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64" r:id="rId6"/>
    <p:sldId id="265" r:id="rId7"/>
    <p:sldId id="266" r:id="rId8"/>
    <p:sldId id="267" r:id="rId9"/>
    <p:sldId id="269" r:id="rId10"/>
    <p:sldId id="270" r:id="rId11"/>
    <p:sldId id="268" r:id="rId12"/>
    <p:sldId id="272" r:id="rId13"/>
    <p:sldId id="271" r:id="rId14"/>
    <p:sldId id="275" r:id="rId15"/>
    <p:sldId id="276" r:id="rId16"/>
    <p:sldId id="277" r:id="rId17"/>
    <p:sldId id="279" r:id="rId18"/>
    <p:sldId id="278" r:id="rId19"/>
    <p:sldId id="260" r:id="rId20"/>
    <p:sldId id="280" r:id="rId21"/>
    <p:sldId id="281" r:id="rId22"/>
    <p:sldId id="274" r:id="rId23"/>
    <p:sldId id="26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1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renchentree.com/fe-education/DisplayArticle.asp?ID=72" TargetMode="External"/><Relationship Id="rId2" Type="http://schemas.openxmlformats.org/officeDocument/2006/relationships/hyperlink" Target="http://www.frenchentree.com/fe-education/DisplayArticle.asp?ID=71" TargetMode="External"/><Relationship Id="rId1" Type="http://schemas.openxmlformats.org/officeDocument/2006/relationships/slideLayout" Target="../slideLayouts/slideLayout2.xml"/><Relationship Id="rId4" Type="http://schemas.openxmlformats.org/officeDocument/2006/relationships/hyperlink" Target="http://www.frenchentree.com/fe-education/DisplayArticle.asp?ID=7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jpeg"/><Relationship Id="rId3" Type="http://schemas.openxmlformats.org/officeDocument/2006/relationships/image" Target="../media/image22.jpeg"/><Relationship Id="rId7" Type="http://schemas.openxmlformats.org/officeDocument/2006/relationships/image" Target="../media/image26.png"/><Relationship Id="rId12" Type="http://schemas.microsoft.com/office/2007/relationships/hdphoto" Target="../media/hdphoto2.wdp"/><Relationship Id="rId17" Type="http://schemas.openxmlformats.org/officeDocument/2006/relationships/image" Target="../media/image33.png"/><Relationship Id="rId2" Type="http://schemas.openxmlformats.org/officeDocument/2006/relationships/image" Target="../media/image21.jpeg"/><Relationship Id="rId16"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eg"/><Relationship Id="rId15" Type="http://schemas.microsoft.com/office/2007/relationships/hdphoto" Target="../media/hdphoto3.wdp"/><Relationship Id="rId10" Type="http://schemas.openxmlformats.org/officeDocument/2006/relationships/image" Target="../media/image28.png"/><Relationship Id="rId4" Type="http://schemas.openxmlformats.org/officeDocument/2006/relationships/image" Target="../media/image23.jpeg"/><Relationship Id="rId9" Type="http://schemas.microsoft.com/office/2007/relationships/hdphoto" Target="../media/hdphoto1.wdp"/><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French TERM 3</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1 textbook, chapter 2</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3897" y="181897"/>
            <a:ext cx="9039139" cy="6172200"/>
          </a:xfrm>
          <a:prstGeom prst="rect">
            <a:avLst/>
          </a:prstGeom>
        </p:spPr>
      </p:pic>
    </p:spTree>
    <p:extLst>
      <p:ext uri="{BB962C8B-B14F-4D97-AF65-F5344CB8AC3E}">
        <p14:creationId xmlns:p14="http://schemas.microsoft.com/office/powerpoint/2010/main" val="423140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4165" y="0"/>
            <a:ext cx="7607418" cy="3474474"/>
          </a:xfrm>
          <a:prstGeom prst="rect">
            <a:avLst/>
          </a:prstGeom>
        </p:spPr>
      </p:pic>
      <p:sp>
        <p:nvSpPr>
          <p:cNvPr id="3" name="Title 1"/>
          <p:cNvSpPr txBox="1">
            <a:spLocks/>
          </p:cNvSpPr>
          <p:nvPr/>
        </p:nvSpPr>
        <p:spPr>
          <a:xfrm>
            <a:off x="109545" y="232125"/>
            <a:ext cx="3216751"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 </a:t>
            </a:r>
          </a:p>
          <a:p>
            <a:r>
              <a:rPr lang="en-US" sz="2400" b="1" dirty="0"/>
              <a:t>vocab</a:t>
            </a:r>
            <a:endParaRPr lang="en-GB" sz="2400" b="1" dirty="0"/>
          </a:p>
        </p:txBody>
      </p:sp>
      <p:pic>
        <p:nvPicPr>
          <p:cNvPr id="5" name="Picture 4"/>
          <p:cNvPicPr>
            <a:picLocks noChangeAspect="1"/>
          </p:cNvPicPr>
          <p:nvPr/>
        </p:nvPicPr>
        <p:blipFill>
          <a:blip r:embed="rId3"/>
          <a:stretch>
            <a:fillRect/>
          </a:stretch>
        </p:blipFill>
        <p:spPr>
          <a:xfrm>
            <a:off x="3614606" y="3109029"/>
            <a:ext cx="7634846" cy="3555745"/>
          </a:xfrm>
          <a:prstGeom prst="rect">
            <a:avLst/>
          </a:prstGeom>
        </p:spPr>
      </p:pic>
    </p:spTree>
    <p:extLst>
      <p:ext uri="{BB962C8B-B14F-4D97-AF65-F5344CB8AC3E}">
        <p14:creationId xmlns:p14="http://schemas.microsoft.com/office/powerpoint/2010/main" val="55008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0" y="1262325"/>
            <a:ext cx="7911127" cy="5595675"/>
          </a:xfrm>
          <a:prstGeom prst="rect">
            <a:avLst/>
          </a:prstGeom>
        </p:spPr>
      </p:pic>
      <p:sp>
        <p:nvSpPr>
          <p:cNvPr id="4" name="TextBox 3"/>
          <p:cNvSpPr txBox="1"/>
          <p:nvPr/>
        </p:nvSpPr>
        <p:spPr>
          <a:xfrm>
            <a:off x="2286000" y="228276"/>
            <a:ext cx="8082116" cy="923330"/>
          </a:xfrm>
          <a:prstGeom prst="rect">
            <a:avLst/>
          </a:prstGeom>
          <a:noFill/>
        </p:spPr>
        <p:txBody>
          <a:bodyPr wrap="square" rtlCol="0">
            <a:spAutoFit/>
          </a:bodyPr>
          <a:lstStyle/>
          <a:p>
            <a:r>
              <a:rPr lang="en-US" dirty="0"/>
              <a:t>The first clock is the hours and the second clock is the minutes, just put them together to make a time. Match up the digital clocks with the times below, then practice writing some of your own times.</a:t>
            </a:r>
            <a:endParaRPr lang="en-GB" dirty="0"/>
          </a:p>
        </p:txBody>
      </p:sp>
      <p:sp>
        <p:nvSpPr>
          <p:cNvPr id="5" name="Title 1"/>
          <p:cNvSpPr txBox="1">
            <a:spLocks/>
          </p:cNvSpPr>
          <p:nvPr/>
        </p:nvSpPr>
        <p:spPr>
          <a:xfrm>
            <a:off x="109545" y="232125"/>
            <a:ext cx="201422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a:t>
            </a:r>
            <a:endParaRPr lang="en-GB" sz="2400" b="1" dirty="0"/>
          </a:p>
        </p:txBody>
      </p:sp>
    </p:spTree>
    <p:extLst>
      <p:ext uri="{BB962C8B-B14F-4D97-AF65-F5344CB8AC3E}">
        <p14:creationId xmlns:p14="http://schemas.microsoft.com/office/powerpoint/2010/main" val="98610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7729" y="1348635"/>
            <a:ext cx="7483867" cy="4668707"/>
          </a:xfrm>
          <a:prstGeom prst="rect">
            <a:avLst/>
          </a:prstGeom>
        </p:spPr>
      </p:pic>
      <p:sp>
        <p:nvSpPr>
          <p:cNvPr id="4" name="Title 1"/>
          <p:cNvSpPr txBox="1">
            <a:spLocks/>
          </p:cNvSpPr>
          <p:nvPr/>
        </p:nvSpPr>
        <p:spPr>
          <a:xfrm>
            <a:off x="109545" y="1031544"/>
            <a:ext cx="2014223" cy="413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Write a copy of your timetable in French. Try to </a:t>
            </a:r>
            <a:r>
              <a:rPr lang="en-US" sz="2400" b="1" dirty="0" err="1"/>
              <a:t>colour</a:t>
            </a:r>
            <a:r>
              <a:rPr lang="en-US" sz="2400" b="1" dirty="0"/>
              <a:t> code it, you can include pictures too.</a:t>
            </a:r>
            <a:endParaRPr lang="en-GB" sz="2400" b="1" dirty="0"/>
          </a:p>
        </p:txBody>
      </p:sp>
    </p:spTree>
    <p:extLst>
      <p:ext uri="{BB962C8B-B14F-4D97-AF65-F5344CB8AC3E}">
        <p14:creationId xmlns:p14="http://schemas.microsoft.com/office/powerpoint/2010/main" val="244677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8793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a:t>
            </a:r>
            <a:r>
              <a:rPr lang="en-US" sz="2400" b="1" dirty="0" smtClean="0"/>
              <a:t>–vocab</a:t>
            </a:r>
            <a:endParaRPr lang="en-GB" sz="2400" b="1" dirty="0"/>
          </a:p>
        </p:txBody>
      </p:sp>
      <p:pic>
        <p:nvPicPr>
          <p:cNvPr id="3" name="Picture 2"/>
          <p:cNvPicPr>
            <a:picLocks noChangeAspect="1"/>
          </p:cNvPicPr>
          <p:nvPr/>
        </p:nvPicPr>
        <p:blipFill>
          <a:blip r:embed="rId2"/>
          <a:stretch>
            <a:fillRect/>
          </a:stretch>
        </p:blipFill>
        <p:spPr>
          <a:xfrm>
            <a:off x="2123768" y="1557799"/>
            <a:ext cx="8114851" cy="3220680"/>
          </a:xfrm>
          <a:prstGeom prst="rect">
            <a:avLst/>
          </a:prstGeom>
        </p:spPr>
      </p:pic>
    </p:spTree>
    <p:extLst>
      <p:ext uri="{BB962C8B-B14F-4D97-AF65-F5344CB8AC3E}">
        <p14:creationId xmlns:p14="http://schemas.microsoft.com/office/powerpoint/2010/main" val="38342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2" t="26667" r="30689" b="15403"/>
          <a:stretch/>
        </p:blipFill>
        <p:spPr bwMode="auto">
          <a:xfrm>
            <a:off x="1991544" y="980728"/>
            <a:ext cx="8213302"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23592" y="1"/>
            <a:ext cx="7543800" cy="769441"/>
          </a:xfrm>
          <a:prstGeom prst="rect">
            <a:avLst/>
          </a:prstGeom>
          <a:solidFill>
            <a:schemeClr val="accent5">
              <a:lumMod val="60000"/>
              <a:lumOff val="40000"/>
            </a:schemeClr>
          </a:solidFill>
        </p:spPr>
        <p:txBody>
          <a:bodyPr wrap="square" rtlCol="0">
            <a:spAutoFit/>
          </a:bodyPr>
          <a:lstStyle/>
          <a:p>
            <a:pPr algn="ctr"/>
            <a:r>
              <a:rPr lang="en-GB" sz="4400" b="1" dirty="0"/>
              <a:t>Listen and read the text</a:t>
            </a:r>
          </a:p>
        </p:txBody>
      </p:sp>
      <p:pic>
        <p:nvPicPr>
          <p:cNvPr id="2" name="22 Unite 4 p34 Ex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16075" y="92075"/>
            <a:ext cx="609600" cy="609600"/>
          </a:xfrm>
          <a:prstGeom prst="rect">
            <a:avLst/>
          </a:prstGeom>
        </p:spPr>
      </p:pic>
      <p:sp>
        <p:nvSpPr>
          <p:cNvPr id="5" name="Title 1"/>
          <p:cNvSpPr txBox="1">
            <a:spLocks/>
          </p:cNvSpPr>
          <p:nvPr/>
        </p:nvSpPr>
        <p:spPr>
          <a:xfrm>
            <a:off x="109545" y="232125"/>
            <a:ext cx="201422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a:t>
            </a:r>
            <a:endParaRPr lang="en-GB" sz="2400" b="1" dirty="0"/>
          </a:p>
        </p:txBody>
      </p:sp>
    </p:spTree>
    <p:extLst>
      <p:ext uri="{BB962C8B-B14F-4D97-AF65-F5344CB8AC3E}">
        <p14:creationId xmlns:p14="http://schemas.microsoft.com/office/powerpoint/2010/main" val="295832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8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6131"/>
            <a:ext cx="8954729" cy="858991"/>
          </a:xfrm>
        </p:spPr>
        <p:txBody>
          <a:bodyPr>
            <a:noAutofit/>
          </a:bodyPr>
          <a:lstStyle/>
          <a:p>
            <a:r>
              <a:rPr lang="en-US" sz="2800" dirty="0"/>
              <a:t>Use the text to work out the meaning of the following expressions. Write them in your book.</a:t>
            </a:r>
            <a:endParaRPr lang="en-GB" sz="2800" dirty="0"/>
          </a:p>
        </p:txBody>
      </p:sp>
      <p:sp>
        <p:nvSpPr>
          <p:cNvPr id="3" name="Content Placeholder 2"/>
          <p:cNvSpPr>
            <a:spLocks noGrp="1"/>
          </p:cNvSpPr>
          <p:nvPr>
            <p:ph idx="1"/>
          </p:nvPr>
        </p:nvSpPr>
        <p:spPr/>
        <p:txBody>
          <a:bodyPr/>
          <a:lstStyle/>
          <a:p>
            <a:endParaRPr lang="en-GB" dirty="0"/>
          </a:p>
        </p:txBody>
      </p:sp>
      <p:graphicFrame>
        <p:nvGraphicFramePr>
          <p:cNvPr id="4" name="Table 3"/>
          <p:cNvGraphicFramePr>
            <a:graphicFrameLocks noGrp="1"/>
          </p:cNvGraphicFramePr>
          <p:nvPr/>
        </p:nvGraphicFramePr>
        <p:xfrm>
          <a:off x="152400" y="1371600"/>
          <a:ext cx="7391400" cy="5212080"/>
        </p:xfrm>
        <a:graphic>
          <a:graphicData uri="http://schemas.openxmlformats.org/drawingml/2006/table">
            <a:tbl>
              <a:tblPr bandRow="1">
                <a:tableStyleId>{5C22544A-7EE6-4342-B048-85BDC9FD1C3A}</a:tableStyleId>
              </a:tblPr>
              <a:tblGrid>
                <a:gridCol w="3695700">
                  <a:extLst>
                    <a:ext uri="{9D8B030D-6E8A-4147-A177-3AD203B41FA5}">
                      <a16:colId xmlns:a16="http://schemas.microsoft.com/office/drawing/2014/main" xmlns="" val="20000"/>
                    </a:ext>
                  </a:extLst>
                </a:gridCol>
                <a:gridCol w="3695700">
                  <a:extLst>
                    <a:ext uri="{9D8B030D-6E8A-4147-A177-3AD203B41FA5}">
                      <a16:colId xmlns:a16="http://schemas.microsoft.com/office/drawing/2014/main" xmlns="" val="20001"/>
                    </a:ext>
                  </a:extLst>
                </a:gridCol>
              </a:tblGrid>
              <a:tr h="370840">
                <a:tc>
                  <a:txBody>
                    <a:bodyPr/>
                    <a:lstStyle/>
                    <a:p>
                      <a:r>
                        <a:rPr lang="en-GB" sz="3200" dirty="0"/>
                        <a:t>On a </a:t>
                      </a:r>
                      <a:r>
                        <a:rPr lang="en-GB" sz="3200" dirty="0" err="1"/>
                        <a:t>cours</a:t>
                      </a:r>
                      <a:r>
                        <a:rPr lang="en-GB" sz="3200" dirty="0"/>
                        <a:t> …</a:t>
                      </a:r>
                    </a:p>
                  </a:txBody>
                  <a:tcPr/>
                </a:tc>
                <a:tc>
                  <a:txBody>
                    <a:bodyPr/>
                    <a:lstStyle/>
                    <a:p>
                      <a:endParaRPr lang="en-GB" sz="3200" dirty="0"/>
                    </a:p>
                  </a:txBody>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a:t>
                      </a:r>
                      <a:r>
                        <a:rPr lang="en-GB" sz="3200" dirty="0" err="1"/>
                        <a:t>étudie</a:t>
                      </a:r>
                      <a:r>
                        <a:rPr lang="en-GB" sz="3200" dirty="0"/>
                        <a:t>…</a:t>
                      </a:r>
                    </a:p>
                  </a:txBody>
                  <a:tcPr/>
                </a:tc>
                <a:tc>
                  <a:txBody>
                    <a:bodyPr/>
                    <a:lstStyle/>
                    <a:p>
                      <a:endParaRPr lang="en-GB" sz="3200"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a:t>
                      </a:r>
                      <a:r>
                        <a:rPr lang="en-GB" sz="3200" dirty="0" err="1"/>
                        <a:t>bavarde</a:t>
                      </a:r>
                      <a:endParaRPr lang="en-GB" sz="3200" dirty="0"/>
                    </a:p>
                  </a:txBody>
                  <a:tcPr/>
                </a:tc>
                <a:tc>
                  <a:txBody>
                    <a:bodyPr/>
                    <a:lstStyle/>
                    <a:p>
                      <a:endParaRPr lang="en-GB" sz="3200" dirty="0"/>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a:t>
                      </a:r>
                      <a:r>
                        <a:rPr lang="en-GB" sz="3200" dirty="0" err="1"/>
                        <a:t>rigole</a:t>
                      </a:r>
                      <a:endParaRPr lang="en-GB" sz="3200" dirty="0"/>
                    </a:p>
                  </a:txBody>
                  <a:tcPr/>
                </a:tc>
                <a:tc>
                  <a:txBody>
                    <a:bodyPr/>
                    <a:lstStyle/>
                    <a:p>
                      <a:endParaRPr lang="en-GB" sz="3200" dirty="0"/>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On mange </a:t>
                      </a:r>
                    </a:p>
                  </a:txBody>
                  <a:tcPr/>
                </a:tc>
                <a:tc>
                  <a:txBody>
                    <a:bodyPr/>
                    <a:lstStyle/>
                    <a:p>
                      <a:endParaRPr lang="en-GB" sz="3200" dirty="0"/>
                    </a:p>
                  </a:txBody>
                  <a:tcPr/>
                </a:tc>
                <a:extLst>
                  <a:ext uri="{0D108BD9-81ED-4DB2-BD59-A6C34878D82A}">
                    <a16:rowId xmlns:a16="http://schemas.microsoft.com/office/drawing/2014/main" xmlns="" val="10004"/>
                  </a:ext>
                </a:extLst>
              </a:tr>
              <a:tr h="370840">
                <a:tc>
                  <a:txBody>
                    <a:bodyPr/>
                    <a:lstStyle/>
                    <a:p>
                      <a:r>
                        <a:rPr lang="en-GB" sz="3200" dirty="0"/>
                        <a:t>On </a:t>
                      </a:r>
                      <a:r>
                        <a:rPr lang="en-GB" sz="3200" dirty="0" err="1"/>
                        <a:t>finit</a:t>
                      </a:r>
                      <a:endParaRPr lang="en-GB" sz="3200" dirty="0"/>
                    </a:p>
                  </a:txBody>
                  <a:tcPr/>
                </a:tc>
                <a:tc>
                  <a:txBody>
                    <a:bodyPr/>
                    <a:lstStyle/>
                    <a:p>
                      <a:endParaRPr lang="en-GB" sz="3200" dirty="0"/>
                    </a:p>
                  </a:txBody>
                  <a:tcPr/>
                </a:tc>
                <a:extLst>
                  <a:ext uri="{0D108BD9-81ED-4DB2-BD59-A6C34878D82A}">
                    <a16:rowId xmlns:a16="http://schemas.microsoft.com/office/drawing/2014/main" xmlns="" val="10005"/>
                  </a:ext>
                </a:extLst>
              </a:tr>
              <a:tr h="370840">
                <a:tc>
                  <a:txBody>
                    <a:bodyPr/>
                    <a:lstStyle/>
                    <a:p>
                      <a:r>
                        <a:rPr lang="en-GB" sz="3200" dirty="0"/>
                        <a:t>Le </a:t>
                      </a:r>
                      <a:r>
                        <a:rPr lang="en-GB" sz="3200" dirty="0" err="1"/>
                        <a:t>matin</a:t>
                      </a:r>
                      <a:endParaRPr lang="en-GB" sz="3200" dirty="0"/>
                    </a:p>
                  </a:txBody>
                  <a:tcPr/>
                </a:tc>
                <a:tc>
                  <a:txBody>
                    <a:bodyPr/>
                    <a:lstStyle/>
                    <a:p>
                      <a:endParaRPr lang="en-GB" sz="3200" dirty="0"/>
                    </a:p>
                  </a:txBody>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err="1"/>
                        <a:t>L’après</a:t>
                      </a:r>
                      <a:r>
                        <a:rPr lang="en-GB" sz="3200" dirty="0"/>
                        <a:t>-midi</a:t>
                      </a:r>
                    </a:p>
                  </a:txBody>
                  <a:tcPr/>
                </a:tc>
                <a:tc>
                  <a:txBody>
                    <a:bodyPr/>
                    <a:lstStyle/>
                    <a:p>
                      <a:endParaRPr lang="en-GB" sz="3200" dirty="0"/>
                    </a:p>
                  </a:txBody>
                  <a:tcPr/>
                </a:tc>
                <a:extLst>
                  <a:ext uri="{0D108BD9-81ED-4DB2-BD59-A6C34878D82A}">
                    <a16:rowId xmlns:a16="http://schemas.microsoft.com/office/drawing/2014/main" xmlns=""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Je </a:t>
                      </a:r>
                      <a:r>
                        <a:rPr lang="en-GB" sz="3200" dirty="0" err="1"/>
                        <a:t>suis</a:t>
                      </a:r>
                      <a:r>
                        <a:rPr lang="en-GB" sz="3200" dirty="0"/>
                        <a:t> en </a:t>
                      </a:r>
                      <a:r>
                        <a:rPr lang="en-GB" sz="3200" dirty="0" err="1"/>
                        <a:t>sixième</a:t>
                      </a:r>
                      <a:endParaRPr lang="en-GB" sz="3200" dirty="0"/>
                    </a:p>
                  </a:txBody>
                  <a:tcPr/>
                </a:tc>
                <a:tc>
                  <a:txBody>
                    <a:bodyPr/>
                    <a:lstStyle/>
                    <a:p>
                      <a:endParaRPr lang="en-GB" sz="3200" dirty="0"/>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41600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8213" y="1"/>
            <a:ext cx="7772400" cy="803275"/>
          </a:xfrm>
        </p:spPr>
        <p:txBody>
          <a:bodyPr/>
          <a:lstStyle/>
          <a:p>
            <a:pPr eaLnBrk="1" hangingPunct="1"/>
            <a:r>
              <a:rPr lang="en-GB" sz="3600" b="1" dirty="0">
                <a:solidFill>
                  <a:srgbClr val="0000FF"/>
                </a:solidFill>
                <a:latin typeface="Lucida Calligraphy" pitchFamily="66" charset="0"/>
              </a:rPr>
              <a:t>The French school system</a:t>
            </a:r>
          </a:p>
        </p:txBody>
      </p:sp>
      <p:sp>
        <p:nvSpPr>
          <p:cNvPr id="14339" name="Text Box 4"/>
          <p:cNvSpPr txBox="1">
            <a:spLocks noChangeArrowheads="1"/>
          </p:cNvSpPr>
          <p:nvPr/>
        </p:nvSpPr>
        <p:spPr bwMode="auto">
          <a:xfrm>
            <a:off x="1524000" y="765176"/>
            <a:ext cx="9144000" cy="6188075"/>
          </a:xfrm>
          <a:prstGeom prst="rect">
            <a:avLst/>
          </a:prstGeom>
          <a:noFill/>
          <a:ln w="9525">
            <a:noFill/>
            <a:miter lim="800000"/>
            <a:headEnd/>
            <a:tailEnd/>
          </a:ln>
        </p:spPr>
        <p:txBody>
          <a:bodyPr>
            <a:spAutoFit/>
          </a:bodyPr>
          <a:lstStyle/>
          <a:p>
            <a:pPr>
              <a:spcBef>
                <a:spcPct val="50000"/>
              </a:spcBef>
            </a:pPr>
            <a:r>
              <a:rPr lang="en-GB" sz="2000" dirty="0"/>
              <a:t>School is compulsory between the ages of 6 and 16 in France.</a:t>
            </a:r>
          </a:p>
          <a:p>
            <a:pPr>
              <a:spcBef>
                <a:spcPct val="50000"/>
              </a:spcBef>
            </a:pPr>
            <a:r>
              <a:rPr lang="en-GB" sz="2000" dirty="0"/>
              <a:t>There are private schools (a bit like Grammar schools) and State schools (like CKS)</a:t>
            </a:r>
          </a:p>
          <a:p>
            <a:pPr>
              <a:spcBef>
                <a:spcPct val="50000"/>
              </a:spcBef>
            </a:pPr>
            <a:r>
              <a:rPr lang="en-GB" sz="2000" dirty="0"/>
              <a:t>Most students go to schools which are closest to their homes so they can either walk or get the bus</a:t>
            </a:r>
          </a:p>
          <a:p>
            <a:pPr>
              <a:spcBef>
                <a:spcPct val="50000"/>
              </a:spcBef>
            </a:pPr>
            <a:r>
              <a:rPr lang="en-GB" sz="2000" dirty="0"/>
              <a:t>The French education system is divided up into </a:t>
            </a:r>
            <a:r>
              <a:rPr lang="en-GB" sz="2000" dirty="0">
                <a:hlinkClick r:id="rId2" tooltip="We'll begin at the very beginning"/>
              </a:rPr>
              <a:t>Nursery Schools</a:t>
            </a:r>
            <a:r>
              <a:rPr lang="en-GB" sz="2000" dirty="0"/>
              <a:t> (</a:t>
            </a:r>
            <a:r>
              <a:rPr lang="en-GB" sz="2000" dirty="0" err="1"/>
              <a:t>Ecole</a:t>
            </a:r>
            <a:r>
              <a:rPr lang="en-GB" sz="2000" dirty="0"/>
              <a:t> </a:t>
            </a:r>
            <a:r>
              <a:rPr lang="en-GB" sz="2000" dirty="0" err="1"/>
              <a:t>Maternelle</a:t>
            </a:r>
            <a:r>
              <a:rPr lang="en-GB" sz="2000" dirty="0"/>
              <a:t>), </a:t>
            </a:r>
            <a:r>
              <a:rPr lang="en-GB" sz="2000" dirty="0">
                <a:hlinkClick r:id="rId3" tooltip="&quot;The basic tools of development&quot;"/>
              </a:rPr>
              <a:t>Primary Schools </a:t>
            </a:r>
            <a:r>
              <a:rPr lang="en-GB" sz="2000" dirty="0"/>
              <a:t>(</a:t>
            </a:r>
            <a:r>
              <a:rPr lang="en-GB" sz="2000" dirty="0" err="1"/>
              <a:t>Ecole</a:t>
            </a:r>
            <a:r>
              <a:rPr lang="en-GB" sz="2000" dirty="0"/>
              <a:t> </a:t>
            </a:r>
            <a:r>
              <a:rPr lang="en-GB" sz="2000" dirty="0" err="1"/>
              <a:t>Primaire</a:t>
            </a:r>
            <a:r>
              <a:rPr lang="en-GB" sz="2000" dirty="0"/>
              <a:t>) and </a:t>
            </a:r>
            <a:r>
              <a:rPr lang="en-GB" sz="2000" dirty="0">
                <a:hlinkClick r:id="rId4" tooltip="The next steps up to the age of 16"/>
              </a:rPr>
              <a:t>Secondary Schools </a:t>
            </a:r>
            <a:r>
              <a:rPr lang="en-GB" sz="2000" dirty="0"/>
              <a:t>commencing with College (</a:t>
            </a:r>
            <a:r>
              <a:rPr lang="en-GB" sz="2000" dirty="0" err="1"/>
              <a:t>Coll</a:t>
            </a:r>
            <a:r>
              <a:rPr lang="en-US" sz="2000" dirty="0">
                <a:cs typeface="Times New Roman" pitchFamily="18" charset="0"/>
              </a:rPr>
              <a:t>è</a:t>
            </a:r>
            <a:r>
              <a:rPr lang="en-GB" sz="2000" dirty="0" err="1"/>
              <a:t>ge</a:t>
            </a:r>
            <a:r>
              <a:rPr lang="en-GB" sz="2000" dirty="0"/>
              <a:t>) until age 15 when the next step is decided by exams. The top students will be able to go to High School (</a:t>
            </a:r>
            <a:r>
              <a:rPr lang="en-GB" sz="2000" dirty="0" err="1"/>
              <a:t>Lycée</a:t>
            </a:r>
            <a:r>
              <a:rPr lang="en-GB" sz="2000" dirty="0"/>
              <a:t>) to study for the </a:t>
            </a:r>
            <a:r>
              <a:rPr lang="en-GB" sz="2000" dirty="0" err="1"/>
              <a:t>Baccalauréat</a:t>
            </a:r>
            <a:r>
              <a:rPr lang="en-GB" sz="2000" dirty="0"/>
              <a:t>. Those who don't get the necessary grades at this stage may follow more vocation educational options.</a:t>
            </a:r>
            <a:br>
              <a:rPr lang="en-GB" sz="2000" dirty="0"/>
            </a:br>
            <a:endParaRPr lang="en-GB" sz="2000" dirty="0"/>
          </a:p>
          <a:p>
            <a:r>
              <a:rPr lang="en-GB" sz="2000" dirty="0"/>
              <a:t>Children are likely to have more homework than in England. On the other hand many children in Nursery and Primary schools enjoy the benefits of small 'family atmosphere' classes with children of different ages learning and playing together in a supportive environment </a:t>
            </a:r>
          </a:p>
          <a:p>
            <a:endParaRPr lang="en-GB" sz="2000" dirty="0"/>
          </a:p>
          <a:p>
            <a:r>
              <a:rPr lang="en-GB" sz="2000" dirty="0"/>
              <a:t>Children who fall behind may also be expected to repeat a year in order to catch up, although there is now more flexibility in nursery and primary schools. </a:t>
            </a:r>
          </a:p>
          <a:p>
            <a:pPr>
              <a:spcBef>
                <a:spcPct val="50000"/>
              </a:spcBef>
            </a:pPr>
            <a:endParaRPr lang="en-GB" sz="2000" dirty="0"/>
          </a:p>
        </p:txBody>
      </p:sp>
    </p:spTree>
    <p:extLst>
      <p:ext uri="{BB962C8B-B14F-4D97-AF65-F5344CB8AC3E}">
        <p14:creationId xmlns:p14="http://schemas.microsoft.com/office/powerpoint/2010/main" val="4975036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74841"/>
            <a:ext cx="10515600" cy="1325563"/>
          </a:xfrm>
        </p:spPr>
        <p:txBody>
          <a:bodyPr>
            <a:normAutofit/>
          </a:bodyPr>
          <a:lstStyle/>
          <a:p>
            <a:pPr algn="ctr"/>
            <a:r>
              <a:rPr lang="en-US" sz="3200" dirty="0"/>
              <a:t>Translate this text into French then write your own.</a:t>
            </a:r>
            <a:endParaRPr lang="en-GB" sz="3200" dirty="0"/>
          </a:p>
        </p:txBody>
      </p:sp>
      <p:sp>
        <p:nvSpPr>
          <p:cNvPr id="4" name="TextBox 3"/>
          <p:cNvSpPr txBox="1"/>
          <p:nvPr/>
        </p:nvSpPr>
        <p:spPr>
          <a:xfrm>
            <a:off x="1571932" y="2386781"/>
            <a:ext cx="9048135" cy="4031873"/>
          </a:xfrm>
          <a:prstGeom prst="rect">
            <a:avLst/>
          </a:prstGeom>
          <a:solidFill>
            <a:schemeClr val="bg1"/>
          </a:solidFill>
          <a:ln>
            <a:solidFill>
              <a:schemeClr val="accent1"/>
            </a:solidFill>
          </a:ln>
        </p:spPr>
        <p:txBody>
          <a:bodyPr wrap="square" rtlCol="0">
            <a:spAutoFit/>
          </a:bodyPr>
          <a:lstStyle/>
          <a:p>
            <a:r>
              <a:rPr lang="en-GB" sz="3200" dirty="0"/>
              <a:t>Bonjour!  Je </a:t>
            </a:r>
            <a:r>
              <a:rPr lang="en-GB" sz="3200" dirty="0" err="1"/>
              <a:t>m’appelle</a:t>
            </a:r>
            <a:r>
              <a:rPr lang="en-GB" sz="3200" dirty="0"/>
              <a:t> Sophie et </a:t>
            </a:r>
            <a:r>
              <a:rPr lang="en-GB" sz="3200" dirty="0" err="1"/>
              <a:t>j’ai</a:t>
            </a:r>
            <a:r>
              <a:rPr lang="en-GB" sz="3200" dirty="0"/>
              <a:t> </a:t>
            </a:r>
            <a:r>
              <a:rPr lang="en-GB" sz="3200" dirty="0" err="1"/>
              <a:t>treize</a:t>
            </a:r>
            <a:r>
              <a:rPr lang="en-GB" sz="3200" dirty="0"/>
              <a:t> ans.  Mon </a:t>
            </a:r>
            <a:r>
              <a:rPr lang="en-GB" sz="3200" dirty="0" err="1"/>
              <a:t>collège</a:t>
            </a:r>
            <a:r>
              <a:rPr lang="en-GB" sz="3200" dirty="0"/>
              <a:t> </a:t>
            </a:r>
            <a:r>
              <a:rPr lang="en-GB" sz="3200" dirty="0" err="1"/>
              <a:t>s’appelle</a:t>
            </a:r>
            <a:r>
              <a:rPr lang="en-GB" sz="3200" dirty="0"/>
              <a:t> </a:t>
            </a:r>
            <a:r>
              <a:rPr lang="en-GB" sz="3200" b="1" u="sng" dirty="0" err="1"/>
              <a:t>Ryton</a:t>
            </a:r>
            <a:r>
              <a:rPr lang="en-GB" sz="3200" b="1" u="sng" dirty="0"/>
              <a:t> Comprehensive School</a:t>
            </a:r>
            <a:r>
              <a:rPr lang="en-GB" sz="3200" dirty="0"/>
              <a:t>.  </a:t>
            </a:r>
          </a:p>
          <a:p>
            <a:endParaRPr lang="en-GB" sz="3200" dirty="0"/>
          </a:p>
          <a:p>
            <a:r>
              <a:rPr lang="en-GB" sz="3200" dirty="0"/>
              <a:t>On commence à </a:t>
            </a:r>
            <a:r>
              <a:rPr lang="en-GB" sz="3200" b="1" u="sng" dirty="0" err="1"/>
              <a:t>neuf</a:t>
            </a:r>
            <a:r>
              <a:rPr lang="en-GB" sz="3200" b="1" u="sng" dirty="0"/>
              <a:t> </a:t>
            </a:r>
            <a:r>
              <a:rPr lang="en-GB" sz="3200" b="1" u="sng" dirty="0" err="1"/>
              <a:t>heures</a:t>
            </a:r>
            <a:r>
              <a:rPr lang="en-GB" sz="3200" b="1" u="sng" dirty="0"/>
              <a:t> </a:t>
            </a:r>
            <a:r>
              <a:rPr lang="en-GB" sz="3200" b="1" u="sng" dirty="0" err="1"/>
              <a:t>moins</a:t>
            </a:r>
            <a:r>
              <a:rPr lang="en-GB" sz="3200" b="1" u="sng" dirty="0"/>
              <a:t> </a:t>
            </a:r>
            <a:r>
              <a:rPr lang="en-GB" sz="3200" b="1" u="sng" dirty="0" err="1"/>
              <a:t>vingt</a:t>
            </a:r>
            <a:r>
              <a:rPr lang="en-GB" sz="3200" b="1" u="sng" dirty="0"/>
              <a:t> </a:t>
            </a:r>
            <a:r>
              <a:rPr lang="en-GB" sz="3200" dirty="0"/>
              <a:t>et </a:t>
            </a:r>
            <a:r>
              <a:rPr lang="en-GB" sz="3200" dirty="0" err="1"/>
              <a:t>finit</a:t>
            </a:r>
            <a:r>
              <a:rPr lang="en-GB" sz="3200" dirty="0"/>
              <a:t> à </a:t>
            </a:r>
            <a:r>
              <a:rPr lang="en-GB" sz="3200" b="1" u="sng" dirty="0" err="1"/>
              <a:t>quatre</a:t>
            </a:r>
            <a:r>
              <a:rPr lang="en-GB" sz="3200" b="1" u="sng" dirty="0"/>
              <a:t> </a:t>
            </a:r>
            <a:r>
              <a:rPr lang="en-GB" sz="3200" b="1" u="sng" dirty="0" err="1"/>
              <a:t>heures</a:t>
            </a:r>
            <a:r>
              <a:rPr lang="en-GB" sz="3200" b="1" u="sng" dirty="0"/>
              <a:t> </a:t>
            </a:r>
            <a:r>
              <a:rPr lang="en-GB" sz="3200" b="1" u="sng" dirty="0" err="1"/>
              <a:t>moins</a:t>
            </a:r>
            <a:r>
              <a:rPr lang="en-GB" sz="3200" b="1" u="sng" dirty="0"/>
              <a:t> </a:t>
            </a:r>
            <a:r>
              <a:rPr lang="en-GB" sz="3200" b="1" u="sng" dirty="0" err="1"/>
              <a:t>vingt-cinq</a:t>
            </a:r>
            <a:r>
              <a:rPr lang="en-GB" sz="3200" dirty="0"/>
              <a:t>.</a:t>
            </a:r>
          </a:p>
          <a:p>
            <a:endParaRPr lang="en-GB" sz="3200" dirty="0"/>
          </a:p>
          <a:p>
            <a:r>
              <a:rPr lang="en-GB" sz="3200" dirty="0"/>
              <a:t>À </a:t>
            </a:r>
            <a:r>
              <a:rPr lang="en-GB" sz="3200" b="1" u="sng" dirty="0" err="1"/>
              <a:t>une</a:t>
            </a:r>
            <a:r>
              <a:rPr lang="en-GB" sz="3200" b="1" u="sng" dirty="0"/>
              <a:t> </a:t>
            </a:r>
            <a:r>
              <a:rPr lang="en-GB" sz="3200" b="1" u="sng" dirty="0" err="1"/>
              <a:t>heure</a:t>
            </a:r>
            <a:r>
              <a:rPr lang="en-GB" sz="3200" b="1" u="sng" dirty="0"/>
              <a:t> et </a:t>
            </a:r>
            <a:r>
              <a:rPr lang="en-GB" sz="3200" b="1" u="sng" dirty="0" err="1"/>
              <a:t>demie</a:t>
            </a:r>
            <a:r>
              <a:rPr lang="en-GB" sz="3200" dirty="0"/>
              <a:t> </a:t>
            </a:r>
            <a:r>
              <a:rPr lang="en-GB" sz="3200" dirty="0" err="1"/>
              <a:t>c’est</a:t>
            </a:r>
            <a:r>
              <a:rPr lang="en-GB" sz="3200" dirty="0"/>
              <a:t> le déjeuner.  On mange à la </a:t>
            </a:r>
            <a:r>
              <a:rPr lang="en-GB" sz="3200" dirty="0" err="1"/>
              <a:t>cantine</a:t>
            </a:r>
            <a:r>
              <a:rPr lang="en-GB" sz="3200" dirty="0"/>
              <a:t>.</a:t>
            </a:r>
          </a:p>
        </p:txBody>
      </p:sp>
    </p:spTree>
    <p:extLst>
      <p:ext uri="{BB962C8B-B14F-4D97-AF65-F5344CB8AC3E}">
        <p14:creationId xmlns:p14="http://schemas.microsoft.com/office/powerpoint/2010/main" val="307279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9027" y="932831"/>
            <a:ext cx="7826983" cy="4422940"/>
          </a:xfrm>
          <a:prstGeom prst="rect">
            <a:avLst/>
          </a:prstGeom>
        </p:spPr>
      </p:pic>
      <p:sp>
        <p:nvSpPr>
          <p:cNvPr id="3" name="Title 1"/>
          <p:cNvSpPr txBox="1">
            <a:spLocks/>
          </p:cNvSpPr>
          <p:nvPr/>
        </p:nvSpPr>
        <p:spPr>
          <a:xfrm>
            <a:off x="109545" y="232125"/>
            <a:ext cx="3004716"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 </a:t>
            </a:r>
            <a:r>
              <a:rPr lang="en-US" sz="2400" b="1" dirty="0" smtClean="0"/>
              <a:t>vocab</a:t>
            </a:r>
            <a:endParaRPr lang="en-GB" sz="2400" b="1" dirty="0"/>
          </a:p>
        </p:txBody>
      </p:sp>
    </p:spTree>
    <p:extLst>
      <p:ext uri="{BB962C8B-B14F-4D97-AF65-F5344CB8AC3E}">
        <p14:creationId xmlns:p14="http://schemas.microsoft.com/office/powerpoint/2010/main" val="259599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5D23EB5-92E9-496F-8B3E-2011FD054760}"/>
              </a:ext>
            </a:extLst>
          </p:cNvPr>
          <p:cNvPicPr>
            <a:picLocks noChangeAspect="1"/>
          </p:cNvPicPr>
          <p:nvPr/>
        </p:nvPicPr>
        <p:blipFill>
          <a:blip r:embed="rId2"/>
          <a:stretch>
            <a:fillRect/>
          </a:stretch>
        </p:blipFill>
        <p:spPr>
          <a:xfrm>
            <a:off x="2584174" y="676992"/>
            <a:ext cx="6265856" cy="5750311"/>
          </a:xfrm>
          <a:prstGeom prst="rect">
            <a:avLst/>
          </a:prstGeom>
        </p:spPr>
      </p:pic>
    </p:spTree>
    <p:extLst>
      <p:ext uri="{BB962C8B-B14F-4D97-AF65-F5344CB8AC3E}">
        <p14:creationId xmlns:p14="http://schemas.microsoft.com/office/powerpoint/2010/main" val="297584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819" y="128337"/>
            <a:ext cx="10026834" cy="461665"/>
          </a:xfrm>
          <a:prstGeom prst="rect">
            <a:avLst/>
          </a:prstGeom>
          <a:solidFill>
            <a:schemeClr val="accent1">
              <a:lumMod val="40000"/>
              <a:lumOff val="60000"/>
            </a:schemeClr>
          </a:solidFill>
        </p:spPr>
        <p:txBody>
          <a:bodyPr wrap="square" rtlCol="0">
            <a:spAutoFit/>
          </a:bodyPr>
          <a:lstStyle/>
          <a:p>
            <a:pPr algn="ctr"/>
            <a:r>
              <a:rPr lang="en-GB" sz="2400" b="1" dirty="0"/>
              <a:t>Copy the words into your book, translate each one and draw a picture.</a:t>
            </a:r>
          </a:p>
        </p:txBody>
      </p:sp>
      <p:pic>
        <p:nvPicPr>
          <p:cNvPr id="3" name="Picture 2" descr="chicke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2341" y="4454534"/>
            <a:ext cx="2114531" cy="2018151"/>
          </a:xfrm>
          <a:prstGeom prst="rect">
            <a:avLst/>
          </a:prstGeom>
        </p:spPr>
      </p:pic>
      <p:sp>
        <p:nvSpPr>
          <p:cNvPr id="4" name="TextBox 3"/>
          <p:cNvSpPr txBox="1"/>
          <p:nvPr/>
        </p:nvSpPr>
        <p:spPr>
          <a:xfrm>
            <a:off x="342341" y="5140443"/>
            <a:ext cx="222183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poulet</a:t>
            </a:r>
            <a:endParaRPr lang="en-GB" sz="3600" b="1" dirty="0"/>
          </a:p>
        </p:txBody>
      </p:sp>
      <p:pic>
        <p:nvPicPr>
          <p:cNvPr id="5" name="Picture 4" descr="salad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066902" y="981298"/>
            <a:ext cx="2430719" cy="2224739"/>
          </a:xfrm>
          <a:prstGeom prst="rect">
            <a:avLst/>
          </a:prstGeom>
        </p:spPr>
      </p:pic>
      <p:sp>
        <p:nvSpPr>
          <p:cNvPr id="6" name="TextBox 5"/>
          <p:cNvSpPr txBox="1"/>
          <p:nvPr/>
        </p:nvSpPr>
        <p:spPr>
          <a:xfrm>
            <a:off x="9066902" y="1770501"/>
            <a:ext cx="2651396" cy="646331"/>
          </a:xfrm>
          <a:prstGeom prst="rect">
            <a:avLst/>
          </a:prstGeom>
          <a:solidFill>
            <a:schemeClr val="accent2">
              <a:lumMod val="40000"/>
              <a:lumOff val="60000"/>
            </a:schemeClr>
          </a:solidFill>
        </p:spPr>
        <p:txBody>
          <a:bodyPr wrap="square" rtlCol="0">
            <a:spAutoFit/>
          </a:bodyPr>
          <a:lstStyle/>
          <a:p>
            <a:pPr algn="ctr"/>
            <a:r>
              <a:rPr lang="en-GB" sz="3600" b="1" dirty="0"/>
              <a:t>de la </a:t>
            </a:r>
            <a:r>
              <a:rPr lang="en-GB" sz="3600" b="1" dirty="0" err="1"/>
              <a:t>salade</a:t>
            </a:r>
            <a:endParaRPr lang="en-GB" sz="3600" b="1" dirty="0"/>
          </a:p>
        </p:txBody>
      </p:sp>
      <p:pic>
        <p:nvPicPr>
          <p:cNvPr id="7" name="Picture 6" descr="frites.jpg"/>
          <p:cNvPicPr>
            <a:picLocks noChangeAspect="1"/>
          </p:cNvPicPr>
          <p:nvPr/>
        </p:nvPicPr>
        <p:blipFill>
          <a:blip r:embed="rId4" cstate="print">
            <a:clrChange>
              <a:clrFrom>
                <a:srgbClr val="FFF8FF"/>
              </a:clrFrom>
              <a:clrTo>
                <a:srgbClr val="FFF8FF">
                  <a:alpha val="0"/>
                </a:srgbClr>
              </a:clrTo>
            </a:clrChange>
          </a:blip>
          <a:stretch>
            <a:fillRect/>
          </a:stretch>
        </p:blipFill>
        <p:spPr>
          <a:xfrm>
            <a:off x="5055914" y="2595352"/>
            <a:ext cx="1573728" cy="2082163"/>
          </a:xfrm>
          <a:prstGeom prst="rect">
            <a:avLst/>
          </a:prstGeom>
        </p:spPr>
      </p:pic>
      <p:sp>
        <p:nvSpPr>
          <p:cNvPr id="8" name="TextBox 7"/>
          <p:cNvSpPr txBox="1"/>
          <p:nvPr/>
        </p:nvSpPr>
        <p:spPr>
          <a:xfrm>
            <a:off x="4731862" y="3584920"/>
            <a:ext cx="2221832" cy="646331"/>
          </a:xfrm>
          <a:prstGeom prst="rect">
            <a:avLst/>
          </a:prstGeom>
          <a:solidFill>
            <a:srgbClr val="92D050"/>
          </a:solidFill>
        </p:spPr>
        <p:txBody>
          <a:bodyPr wrap="square" rtlCol="0">
            <a:spAutoFit/>
          </a:bodyPr>
          <a:lstStyle/>
          <a:p>
            <a:pPr algn="ctr"/>
            <a:r>
              <a:rPr lang="en-GB" sz="3600" b="1" dirty="0"/>
              <a:t>des frites</a:t>
            </a:r>
          </a:p>
        </p:txBody>
      </p:sp>
      <p:pic>
        <p:nvPicPr>
          <p:cNvPr id="9" name="Picture 8" descr="fish.jpg"/>
          <p:cNvPicPr>
            <a:picLocks noChangeAspect="1"/>
          </p:cNvPicPr>
          <p:nvPr/>
        </p:nvPicPr>
        <p:blipFill>
          <a:blip r:embed="rId5" cstate="print">
            <a:clrChange>
              <a:clrFrom>
                <a:srgbClr val="FFFFFF"/>
              </a:clrFrom>
              <a:clrTo>
                <a:srgbClr val="FFFFFF">
                  <a:alpha val="0"/>
                </a:srgbClr>
              </a:clrTo>
            </a:clrChange>
          </a:blip>
          <a:srcRect b="7805"/>
          <a:stretch>
            <a:fillRect/>
          </a:stretch>
        </p:blipFill>
        <p:spPr>
          <a:xfrm>
            <a:off x="9772828" y="4856148"/>
            <a:ext cx="1724793" cy="1672010"/>
          </a:xfrm>
          <a:prstGeom prst="rect">
            <a:avLst/>
          </a:prstGeom>
        </p:spPr>
      </p:pic>
      <p:sp>
        <p:nvSpPr>
          <p:cNvPr id="10" name="TextBox 9"/>
          <p:cNvSpPr txBox="1"/>
          <p:nvPr/>
        </p:nvSpPr>
        <p:spPr>
          <a:xfrm>
            <a:off x="9380718" y="5368987"/>
            <a:ext cx="250901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poisson</a:t>
            </a:r>
            <a:endParaRPr lang="en-GB" sz="3600" b="1" dirty="0"/>
          </a:p>
        </p:txBody>
      </p:sp>
      <p:pic>
        <p:nvPicPr>
          <p:cNvPr id="11" name="Picture 10" descr="pizza.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17900" y="981298"/>
            <a:ext cx="1845960" cy="2019529"/>
          </a:xfrm>
          <a:prstGeom prst="rect">
            <a:avLst/>
          </a:prstGeom>
        </p:spPr>
      </p:pic>
      <p:sp>
        <p:nvSpPr>
          <p:cNvPr id="12" name="TextBox 11"/>
          <p:cNvSpPr txBox="1"/>
          <p:nvPr/>
        </p:nvSpPr>
        <p:spPr>
          <a:xfrm>
            <a:off x="229964" y="1648915"/>
            <a:ext cx="2221832" cy="646331"/>
          </a:xfrm>
          <a:prstGeom prst="rect">
            <a:avLst/>
          </a:prstGeom>
          <a:solidFill>
            <a:schemeClr val="accent2">
              <a:lumMod val="40000"/>
              <a:lumOff val="60000"/>
            </a:schemeClr>
          </a:solidFill>
        </p:spPr>
        <p:txBody>
          <a:bodyPr wrap="square" rtlCol="0">
            <a:spAutoFit/>
          </a:bodyPr>
          <a:lstStyle/>
          <a:p>
            <a:pPr algn="ctr"/>
            <a:r>
              <a:rPr lang="en-GB" sz="3600" b="1" dirty="0"/>
              <a:t>de la pizza</a:t>
            </a:r>
          </a:p>
        </p:txBody>
      </p:sp>
      <p:pic>
        <p:nvPicPr>
          <p:cNvPr id="13" name="Picture 12" descr="cheese.png"/>
          <p:cNvPicPr>
            <a:picLocks noChangeAspect="1"/>
          </p:cNvPicPr>
          <p:nvPr/>
        </p:nvPicPr>
        <p:blipFill>
          <a:blip r:embed="rId7" cstate="print"/>
          <a:stretch>
            <a:fillRect/>
          </a:stretch>
        </p:blipFill>
        <p:spPr>
          <a:xfrm>
            <a:off x="3146501" y="4750188"/>
            <a:ext cx="2397843" cy="1567894"/>
          </a:xfrm>
          <a:prstGeom prst="rect">
            <a:avLst/>
          </a:prstGeom>
        </p:spPr>
      </p:pic>
      <p:sp>
        <p:nvSpPr>
          <p:cNvPr id="14" name="TextBox 13"/>
          <p:cNvSpPr txBox="1"/>
          <p:nvPr/>
        </p:nvSpPr>
        <p:spPr>
          <a:xfrm>
            <a:off x="3030195" y="5343917"/>
            <a:ext cx="250901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fromage</a:t>
            </a:r>
            <a:endParaRPr lang="en-GB" sz="3600" b="1" dirty="0"/>
          </a:p>
        </p:txBody>
      </p:sp>
      <p:pic>
        <p:nvPicPr>
          <p:cNvPr id="15" name="Picture 14"/>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97490"/>
                    </a14:imgEffect>
                  </a14:imgLayer>
                </a14:imgProps>
              </a:ext>
              <a:ext uri="{28A0092B-C50C-407E-A947-70E740481C1C}">
                <a14:useLocalDpi xmlns:a14="http://schemas.microsoft.com/office/drawing/2010/main" val="0"/>
              </a:ext>
            </a:extLst>
          </a:blip>
          <a:stretch>
            <a:fillRect/>
          </a:stretch>
        </p:blipFill>
        <p:spPr>
          <a:xfrm>
            <a:off x="1861251" y="2911129"/>
            <a:ext cx="1942974" cy="1715345"/>
          </a:xfrm>
          <a:prstGeom prst="rect">
            <a:avLst/>
          </a:prstGeom>
        </p:spPr>
      </p:pic>
      <p:sp>
        <p:nvSpPr>
          <p:cNvPr id="16" name="TextBox 15"/>
          <p:cNvSpPr txBox="1"/>
          <p:nvPr/>
        </p:nvSpPr>
        <p:spPr>
          <a:xfrm>
            <a:off x="1233397" y="3448701"/>
            <a:ext cx="2770514" cy="1200329"/>
          </a:xfrm>
          <a:prstGeom prst="rect">
            <a:avLst/>
          </a:prstGeom>
          <a:solidFill>
            <a:srgbClr val="92D050"/>
          </a:solidFill>
        </p:spPr>
        <p:txBody>
          <a:bodyPr wrap="square" rtlCol="0">
            <a:spAutoFit/>
          </a:bodyPr>
          <a:lstStyle/>
          <a:p>
            <a:pPr algn="ctr"/>
            <a:r>
              <a:rPr lang="en-GB" sz="3600" b="1" dirty="0"/>
              <a:t>des haricots</a:t>
            </a:r>
          </a:p>
          <a:p>
            <a:pPr algn="ctr"/>
            <a:r>
              <a:rPr lang="en-GB" sz="3600" b="1" dirty="0" err="1"/>
              <a:t>verts</a:t>
            </a:r>
            <a:endParaRPr lang="en-GB" sz="3600" b="1" dirty="0"/>
          </a:p>
        </p:txBody>
      </p:sp>
      <p:pic>
        <p:nvPicPr>
          <p:cNvPr id="17" name="Picture 16" descr="ice cream.png"/>
          <p:cNvPicPr>
            <a:picLocks noChangeAspect="1"/>
          </p:cNvPicPr>
          <p:nvPr/>
        </p:nvPicPr>
        <p:blipFill>
          <a:blip r:embed="rId10" cstate="print"/>
          <a:stretch>
            <a:fillRect/>
          </a:stretch>
        </p:blipFill>
        <p:spPr>
          <a:xfrm>
            <a:off x="6121535" y="4788756"/>
            <a:ext cx="1862728" cy="2069244"/>
          </a:xfrm>
          <a:prstGeom prst="rect">
            <a:avLst/>
          </a:prstGeom>
        </p:spPr>
      </p:pic>
      <p:sp>
        <p:nvSpPr>
          <p:cNvPr id="18" name="TextBox 17"/>
          <p:cNvSpPr txBox="1"/>
          <p:nvPr/>
        </p:nvSpPr>
        <p:spPr>
          <a:xfrm>
            <a:off x="5765114" y="5066917"/>
            <a:ext cx="2651396" cy="1200329"/>
          </a:xfrm>
          <a:prstGeom prst="rect">
            <a:avLst/>
          </a:prstGeom>
          <a:solidFill>
            <a:schemeClr val="accent2">
              <a:lumMod val="40000"/>
              <a:lumOff val="60000"/>
            </a:schemeClr>
          </a:solidFill>
        </p:spPr>
        <p:txBody>
          <a:bodyPr wrap="square" rtlCol="0">
            <a:spAutoFit/>
          </a:bodyPr>
          <a:lstStyle/>
          <a:p>
            <a:pPr algn="ctr"/>
            <a:r>
              <a:rPr lang="en-GB" sz="3600" b="1" dirty="0"/>
              <a:t>de la glace</a:t>
            </a:r>
          </a:p>
          <a:p>
            <a:pPr algn="ctr"/>
            <a:r>
              <a:rPr lang="en-GB" sz="3600" b="1" i="1" dirty="0">
                <a:solidFill>
                  <a:srgbClr val="FF0000"/>
                </a:solidFill>
              </a:rPr>
              <a:t>à la fraise</a:t>
            </a:r>
          </a:p>
        </p:txBody>
      </p:sp>
      <p:pic>
        <p:nvPicPr>
          <p:cNvPr id="19" name="Picture 1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0" r="93810"/>
                    </a14:imgEffect>
                  </a14:imgLayer>
                </a14:imgProps>
              </a:ext>
              <a:ext uri="{28A0092B-C50C-407E-A947-70E740481C1C}">
                <a14:useLocalDpi xmlns:a14="http://schemas.microsoft.com/office/drawing/2010/main" val="0"/>
              </a:ext>
            </a:extLst>
          </a:blip>
          <a:srcRect r="8349"/>
          <a:stretch/>
        </p:blipFill>
        <p:spPr>
          <a:xfrm>
            <a:off x="8205383" y="3405009"/>
            <a:ext cx="1833245" cy="2099050"/>
          </a:xfrm>
          <a:prstGeom prst="rect">
            <a:avLst/>
          </a:prstGeom>
        </p:spPr>
      </p:pic>
      <p:sp>
        <p:nvSpPr>
          <p:cNvPr id="20" name="TextBox 19"/>
          <p:cNvSpPr txBox="1"/>
          <p:nvPr/>
        </p:nvSpPr>
        <p:spPr>
          <a:xfrm>
            <a:off x="7811814" y="4209816"/>
            <a:ext cx="2221832" cy="646331"/>
          </a:xfrm>
          <a:prstGeom prst="rect">
            <a:avLst/>
          </a:prstGeom>
          <a:solidFill>
            <a:schemeClr val="accent1">
              <a:lumMod val="40000"/>
              <a:lumOff val="60000"/>
            </a:schemeClr>
          </a:solidFill>
        </p:spPr>
        <p:txBody>
          <a:bodyPr wrap="square" rtlCol="0">
            <a:spAutoFit/>
          </a:bodyPr>
          <a:lstStyle/>
          <a:p>
            <a:pPr algn="ctr"/>
            <a:r>
              <a:rPr lang="en-GB" sz="3600" b="1" dirty="0"/>
              <a:t>du </a:t>
            </a:r>
            <a:r>
              <a:rPr lang="en-GB" sz="3600" b="1" dirty="0" err="1"/>
              <a:t>yaourt</a:t>
            </a:r>
            <a:endParaRPr lang="en-GB" sz="3600" b="1" dirty="0"/>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14175" y="1759386"/>
            <a:ext cx="1395277" cy="1630833"/>
          </a:xfrm>
          <a:prstGeom prst="rect">
            <a:avLst/>
          </a:prstGeom>
        </p:spPr>
      </p:pic>
      <p:sp>
        <p:nvSpPr>
          <p:cNvPr id="22" name="TextBox 21"/>
          <p:cNvSpPr txBox="1"/>
          <p:nvPr/>
        </p:nvSpPr>
        <p:spPr>
          <a:xfrm>
            <a:off x="6700897" y="2309859"/>
            <a:ext cx="2221832" cy="646331"/>
          </a:xfrm>
          <a:prstGeom prst="rect">
            <a:avLst/>
          </a:prstGeom>
          <a:solidFill>
            <a:srgbClr val="92D050"/>
          </a:solidFill>
        </p:spPr>
        <p:txBody>
          <a:bodyPr wrap="square" rtlCol="0">
            <a:spAutoFit/>
          </a:bodyPr>
          <a:lstStyle/>
          <a:p>
            <a:pPr algn="ctr"/>
            <a:r>
              <a:rPr lang="en-GB" sz="3600" b="1" dirty="0"/>
              <a:t>des chips</a:t>
            </a:r>
          </a:p>
        </p:txBody>
      </p:sp>
      <p:pic>
        <p:nvPicPr>
          <p:cNvPr id="23" name="Picture 22"/>
          <p:cNvPicPr>
            <a:picLocks noChangeAspect="1"/>
          </p:cNvPicPr>
          <p:nvPr/>
        </p:nvPicPr>
        <p:blipFill>
          <a:blip r:embed="rId14" cstate="print">
            <a:extLst>
              <a:ext uri="{BEBA8EAE-BF5A-486C-A8C5-ECC9F3942E4B}">
                <a14:imgProps xmlns:a14="http://schemas.microsoft.com/office/drawing/2010/main">
                  <a14:imgLayer r:embed="rId15">
                    <a14:imgEffect>
                      <a14:backgroundRemoval t="1163" b="98837" l="0" r="100000"/>
                    </a14:imgEffect>
                  </a14:imgLayer>
                </a14:imgProps>
              </a:ext>
              <a:ext uri="{28A0092B-C50C-407E-A947-70E740481C1C}">
                <a14:useLocalDpi xmlns:a14="http://schemas.microsoft.com/office/drawing/2010/main" val="0"/>
              </a:ext>
            </a:extLst>
          </a:blip>
          <a:stretch>
            <a:fillRect/>
          </a:stretch>
        </p:blipFill>
        <p:spPr>
          <a:xfrm>
            <a:off x="3261764" y="1791342"/>
            <a:ext cx="2047877" cy="2282849"/>
          </a:xfrm>
          <a:prstGeom prst="rect">
            <a:avLst/>
          </a:prstGeom>
        </p:spPr>
      </p:pic>
      <p:sp>
        <p:nvSpPr>
          <p:cNvPr id="24" name="TextBox 23"/>
          <p:cNvSpPr txBox="1"/>
          <p:nvPr/>
        </p:nvSpPr>
        <p:spPr>
          <a:xfrm>
            <a:off x="2661750" y="1827086"/>
            <a:ext cx="2750243" cy="1200329"/>
          </a:xfrm>
          <a:prstGeom prst="rect">
            <a:avLst/>
          </a:prstGeom>
          <a:solidFill>
            <a:schemeClr val="accent2">
              <a:lumMod val="40000"/>
              <a:lumOff val="60000"/>
            </a:schemeClr>
          </a:solidFill>
        </p:spPr>
        <p:txBody>
          <a:bodyPr wrap="square" rtlCol="0">
            <a:spAutoFit/>
          </a:bodyPr>
          <a:lstStyle/>
          <a:p>
            <a:pPr algn="ctr"/>
            <a:r>
              <a:rPr lang="en-GB" sz="3600" b="1" dirty="0"/>
              <a:t>de la mousse</a:t>
            </a:r>
          </a:p>
          <a:p>
            <a:pPr algn="ctr"/>
            <a:r>
              <a:rPr lang="en-GB" sz="3600" b="1" i="1" dirty="0">
                <a:solidFill>
                  <a:srgbClr val="FF0000"/>
                </a:solidFill>
              </a:rPr>
              <a:t>au </a:t>
            </a:r>
            <a:r>
              <a:rPr lang="en-GB" sz="3600" b="1" i="1" dirty="0" err="1">
                <a:solidFill>
                  <a:srgbClr val="FF0000"/>
                </a:solidFill>
              </a:rPr>
              <a:t>chocolat</a:t>
            </a:r>
            <a:endParaRPr lang="en-GB" sz="3600" b="1" i="1" dirty="0">
              <a:solidFill>
                <a:srgbClr val="FF0000"/>
              </a:solidFill>
            </a:endParaRPr>
          </a:p>
        </p:txBody>
      </p:sp>
      <p:pic>
        <p:nvPicPr>
          <p:cNvPr id="25" name="Picture 24" descr="beef.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5373212" y="911322"/>
            <a:ext cx="1737559" cy="1390047"/>
          </a:xfrm>
          <a:prstGeom prst="rect">
            <a:avLst/>
          </a:prstGeom>
        </p:spPr>
      </p:pic>
      <p:sp>
        <p:nvSpPr>
          <p:cNvPr id="26" name="TextBox 25"/>
          <p:cNvSpPr txBox="1"/>
          <p:nvPr/>
        </p:nvSpPr>
        <p:spPr>
          <a:xfrm>
            <a:off x="5131075" y="1069514"/>
            <a:ext cx="2221832" cy="646331"/>
          </a:xfrm>
          <a:prstGeom prst="rect">
            <a:avLst/>
          </a:prstGeom>
          <a:solidFill>
            <a:schemeClr val="accent1">
              <a:lumMod val="40000"/>
              <a:lumOff val="60000"/>
            </a:schemeClr>
          </a:solidFill>
        </p:spPr>
        <p:txBody>
          <a:bodyPr wrap="square" rtlCol="0">
            <a:spAutoFit/>
          </a:bodyPr>
          <a:lstStyle/>
          <a:p>
            <a:pPr algn="ctr"/>
            <a:r>
              <a:rPr lang="en-GB" sz="3600" b="1" dirty="0"/>
              <a:t>du steak</a:t>
            </a:r>
          </a:p>
        </p:txBody>
      </p:sp>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46701" y="2748339"/>
            <a:ext cx="1558371" cy="1899341"/>
          </a:xfrm>
          <a:prstGeom prst="rect">
            <a:avLst/>
          </a:prstGeom>
        </p:spPr>
      </p:pic>
      <p:sp>
        <p:nvSpPr>
          <p:cNvPr id="28" name="TextBox 27"/>
          <p:cNvSpPr txBox="1"/>
          <p:nvPr/>
        </p:nvSpPr>
        <p:spPr>
          <a:xfrm>
            <a:off x="10126152" y="3074023"/>
            <a:ext cx="1799467" cy="1200329"/>
          </a:xfrm>
          <a:prstGeom prst="rect">
            <a:avLst/>
          </a:prstGeom>
          <a:solidFill>
            <a:srgbClr val="92D050"/>
          </a:solidFill>
        </p:spPr>
        <p:txBody>
          <a:bodyPr wrap="square" rtlCol="0">
            <a:spAutoFit/>
          </a:bodyPr>
          <a:lstStyle/>
          <a:p>
            <a:pPr algn="ctr"/>
            <a:r>
              <a:rPr lang="en-GB" sz="3600" b="1" dirty="0"/>
              <a:t>des </a:t>
            </a:r>
          </a:p>
          <a:p>
            <a:pPr algn="ctr"/>
            <a:r>
              <a:rPr lang="en-GB" sz="3600" b="1" dirty="0"/>
              <a:t>crudités</a:t>
            </a:r>
          </a:p>
        </p:txBody>
      </p:sp>
      <p:sp>
        <p:nvSpPr>
          <p:cNvPr id="29" name="Date Placeholder 28"/>
          <p:cNvSpPr>
            <a:spLocks noGrp="1"/>
          </p:cNvSpPr>
          <p:nvPr>
            <p:ph type="dt" sz="half" idx="10"/>
          </p:nvPr>
        </p:nvSpPr>
        <p:spPr/>
        <p:txBody>
          <a:bodyPr/>
          <a:lstStyle/>
          <a:p>
            <a:fld id="{FCDE91C2-F5E4-4AC0-A441-60C522385FB9}" type="datetime2">
              <a:rPr lang="fr-FR" smtClean="0">
                <a:solidFill>
                  <a:prstClr val="black">
                    <a:tint val="75000"/>
                  </a:prstClr>
                </a:solidFill>
              </a:rPr>
              <a:t>jeudi 19 janvier 2023</a:t>
            </a:fld>
            <a:endParaRPr lang="en-GB">
              <a:solidFill>
                <a:prstClr val="black">
                  <a:tint val="75000"/>
                </a:prstClr>
              </a:solidFill>
            </a:endParaRPr>
          </a:p>
        </p:txBody>
      </p:sp>
      <p:sp>
        <p:nvSpPr>
          <p:cNvPr id="30" name="Title 1"/>
          <p:cNvSpPr txBox="1">
            <a:spLocks/>
          </p:cNvSpPr>
          <p:nvPr/>
        </p:nvSpPr>
        <p:spPr>
          <a:xfrm>
            <a:off x="1" y="62329"/>
            <a:ext cx="1386348"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a:t>
            </a:r>
            <a:endParaRPr lang="en-GB" sz="2400" b="1" dirty="0"/>
          </a:p>
        </p:txBody>
      </p:sp>
    </p:spTree>
    <p:extLst>
      <p:ext uri="{BB962C8B-B14F-4D97-AF65-F5344CB8AC3E}">
        <p14:creationId xmlns:p14="http://schemas.microsoft.com/office/powerpoint/2010/main" val="65872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2193" y="1076632"/>
            <a:ext cx="5014452" cy="3046988"/>
          </a:xfrm>
          <a:prstGeom prst="rect">
            <a:avLst/>
          </a:prstGeom>
          <a:noFill/>
        </p:spPr>
        <p:txBody>
          <a:bodyPr wrap="square" rtlCol="0">
            <a:spAutoFit/>
          </a:bodyPr>
          <a:lstStyle/>
          <a:p>
            <a:r>
              <a:rPr lang="en-US" sz="3200" dirty="0"/>
              <a:t>Make a canteen menu given the vocab provided, and see if you can add some of your own items too. Make sure you illustrate your menu and add prices.</a:t>
            </a:r>
            <a:endParaRPr lang="en-GB" sz="3200" dirty="0"/>
          </a:p>
        </p:txBody>
      </p:sp>
    </p:spTree>
    <p:extLst>
      <p:ext uri="{BB962C8B-B14F-4D97-AF65-F5344CB8AC3E}">
        <p14:creationId xmlns:p14="http://schemas.microsoft.com/office/powerpoint/2010/main" val="405438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545" y="232125"/>
            <a:ext cx="3070977"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6 – </a:t>
            </a:r>
            <a:endParaRPr lang="en-GB" sz="2400" b="1" dirty="0"/>
          </a:p>
        </p:txBody>
      </p:sp>
      <p:sp>
        <p:nvSpPr>
          <p:cNvPr id="3" name="Title 1"/>
          <p:cNvSpPr txBox="1">
            <a:spLocks/>
          </p:cNvSpPr>
          <p:nvPr/>
        </p:nvSpPr>
        <p:spPr>
          <a:xfrm>
            <a:off x="109545" y="1357918"/>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revision and assessment week. Contact </a:t>
            </a:r>
            <a:r>
              <a:rPr lang="en-US" sz="2400" b="1" dirty="0" err="1"/>
              <a:t>Mrs</a:t>
            </a:r>
            <a:r>
              <a:rPr lang="en-US" sz="2400" b="1" dirty="0"/>
              <a:t> Millar for the assessment papers. Spend some time revising all of the vocab on these slides from week 1 and the high frequency words on the following slide. </a:t>
            </a:r>
            <a:endParaRPr lang="en-GB" sz="2400" b="1" dirty="0"/>
          </a:p>
        </p:txBody>
      </p:sp>
      <p:pic>
        <p:nvPicPr>
          <p:cNvPr id="3074" name="Picture 2" descr="Assessment-stamp. Grunge rubber stamp with word assessment inside, vector  illustration. | Can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2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2548" y="367022"/>
            <a:ext cx="7103609" cy="5190630"/>
          </a:xfrm>
          <a:prstGeom prst="rect">
            <a:avLst/>
          </a:prstGeom>
        </p:spPr>
      </p:pic>
    </p:spTree>
    <p:extLst>
      <p:ext uri="{BB962C8B-B14F-4D97-AF65-F5344CB8AC3E}">
        <p14:creationId xmlns:p14="http://schemas.microsoft.com/office/powerpoint/2010/main" val="3270450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5667" y="2187355"/>
            <a:ext cx="7472653" cy="1200329"/>
          </a:xfrm>
          <a:prstGeom prst="rect">
            <a:avLst/>
          </a:prstGeom>
          <a:noFill/>
        </p:spPr>
        <p:txBody>
          <a:bodyPr wrap="square" rtlCol="0">
            <a:spAutoFit/>
          </a:bodyPr>
          <a:lstStyle/>
          <a:p>
            <a:r>
              <a:rPr lang="en-GB" sz="2400" dirty="0"/>
              <a:t>Project week. Research a French speaking country of your choice. You could make a poster or </a:t>
            </a:r>
            <a:r>
              <a:rPr lang="en-GB" sz="2400" dirty="0" err="1"/>
              <a:t>powerpoint</a:t>
            </a:r>
            <a:r>
              <a:rPr lang="en-GB" sz="2400" dirty="0"/>
              <a:t> and show it to your teacher when you are back in school.</a:t>
            </a:r>
          </a:p>
        </p:txBody>
      </p:sp>
      <p:sp>
        <p:nvSpPr>
          <p:cNvPr id="4" name="TextBox 3"/>
          <p:cNvSpPr txBox="1"/>
          <p:nvPr/>
        </p:nvSpPr>
        <p:spPr>
          <a:xfrm>
            <a:off x="1583426" y="1144932"/>
            <a:ext cx="3839536" cy="369332"/>
          </a:xfrm>
          <a:prstGeom prst="rect">
            <a:avLst/>
          </a:prstGeom>
          <a:noFill/>
        </p:spPr>
        <p:txBody>
          <a:bodyPr wrap="square" rtlCol="0">
            <a:spAutoFit/>
          </a:bodyPr>
          <a:lstStyle/>
          <a:p>
            <a:r>
              <a:rPr lang="en-GB" b="1" u="sng" dirty="0"/>
              <a:t>WEEK 7 – </a:t>
            </a:r>
          </a:p>
        </p:txBody>
      </p:sp>
    </p:spTree>
    <p:extLst>
      <p:ext uri="{BB962C8B-B14F-4D97-AF65-F5344CB8AC3E}">
        <p14:creationId xmlns:p14="http://schemas.microsoft.com/office/powerpoint/2010/main" val="250354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a:t>
            </a:r>
            <a:r>
              <a:rPr lang="en-US" sz="2400" b="1" dirty="0" smtClean="0"/>
              <a:t>–vocab</a:t>
            </a:r>
            <a:endParaRPr lang="en-GB" sz="2400" b="1" dirty="0"/>
          </a:p>
        </p:txBody>
      </p:sp>
      <p:pic>
        <p:nvPicPr>
          <p:cNvPr id="4" name="Picture 3"/>
          <p:cNvPicPr>
            <a:picLocks noChangeAspect="1"/>
          </p:cNvPicPr>
          <p:nvPr/>
        </p:nvPicPr>
        <p:blipFill>
          <a:blip r:embed="rId2"/>
          <a:stretch>
            <a:fillRect/>
          </a:stretch>
        </p:blipFill>
        <p:spPr>
          <a:xfrm>
            <a:off x="1324256" y="1381738"/>
            <a:ext cx="5992257" cy="3647461"/>
          </a:xfrm>
          <a:prstGeom prst="rect">
            <a:avLst/>
          </a:prstGeom>
        </p:spPr>
      </p:pic>
      <p:pic>
        <p:nvPicPr>
          <p:cNvPr id="5" name="Picture 4"/>
          <p:cNvPicPr>
            <a:picLocks noChangeAspect="1"/>
          </p:cNvPicPr>
          <p:nvPr/>
        </p:nvPicPr>
        <p:blipFill>
          <a:blip r:embed="rId3"/>
          <a:stretch>
            <a:fillRect/>
          </a:stretch>
        </p:blipFill>
        <p:spPr>
          <a:xfrm>
            <a:off x="7851058" y="3666818"/>
            <a:ext cx="3657600" cy="1838325"/>
          </a:xfrm>
          <a:prstGeom prst="rect">
            <a:avLst/>
          </a:prstGeom>
        </p:spPr>
      </p:pic>
    </p:spTree>
    <p:extLst>
      <p:ext uri="{BB962C8B-B14F-4D97-AF65-F5344CB8AC3E}">
        <p14:creationId xmlns:p14="http://schemas.microsoft.com/office/powerpoint/2010/main" val="215826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009" y="237971"/>
            <a:ext cx="3299184" cy="1325563"/>
          </a:xfrm>
        </p:spPr>
        <p:txBody>
          <a:bodyPr>
            <a:noAutofit/>
          </a:bodyPr>
          <a:lstStyle/>
          <a:p>
            <a:r>
              <a:rPr lang="en-US" sz="2400" dirty="0"/>
              <a:t>What are the following words in English? Copy them in your book</a:t>
            </a:r>
            <a:endParaRPr lang="en-GB" sz="2400" dirty="0"/>
          </a:p>
        </p:txBody>
      </p:sp>
      <p:pic>
        <p:nvPicPr>
          <p:cNvPr id="4" name="Picture 3"/>
          <p:cNvPicPr>
            <a:picLocks noChangeAspect="1"/>
          </p:cNvPicPr>
          <p:nvPr/>
        </p:nvPicPr>
        <p:blipFill>
          <a:blip r:embed="rId2"/>
          <a:stretch>
            <a:fillRect/>
          </a:stretch>
        </p:blipFill>
        <p:spPr>
          <a:xfrm>
            <a:off x="166687" y="1690688"/>
            <a:ext cx="4543425" cy="4943475"/>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272688" y="2332773"/>
            <a:ext cx="4872893" cy="3201266"/>
          </a:xfrm>
          <a:prstGeom prst="rect">
            <a:avLst/>
          </a:prstGeom>
          <a:noFill/>
          <a:ln w="9525">
            <a:noFill/>
            <a:miter lim="800000"/>
            <a:headEnd/>
            <a:tailEnd/>
          </a:ln>
        </p:spPr>
      </p:pic>
      <p:sp>
        <p:nvSpPr>
          <p:cNvPr id="6" name="Title 1"/>
          <p:cNvSpPr txBox="1">
            <a:spLocks/>
          </p:cNvSpPr>
          <p:nvPr/>
        </p:nvSpPr>
        <p:spPr>
          <a:xfrm>
            <a:off x="6420172" y="527357"/>
            <a:ext cx="32991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Copy the following expressions and translate them, then use them to write some sentences about your opinions on school subjects.</a:t>
            </a:r>
            <a:endParaRPr lang="en-GB" sz="2400" dirty="0"/>
          </a:p>
        </p:txBody>
      </p:sp>
      <p:sp>
        <p:nvSpPr>
          <p:cNvPr id="7" name="Title 1"/>
          <p:cNvSpPr txBox="1">
            <a:spLocks/>
          </p:cNvSpPr>
          <p:nvPr/>
        </p:nvSpPr>
        <p:spPr>
          <a:xfrm>
            <a:off x="168538" y="0"/>
            <a:ext cx="138004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a:t>
            </a:r>
            <a:endParaRPr lang="en-GB" sz="2400" b="1" dirty="0"/>
          </a:p>
        </p:txBody>
      </p:sp>
    </p:spTree>
    <p:extLst>
      <p:ext uri="{BB962C8B-B14F-4D97-AF65-F5344CB8AC3E}">
        <p14:creationId xmlns:p14="http://schemas.microsoft.com/office/powerpoint/2010/main" val="3520877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509" y="409779"/>
            <a:ext cx="3070123" cy="2716879"/>
          </a:xfrm>
        </p:spPr>
        <p:txBody>
          <a:bodyPr/>
          <a:lstStyle/>
          <a:p>
            <a:r>
              <a:rPr lang="en-US" dirty="0"/>
              <a:t>Read the texts and decide who has the opinions below, write their names in your book.</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053240" y="0"/>
            <a:ext cx="8320792" cy="5089621"/>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810125" y="5089621"/>
            <a:ext cx="7381875" cy="1933575"/>
          </a:xfrm>
          <a:prstGeom prst="rect">
            <a:avLst/>
          </a:prstGeom>
          <a:noFill/>
          <a:ln w="9525">
            <a:noFill/>
            <a:miter lim="800000"/>
            <a:headEnd/>
            <a:tailEnd/>
          </a:ln>
        </p:spPr>
      </p:pic>
    </p:spTree>
    <p:extLst>
      <p:ext uri="{BB962C8B-B14F-4D97-AF65-F5344CB8AC3E}">
        <p14:creationId xmlns:p14="http://schemas.microsoft.com/office/powerpoint/2010/main" val="155464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8550" y="1165123"/>
            <a:ext cx="10094899" cy="4527754"/>
          </a:xfrm>
          <a:prstGeom prst="rect">
            <a:avLst/>
          </a:prstGeom>
        </p:spPr>
      </p:pic>
    </p:spTree>
    <p:extLst>
      <p:ext uri="{BB962C8B-B14F-4D97-AF65-F5344CB8AC3E}">
        <p14:creationId xmlns:p14="http://schemas.microsoft.com/office/powerpoint/2010/main" val="38157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9545" y="121512"/>
            <a:ext cx="3190246"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a:t>
            </a:r>
            <a:r>
              <a:rPr lang="en-US" sz="2400" b="1" dirty="0" smtClean="0"/>
              <a:t>–vocab</a:t>
            </a:r>
            <a:endParaRPr lang="en-GB" sz="2400" b="1" dirty="0"/>
          </a:p>
        </p:txBody>
      </p:sp>
      <p:pic>
        <p:nvPicPr>
          <p:cNvPr id="5" name="Picture 4"/>
          <p:cNvPicPr>
            <a:picLocks noChangeAspect="1"/>
          </p:cNvPicPr>
          <p:nvPr/>
        </p:nvPicPr>
        <p:blipFill>
          <a:blip r:embed="rId2"/>
          <a:stretch>
            <a:fillRect/>
          </a:stretch>
        </p:blipFill>
        <p:spPr>
          <a:xfrm>
            <a:off x="2349910" y="438603"/>
            <a:ext cx="6459372" cy="3246507"/>
          </a:xfrm>
          <a:prstGeom prst="rect">
            <a:avLst/>
          </a:prstGeom>
        </p:spPr>
      </p:pic>
      <p:pic>
        <p:nvPicPr>
          <p:cNvPr id="2" name="Picture 1"/>
          <p:cNvPicPr>
            <a:picLocks noChangeAspect="1"/>
          </p:cNvPicPr>
          <p:nvPr/>
        </p:nvPicPr>
        <p:blipFill>
          <a:blip r:embed="rId3"/>
          <a:stretch>
            <a:fillRect/>
          </a:stretch>
        </p:blipFill>
        <p:spPr>
          <a:xfrm>
            <a:off x="2471237" y="3435913"/>
            <a:ext cx="6338045" cy="3230358"/>
          </a:xfrm>
          <a:prstGeom prst="rect">
            <a:avLst/>
          </a:prstGeom>
        </p:spPr>
      </p:pic>
    </p:spTree>
    <p:extLst>
      <p:ext uri="{BB962C8B-B14F-4D97-AF65-F5344CB8AC3E}">
        <p14:creationId xmlns:p14="http://schemas.microsoft.com/office/powerpoint/2010/main" val="1164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942" y="855407"/>
            <a:ext cx="6324600" cy="830997"/>
          </a:xfrm>
          <a:prstGeom prst="rect">
            <a:avLst/>
          </a:prstGeom>
          <a:solidFill>
            <a:schemeClr val="accent1">
              <a:lumMod val="40000"/>
              <a:lumOff val="60000"/>
            </a:schemeClr>
          </a:solidFill>
        </p:spPr>
        <p:txBody>
          <a:bodyPr wrap="square" rtlCol="0">
            <a:spAutoFit/>
          </a:bodyPr>
          <a:lstStyle/>
          <a:p>
            <a:pPr algn="ctr"/>
            <a:r>
              <a:rPr lang="en-GB" sz="4800" dirty="0" err="1"/>
              <a:t>Positif</a:t>
            </a:r>
            <a:r>
              <a:rPr lang="en-GB" sz="4800" dirty="0"/>
              <a:t> </a:t>
            </a:r>
            <a:r>
              <a:rPr lang="en-GB" sz="4800" dirty="0">
                <a:sym typeface="Wingdings" pitchFamily="2" charset="2"/>
              </a:rPr>
              <a:t> </a:t>
            </a:r>
            <a:r>
              <a:rPr lang="en-GB" sz="4800" dirty="0" err="1"/>
              <a:t>ou</a:t>
            </a:r>
            <a:r>
              <a:rPr lang="en-GB" sz="4800" dirty="0"/>
              <a:t> </a:t>
            </a:r>
            <a:r>
              <a:rPr lang="en-GB" sz="4800" dirty="0" err="1"/>
              <a:t>négatif</a:t>
            </a:r>
            <a:r>
              <a:rPr lang="en-GB" sz="4800" dirty="0"/>
              <a:t>? </a:t>
            </a:r>
            <a:r>
              <a:rPr lang="en-GB" sz="4800" dirty="0">
                <a:sym typeface="Wingdings" pitchFamily="2" charset="2"/>
              </a:rPr>
              <a:t></a:t>
            </a:r>
            <a:endParaRPr lang="en-GB" sz="4800" dirty="0"/>
          </a:p>
        </p:txBody>
      </p:sp>
      <p:graphicFrame>
        <p:nvGraphicFramePr>
          <p:cNvPr id="3" name="Table 2"/>
          <p:cNvGraphicFramePr>
            <a:graphicFrameLocks noGrp="1"/>
          </p:cNvGraphicFramePr>
          <p:nvPr>
            <p:extLst>
              <p:ext uri="{D42A27DB-BD31-4B8C-83A1-F6EECF244321}">
                <p14:modId xmlns:p14="http://schemas.microsoft.com/office/powerpoint/2010/main" val="1186181481"/>
              </p:ext>
            </p:extLst>
          </p:nvPr>
        </p:nvGraphicFramePr>
        <p:xfrm>
          <a:off x="530942" y="1828801"/>
          <a:ext cx="8458200" cy="3809999"/>
        </p:xfrm>
        <a:graphic>
          <a:graphicData uri="http://schemas.openxmlformats.org/drawingml/2006/table">
            <a:tbl>
              <a:tblPr bandRow="1">
                <a:tableStyleId>{5C22544A-7EE6-4342-B048-85BDC9FD1C3A}</a:tableStyleId>
              </a:tblPr>
              <a:tblGrid>
                <a:gridCol w="3429000">
                  <a:extLst>
                    <a:ext uri="{9D8B030D-6E8A-4147-A177-3AD203B41FA5}">
                      <a16:colId xmlns:a16="http://schemas.microsoft.com/office/drawing/2014/main" xmlns="" val="20000"/>
                    </a:ext>
                  </a:extLst>
                </a:gridCol>
                <a:gridCol w="800100">
                  <a:extLst>
                    <a:ext uri="{9D8B030D-6E8A-4147-A177-3AD203B41FA5}">
                      <a16:colId xmlns:a16="http://schemas.microsoft.com/office/drawing/2014/main" xmlns="" val="20001"/>
                    </a:ext>
                  </a:extLst>
                </a:gridCol>
                <a:gridCol w="33909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tblGrid>
              <a:tr h="1201351">
                <a:tc>
                  <a:txBody>
                    <a:bodyPr/>
                    <a:lstStyle/>
                    <a:p>
                      <a:r>
                        <a:rPr lang="en-GB" sz="3200" dirty="0"/>
                        <a:t>On a beaucoup de devoirs</a:t>
                      </a:r>
                    </a:p>
                  </a:txBody>
                  <a:tcPr/>
                </a:tc>
                <a:tc>
                  <a:txBody>
                    <a:bodyPr/>
                    <a:lstStyle/>
                    <a:p>
                      <a:endParaRPr lang="en-GB"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a:t>Le </a:t>
                      </a:r>
                      <a:r>
                        <a:rPr lang="en-GB" sz="3200" dirty="0" err="1"/>
                        <a:t>prof</a:t>
                      </a:r>
                      <a:r>
                        <a:rPr lang="en-GB" sz="3200" dirty="0"/>
                        <a:t> </a:t>
                      </a:r>
                      <a:r>
                        <a:rPr lang="en-GB" sz="3200" dirty="0" err="1"/>
                        <a:t>est</a:t>
                      </a:r>
                      <a:r>
                        <a:rPr lang="en-GB" sz="3200" dirty="0"/>
                        <a:t> </a:t>
                      </a:r>
                      <a:r>
                        <a:rPr lang="en-GB" sz="3200" dirty="0" err="1"/>
                        <a:t>trop</a:t>
                      </a:r>
                      <a:r>
                        <a:rPr lang="en-GB" sz="3200" dirty="0"/>
                        <a:t> </a:t>
                      </a:r>
                      <a:r>
                        <a:rPr lang="en-GB" sz="3200" dirty="0" err="1"/>
                        <a:t>sévère</a:t>
                      </a:r>
                      <a:endParaRPr lang="en-GB" sz="3200" dirty="0"/>
                    </a:p>
                  </a:txBody>
                  <a:tcPr/>
                </a:tc>
                <a:tc>
                  <a:txBody>
                    <a:bodyPr/>
                    <a:lstStyle/>
                    <a:p>
                      <a:endParaRPr lang="en-GB" sz="3200" dirty="0"/>
                    </a:p>
                  </a:txBody>
                  <a:tcPr/>
                </a:tc>
                <a:extLst>
                  <a:ext uri="{0D108BD9-81ED-4DB2-BD59-A6C34878D82A}">
                    <a16:rowId xmlns:a16="http://schemas.microsoft.com/office/drawing/2014/main" xmlns="" val="10000"/>
                  </a:ext>
                </a:extLst>
              </a:tr>
              <a:tr h="652162">
                <a:tc>
                  <a:txBody>
                    <a:bodyPr/>
                    <a:lstStyle/>
                    <a:p>
                      <a:r>
                        <a:rPr lang="en-GB" sz="3200" dirty="0" err="1"/>
                        <a:t>C’est</a:t>
                      </a:r>
                      <a:r>
                        <a:rPr lang="en-GB" sz="3200" dirty="0"/>
                        <a:t> </a:t>
                      </a:r>
                      <a:r>
                        <a:rPr lang="en-GB" sz="3200" dirty="0" err="1"/>
                        <a:t>difficile</a:t>
                      </a:r>
                      <a:endParaRPr lang="en-GB" sz="3200" dirty="0"/>
                    </a:p>
                  </a:txBody>
                  <a:tcPr/>
                </a:tc>
                <a:tc>
                  <a:txBody>
                    <a:bodyPr/>
                    <a:lstStyle/>
                    <a:p>
                      <a:endParaRPr lang="en-GB" sz="3200" dirty="0"/>
                    </a:p>
                  </a:txBody>
                  <a:tcPr/>
                </a:tc>
                <a:tc>
                  <a:txBody>
                    <a:bodyPr/>
                    <a:lstStyle/>
                    <a:p>
                      <a:r>
                        <a:rPr lang="en-GB" sz="3200" dirty="0" err="1"/>
                        <a:t>C’est</a:t>
                      </a:r>
                      <a:r>
                        <a:rPr lang="en-GB" sz="3200" baseline="0" dirty="0"/>
                        <a:t> </a:t>
                      </a:r>
                      <a:r>
                        <a:rPr lang="en-GB" sz="3200" baseline="0" dirty="0" err="1"/>
                        <a:t>intéressant</a:t>
                      </a:r>
                      <a:endParaRPr lang="en-GB" sz="3200" dirty="0"/>
                    </a:p>
                  </a:txBody>
                  <a:tcPr/>
                </a:tc>
                <a:tc>
                  <a:txBody>
                    <a:bodyPr/>
                    <a:lstStyle/>
                    <a:p>
                      <a:endParaRPr lang="en-GB" sz="3200" dirty="0"/>
                    </a:p>
                  </a:txBody>
                  <a:tcPr/>
                </a:tc>
                <a:extLst>
                  <a:ext uri="{0D108BD9-81ED-4DB2-BD59-A6C34878D82A}">
                    <a16:rowId xmlns:a16="http://schemas.microsoft.com/office/drawing/2014/main" xmlns="" val="10001"/>
                  </a:ext>
                </a:extLst>
              </a:tr>
              <a:tr h="652162">
                <a:tc>
                  <a:txBody>
                    <a:bodyPr/>
                    <a:lstStyle/>
                    <a:p>
                      <a:r>
                        <a:rPr lang="en-GB" sz="3200" dirty="0" err="1"/>
                        <a:t>C’est</a:t>
                      </a:r>
                      <a:r>
                        <a:rPr lang="en-GB" sz="3200" dirty="0"/>
                        <a:t> </a:t>
                      </a:r>
                      <a:r>
                        <a:rPr lang="en-GB" sz="3200" dirty="0" err="1"/>
                        <a:t>génial</a:t>
                      </a:r>
                      <a:endParaRPr lang="en-GB" sz="3200" dirty="0"/>
                    </a:p>
                  </a:txBody>
                  <a:tcPr/>
                </a:tc>
                <a:tc>
                  <a:txBody>
                    <a:bodyPr/>
                    <a:lstStyle/>
                    <a:p>
                      <a:endParaRPr lang="en-GB" sz="3200" dirty="0"/>
                    </a:p>
                  </a:txBody>
                  <a:tcPr/>
                </a:tc>
                <a:tc>
                  <a:txBody>
                    <a:bodyPr/>
                    <a:lstStyle/>
                    <a:p>
                      <a:r>
                        <a:rPr lang="en-GB" sz="3200" dirty="0" err="1"/>
                        <a:t>C’est</a:t>
                      </a:r>
                      <a:r>
                        <a:rPr lang="en-GB" sz="3200" dirty="0"/>
                        <a:t> facile</a:t>
                      </a:r>
                    </a:p>
                  </a:txBody>
                  <a:tcPr/>
                </a:tc>
                <a:tc>
                  <a:txBody>
                    <a:bodyPr/>
                    <a:lstStyle/>
                    <a:p>
                      <a:endParaRPr lang="en-GB" sz="3200" dirty="0"/>
                    </a:p>
                  </a:txBody>
                  <a:tcPr/>
                </a:tc>
                <a:extLst>
                  <a:ext uri="{0D108BD9-81ED-4DB2-BD59-A6C34878D82A}">
                    <a16:rowId xmlns:a16="http://schemas.microsoft.com/office/drawing/2014/main" xmlns="" val="10002"/>
                  </a:ext>
                </a:extLst>
              </a:tr>
              <a:tr h="652162">
                <a:tc>
                  <a:txBody>
                    <a:bodyPr/>
                    <a:lstStyle/>
                    <a:p>
                      <a:r>
                        <a:rPr lang="en-GB" sz="3200" dirty="0" err="1"/>
                        <a:t>C’est</a:t>
                      </a:r>
                      <a:r>
                        <a:rPr lang="en-GB" sz="3200" dirty="0"/>
                        <a:t> </a:t>
                      </a:r>
                      <a:r>
                        <a:rPr lang="en-GB" sz="3200" dirty="0" err="1"/>
                        <a:t>nul</a:t>
                      </a:r>
                      <a:endParaRPr lang="en-GB" sz="3200" dirty="0"/>
                    </a:p>
                  </a:txBody>
                  <a:tcPr/>
                </a:tc>
                <a:tc>
                  <a:txBody>
                    <a:bodyPr/>
                    <a:lstStyle/>
                    <a:p>
                      <a:endParaRPr lang="en-GB" sz="3200" dirty="0"/>
                    </a:p>
                  </a:txBody>
                  <a:tcPr/>
                </a:tc>
                <a:tc>
                  <a:txBody>
                    <a:bodyPr/>
                    <a:lstStyle/>
                    <a:p>
                      <a:r>
                        <a:rPr lang="en-GB" sz="3200" dirty="0"/>
                        <a:t>Le </a:t>
                      </a:r>
                      <a:r>
                        <a:rPr lang="en-GB" sz="3200" dirty="0" err="1"/>
                        <a:t>prof</a:t>
                      </a:r>
                      <a:r>
                        <a:rPr lang="en-GB" sz="3200" dirty="0"/>
                        <a:t> </a:t>
                      </a:r>
                      <a:r>
                        <a:rPr lang="en-GB" sz="3200" dirty="0" err="1"/>
                        <a:t>est</a:t>
                      </a:r>
                      <a:r>
                        <a:rPr lang="en-GB" sz="3200" dirty="0"/>
                        <a:t> </a:t>
                      </a:r>
                      <a:r>
                        <a:rPr lang="en-GB" sz="3200" dirty="0" err="1"/>
                        <a:t>sympa</a:t>
                      </a:r>
                      <a:endParaRPr lang="en-GB" sz="3200" dirty="0"/>
                    </a:p>
                  </a:txBody>
                  <a:tcPr/>
                </a:tc>
                <a:tc>
                  <a:txBody>
                    <a:bodyPr/>
                    <a:lstStyle/>
                    <a:p>
                      <a:endParaRPr lang="en-GB" sz="3200" dirty="0"/>
                    </a:p>
                  </a:txBody>
                  <a:tcPr/>
                </a:tc>
                <a:extLst>
                  <a:ext uri="{0D108BD9-81ED-4DB2-BD59-A6C34878D82A}">
                    <a16:rowId xmlns:a16="http://schemas.microsoft.com/office/drawing/2014/main" xmlns="" val="10003"/>
                  </a:ext>
                </a:extLst>
              </a:tr>
              <a:tr h="652162">
                <a:tc>
                  <a:txBody>
                    <a:bodyPr/>
                    <a:lstStyle/>
                    <a:p>
                      <a:r>
                        <a:rPr lang="en-GB" sz="3200" dirty="0" err="1"/>
                        <a:t>C’est</a:t>
                      </a:r>
                      <a:r>
                        <a:rPr lang="en-GB" sz="3200" dirty="0"/>
                        <a:t> </a:t>
                      </a:r>
                      <a:r>
                        <a:rPr lang="en-GB" sz="3200" dirty="0" err="1"/>
                        <a:t>marrant</a:t>
                      </a:r>
                      <a:endParaRPr lang="en-GB" sz="3200" dirty="0"/>
                    </a:p>
                  </a:txBody>
                  <a:tcPr/>
                </a:tc>
                <a:tc>
                  <a:txBody>
                    <a:bodyPr/>
                    <a:lstStyle/>
                    <a:p>
                      <a:endParaRPr lang="en-GB"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err="1"/>
                        <a:t>C’est</a:t>
                      </a:r>
                      <a:r>
                        <a:rPr lang="en-GB" sz="3200" dirty="0"/>
                        <a:t> </a:t>
                      </a:r>
                      <a:r>
                        <a:rPr lang="en-GB" sz="3200" dirty="0" err="1"/>
                        <a:t>ennuyeux</a:t>
                      </a:r>
                      <a:endParaRPr lang="en-GB" sz="3200" dirty="0"/>
                    </a:p>
                  </a:txBody>
                  <a:tcPr/>
                </a:tc>
                <a:tc>
                  <a:txBody>
                    <a:bodyPr/>
                    <a:lstStyle/>
                    <a:p>
                      <a:endParaRPr lang="en-GB" sz="3200" dirty="0"/>
                    </a:p>
                  </a:txBody>
                  <a:tcPr/>
                </a:tc>
                <a:extLst>
                  <a:ext uri="{0D108BD9-81ED-4DB2-BD59-A6C34878D82A}">
                    <a16:rowId xmlns:a16="http://schemas.microsoft.com/office/drawing/2014/main" xmlns="" val="10004"/>
                  </a:ext>
                </a:extLst>
              </a:tr>
            </a:tbl>
          </a:graphicData>
        </a:graphic>
      </p:graphicFrame>
      <p:sp>
        <p:nvSpPr>
          <p:cNvPr id="4" name="Title 1"/>
          <p:cNvSpPr txBox="1">
            <a:spLocks/>
          </p:cNvSpPr>
          <p:nvPr/>
        </p:nvSpPr>
        <p:spPr>
          <a:xfrm>
            <a:off x="109545" y="232125"/>
            <a:ext cx="2014223"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a:t>
            </a:r>
            <a:endParaRPr lang="en-GB" sz="2400" b="1" dirty="0"/>
          </a:p>
        </p:txBody>
      </p:sp>
      <p:sp>
        <p:nvSpPr>
          <p:cNvPr id="5" name="TextBox 4"/>
          <p:cNvSpPr txBox="1"/>
          <p:nvPr/>
        </p:nvSpPr>
        <p:spPr>
          <a:xfrm>
            <a:off x="322006" y="5638800"/>
            <a:ext cx="8382000" cy="1200329"/>
          </a:xfrm>
          <a:prstGeom prst="rect">
            <a:avLst/>
          </a:prstGeom>
          <a:solidFill>
            <a:srgbClr val="FF66FF"/>
          </a:solidFill>
        </p:spPr>
        <p:txBody>
          <a:bodyPr wrap="square" rtlCol="0">
            <a:spAutoFit/>
          </a:bodyPr>
          <a:lstStyle/>
          <a:p>
            <a:pPr algn="ctr"/>
            <a:r>
              <a:rPr lang="en-GB" sz="2400" dirty="0"/>
              <a:t>Now try and translate these phrases into English in your book.</a:t>
            </a:r>
          </a:p>
          <a:p>
            <a:pPr algn="ctr"/>
            <a:r>
              <a:rPr lang="en-GB" sz="2400" b="1" dirty="0"/>
              <a:t>EXTENSION: </a:t>
            </a:r>
            <a:r>
              <a:rPr lang="en-GB" sz="2400" dirty="0"/>
              <a:t>Can you add anymore opinions using ‘</a:t>
            </a:r>
            <a:r>
              <a:rPr lang="en-GB" sz="2400" dirty="0" err="1"/>
              <a:t>c’est</a:t>
            </a:r>
            <a:r>
              <a:rPr lang="en-GB" sz="2400" dirty="0"/>
              <a:t> + adjective’?</a:t>
            </a:r>
          </a:p>
        </p:txBody>
      </p:sp>
    </p:spTree>
    <p:extLst>
      <p:ext uri="{BB962C8B-B14F-4D97-AF65-F5344CB8AC3E}">
        <p14:creationId xmlns:p14="http://schemas.microsoft.com/office/powerpoint/2010/main" val="125934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6592081"/>
              </p:ext>
            </p:extLst>
          </p:nvPr>
        </p:nvGraphicFramePr>
        <p:xfrm>
          <a:off x="397458" y="1309908"/>
          <a:ext cx="7615555" cy="4450080"/>
        </p:xfrm>
        <a:graphic>
          <a:graphicData uri="http://schemas.openxmlformats.org/drawingml/2006/table">
            <a:tbl>
              <a:tblPr firstRow="1" bandRow="1">
                <a:tableStyleId>{5C22544A-7EE6-4342-B048-85BDC9FD1C3A}</a:tableStyleId>
              </a:tblPr>
              <a:tblGrid>
                <a:gridCol w="481330">
                  <a:extLst>
                    <a:ext uri="{9D8B030D-6E8A-4147-A177-3AD203B41FA5}">
                      <a16:colId xmlns:a16="http://schemas.microsoft.com/office/drawing/2014/main" xmlns="" val="20000"/>
                    </a:ext>
                  </a:extLst>
                </a:gridCol>
                <a:gridCol w="3057525">
                  <a:extLst>
                    <a:ext uri="{9D8B030D-6E8A-4147-A177-3AD203B41FA5}">
                      <a16:colId xmlns:a16="http://schemas.microsoft.com/office/drawing/2014/main" xmlns="" val="20001"/>
                    </a:ext>
                  </a:extLst>
                </a:gridCol>
                <a:gridCol w="2038350">
                  <a:extLst>
                    <a:ext uri="{9D8B030D-6E8A-4147-A177-3AD203B41FA5}">
                      <a16:colId xmlns:a16="http://schemas.microsoft.com/office/drawing/2014/main" xmlns="" val="20002"/>
                    </a:ext>
                  </a:extLst>
                </a:gridCol>
                <a:gridCol w="2038350">
                  <a:extLst>
                    <a:ext uri="{9D8B030D-6E8A-4147-A177-3AD203B41FA5}">
                      <a16:colId xmlns:a16="http://schemas.microsoft.com/office/drawing/2014/main" xmlns="" val="20003"/>
                    </a:ext>
                  </a:extLst>
                </a:gridCol>
              </a:tblGrid>
              <a:tr h="370840">
                <a:tc>
                  <a:txBody>
                    <a:bodyPr/>
                    <a:lstStyle/>
                    <a:p>
                      <a:endParaRPr lang="en-GB" sz="3200" dirty="0"/>
                    </a:p>
                  </a:txBody>
                  <a:tcPr/>
                </a:tc>
                <a:tc>
                  <a:txBody>
                    <a:bodyPr/>
                    <a:lstStyle/>
                    <a:p>
                      <a:r>
                        <a:rPr lang="en-GB" sz="3200" dirty="0" err="1"/>
                        <a:t>matière</a:t>
                      </a:r>
                      <a:endParaRPr lang="en-GB" sz="3200" dirty="0"/>
                    </a:p>
                  </a:txBody>
                  <a:tcPr/>
                </a:tc>
                <a:tc>
                  <a:txBody>
                    <a:bodyPr/>
                    <a:lstStyle/>
                    <a:p>
                      <a:r>
                        <a:rPr lang="en-GB" sz="3200" dirty="0"/>
                        <a:t>opinion</a:t>
                      </a:r>
                    </a:p>
                  </a:txBody>
                  <a:tcPr/>
                </a:tc>
                <a:tc>
                  <a:txBody>
                    <a:bodyPr/>
                    <a:lstStyle/>
                    <a:p>
                      <a:r>
                        <a:rPr lang="en-GB" sz="3200" dirty="0"/>
                        <a:t>raison</a:t>
                      </a:r>
                    </a:p>
                  </a:txBody>
                  <a:tcPr/>
                </a:tc>
                <a:extLst>
                  <a:ext uri="{0D108BD9-81ED-4DB2-BD59-A6C34878D82A}">
                    <a16:rowId xmlns:a16="http://schemas.microsoft.com/office/drawing/2014/main" xmlns="" val="10000"/>
                  </a:ext>
                </a:extLst>
              </a:tr>
              <a:tr h="370840">
                <a:tc>
                  <a:txBody>
                    <a:bodyPr/>
                    <a:lstStyle/>
                    <a:p>
                      <a:r>
                        <a:rPr lang="en-GB" sz="3200" dirty="0"/>
                        <a:t>1</a:t>
                      </a:r>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xmlns="" val="10001"/>
                  </a:ext>
                </a:extLst>
              </a:tr>
              <a:tr h="370840">
                <a:tc>
                  <a:txBody>
                    <a:bodyPr/>
                    <a:lstStyle/>
                    <a:p>
                      <a:r>
                        <a:rPr lang="en-GB" sz="3200" dirty="0"/>
                        <a:t>2</a:t>
                      </a:r>
                    </a:p>
                  </a:txBody>
                  <a:tcPr/>
                </a:tc>
                <a:tc>
                  <a:txBody>
                    <a:bodyPr/>
                    <a:lstStyle/>
                    <a:p>
                      <a:endParaRPr lang="en-GB" sz="320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xmlns="" val="10002"/>
                  </a:ext>
                </a:extLst>
              </a:tr>
              <a:tr h="370840">
                <a:tc>
                  <a:txBody>
                    <a:bodyPr/>
                    <a:lstStyle/>
                    <a:p>
                      <a:r>
                        <a:rPr lang="en-GB" sz="3200" dirty="0"/>
                        <a:t>3</a:t>
                      </a:r>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xmlns="" val="10003"/>
                  </a:ext>
                </a:extLst>
              </a:tr>
              <a:tr h="370840">
                <a:tc>
                  <a:txBody>
                    <a:bodyPr/>
                    <a:lstStyle/>
                    <a:p>
                      <a:r>
                        <a:rPr lang="en-GB" sz="3200" dirty="0"/>
                        <a:t>4</a:t>
                      </a:r>
                    </a:p>
                  </a:txBody>
                  <a:tcPr/>
                </a:tc>
                <a:tc>
                  <a:txBody>
                    <a:bodyPr/>
                    <a:lstStyle/>
                    <a:p>
                      <a:endParaRPr lang="en-GB" sz="3200" dirty="0"/>
                    </a:p>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xmlns="" val="10004"/>
                  </a:ext>
                </a:extLst>
              </a:tr>
              <a:tr h="370840">
                <a:tc>
                  <a:txBody>
                    <a:bodyPr/>
                    <a:lstStyle/>
                    <a:p>
                      <a:r>
                        <a:rPr lang="en-GB" sz="3200" dirty="0"/>
                        <a:t>5</a:t>
                      </a:r>
                    </a:p>
                    <a:p>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xmlns="" val="10005"/>
                  </a:ext>
                </a:extLst>
              </a:tr>
            </a:tbl>
          </a:graphicData>
        </a:graphic>
      </p:graphicFrame>
      <p:sp>
        <p:nvSpPr>
          <p:cNvPr id="15" name="TextBox 14"/>
          <p:cNvSpPr txBox="1"/>
          <p:nvPr/>
        </p:nvSpPr>
        <p:spPr>
          <a:xfrm>
            <a:off x="1676400" y="381001"/>
            <a:ext cx="2819400" cy="646331"/>
          </a:xfrm>
          <a:prstGeom prst="rect">
            <a:avLst/>
          </a:prstGeom>
          <a:solidFill>
            <a:schemeClr val="accent1">
              <a:lumMod val="40000"/>
              <a:lumOff val="60000"/>
            </a:schemeClr>
          </a:solidFill>
        </p:spPr>
        <p:txBody>
          <a:bodyPr wrap="square" rtlCol="0">
            <a:spAutoFit/>
          </a:bodyPr>
          <a:lstStyle/>
          <a:p>
            <a:pPr algn="ctr"/>
            <a:r>
              <a:rPr lang="en-GB" sz="3600" dirty="0"/>
              <a:t>p.31 ex. 4</a:t>
            </a:r>
          </a:p>
        </p:txBody>
      </p:sp>
      <p:pic>
        <p:nvPicPr>
          <p:cNvPr id="16" name="18 Unite 2 p31 Ex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68700" y="2606494"/>
            <a:ext cx="609600" cy="609600"/>
          </a:xfrm>
          <a:prstGeom prst="rect">
            <a:avLst/>
          </a:prstGeom>
        </p:spPr>
      </p:pic>
      <p:sp>
        <p:nvSpPr>
          <p:cNvPr id="17" name="TextBox 16"/>
          <p:cNvSpPr txBox="1"/>
          <p:nvPr/>
        </p:nvSpPr>
        <p:spPr>
          <a:xfrm>
            <a:off x="8583561" y="704166"/>
            <a:ext cx="2374491" cy="1754326"/>
          </a:xfrm>
          <a:prstGeom prst="rect">
            <a:avLst/>
          </a:prstGeom>
          <a:noFill/>
        </p:spPr>
        <p:txBody>
          <a:bodyPr wrap="square" rtlCol="0">
            <a:spAutoFit/>
          </a:bodyPr>
          <a:lstStyle/>
          <a:p>
            <a:r>
              <a:rPr lang="en-US" dirty="0"/>
              <a:t>Do the listening activity and fill out the box.</a:t>
            </a:r>
          </a:p>
          <a:p>
            <a:endParaRPr lang="en-US" dirty="0"/>
          </a:p>
          <a:p>
            <a:r>
              <a:rPr lang="en-US" dirty="0"/>
              <a:t>You are listening for the subject, opinion and reason.</a:t>
            </a:r>
            <a:endParaRPr lang="en-GB" dirty="0"/>
          </a:p>
        </p:txBody>
      </p:sp>
    </p:spTree>
    <p:extLst>
      <p:ext uri="{BB962C8B-B14F-4D97-AF65-F5344CB8AC3E}">
        <p14:creationId xmlns:p14="http://schemas.microsoft.com/office/powerpoint/2010/main" val="3061857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77"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786</Words>
  <Application>Microsoft Office PowerPoint</Application>
  <PresentationFormat>Widescreen</PresentationFormat>
  <Paragraphs>100</Paragraphs>
  <Slides>24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Lucida Calligraphy</vt:lpstr>
      <vt:lpstr>Times New Roman</vt:lpstr>
      <vt:lpstr>Wingdings</vt:lpstr>
      <vt:lpstr>Office Theme</vt:lpstr>
      <vt:lpstr>PowerPoint Presentation</vt:lpstr>
      <vt:lpstr>PowerPoint Presentation</vt:lpstr>
      <vt:lpstr>PowerPoint Presentation</vt:lpstr>
      <vt:lpstr>What are the following words in English? Copy them in your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the text to work out the meaning of the following expressions. Write them in your book.</vt:lpstr>
      <vt:lpstr>The French school system</vt:lpstr>
      <vt:lpstr>Translate this text into French then write your own.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25</cp:revision>
  <dcterms:created xsi:type="dcterms:W3CDTF">2021-09-01T11:16:35Z</dcterms:created>
  <dcterms:modified xsi:type="dcterms:W3CDTF">2023-01-19T11:14:04Z</dcterms:modified>
</cp:coreProperties>
</file>