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66" r:id="rId4"/>
    <p:sldId id="280" r:id="rId5"/>
    <p:sldId id="281" r:id="rId6"/>
    <p:sldId id="282" r:id="rId7"/>
    <p:sldId id="283" r:id="rId8"/>
    <p:sldId id="267" r:id="rId9"/>
    <p:sldId id="284" r:id="rId10"/>
    <p:sldId id="285" r:id="rId11"/>
    <p:sldId id="286" r:id="rId12"/>
    <p:sldId id="287" r:id="rId13"/>
    <p:sldId id="288" r:id="rId14"/>
    <p:sldId id="268" r:id="rId15"/>
    <p:sldId id="289" r:id="rId16"/>
    <p:sldId id="290" r:id="rId17"/>
    <p:sldId id="291" r:id="rId18"/>
    <p:sldId id="292" r:id="rId19"/>
    <p:sldId id="293" r:id="rId20"/>
    <p:sldId id="269" r:id="rId21"/>
    <p:sldId id="294" r:id="rId22"/>
    <p:sldId id="295" r:id="rId23"/>
    <p:sldId id="297" r:id="rId24"/>
    <p:sldId id="296" r:id="rId25"/>
    <p:sldId id="270" r:id="rId26"/>
    <p:sldId id="298" r:id="rId27"/>
    <p:sldId id="299" r:id="rId28"/>
    <p:sldId id="300" r:id="rId29"/>
    <p:sldId id="302" r:id="rId30"/>
    <p:sldId id="271" r:id="rId31"/>
    <p:sldId id="303" r:id="rId32"/>
    <p:sldId id="304" r:id="rId33"/>
    <p:sldId id="305" r:id="rId34"/>
    <p:sldId id="272" r:id="rId35"/>
    <p:sldId id="273" r:id="rId36"/>
    <p:sldId id="274" r:id="rId37"/>
    <p:sldId id="275" r:id="rId38"/>
    <p:sldId id="276" r:id="rId39"/>
    <p:sldId id="277" r:id="rId40"/>
    <p:sldId id="278" r:id="rId41"/>
    <p:sldId id="27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2" d="100"/>
          <a:sy n="92" d="100"/>
        </p:scale>
        <p:origin x="9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09/11/2022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09/11/2022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09/11/2022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09/11/2022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09/11/2022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09/11/2022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09/11/2022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09/11/2022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09/11/2022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09/11/2022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09/11/2022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09/11/2022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lassroom.thenational.academy/subjects-by-key-stage"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8.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8.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3.png"/><Relationship Id="rId5" Type="http://schemas.openxmlformats.org/officeDocument/2006/relationships/image" Target="../media/image8.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a:extLst>
              <a:ext uri="{28A0092B-C50C-407E-A947-70E740481C1C}">
                <a14:useLocalDpi xmlns:a14="http://schemas.microsoft.com/office/drawing/2010/main" val="0"/>
              </a:ext>
            </a:extLst>
          </a:blip>
          <a:stretch>
            <a:fillRect/>
          </a:stretch>
        </p:blipFill>
        <p:spPr>
          <a:xfrm>
            <a:off x="10891041" y="0"/>
            <a:ext cx="1176655" cy="997585"/>
          </a:xfrm>
          <a:prstGeom prst="rect">
            <a:avLst/>
          </a:prstGeom>
        </p:spPr>
      </p:pic>
      <p:sp>
        <p:nvSpPr>
          <p:cNvPr id="7" name="Rectangle 6"/>
          <p:cNvSpPr/>
          <p:nvPr/>
        </p:nvSpPr>
        <p:spPr>
          <a:xfrm>
            <a:off x="575767" y="179161"/>
            <a:ext cx="10641732" cy="6740307"/>
          </a:xfrm>
          <a:prstGeom prst="rect">
            <a:avLst/>
          </a:prstGeom>
        </p:spPr>
        <p:txBody>
          <a:bodyPr wrap="square">
            <a:spAutoFit/>
          </a:bodyPr>
          <a:lstStyle/>
          <a:p>
            <a:r>
              <a:rPr lang="en-GB" sz="2400" b="1" u="sng" dirty="0" smtClean="0">
                <a:effectLst/>
                <a:latin typeface="Calibri" panose="020F0502020204030204" pitchFamily="34" charset="0"/>
                <a:ea typeface="Calibri" panose="020F0502020204030204" pitchFamily="34" charset="0"/>
                <a:cs typeface="Times New Roman" panose="02020603050405020304" pitchFamily="18" charset="0"/>
              </a:rPr>
              <a:t>Year 9 Spanish TERM 2</a:t>
            </a:r>
            <a:r>
              <a:rPr lang="en-GB" sz="24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2400" b="1" dirty="0" smtClean="0">
                <a:latin typeface="Calibri" panose="020F0502020204030204" pitchFamily="34" charset="0"/>
                <a:cs typeface="Times New Roman" panose="02020603050405020304" pitchFamily="18" charset="0"/>
              </a:rPr>
              <a:t>Viva 2 textbook, chapter 3</a:t>
            </a:r>
          </a:p>
          <a:p>
            <a:endParaRPr lang="en-GB" sz="2400" b="1" dirty="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a:t>
            </a:r>
            <a:r>
              <a:rPr lang="en-GB" sz="2400" b="1" dirty="0">
                <a:latin typeface="Calibri" panose="020F0502020204030204" pitchFamily="34" charset="0"/>
                <a:cs typeface="Times New Roman" panose="02020603050405020304" pitchFamily="18" charset="0"/>
              </a:rPr>
              <a:t>There are also a few tasks to complete. A plan for the term is on the next slide.</a:t>
            </a:r>
            <a:endParaRPr lang="en-GB" sz="2400" b="1" dirty="0" smtClean="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Pupils can also revise vocabulary on </a:t>
            </a:r>
            <a:r>
              <a:rPr lang="en-GB" sz="2400" b="1" dirty="0" err="1" smtClean="0">
                <a:latin typeface="Calibri" panose="020F0502020204030204" pitchFamily="34" charset="0"/>
                <a:cs typeface="Times New Roman" panose="02020603050405020304" pitchFamily="18" charset="0"/>
              </a:rPr>
              <a:t>Linguascope</a:t>
            </a:r>
            <a:r>
              <a:rPr lang="en-GB" sz="2400" b="1" dirty="0" smtClean="0">
                <a:latin typeface="Calibri" panose="020F0502020204030204" pitchFamily="34" charset="0"/>
                <a:cs typeface="Times New Roman" panose="02020603050405020304" pitchFamily="18" charset="0"/>
              </a:rPr>
              <a:t>- </a:t>
            </a:r>
          </a:p>
          <a:p>
            <a:r>
              <a:rPr lang="en-GB" sz="2400" dirty="0" smtClean="0"/>
              <a:t>Any new vocabulary they learn can be written in their orange books or on paper. </a:t>
            </a:r>
          </a:p>
          <a:p>
            <a:endParaRPr lang="en-GB" sz="2400" b="1" dirty="0" smtClean="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smtClean="0">
                <a:latin typeface="Calibri" panose="020F0502020204030204" pitchFamily="34" charset="0"/>
                <a:cs typeface="Times New Roman" panose="02020603050405020304" pitchFamily="18" charset="0"/>
                <a:hlinkClick r:id="rId3"/>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7343918" y="3283183"/>
            <a:ext cx="1420298" cy="859997"/>
          </a:xfrm>
          <a:prstGeom prst="rect">
            <a:avLst/>
          </a:prstGeom>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77394" y="2609337"/>
            <a:ext cx="5678830" cy="3341297"/>
          </a:xfrm>
          <a:prstGeom prst="rect">
            <a:avLst/>
          </a:prstGeom>
        </p:spPr>
      </p:pic>
      <p:sp>
        <p:nvSpPr>
          <p:cNvPr id="3" name="TextBox 2"/>
          <p:cNvSpPr txBox="1"/>
          <p:nvPr/>
        </p:nvSpPr>
        <p:spPr>
          <a:xfrm>
            <a:off x="3390315" y="1659988"/>
            <a:ext cx="7835704" cy="492443"/>
          </a:xfrm>
          <a:prstGeom prst="rect">
            <a:avLst/>
          </a:prstGeom>
          <a:noFill/>
        </p:spPr>
        <p:txBody>
          <a:bodyPr wrap="square" rtlCol="0">
            <a:spAutoFit/>
          </a:bodyPr>
          <a:lstStyle/>
          <a:p>
            <a:r>
              <a:rPr lang="en-GB" sz="2600" dirty="0" smtClean="0"/>
              <a:t>Copy down the following information:</a:t>
            </a:r>
            <a:endParaRPr lang="en-GB" sz="2600" dirty="0"/>
          </a:p>
        </p:txBody>
      </p:sp>
    </p:spTree>
    <p:extLst>
      <p:ext uri="{BB962C8B-B14F-4D97-AF65-F5344CB8AC3E}">
        <p14:creationId xmlns:p14="http://schemas.microsoft.com/office/powerpoint/2010/main" val="1210802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708250" y="2707445"/>
            <a:ext cx="7026944" cy="3130648"/>
          </a:xfrm>
          <a:prstGeom prst="rect">
            <a:avLst/>
          </a:prstGeom>
        </p:spPr>
      </p:pic>
      <p:sp>
        <p:nvSpPr>
          <p:cNvPr id="3" name="TextBox 2"/>
          <p:cNvSpPr txBox="1"/>
          <p:nvPr/>
        </p:nvSpPr>
        <p:spPr>
          <a:xfrm>
            <a:off x="2912013" y="1758462"/>
            <a:ext cx="5922498" cy="369332"/>
          </a:xfrm>
          <a:prstGeom prst="rect">
            <a:avLst/>
          </a:prstGeom>
          <a:noFill/>
        </p:spPr>
        <p:txBody>
          <a:bodyPr wrap="square" rtlCol="0">
            <a:spAutoFit/>
          </a:bodyPr>
          <a:lstStyle/>
          <a:p>
            <a:r>
              <a:rPr lang="en-GB" dirty="0" smtClean="0"/>
              <a:t>Listen to the track and choose the correct answer.</a:t>
            </a:r>
            <a:endParaRPr lang="en-GB" dirty="0"/>
          </a:p>
        </p:txBody>
      </p:sp>
      <p:pic>
        <p:nvPicPr>
          <p:cNvPr id="4" name="8D51076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5693" y="1943128"/>
            <a:ext cx="609600" cy="609600"/>
          </a:xfrm>
          <a:prstGeom prst="rect">
            <a:avLst/>
          </a:prstGeom>
        </p:spPr>
      </p:pic>
    </p:spTree>
    <p:extLst>
      <p:ext uri="{BB962C8B-B14F-4D97-AF65-F5344CB8AC3E}">
        <p14:creationId xmlns:p14="http://schemas.microsoft.com/office/powerpoint/2010/main" val="5569855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73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93356" y="0"/>
            <a:ext cx="9431628" cy="6824327"/>
          </a:xfrm>
          <a:prstGeom prst="rect">
            <a:avLst/>
          </a:prstGeom>
        </p:spPr>
      </p:pic>
      <p:sp>
        <p:nvSpPr>
          <p:cNvPr id="3" name="TextBox 2"/>
          <p:cNvSpPr txBox="1"/>
          <p:nvPr/>
        </p:nvSpPr>
        <p:spPr>
          <a:xfrm>
            <a:off x="0" y="478302"/>
            <a:ext cx="2393356" cy="923330"/>
          </a:xfrm>
          <a:prstGeom prst="rect">
            <a:avLst/>
          </a:prstGeom>
          <a:noFill/>
        </p:spPr>
        <p:txBody>
          <a:bodyPr wrap="square" rtlCol="0">
            <a:spAutoFit/>
          </a:bodyPr>
          <a:lstStyle/>
          <a:p>
            <a:r>
              <a:rPr lang="en-GB" dirty="0" smtClean="0"/>
              <a:t>Read the texts. Copy and complete the table in English.</a:t>
            </a:r>
            <a:endParaRPr lang="en-GB" dirty="0"/>
          </a:p>
        </p:txBody>
      </p:sp>
    </p:spTree>
    <p:extLst>
      <p:ext uri="{BB962C8B-B14F-4D97-AF65-F5344CB8AC3E}">
        <p14:creationId xmlns:p14="http://schemas.microsoft.com/office/powerpoint/2010/main" val="2263567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29668" y="0"/>
            <a:ext cx="4796351" cy="6785082"/>
          </a:xfrm>
          <a:prstGeom prst="rect">
            <a:avLst/>
          </a:prstGeom>
        </p:spPr>
      </p:pic>
      <p:sp>
        <p:nvSpPr>
          <p:cNvPr id="3" name="TextBox 2"/>
          <p:cNvSpPr txBox="1"/>
          <p:nvPr/>
        </p:nvSpPr>
        <p:spPr>
          <a:xfrm>
            <a:off x="1288382" y="911842"/>
            <a:ext cx="4518652" cy="892552"/>
          </a:xfrm>
          <a:prstGeom prst="rect">
            <a:avLst/>
          </a:prstGeom>
          <a:noFill/>
        </p:spPr>
        <p:txBody>
          <a:bodyPr wrap="square" rtlCol="0">
            <a:spAutoFit/>
          </a:bodyPr>
          <a:lstStyle/>
          <a:p>
            <a:r>
              <a:rPr lang="en-GB" sz="2600" dirty="0" smtClean="0"/>
              <a:t>Copy down the following information:</a:t>
            </a:r>
            <a:endParaRPr lang="en-GB" sz="2600" dirty="0"/>
          </a:p>
        </p:txBody>
      </p:sp>
    </p:spTree>
    <p:extLst>
      <p:ext uri="{BB962C8B-B14F-4D97-AF65-F5344CB8AC3E}">
        <p14:creationId xmlns:p14="http://schemas.microsoft.com/office/powerpoint/2010/main" val="995753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434" y="207406"/>
            <a:ext cx="3839536" cy="492443"/>
          </a:xfrm>
          <a:prstGeom prst="rect">
            <a:avLst/>
          </a:prstGeom>
          <a:noFill/>
        </p:spPr>
        <p:txBody>
          <a:bodyPr wrap="square" rtlCol="0">
            <a:spAutoFit/>
          </a:bodyPr>
          <a:lstStyle/>
          <a:p>
            <a:r>
              <a:rPr lang="en-GB" sz="2600" b="1" u="sng" dirty="0" smtClean="0"/>
              <a:t>WEEK 3 – </a:t>
            </a:r>
            <a:endParaRPr lang="en-GB" sz="2600" b="1" u="sng" dirty="0"/>
          </a:p>
        </p:txBody>
      </p:sp>
      <p:sp>
        <p:nvSpPr>
          <p:cNvPr id="3" name="TextBox 2"/>
          <p:cNvSpPr txBox="1"/>
          <p:nvPr/>
        </p:nvSpPr>
        <p:spPr>
          <a:xfrm>
            <a:off x="615018" y="674240"/>
            <a:ext cx="5079199" cy="892552"/>
          </a:xfrm>
          <a:prstGeom prst="rect">
            <a:avLst/>
          </a:prstGeom>
          <a:noFill/>
        </p:spPr>
        <p:txBody>
          <a:bodyPr wrap="square" rtlCol="0">
            <a:spAutoFit/>
          </a:bodyPr>
          <a:lstStyle/>
          <a:p>
            <a:r>
              <a:rPr lang="en-GB" sz="2600" dirty="0" smtClean="0"/>
              <a:t>Copy these words in to your orange book and try and learn them. </a:t>
            </a:r>
            <a:endParaRPr lang="en-GB" sz="2600" dirty="0"/>
          </a:p>
        </p:txBody>
      </p:sp>
      <p:pic>
        <p:nvPicPr>
          <p:cNvPr id="4" name="Picture 3"/>
          <p:cNvPicPr>
            <a:picLocks noChangeAspect="1"/>
          </p:cNvPicPr>
          <p:nvPr/>
        </p:nvPicPr>
        <p:blipFill>
          <a:blip r:embed="rId2"/>
          <a:stretch>
            <a:fillRect/>
          </a:stretch>
        </p:blipFill>
        <p:spPr>
          <a:xfrm>
            <a:off x="118243" y="1455346"/>
            <a:ext cx="12073757" cy="5402654"/>
          </a:xfrm>
          <a:prstGeom prst="rect">
            <a:avLst/>
          </a:prstGeom>
        </p:spPr>
      </p:pic>
    </p:spTree>
    <p:extLst>
      <p:ext uri="{BB962C8B-B14F-4D97-AF65-F5344CB8AC3E}">
        <p14:creationId xmlns:p14="http://schemas.microsoft.com/office/powerpoint/2010/main" val="1853023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92918" y="138918"/>
            <a:ext cx="10076497" cy="6758477"/>
          </a:xfrm>
          <a:prstGeom prst="rect">
            <a:avLst/>
          </a:prstGeom>
        </p:spPr>
      </p:pic>
      <p:sp>
        <p:nvSpPr>
          <p:cNvPr id="3" name="TextBox 2"/>
          <p:cNvSpPr txBox="1"/>
          <p:nvPr/>
        </p:nvSpPr>
        <p:spPr>
          <a:xfrm>
            <a:off x="5700157" y="0"/>
            <a:ext cx="5866410" cy="646331"/>
          </a:xfrm>
          <a:prstGeom prst="rect">
            <a:avLst/>
          </a:prstGeom>
          <a:noFill/>
        </p:spPr>
        <p:txBody>
          <a:bodyPr wrap="square" rtlCol="0">
            <a:spAutoFit/>
          </a:bodyPr>
          <a:lstStyle/>
          <a:p>
            <a:r>
              <a:rPr lang="en-GB" dirty="0" smtClean="0"/>
              <a:t>Listen to the people ordering. Look up any new words you don’t know from the conversation or the menu</a:t>
            </a:r>
            <a:endParaRPr lang="en-GB" dirty="0"/>
          </a:p>
        </p:txBody>
      </p:sp>
      <p:pic>
        <p:nvPicPr>
          <p:cNvPr id="4" name="B085F1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8720" y="1817256"/>
            <a:ext cx="609600" cy="609600"/>
          </a:xfrm>
          <a:prstGeom prst="rect">
            <a:avLst/>
          </a:prstGeom>
        </p:spPr>
      </p:pic>
      <p:pic>
        <p:nvPicPr>
          <p:cNvPr id="5" name="Picture 4"/>
          <p:cNvPicPr>
            <a:picLocks noChangeAspect="1"/>
          </p:cNvPicPr>
          <p:nvPr/>
        </p:nvPicPr>
        <p:blipFill>
          <a:blip r:embed="rId6"/>
          <a:stretch>
            <a:fillRect/>
          </a:stretch>
        </p:blipFill>
        <p:spPr>
          <a:xfrm>
            <a:off x="268720" y="960396"/>
            <a:ext cx="799124" cy="850323"/>
          </a:xfrm>
          <a:prstGeom prst="rect">
            <a:avLst/>
          </a:prstGeom>
        </p:spPr>
      </p:pic>
    </p:spTree>
    <p:extLst>
      <p:ext uri="{BB962C8B-B14F-4D97-AF65-F5344CB8AC3E}">
        <p14:creationId xmlns:p14="http://schemas.microsoft.com/office/powerpoint/2010/main" val="25989091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5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3862" y="2854036"/>
            <a:ext cx="9762178" cy="2358984"/>
          </a:xfrm>
          <a:prstGeom prst="rect">
            <a:avLst/>
          </a:prstGeom>
        </p:spPr>
      </p:pic>
      <p:sp>
        <p:nvSpPr>
          <p:cNvPr id="3" name="TextBox 2"/>
          <p:cNvSpPr txBox="1"/>
          <p:nvPr/>
        </p:nvSpPr>
        <p:spPr>
          <a:xfrm>
            <a:off x="2110807" y="1413164"/>
            <a:ext cx="7836757" cy="646331"/>
          </a:xfrm>
          <a:prstGeom prst="rect">
            <a:avLst/>
          </a:prstGeom>
          <a:noFill/>
        </p:spPr>
        <p:txBody>
          <a:bodyPr wrap="square" rtlCol="0">
            <a:spAutoFit/>
          </a:bodyPr>
          <a:lstStyle/>
          <a:p>
            <a:r>
              <a:rPr lang="en-GB" dirty="0" smtClean="0"/>
              <a:t>Read the conversation again on the previous slide. Fill in the table with what they order as a starter, main course, to drink and for dessert. </a:t>
            </a:r>
            <a:endParaRPr lang="en-GB" dirty="0"/>
          </a:p>
        </p:txBody>
      </p:sp>
    </p:spTree>
    <p:extLst>
      <p:ext uri="{BB962C8B-B14F-4D97-AF65-F5344CB8AC3E}">
        <p14:creationId xmlns:p14="http://schemas.microsoft.com/office/powerpoint/2010/main" val="1729737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351251" y="2330161"/>
            <a:ext cx="7304739" cy="2643620"/>
          </a:xfrm>
          <a:prstGeom prst="rect">
            <a:avLst/>
          </a:prstGeom>
        </p:spPr>
      </p:pic>
      <p:sp>
        <p:nvSpPr>
          <p:cNvPr id="3" name="TextBox 2"/>
          <p:cNvSpPr txBox="1"/>
          <p:nvPr/>
        </p:nvSpPr>
        <p:spPr>
          <a:xfrm>
            <a:off x="1351251" y="1385455"/>
            <a:ext cx="7169294" cy="369332"/>
          </a:xfrm>
          <a:prstGeom prst="rect">
            <a:avLst/>
          </a:prstGeom>
          <a:noFill/>
        </p:spPr>
        <p:txBody>
          <a:bodyPr wrap="square" rtlCol="0">
            <a:spAutoFit/>
          </a:bodyPr>
          <a:lstStyle/>
          <a:p>
            <a:r>
              <a:rPr lang="en-GB" dirty="0" smtClean="0"/>
              <a:t>Listen to what they order and fill in the table in English. </a:t>
            </a:r>
            <a:endParaRPr lang="en-GB" dirty="0"/>
          </a:p>
        </p:txBody>
      </p:sp>
      <p:pic>
        <p:nvPicPr>
          <p:cNvPr id="4" name="Picture 3"/>
          <p:cNvPicPr>
            <a:picLocks noChangeAspect="1"/>
          </p:cNvPicPr>
          <p:nvPr/>
        </p:nvPicPr>
        <p:blipFill>
          <a:blip r:embed="rId5"/>
          <a:stretch>
            <a:fillRect/>
          </a:stretch>
        </p:blipFill>
        <p:spPr>
          <a:xfrm>
            <a:off x="8655990" y="4449906"/>
            <a:ext cx="3541353" cy="2023630"/>
          </a:xfrm>
          <a:prstGeom prst="rect">
            <a:avLst/>
          </a:prstGeom>
        </p:spPr>
      </p:pic>
      <p:pic>
        <p:nvPicPr>
          <p:cNvPr id="5" name="8A9EEEF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3020" y="1754787"/>
            <a:ext cx="609600" cy="609600"/>
          </a:xfrm>
          <a:prstGeom prst="rect">
            <a:avLst/>
          </a:prstGeom>
        </p:spPr>
      </p:pic>
    </p:spTree>
    <p:extLst>
      <p:ext uri="{BB962C8B-B14F-4D97-AF65-F5344CB8AC3E}">
        <p14:creationId xmlns:p14="http://schemas.microsoft.com/office/powerpoint/2010/main" val="10162372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73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83870"/>
            <a:ext cx="12325252" cy="5734050"/>
          </a:xfrm>
          <a:prstGeom prst="rect">
            <a:avLst/>
          </a:prstGeom>
        </p:spPr>
      </p:pic>
      <p:sp>
        <p:nvSpPr>
          <p:cNvPr id="3" name="TextBox 2"/>
          <p:cNvSpPr txBox="1"/>
          <p:nvPr/>
        </p:nvSpPr>
        <p:spPr>
          <a:xfrm>
            <a:off x="8412480" y="483870"/>
            <a:ext cx="3912772" cy="669681"/>
          </a:xfrm>
          <a:prstGeom prst="rect">
            <a:avLst/>
          </a:prstGeom>
          <a:solidFill>
            <a:schemeClr val="bg1">
              <a:lumMod val="95000"/>
            </a:schemeClr>
          </a:solidFill>
        </p:spPr>
        <p:txBody>
          <a:bodyPr wrap="square" rtlCol="0">
            <a:spAutoFit/>
          </a:bodyPr>
          <a:lstStyle/>
          <a:p>
            <a:endParaRPr lang="en-GB" dirty="0"/>
          </a:p>
        </p:txBody>
      </p:sp>
    </p:spTree>
    <p:extLst>
      <p:ext uri="{BB962C8B-B14F-4D97-AF65-F5344CB8AC3E}">
        <p14:creationId xmlns:p14="http://schemas.microsoft.com/office/powerpoint/2010/main" val="2544458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921" y="290439"/>
            <a:ext cx="11878661" cy="4773930"/>
          </a:xfrm>
          <a:prstGeom prst="rect">
            <a:avLst/>
          </a:prstGeom>
        </p:spPr>
      </p:pic>
      <p:sp>
        <p:nvSpPr>
          <p:cNvPr id="3" name="TextBox 2"/>
          <p:cNvSpPr txBox="1"/>
          <p:nvPr/>
        </p:nvSpPr>
        <p:spPr>
          <a:xfrm>
            <a:off x="1288473" y="290439"/>
            <a:ext cx="6504709" cy="646331"/>
          </a:xfrm>
          <a:prstGeom prst="rect">
            <a:avLst/>
          </a:prstGeom>
          <a:solidFill>
            <a:schemeClr val="bg1"/>
          </a:solidFill>
        </p:spPr>
        <p:txBody>
          <a:bodyPr wrap="square" rtlCol="0">
            <a:spAutoFit/>
          </a:bodyPr>
          <a:lstStyle/>
          <a:p>
            <a:r>
              <a:rPr lang="en-GB" dirty="0" smtClean="0"/>
              <a:t>Read the texts on the previous page again and then say who did the following things:</a:t>
            </a:r>
            <a:endParaRPr lang="en-GB" dirty="0"/>
          </a:p>
        </p:txBody>
      </p:sp>
    </p:spTree>
    <p:extLst>
      <p:ext uri="{BB962C8B-B14F-4D97-AF65-F5344CB8AC3E}">
        <p14:creationId xmlns:p14="http://schemas.microsoft.com/office/powerpoint/2010/main" val="4087502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59935" y="589733"/>
            <a:ext cx="6817859" cy="5861791"/>
          </a:xfrm>
          <a:prstGeom prst="rect">
            <a:avLst/>
          </a:prstGeom>
        </p:spPr>
      </p:pic>
    </p:spTree>
    <p:extLst>
      <p:ext uri="{BB962C8B-B14F-4D97-AF65-F5344CB8AC3E}">
        <p14:creationId xmlns:p14="http://schemas.microsoft.com/office/powerpoint/2010/main" val="4260192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6366" y="334851"/>
            <a:ext cx="3839536" cy="492443"/>
          </a:xfrm>
          <a:prstGeom prst="rect">
            <a:avLst/>
          </a:prstGeom>
          <a:noFill/>
        </p:spPr>
        <p:txBody>
          <a:bodyPr wrap="square" rtlCol="0">
            <a:spAutoFit/>
          </a:bodyPr>
          <a:lstStyle/>
          <a:p>
            <a:r>
              <a:rPr lang="en-GB" sz="2600" b="1" u="sng" dirty="0" smtClean="0"/>
              <a:t>WEEK 4 – </a:t>
            </a:r>
            <a:endParaRPr lang="en-GB" sz="2600" b="1" u="sng" dirty="0"/>
          </a:p>
        </p:txBody>
      </p:sp>
      <p:sp>
        <p:nvSpPr>
          <p:cNvPr id="4" name="TextBox 3"/>
          <p:cNvSpPr txBox="1"/>
          <p:nvPr/>
        </p:nvSpPr>
        <p:spPr>
          <a:xfrm>
            <a:off x="615018" y="674240"/>
            <a:ext cx="5079199" cy="892552"/>
          </a:xfrm>
          <a:prstGeom prst="rect">
            <a:avLst/>
          </a:prstGeom>
          <a:noFill/>
        </p:spPr>
        <p:txBody>
          <a:bodyPr wrap="square" rtlCol="0">
            <a:spAutoFit/>
          </a:bodyPr>
          <a:lstStyle/>
          <a:p>
            <a:r>
              <a:rPr lang="en-GB" sz="2600" dirty="0" smtClean="0"/>
              <a:t>Copy these words in to your orange book and try and learn them. </a:t>
            </a:r>
            <a:endParaRPr lang="en-GB" sz="2600" dirty="0"/>
          </a:p>
        </p:txBody>
      </p:sp>
      <p:pic>
        <p:nvPicPr>
          <p:cNvPr id="5" name="Picture 4"/>
          <p:cNvPicPr>
            <a:picLocks noChangeAspect="1"/>
          </p:cNvPicPr>
          <p:nvPr/>
        </p:nvPicPr>
        <p:blipFill>
          <a:blip r:embed="rId2"/>
          <a:stretch>
            <a:fillRect/>
          </a:stretch>
        </p:blipFill>
        <p:spPr>
          <a:xfrm>
            <a:off x="296366" y="1906181"/>
            <a:ext cx="10730666" cy="2693954"/>
          </a:xfrm>
          <a:prstGeom prst="rect">
            <a:avLst/>
          </a:prstGeom>
        </p:spPr>
      </p:pic>
    </p:spTree>
    <p:extLst>
      <p:ext uri="{BB962C8B-B14F-4D97-AF65-F5344CB8AC3E}">
        <p14:creationId xmlns:p14="http://schemas.microsoft.com/office/powerpoint/2010/main" val="3062507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0953" y="1691554"/>
            <a:ext cx="10714236" cy="4127356"/>
          </a:xfrm>
          <a:prstGeom prst="rect">
            <a:avLst/>
          </a:prstGeom>
        </p:spPr>
      </p:pic>
      <p:sp>
        <p:nvSpPr>
          <p:cNvPr id="3" name="TextBox 2"/>
          <p:cNvSpPr txBox="1"/>
          <p:nvPr/>
        </p:nvSpPr>
        <p:spPr>
          <a:xfrm>
            <a:off x="1402773" y="592282"/>
            <a:ext cx="9902536" cy="369332"/>
          </a:xfrm>
          <a:prstGeom prst="rect">
            <a:avLst/>
          </a:prstGeom>
          <a:noFill/>
        </p:spPr>
        <p:txBody>
          <a:bodyPr wrap="square" rtlCol="0">
            <a:spAutoFit/>
          </a:bodyPr>
          <a:lstStyle/>
          <a:p>
            <a:r>
              <a:rPr lang="en-GB" dirty="0" smtClean="0"/>
              <a:t>Read the invitation and say if they 5 sentences are true or false</a:t>
            </a:r>
            <a:endParaRPr lang="en-GB" dirty="0"/>
          </a:p>
        </p:txBody>
      </p:sp>
    </p:spTree>
    <p:extLst>
      <p:ext uri="{BB962C8B-B14F-4D97-AF65-F5344CB8AC3E}">
        <p14:creationId xmlns:p14="http://schemas.microsoft.com/office/powerpoint/2010/main" val="2384674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8739" y="1545468"/>
            <a:ext cx="11902429" cy="2646704"/>
          </a:xfrm>
          <a:prstGeom prst="rect">
            <a:avLst/>
          </a:prstGeom>
        </p:spPr>
      </p:pic>
      <p:sp>
        <p:nvSpPr>
          <p:cNvPr id="3" name="TextBox 2"/>
          <p:cNvSpPr txBox="1"/>
          <p:nvPr/>
        </p:nvSpPr>
        <p:spPr>
          <a:xfrm>
            <a:off x="2088573" y="737755"/>
            <a:ext cx="6421582" cy="369332"/>
          </a:xfrm>
          <a:prstGeom prst="rect">
            <a:avLst/>
          </a:prstGeom>
          <a:noFill/>
        </p:spPr>
        <p:txBody>
          <a:bodyPr wrap="square" rtlCol="0">
            <a:spAutoFit/>
          </a:bodyPr>
          <a:lstStyle/>
          <a:p>
            <a:r>
              <a:rPr lang="en-GB" dirty="0" smtClean="0"/>
              <a:t>Copy the following grammar point into your orange book</a:t>
            </a:r>
            <a:endParaRPr lang="en-GB" dirty="0"/>
          </a:p>
        </p:txBody>
      </p:sp>
    </p:spTree>
    <p:extLst>
      <p:ext uri="{BB962C8B-B14F-4D97-AF65-F5344CB8AC3E}">
        <p14:creationId xmlns:p14="http://schemas.microsoft.com/office/powerpoint/2010/main" val="801269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11887200" cy="6796748"/>
          </a:xfrm>
          <a:prstGeom prst="rect">
            <a:avLst/>
          </a:prstGeom>
        </p:spPr>
      </p:pic>
      <p:sp>
        <p:nvSpPr>
          <p:cNvPr id="3" name="TextBox 2"/>
          <p:cNvSpPr txBox="1"/>
          <p:nvPr/>
        </p:nvSpPr>
        <p:spPr>
          <a:xfrm>
            <a:off x="841664" y="0"/>
            <a:ext cx="11045536" cy="800219"/>
          </a:xfrm>
          <a:prstGeom prst="rect">
            <a:avLst/>
          </a:prstGeom>
          <a:solidFill>
            <a:schemeClr val="bg1"/>
          </a:solidFill>
        </p:spPr>
        <p:txBody>
          <a:bodyPr wrap="square" rtlCol="0">
            <a:spAutoFit/>
          </a:bodyPr>
          <a:lstStyle/>
          <a:p>
            <a:r>
              <a:rPr lang="en-GB" dirty="0" smtClean="0"/>
              <a:t>What are they going to take to Daniel’s party? Which ingredients will they buy?</a:t>
            </a:r>
          </a:p>
          <a:p>
            <a:endParaRPr lang="en-GB" dirty="0"/>
          </a:p>
          <a:p>
            <a:endParaRPr lang="en-GB" sz="1000" dirty="0"/>
          </a:p>
        </p:txBody>
      </p:sp>
      <p:pic>
        <p:nvPicPr>
          <p:cNvPr id="4" name="17BBC69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1557193"/>
            <a:ext cx="609600" cy="609600"/>
          </a:xfrm>
          <a:prstGeom prst="rect">
            <a:avLst/>
          </a:prstGeom>
        </p:spPr>
      </p:pic>
    </p:spTree>
    <p:extLst>
      <p:ext uri="{BB962C8B-B14F-4D97-AF65-F5344CB8AC3E}">
        <p14:creationId xmlns:p14="http://schemas.microsoft.com/office/powerpoint/2010/main" val="10307058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5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3593" y="1296266"/>
            <a:ext cx="11189668" cy="3847234"/>
          </a:xfrm>
          <a:prstGeom prst="rect">
            <a:avLst/>
          </a:prstGeom>
        </p:spPr>
      </p:pic>
    </p:spTree>
    <p:extLst>
      <p:ext uri="{BB962C8B-B14F-4D97-AF65-F5344CB8AC3E}">
        <p14:creationId xmlns:p14="http://schemas.microsoft.com/office/powerpoint/2010/main" val="3218511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3824" y="119406"/>
            <a:ext cx="3839536" cy="492443"/>
          </a:xfrm>
          <a:prstGeom prst="rect">
            <a:avLst/>
          </a:prstGeom>
          <a:noFill/>
        </p:spPr>
        <p:txBody>
          <a:bodyPr wrap="square" rtlCol="0">
            <a:spAutoFit/>
          </a:bodyPr>
          <a:lstStyle/>
          <a:p>
            <a:r>
              <a:rPr lang="en-GB" sz="2600" b="1" u="sng" dirty="0" smtClean="0"/>
              <a:t>WEEK 5 – </a:t>
            </a:r>
            <a:endParaRPr lang="en-GB" sz="2600" b="1" u="sng" dirty="0"/>
          </a:p>
        </p:txBody>
      </p:sp>
      <p:sp>
        <p:nvSpPr>
          <p:cNvPr id="4" name="TextBox 3"/>
          <p:cNvSpPr txBox="1"/>
          <p:nvPr/>
        </p:nvSpPr>
        <p:spPr>
          <a:xfrm>
            <a:off x="615018" y="674240"/>
            <a:ext cx="5079199" cy="892552"/>
          </a:xfrm>
          <a:prstGeom prst="rect">
            <a:avLst/>
          </a:prstGeom>
          <a:noFill/>
        </p:spPr>
        <p:txBody>
          <a:bodyPr wrap="square" rtlCol="0">
            <a:spAutoFit/>
          </a:bodyPr>
          <a:lstStyle/>
          <a:p>
            <a:r>
              <a:rPr lang="en-GB" sz="2600" dirty="0" smtClean="0"/>
              <a:t>Copy these words in to your orange book and try and learn them. </a:t>
            </a:r>
            <a:endParaRPr lang="en-GB" sz="2600" dirty="0"/>
          </a:p>
        </p:txBody>
      </p:sp>
      <p:pic>
        <p:nvPicPr>
          <p:cNvPr id="5" name="Picture 4"/>
          <p:cNvPicPr>
            <a:picLocks noChangeAspect="1"/>
          </p:cNvPicPr>
          <p:nvPr/>
        </p:nvPicPr>
        <p:blipFill>
          <a:blip r:embed="rId2"/>
          <a:stretch>
            <a:fillRect/>
          </a:stretch>
        </p:blipFill>
        <p:spPr>
          <a:xfrm>
            <a:off x="909534" y="1802642"/>
            <a:ext cx="9569365" cy="4387142"/>
          </a:xfrm>
          <a:prstGeom prst="rect">
            <a:avLst/>
          </a:prstGeom>
        </p:spPr>
      </p:pic>
    </p:spTree>
    <p:extLst>
      <p:ext uri="{BB962C8B-B14F-4D97-AF65-F5344CB8AC3E}">
        <p14:creationId xmlns:p14="http://schemas.microsoft.com/office/powerpoint/2010/main" val="2524768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882794" y="653760"/>
            <a:ext cx="10245870" cy="5643275"/>
          </a:xfrm>
          <a:prstGeom prst="rect">
            <a:avLst/>
          </a:prstGeom>
        </p:spPr>
      </p:pic>
      <p:sp>
        <p:nvSpPr>
          <p:cNvPr id="3" name="TextBox 2"/>
          <p:cNvSpPr txBox="1"/>
          <p:nvPr/>
        </p:nvSpPr>
        <p:spPr>
          <a:xfrm>
            <a:off x="1672935" y="330594"/>
            <a:ext cx="7304809" cy="646331"/>
          </a:xfrm>
          <a:prstGeom prst="rect">
            <a:avLst/>
          </a:prstGeom>
          <a:solidFill>
            <a:schemeClr val="bg1"/>
          </a:solidFill>
        </p:spPr>
        <p:txBody>
          <a:bodyPr wrap="square" rtlCol="0">
            <a:spAutoFit/>
          </a:bodyPr>
          <a:lstStyle/>
          <a:p>
            <a:r>
              <a:rPr lang="en-GB" dirty="0" smtClean="0"/>
              <a:t>Listen and read along. Look up any new words you don’t know. Then put the pictures in exercise 2 in the order they take place. </a:t>
            </a:r>
            <a:endParaRPr lang="en-GB" dirty="0"/>
          </a:p>
        </p:txBody>
      </p:sp>
      <p:pic>
        <p:nvPicPr>
          <p:cNvPr id="4" name="EABC28F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5203" y="2274166"/>
            <a:ext cx="609600" cy="609600"/>
          </a:xfrm>
          <a:prstGeom prst="rect">
            <a:avLst/>
          </a:prstGeom>
        </p:spPr>
      </p:pic>
      <p:pic>
        <p:nvPicPr>
          <p:cNvPr id="5" name="Picture 4"/>
          <p:cNvPicPr>
            <a:picLocks noChangeAspect="1"/>
          </p:cNvPicPr>
          <p:nvPr/>
        </p:nvPicPr>
        <p:blipFill>
          <a:blip r:embed="rId6"/>
          <a:stretch>
            <a:fillRect/>
          </a:stretch>
        </p:blipFill>
        <p:spPr>
          <a:xfrm>
            <a:off x="882794" y="1407733"/>
            <a:ext cx="885825" cy="866433"/>
          </a:xfrm>
          <a:prstGeom prst="rect">
            <a:avLst/>
          </a:prstGeom>
        </p:spPr>
      </p:pic>
    </p:spTree>
    <p:extLst>
      <p:ext uri="{BB962C8B-B14F-4D97-AF65-F5344CB8AC3E}">
        <p14:creationId xmlns:p14="http://schemas.microsoft.com/office/powerpoint/2010/main" val="2570936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94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59478" y="4644736"/>
            <a:ext cx="8724900" cy="1600200"/>
          </a:xfrm>
          <a:prstGeom prst="rect">
            <a:avLst/>
          </a:prstGeom>
        </p:spPr>
      </p:pic>
      <p:pic>
        <p:nvPicPr>
          <p:cNvPr id="3" name="Picture 2"/>
          <p:cNvPicPr>
            <a:picLocks noChangeAspect="1"/>
          </p:cNvPicPr>
          <p:nvPr/>
        </p:nvPicPr>
        <p:blipFill>
          <a:blip r:embed="rId3"/>
          <a:stretch>
            <a:fillRect/>
          </a:stretch>
        </p:blipFill>
        <p:spPr>
          <a:xfrm>
            <a:off x="242454" y="135082"/>
            <a:ext cx="11195538" cy="3969327"/>
          </a:xfrm>
          <a:prstGeom prst="rect">
            <a:avLst/>
          </a:prstGeom>
        </p:spPr>
      </p:pic>
      <p:sp>
        <p:nvSpPr>
          <p:cNvPr id="4" name="TextBox 3"/>
          <p:cNvSpPr txBox="1"/>
          <p:nvPr/>
        </p:nvSpPr>
        <p:spPr>
          <a:xfrm>
            <a:off x="924791" y="4644736"/>
            <a:ext cx="6743700" cy="369332"/>
          </a:xfrm>
          <a:prstGeom prst="rect">
            <a:avLst/>
          </a:prstGeom>
          <a:solidFill>
            <a:schemeClr val="bg1"/>
          </a:solidFill>
        </p:spPr>
        <p:txBody>
          <a:bodyPr wrap="square" rtlCol="0">
            <a:spAutoFit/>
          </a:bodyPr>
          <a:lstStyle/>
          <a:p>
            <a:r>
              <a:rPr lang="en-GB" dirty="0" smtClean="0"/>
              <a:t>Read the text again and fill in the gaps in these sentences in English.</a:t>
            </a:r>
            <a:endParaRPr lang="en-GB" dirty="0"/>
          </a:p>
        </p:txBody>
      </p:sp>
    </p:spTree>
    <p:extLst>
      <p:ext uri="{BB962C8B-B14F-4D97-AF65-F5344CB8AC3E}">
        <p14:creationId xmlns:p14="http://schemas.microsoft.com/office/powerpoint/2010/main" val="2784234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7560" y="1898939"/>
            <a:ext cx="8582025" cy="4286250"/>
          </a:xfrm>
          <a:prstGeom prst="rect">
            <a:avLst/>
          </a:prstGeom>
        </p:spPr>
      </p:pic>
      <p:sp>
        <p:nvSpPr>
          <p:cNvPr id="3" name="TextBox 2"/>
          <p:cNvSpPr txBox="1"/>
          <p:nvPr/>
        </p:nvSpPr>
        <p:spPr>
          <a:xfrm>
            <a:off x="2379518" y="1111827"/>
            <a:ext cx="4769427" cy="369332"/>
          </a:xfrm>
          <a:prstGeom prst="rect">
            <a:avLst/>
          </a:prstGeom>
          <a:noFill/>
        </p:spPr>
        <p:txBody>
          <a:bodyPr wrap="square" rtlCol="0">
            <a:spAutoFit/>
          </a:bodyPr>
          <a:lstStyle/>
          <a:p>
            <a:r>
              <a:rPr lang="en-GB" dirty="0" smtClean="0"/>
              <a:t>Remind yourself of the grammar below.</a:t>
            </a:r>
            <a:endParaRPr lang="en-GB" dirty="0"/>
          </a:p>
        </p:txBody>
      </p:sp>
    </p:spTree>
    <p:extLst>
      <p:ext uri="{BB962C8B-B14F-4D97-AF65-F5344CB8AC3E}">
        <p14:creationId xmlns:p14="http://schemas.microsoft.com/office/powerpoint/2010/main" val="2709809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767" y="357919"/>
            <a:ext cx="12095450" cy="5536444"/>
          </a:xfrm>
          <a:prstGeom prst="rect">
            <a:avLst/>
          </a:prstGeom>
        </p:spPr>
      </p:pic>
    </p:spTree>
    <p:extLst>
      <p:ext uri="{BB962C8B-B14F-4D97-AF65-F5344CB8AC3E}">
        <p14:creationId xmlns:p14="http://schemas.microsoft.com/office/powerpoint/2010/main" val="3493310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243" y="256435"/>
            <a:ext cx="1449436" cy="461665"/>
          </a:xfrm>
          <a:prstGeom prst="rect">
            <a:avLst/>
          </a:prstGeom>
        </p:spPr>
        <p:txBody>
          <a:bodyPr wrap="none">
            <a:spAutoFit/>
          </a:bodyPr>
          <a:lstStyle/>
          <a:p>
            <a:r>
              <a:rPr lang="en-GB" sz="2400" b="1" u="sng" dirty="0"/>
              <a:t>WEEK 1 – </a:t>
            </a:r>
          </a:p>
        </p:txBody>
      </p:sp>
      <p:sp>
        <p:nvSpPr>
          <p:cNvPr id="3" name="TextBox 2"/>
          <p:cNvSpPr txBox="1"/>
          <p:nvPr/>
        </p:nvSpPr>
        <p:spPr>
          <a:xfrm>
            <a:off x="615018" y="674240"/>
            <a:ext cx="5079199" cy="1292662"/>
          </a:xfrm>
          <a:prstGeom prst="rect">
            <a:avLst/>
          </a:prstGeom>
          <a:noFill/>
        </p:spPr>
        <p:txBody>
          <a:bodyPr wrap="square" rtlCol="0">
            <a:spAutoFit/>
          </a:bodyPr>
          <a:lstStyle/>
          <a:p>
            <a:r>
              <a:rPr lang="en-GB" sz="2600" dirty="0" smtClean="0"/>
              <a:t>Copy these words in to your orange book (you could make a poster if you prefer) and try and learn them. </a:t>
            </a:r>
            <a:endParaRPr lang="en-GB" sz="2600" dirty="0"/>
          </a:p>
        </p:txBody>
      </p:sp>
      <p:pic>
        <p:nvPicPr>
          <p:cNvPr id="4" name="Picture 3"/>
          <p:cNvPicPr>
            <a:picLocks noChangeAspect="1"/>
          </p:cNvPicPr>
          <p:nvPr/>
        </p:nvPicPr>
        <p:blipFill>
          <a:blip r:embed="rId2"/>
          <a:stretch>
            <a:fillRect/>
          </a:stretch>
        </p:blipFill>
        <p:spPr>
          <a:xfrm>
            <a:off x="325242" y="1966902"/>
            <a:ext cx="10996903" cy="3730513"/>
          </a:xfrm>
          <a:prstGeom prst="rect">
            <a:avLst/>
          </a:prstGeom>
        </p:spPr>
      </p:pic>
    </p:spTree>
    <p:extLst>
      <p:ext uri="{BB962C8B-B14F-4D97-AF65-F5344CB8AC3E}">
        <p14:creationId xmlns:p14="http://schemas.microsoft.com/office/powerpoint/2010/main" val="3592830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366" y="334851"/>
            <a:ext cx="3839536" cy="492443"/>
          </a:xfrm>
          <a:prstGeom prst="rect">
            <a:avLst/>
          </a:prstGeom>
          <a:noFill/>
        </p:spPr>
        <p:txBody>
          <a:bodyPr wrap="square" rtlCol="0">
            <a:spAutoFit/>
          </a:bodyPr>
          <a:lstStyle/>
          <a:p>
            <a:r>
              <a:rPr lang="en-GB" sz="2600" b="1" u="sng" dirty="0" smtClean="0"/>
              <a:t>WEEK 6 </a:t>
            </a:r>
            <a:r>
              <a:rPr lang="en-GB" sz="2600" b="1" u="sng" smtClean="0"/>
              <a:t>– </a:t>
            </a:r>
            <a:endParaRPr lang="en-GB" sz="2600" b="1" u="sng" dirty="0"/>
          </a:p>
        </p:txBody>
      </p:sp>
      <p:sp>
        <p:nvSpPr>
          <p:cNvPr id="3" name="TextBox 2"/>
          <p:cNvSpPr txBox="1"/>
          <p:nvPr/>
        </p:nvSpPr>
        <p:spPr>
          <a:xfrm>
            <a:off x="586525" y="1300766"/>
            <a:ext cx="10734005" cy="2062103"/>
          </a:xfrm>
          <a:prstGeom prst="rect">
            <a:avLst/>
          </a:prstGeom>
          <a:noFill/>
        </p:spPr>
        <p:txBody>
          <a:bodyPr wrap="square" rtlCol="0">
            <a:spAutoFit/>
          </a:bodyPr>
          <a:lstStyle/>
          <a:p>
            <a:r>
              <a:rPr lang="en-GB" sz="3200" dirty="0" smtClean="0"/>
              <a:t>This week is assessment week. Spend some time revising all of the vocab on these slides so far and then email your teacher for the test papers. There are some revision tasks on the next few slides too.</a:t>
            </a:r>
            <a:endParaRPr lang="en-GB" sz="3200" dirty="0"/>
          </a:p>
        </p:txBody>
      </p:sp>
    </p:spTree>
    <p:extLst>
      <p:ext uri="{BB962C8B-B14F-4D97-AF65-F5344CB8AC3E}">
        <p14:creationId xmlns:p14="http://schemas.microsoft.com/office/powerpoint/2010/main" val="938386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67308" y="1512310"/>
            <a:ext cx="9004931" cy="5220999"/>
          </a:xfrm>
          <a:prstGeom prst="rect">
            <a:avLst/>
          </a:prstGeom>
        </p:spPr>
      </p:pic>
      <p:sp>
        <p:nvSpPr>
          <p:cNvPr id="3" name="TextBox 2"/>
          <p:cNvSpPr txBox="1"/>
          <p:nvPr/>
        </p:nvSpPr>
        <p:spPr>
          <a:xfrm>
            <a:off x="1267691" y="529936"/>
            <a:ext cx="6878782" cy="369332"/>
          </a:xfrm>
          <a:prstGeom prst="rect">
            <a:avLst/>
          </a:prstGeom>
          <a:noFill/>
        </p:spPr>
        <p:txBody>
          <a:bodyPr wrap="square" rtlCol="0">
            <a:spAutoFit/>
          </a:bodyPr>
          <a:lstStyle/>
          <a:p>
            <a:r>
              <a:rPr lang="en-GB" dirty="0" smtClean="0"/>
              <a:t>Read the conversations. Write the correct letters and time for each one.</a:t>
            </a:r>
            <a:endParaRPr lang="en-GB" dirty="0"/>
          </a:p>
        </p:txBody>
      </p:sp>
    </p:spTree>
    <p:extLst>
      <p:ext uri="{BB962C8B-B14F-4D97-AF65-F5344CB8AC3E}">
        <p14:creationId xmlns:p14="http://schemas.microsoft.com/office/powerpoint/2010/main" val="3108981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4332" y="1997651"/>
            <a:ext cx="10853954" cy="4507058"/>
          </a:xfrm>
          <a:prstGeom prst="rect">
            <a:avLst/>
          </a:prstGeom>
        </p:spPr>
      </p:pic>
      <p:sp>
        <p:nvSpPr>
          <p:cNvPr id="3" name="TextBox 2"/>
          <p:cNvSpPr txBox="1"/>
          <p:nvPr/>
        </p:nvSpPr>
        <p:spPr>
          <a:xfrm>
            <a:off x="724332" y="716973"/>
            <a:ext cx="7941686" cy="369332"/>
          </a:xfrm>
          <a:prstGeom prst="rect">
            <a:avLst/>
          </a:prstGeom>
          <a:noFill/>
        </p:spPr>
        <p:txBody>
          <a:bodyPr wrap="square" rtlCol="0">
            <a:spAutoFit/>
          </a:bodyPr>
          <a:lstStyle/>
          <a:p>
            <a:r>
              <a:rPr lang="en-GB" dirty="0" smtClean="0"/>
              <a:t>Read the invitations and complete the table in English.</a:t>
            </a:r>
            <a:endParaRPr lang="en-GB" dirty="0"/>
          </a:p>
        </p:txBody>
      </p:sp>
    </p:spTree>
    <p:extLst>
      <p:ext uri="{BB962C8B-B14F-4D97-AF65-F5344CB8AC3E}">
        <p14:creationId xmlns:p14="http://schemas.microsoft.com/office/powerpoint/2010/main" val="3393510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4862" y="1952625"/>
            <a:ext cx="10125075" cy="4905375"/>
          </a:xfrm>
          <a:prstGeom prst="rect">
            <a:avLst/>
          </a:prstGeom>
        </p:spPr>
      </p:pic>
      <p:sp>
        <p:nvSpPr>
          <p:cNvPr id="3" name="TextBox 2"/>
          <p:cNvSpPr txBox="1"/>
          <p:nvPr/>
        </p:nvSpPr>
        <p:spPr>
          <a:xfrm>
            <a:off x="883227" y="955964"/>
            <a:ext cx="9258300" cy="646331"/>
          </a:xfrm>
          <a:prstGeom prst="rect">
            <a:avLst/>
          </a:prstGeom>
          <a:noFill/>
        </p:spPr>
        <p:txBody>
          <a:bodyPr wrap="square" rtlCol="0">
            <a:spAutoFit/>
          </a:bodyPr>
          <a:lstStyle/>
          <a:p>
            <a:r>
              <a:rPr lang="en-GB" dirty="0" smtClean="0"/>
              <a:t>Read the text and the statements 1-6. For each statement write the name of who said it – Jorge, Valentina or </a:t>
            </a:r>
            <a:r>
              <a:rPr lang="en-GB" dirty="0" err="1" smtClean="0"/>
              <a:t>Tomás</a:t>
            </a:r>
            <a:r>
              <a:rPr lang="en-GB" dirty="0" smtClean="0"/>
              <a:t>.</a:t>
            </a:r>
            <a:endParaRPr lang="en-GB" dirty="0"/>
          </a:p>
        </p:txBody>
      </p:sp>
    </p:spTree>
    <p:extLst>
      <p:ext uri="{BB962C8B-B14F-4D97-AF65-F5344CB8AC3E}">
        <p14:creationId xmlns:p14="http://schemas.microsoft.com/office/powerpoint/2010/main" val="12944782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366" y="334851"/>
            <a:ext cx="3839536" cy="492443"/>
          </a:xfrm>
          <a:prstGeom prst="rect">
            <a:avLst/>
          </a:prstGeom>
          <a:noFill/>
        </p:spPr>
        <p:txBody>
          <a:bodyPr wrap="square" rtlCol="0">
            <a:spAutoFit/>
          </a:bodyPr>
          <a:lstStyle/>
          <a:p>
            <a:r>
              <a:rPr lang="en-GB" sz="2600" b="1" u="sng" dirty="0"/>
              <a:t>WEEK 7 </a:t>
            </a:r>
            <a:r>
              <a:rPr lang="en-GB" sz="2600" b="1" u="sng"/>
              <a:t>– </a:t>
            </a:r>
            <a:endParaRPr lang="en-GB" sz="2600" b="1" u="sng" dirty="0"/>
          </a:p>
        </p:txBody>
      </p:sp>
      <p:sp>
        <p:nvSpPr>
          <p:cNvPr id="3" name="Rectangle 2"/>
          <p:cNvSpPr/>
          <p:nvPr/>
        </p:nvSpPr>
        <p:spPr>
          <a:xfrm>
            <a:off x="1824507" y="1357476"/>
            <a:ext cx="7808890" cy="1292662"/>
          </a:xfrm>
          <a:prstGeom prst="rect">
            <a:avLst/>
          </a:prstGeom>
        </p:spPr>
        <p:txBody>
          <a:bodyPr wrap="square">
            <a:spAutoFit/>
          </a:bodyPr>
          <a:lstStyle/>
          <a:p>
            <a:r>
              <a:rPr lang="en-GB" sz="2600" dirty="0" smtClean="0"/>
              <a:t>Learn about </a:t>
            </a:r>
            <a:r>
              <a:rPr lang="en-GB" sz="2600" dirty="0"/>
              <a:t>Christmas in Spain by reading the following slides. Then make your own poster or </a:t>
            </a:r>
            <a:r>
              <a:rPr lang="en-GB" sz="2600" dirty="0" err="1"/>
              <a:t>Powerpoint</a:t>
            </a:r>
            <a:r>
              <a:rPr lang="en-GB" sz="2600" dirty="0"/>
              <a:t> about Christmas in </a:t>
            </a:r>
            <a:r>
              <a:rPr lang="en-GB" sz="2600" dirty="0" smtClean="0"/>
              <a:t>Spain or a Spanish speaking country.</a:t>
            </a:r>
            <a:endParaRPr lang="en-GB" sz="2600" dirty="0"/>
          </a:p>
        </p:txBody>
      </p:sp>
      <p:pic>
        <p:nvPicPr>
          <p:cNvPr id="4" name="Picture 3"/>
          <p:cNvPicPr>
            <a:picLocks noChangeAspect="1"/>
          </p:cNvPicPr>
          <p:nvPr/>
        </p:nvPicPr>
        <p:blipFill>
          <a:blip r:embed="rId2"/>
          <a:stretch>
            <a:fillRect/>
          </a:stretch>
        </p:blipFill>
        <p:spPr>
          <a:xfrm>
            <a:off x="2009775" y="4663786"/>
            <a:ext cx="6572250" cy="1333500"/>
          </a:xfrm>
          <a:prstGeom prst="rect">
            <a:avLst/>
          </a:prstGeom>
        </p:spPr>
      </p:pic>
      <p:sp>
        <p:nvSpPr>
          <p:cNvPr id="5" name="TextBox 4"/>
          <p:cNvSpPr txBox="1"/>
          <p:nvPr/>
        </p:nvSpPr>
        <p:spPr>
          <a:xfrm>
            <a:off x="808197" y="3831513"/>
            <a:ext cx="10237339" cy="492443"/>
          </a:xfrm>
          <a:prstGeom prst="rect">
            <a:avLst/>
          </a:prstGeom>
          <a:noFill/>
        </p:spPr>
        <p:txBody>
          <a:bodyPr wrap="square" rtlCol="0">
            <a:spAutoFit/>
          </a:bodyPr>
          <a:lstStyle/>
          <a:p>
            <a:r>
              <a:rPr lang="en-GB" sz="2600" dirty="0" smtClean="0"/>
              <a:t>There is a Christmas section on </a:t>
            </a:r>
            <a:r>
              <a:rPr lang="en-GB" sz="2600" dirty="0" err="1" smtClean="0"/>
              <a:t>Linguascope</a:t>
            </a:r>
            <a:r>
              <a:rPr lang="en-GB" sz="2600" dirty="0" smtClean="0"/>
              <a:t> in the </a:t>
            </a:r>
            <a:r>
              <a:rPr lang="en-GB" sz="2600" dirty="0"/>
              <a:t>beginner section </a:t>
            </a:r>
            <a:r>
              <a:rPr lang="en-GB" sz="2600" dirty="0" smtClean="0"/>
              <a:t>too. </a:t>
            </a:r>
            <a:endParaRPr lang="en-GB" sz="2600" dirty="0"/>
          </a:p>
        </p:txBody>
      </p:sp>
    </p:spTree>
    <p:extLst>
      <p:ext uri="{BB962C8B-B14F-4D97-AF65-F5344CB8AC3E}">
        <p14:creationId xmlns:p14="http://schemas.microsoft.com/office/powerpoint/2010/main" val="1619988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2387600"/>
          </a:xfrm>
        </p:spPr>
        <p:txBody>
          <a:bodyPr/>
          <a:lstStyle/>
          <a:p>
            <a:r>
              <a:rPr lang="en-GB" dirty="0">
                <a:latin typeface="Comic Sans MS" panose="030F0702030302020204" pitchFamily="66" charset="0"/>
              </a:rPr>
              <a:t>¡</a:t>
            </a:r>
            <a:r>
              <a:rPr lang="en-GB" dirty="0" err="1" smtClean="0">
                <a:latin typeface="Comic Sans MS" panose="030F0702030302020204" pitchFamily="66" charset="0"/>
              </a:rPr>
              <a:t>Feliz</a:t>
            </a:r>
            <a:r>
              <a:rPr lang="en-GB" dirty="0" smtClean="0">
                <a:latin typeface="Comic Sans MS" panose="030F0702030302020204" pitchFamily="66" charset="0"/>
              </a:rPr>
              <a:t> </a:t>
            </a:r>
            <a:r>
              <a:rPr lang="en-GB" dirty="0" err="1" smtClean="0">
                <a:latin typeface="Comic Sans MS" panose="030F0702030302020204" pitchFamily="66" charset="0"/>
              </a:rPr>
              <a:t>navidad</a:t>
            </a:r>
            <a:r>
              <a:rPr lang="en-GB" dirty="0" smtClean="0">
                <a:latin typeface="Comic Sans MS" panose="030F0702030302020204" pitchFamily="66" charset="0"/>
              </a:rPr>
              <a:t>!</a:t>
            </a:r>
            <a:endParaRPr lang="en-GB"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4000792" y="2715064"/>
            <a:ext cx="4726747" cy="3151164"/>
          </a:xfrm>
          <a:prstGeom prst="rect">
            <a:avLst/>
          </a:prstGeom>
        </p:spPr>
      </p:pic>
      <p:pic>
        <p:nvPicPr>
          <p:cNvPr id="5" name="Picture 6" descr="http://images.clipartpanda.com/bribery-clipart-christmas_present_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554" y="2998361"/>
            <a:ext cx="2345743" cy="17766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images.clipartpanda.com/bribery-clipart-christmas_present_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5128" y="2998361"/>
            <a:ext cx="2345743" cy="1776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9569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omic Sans MS" panose="030F0702030302020204" pitchFamily="66" charset="0"/>
              </a:rPr>
              <a:t>La </a:t>
            </a:r>
            <a:r>
              <a:rPr lang="en-GB" dirty="0" err="1" smtClean="0">
                <a:latin typeface="Comic Sans MS" panose="030F0702030302020204" pitchFamily="66" charset="0"/>
              </a:rPr>
              <a:t>nochebuena</a:t>
            </a:r>
            <a:endParaRPr lang="en-GB" dirty="0">
              <a:latin typeface="Comic Sans MS" panose="030F0702030302020204" pitchFamily="66" charset="0"/>
            </a:endParaRPr>
          </a:p>
        </p:txBody>
      </p:sp>
      <p:sp>
        <p:nvSpPr>
          <p:cNvPr id="3" name="Content Placeholder 2"/>
          <p:cNvSpPr>
            <a:spLocks noGrp="1"/>
          </p:cNvSpPr>
          <p:nvPr>
            <p:ph idx="1"/>
          </p:nvPr>
        </p:nvSpPr>
        <p:spPr/>
        <p:txBody>
          <a:bodyPr/>
          <a:lstStyle/>
          <a:p>
            <a:pPr marL="0" indent="0">
              <a:buNone/>
            </a:pPr>
            <a:r>
              <a:rPr lang="en-GB" dirty="0" smtClean="0">
                <a:latin typeface="Comic Sans MS" panose="030F0702030302020204" pitchFamily="66" charset="0"/>
              </a:rPr>
              <a:t>La </a:t>
            </a:r>
            <a:r>
              <a:rPr lang="en-GB" dirty="0" err="1" smtClean="0">
                <a:latin typeface="Comic Sans MS" panose="030F0702030302020204" pitchFamily="66" charset="0"/>
              </a:rPr>
              <a:t>nochebuena</a:t>
            </a:r>
            <a:r>
              <a:rPr lang="en-GB" dirty="0" smtClean="0">
                <a:latin typeface="Comic Sans MS" panose="030F0702030302020204" pitchFamily="66" charset="0"/>
              </a:rPr>
              <a:t> is the night before Christmas day in Spain. This is when most families eat a large Christmas meal, usually turkey, pork or sea food. El </a:t>
            </a:r>
            <a:r>
              <a:rPr lang="en-GB" dirty="0" err="1" smtClean="0">
                <a:latin typeface="Comic Sans MS" panose="030F0702030302020204" pitchFamily="66" charset="0"/>
              </a:rPr>
              <a:t>turrón</a:t>
            </a:r>
            <a:endParaRPr lang="en-GB" dirty="0">
              <a:latin typeface="Comic Sans MS" panose="030F0702030302020204" pitchFamily="66" charset="0"/>
            </a:endParaRPr>
          </a:p>
          <a:p>
            <a:pPr marL="0" indent="0">
              <a:buNone/>
            </a:pPr>
            <a:r>
              <a:rPr lang="en-GB" dirty="0" smtClean="0">
                <a:latin typeface="Comic Sans MS" panose="030F0702030302020204" pitchFamily="66" charset="0"/>
              </a:rPr>
              <a:t>is similar to nougat and is traditionally </a:t>
            </a:r>
          </a:p>
          <a:p>
            <a:pPr marL="0" indent="0">
              <a:buNone/>
            </a:pPr>
            <a:r>
              <a:rPr lang="en-GB" dirty="0">
                <a:latin typeface="Comic Sans MS" panose="030F0702030302020204" pitchFamily="66" charset="0"/>
              </a:rPr>
              <a:t>e</a:t>
            </a:r>
            <a:r>
              <a:rPr lang="en-GB" dirty="0" smtClean="0">
                <a:latin typeface="Comic Sans MS" panose="030F0702030302020204" pitchFamily="66" charset="0"/>
              </a:rPr>
              <a:t>aten for dessert.</a:t>
            </a:r>
          </a:p>
          <a:p>
            <a:pPr marL="0" indent="0">
              <a:buNone/>
            </a:pPr>
            <a:endParaRPr lang="en-GB" dirty="0">
              <a:latin typeface="Comic Sans MS" panose="030F0702030302020204" pitchFamily="66" charset="0"/>
            </a:endParaRPr>
          </a:p>
          <a:p>
            <a:pPr marL="0" indent="0">
              <a:buNone/>
            </a:pPr>
            <a:r>
              <a:rPr lang="en-GB" dirty="0" smtClean="0">
                <a:latin typeface="Comic Sans MS" panose="030F0702030302020204" pitchFamily="66" charset="0"/>
              </a:rPr>
              <a:t>Then people usually go to Mass or</a:t>
            </a:r>
          </a:p>
          <a:p>
            <a:pPr marL="0" indent="0">
              <a:buNone/>
            </a:pPr>
            <a:r>
              <a:rPr lang="en-GB" dirty="0" smtClean="0">
                <a:latin typeface="Comic Sans MS" panose="030F0702030302020204" pitchFamily="66" charset="0"/>
              </a:rPr>
              <a:t>‘La </a:t>
            </a:r>
            <a:r>
              <a:rPr lang="en-GB" dirty="0">
                <a:latin typeface="Comic Sans MS" panose="030F0702030302020204" pitchFamily="66" charset="0"/>
              </a:rPr>
              <a:t>M</a:t>
            </a:r>
            <a:r>
              <a:rPr lang="en-GB" dirty="0" smtClean="0">
                <a:latin typeface="Comic Sans MS" panose="030F0702030302020204" pitchFamily="66" charset="0"/>
              </a:rPr>
              <a:t>isa del </a:t>
            </a:r>
            <a:r>
              <a:rPr lang="en-GB" dirty="0">
                <a:latin typeface="Comic Sans MS" panose="030F0702030302020204" pitchFamily="66" charset="0"/>
              </a:rPr>
              <a:t>G</a:t>
            </a:r>
            <a:r>
              <a:rPr lang="en-GB" dirty="0" smtClean="0">
                <a:latin typeface="Comic Sans MS" panose="030F0702030302020204" pitchFamily="66" charset="0"/>
              </a:rPr>
              <a:t>allo’</a:t>
            </a:r>
            <a:endParaRPr lang="en-GB" dirty="0">
              <a:latin typeface="Comic Sans MS" panose="030F0702030302020204" pitchFamily="66" charset="0"/>
            </a:endParaRPr>
          </a:p>
          <a:p>
            <a:pPr marL="0" indent="0">
              <a:buNone/>
            </a:pPr>
            <a:endParaRPr lang="en-GB" dirty="0"/>
          </a:p>
        </p:txBody>
      </p:sp>
      <p:pic>
        <p:nvPicPr>
          <p:cNvPr id="4" name="Picture 3"/>
          <p:cNvPicPr>
            <a:picLocks noChangeAspect="1"/>
          </p:cNvPicPr>
          <p:nvPr/>
        </p:nvPicPr>
        <p:blipFill>
          <a:blip r:embed="rId2"/>
          <a:stretch>
            <a:fillRect/>
          </a:stretch>
        </p:blipFill>
        <p:spPr>
          <a:xfrm>
            <a:off x="7762875" y="3076305"/>
            <a:ext cx="3590925" cy="3409950"/>
          </a:xfrm>
          <a:prstGeom prst="rect">
            <a:avLst/>
          </a:prstGeom>
        </p:spPr>
      </p:pic>
    </p:spTree>
    <p:extLst>
      <p:ext uri="{BB962C8B-B14F-4D97-AF65-F5344CB8AC3E}">
        <p14:creationId xmlns:p14="http://schemas.microsoft.com/office/powerpoint/2010/main" val="3222448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omic Sans MS" panose="030F0702030302020204" pitchFamily="66" charset="0"/>
              </a:rPr>
              <a:t>El </a:t>
            </a:r>
            <a:r>
              <a:rPr lang="en-GB" dirty="0" err="1">
                <a:latin typeface="Comic Sans MS" panose="030F0702030302020204" pitchFamily="66" charset="0"/>
              </a:rPr>
              <a:t>D</a:t>
            </a:r>
            <a:r>
              <a:rPr lang="en-GB" dirty="0" err="1" smtClean="0">
                <a:latin typeface="Comic Sans MS" panose="030F0702030302020204" pitchFamily="66" charset="0"/>
              </a:rPr>
              <a:t>ía</a:t>
            </a:r>
            <a:r>
              <a:rPr lang="en-GB" dirty="0" smtClean="0">
                <a:latin typeface="Comic Sans MS" panose="030F0702030302020204" pitchFamily="66" charset="0"/>
              </a:rPr>
              <a:t> de </a:t>
            </a:r>
            <a:r>
              <a:rPr lang="en-GB" dirty="0" err="1" smtClean="0">
                <a:latin typeface="Comic Sans MS" panose="030F0702030302020204" pitchFamily="66" charset="0"/>
              </a:rPr>
              <a:t>Navidad</a:t>
            </a:r>
            <a:endParaRPr lang="en-GB" dirty="0">
              <a:latin typeface="Comic Sans MS" panose="030F0702030302020204" pitchFamily="66" charset="0"/>
            </a:endParaRPr>
          </a:p>
        </p:txBody>
      </p:sp>
      <p:sp>
        <p:nvSpPr>
          <p:cNvPr id="3" name="Content Placeholder 2"/>
          <p:cNvSpPr>
            <a:spLocks noGrp="1"/>
          </p:cNvSpPr>
          <p:nvPr>
            <p:ph idx="1"/>
          </p:nvPr>
        </p:nvSpPr>
        <p:spPr>
          <a:xfrm>
            <a:off x="348803" y="1555169"/>
            <a:ext cx="7327005" cy="4351338"/>
          </a:xfrm>
        </p:spPr>
        <p:txBody>
          <a:bodyPr/>
          <a:lstStyle/>
          <a:p>
            <a:pPr marL="0" indent="0">
              <a:buNone/>
            </a:pPr>
            <a:r>
              <a:rPr lang="en-GB" dirty="0" smtClean="0">
                <a:latin typeface="Comic Sans MS" panose="030F0702030302020204" pitchFamily="66" charset="0"/>
              </a:rPr>
              <a:t>El </a:t>
            </a:r>
            <a:r>
              <a:rPr lang="en-GB" dirty="0" err="1" smtClean="0">
                <a:latin typeface="Comic Sans MS" panose="030F0702030302020204" pitchFamily="66" charset="0"/>
              </a:rPr>
              <a:t>Día</a:t>
            </a:r>
            <a:r>
              <a:rPr lang="en-GB" dirty="0" smtClean="0">
                <a:latin typeface="Comic Sans MS" panose="030F0702030302020204" pitchFamily="66" charset="0"/>
              </a:rPr>
              <a:t> de </a:t>
            </a:r>
            <a:r>
              <a:rPr lang="en-GB" dirty="0" err="1" smtClean="0">
                <a:latin typeface="Comic Sans MS" panose="030F0702030302020204" pitchFamily="66" charset="0"/>
              </a:rPr>
              <a:t>Navidad</a:t>
            </a:r>
            <a:r>
              <a:rPr lang="en-GB" dirty="0" smtClean="0">
                <a:latin typeface="Comic Sans MS" panose="030F0702030302020204" pitchFamily="66" charset="0"/>
              </a:rPr>
              <a:t> is another day for celebrating with family. </a:t>
            </a:r>
            <a:endParaRPr lang="en-GB" dirty="0" smtClean="0"/>
          </a:p>
          <a:p>
            <a:pPr marL="0" indent="0">
              <a:buNone/>
            </a:pPr>
            <a:r>
              <a:rPr lang="en-GB" dirty="0" smtClean="0">
                <a:latin typeface="Comic Sans MS" panose="030F0702030302020204" pitchFamily="66" charset="0"/>
              </a:rPr>
              <a:t>There is a tradition of hitting a Christmas log in some parts of Spain. Children hit the log and receive presents from it. </a:t>
            </a:r>
            <a:endParaRPr lang="en-GB" dirty="0">
              <a:latin typeface="Comic Sans MS" panose="030F0702030302020204" pitchFamily="66" charset="0"/>
            </a:endParaRPr>
          </a:p>
          <a:p>
            <a:pPr marL="0" indent="0">
              <a:buNone/>
            </a:pPr>
            <a:endParaRPr lang="en-GB" dirty="0"/>
          </a:p>
        </p:txBody>
      </p:sp>
      <p:pic>
        <p:nvPicPr>
          <p:cNvPr id="4" name="Picture 3"/>
          <p:cNvPicPr>
            <a:picLocks noChangeAspect="1"/>
          </p:cNvPicPr>
          <p:nvPr/>
        </p:nvPicPr>
        <p:blipFill>
          <a:blip r:embed="rId2"/>
          <a:stretch>
            <a:fillRect/>
          </a:stretch>
        </p:blipFill>
        <p:spPr>
          <a:xfrm>
            <a:off x="8287555" y="1436252"/>
            <a:ext cx="3164640" cy="2974762"/>
          </a:xfrm>
          <a:prstGeom prst="rect">
            <a:avLst/>
          </a:prstGeom>
        </p:spPr>
      </p:pic>
    </p:spTree>
    <p:extLst>
      <p:ext uri="{BB962C8B-B14F-4D97-AF65-F5344CB8AC3E}">
        <p14:creationId xmlns:p14="http://schemas.microsoft.com/office/powerpoint/2010/main" val="16227864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omic Sans MS" panose="030F0702030302020204" pitchFamily="66" charset="0"/>
              </a:rPr>
              <a:t>Un </a:t>
            </a:r>
            <a:r>
              <a:rPr lang="en-GB" dirty="0">
                <a:latin typeface="Comic Sans MS" panose="030F0702030302020204" pitchFamily="66" charset="0"/>
              </a:rPr>
              <a:t>portal de </a:t>
            </a:r>
            <a:r>
              <a:rPr lang="en-GB" dirty="0" err="1">
                <a:latin typeface="Comic Sans MS" panose="030F0702030302020204" pitchFamily="66" charset="0"/>
              </a:rPr>
              <a:t>Belén</a:t>
            </a:r>
            <a:endParaRPr lang="en-GB" dirty="0">
              <a:latin typeface="Comic Sans MS" panose="030F0702030302020204" pitchFamily="66" charset="0"/>
            </a:endParaRPr>
          </a:p>
        </p:txBody>
      </p:sp>
      <p:sp>
        <p:nvSpPr>
          <p:cNvPr id="3" name="Content Placeholder 2"/>
          <p:cNvSpPr>
            <a:spLocks noGrp="1"/>
          </p:cNvSpPr>
          <p:nvPr>
            <p:ph idx="1"/>
          </p:nvPr>
        </p:nvSpPr>
        <p:spPr/>
        <p:txBody>
          <a:bodyPr/>
          <a:lstStyle/>
          <a:p>
            <a:pPr marL="0" indent="0">
              <a:buNone/>
            </a:pPr>
            <a:r>
              <a:rPr lang="en-GB" dirty="0" smtClean="0">
                <a:latin typeface="Comic Sans MS" panose="030F0702030302020204" pitchFamily="66" charset="0"/>
              </a:rPr>
              <a:t>In Spain, most houses display a Nativity scene which displays the scene of the birth of Jesus. What would you expect to see in it? </a:t>
            </a:r>
          </a:p>
          <a:p>
            <a:pPr marL="0" indent="0">
              <a:buNone/>
            </a:pPr>
            <a:endParaRPr lang="en-GB" dirty="0">
              <a:latin typeface="Comic Sans MS" panose="030F0702030302020204" pitchFamily="66" charset="0"/>
            </a:endParaRPr>
          </a:p>
          <a:p>
            <a:pPr marL="0" indent="0">
              <a:buNone/>
            </a:pPr>
            <a:r>
              <a:rPr lang="en-GB" dirty="0" smtClean="0">
                <a:latin typeface="Comic Sans MS" panose="030F0702030302020204" pitchFamily="66" charset="0"/>
              </a:rPr>
              <a:t>Some houses will also have a Christmas tree. </a:t>
            </a:r>
            <a:endParaRPr lang="en-GB"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6300320" y="4267602"/>
            <a:ext cx="3274454" cy="2423096"/>
          </a:xfrm>
          <a:prstGeom prst="rect">
            <a:avLst/>
          </a:prstGeom>
        </p:spPr>
      </p:pic>
      <p:pic>
        <p:nvPicPr>
          <p:cNvPr id="5" name="Picture 4"/>
          <p:cNvPicPr>
            <a:picLocks noChangeAspect="1"/>
          </p:cNvPicPr>
          <p:nvPr/>
        </p:nvPicPr>
        <p:blipFill>
          <a:blip r:embed="rId3"/>
          <a:stretch>
            <a:fillRect/>
          </a:stretch>
        </p:blipFill>
        <p:spPr>
          <a:xfrm>
            <a:off x="3585560" y="4327848"/>
            <a:ext cx="1604627" cy="2302604"/>
          </a:xfrm>
          <a:prstGeom prst="rect">
            <a:avLst/>
          </a:prstGeom>
        </p:spPr>
      </p:pic>
    </p:spTree>
    <p:extLst>
      <p:ext uri="{BB962C8B-B14F-4D97-AF65-F5344CB8AC3E}">
        <p14:creationId xmlns:p14="http://schemas.microsoft.com/office/powerpoint/2010/main" val="13245379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omic Sans MS" panose="030F0702030302020204" pitchFamily="66" charset="0"/>
              </a:rPr>
              <a:t>El </a:t>
            </a:r>
            <a:r>
              <a:rPr lang="en-GB" dirty="0" err="1" smtClean="0">
                <a:latin typeface="Comic Sans MS" panose="030F0702030302020204" pitchFamily="66" charset="0"/>
              </a:rPr>
              <a:t>día</a:t>
            </a:r>
            <a:r>
              <a:rPr lang="en-GB" dirty="0" smtClean="0">
                <a:latin typeface="Comic Sans MS" panose="030F0702030302020204" pitchFamily="66" charset="0"/>
              </a:rPr>
              <a:t> de </a:t>
            </a:r>
            <a:r>
              <a:rPr lang="en-GB" dirty="0" err="1" smtClean="0">
                <a:latin typeface="Comic Sans MS" panose="030F0702030302020204" pitchFamily="66" charset="0"/>
              </a:rPr>
              <a:t>los</a:t>
            </a:r>
            <a:r>
              <a:rPr lang="en-GB" dirty="0" smtClean="0">
                <a:latin typeface="Comic Sans MS" panose="030F0702030302020204" pitchFamily="66" charset="0"/>
              </a:rPr>
              <a:t> Santos </a:t>
            </a:r>
            <a:r>
              <a:rPr lang="en-GB" dirty="0" err="1" smtClean="0">
                <a:latin typeface="Comic Sans MS" panose="030F0702030302020204" pitchFamily="66" charset="0"/>
              </a:rPr>
              <a:t>inocentes</a:t>
            </a:r>
            <a:endParaRPr lang="en-GB" dirty="0">
              <a:latin typeface="Comic Sans MS" panose="030F0702030302020204" pitchFamily="66" charset="0"/>
            </a:endParaRPr>
          </a:p>
        </p:txBody>
      </p:sp>
      <p:sp>
        <p:nvSpPr>
          <p:cNvPr id="3" name="Content Placeholder 2"/>
          <p:cNvSpPr>
            <a:spLocks noGrp="1"/>
          </p:cNvSpPr>
          <p:nvPr>
            <p:ph idx="1"/>
          </p:nvPr>
        </p:nvSpPr>
        <p:spPr/>
        <p:txBody>
          <a:bodyPr/>
          <a:lstStyle/>
          <a:p>
            <a:pPr marL="0" indent="0">
              <a:buNone/>
            </a:pPr>
            <a:r>
              <a:rPr lang="en-GB" dirty="0" smtClean="0">
                <a:latin typeface="Comic Sans MS" panose="030F0702030302020204" pitchFamily="66" charset="0"/>
              </a:rPr>
              <a:t>28</a:t>
            </a:r>
            <a:r>
              <a:rPr lang="en-GB" baseline="30000" dirty="0" smtClean="0">
                <a:latin typeface="Comic Sans MS" panose="030F0702030302020204" pitchFamily="66" charset="0"/>
              </a:rPr>
              <a:t>th</a:t>
            </a:r>
            <a:r>
              <a:rPr lang="en-GB" dirty="0" smtClean="0">
                <a:latin typeface="Comic Sans MS" panose="030F0702030302020204" pitchFamily="66" charset="0"/>
              </a:rPr>
              <a:t> December is similar to April Fool’s Day in Great Britain. If you trick someone you call them ‘</a:t>
            </a:r>
            <a:r>
              <a:rPr lang="en-GB" dirty="0" err="1" smtClean="0">
                <a:latin typeface="Comic Sans MS" panose="030F0702030302020204" pitchFamily="66" charset="0"/>
              </a:rPr>
              <a:t>inocente</a:t>
            </a:r>
            <a:r>
              <a:rPr lang="en-GB" dirty="0" smtClean="0">
                <a:latin typeface="Comic Sans MS" panose="030F0702030302020204" pitchFamily="66" charset="0"/>
              </a:rPr>
              <a:t>, </a:t>
            </a:r>
            <a:r>
              <a:rPr lang="en-GB" dirty="0" err="1" smtClean="0">
                <a:latin typeface="Comic Sans MS" panose="030F0702030302020204" pitchFamily="66" charset="0"/>
              </a:rPr>
              <a:t>inocente</a:t>
            </a:r>
            <a:r>
              <a:rPr lang="en-GB" dirty="0" smtClean="0">
                <a:latin typeface="Comic Sans MS" panose="030F0702030302020204" pitchFamily="66" charset="0"/>
              </a:rPr>
              <a:t>’. </a:t>
            </a:r>
          </a:p>
          <a:p>
            <a:pPr marL="0" indent="0">
              <a:buNone/>
            </a:pPr>
            <a:endParaRPr lang="en-GB" dirty="0">
              <a:latin typeface="Comic Sans MS" panose="030F0702030302020204" pitchFamily="66" charset="0"/>
            </a:endParaRPr>
          </a:p>
          <a:p>
            <a:pPr marL="0" indent="0">
              <a:buNone/>
            </a:pPr>
            <a:r>
              <a:rPr lang="en-GB" dirty="0" smtClean="0">
                <a:latin typeface="Comic Sans MS" panose="030F0702030302020204" pitchFamily="66" charset="0"/>
              </a:rPr>
              <a:t> </a:t>
            </a:r>
            <a:endParaRPr lang="en-GB" dirty="0">
              <a:latin typeface="Comic Sans MS" panose="030F0702030302020204" pitchFamily="66" charset="0"/>
            </a:endParaRPr>
          </a:p>
        </p:txBody>
      </p:sp>
    </p:spTree>
    <p:extLst>
      <p:ext uri="{BB962C8B-B14F-4D97-AF65-F5344CB8AC3E}">
        <p14:creationId xmlns:p14="http://schemas.microsoft.com/office/powerpoint/2010/main" val="1991600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90555" y="756963"/>
            <a:ext cx="8564048" cy="6101037"/>
          </a:xfrm>
          <a:prstGeom prst="rect">
            <a:avLst/>
          </a:prstGeom>
        </p:spPr>
      </p:pic>
      <p:pic>
        <p:nvPicPr>
          <p:cNvPr id="3" name="Picture 2"/>
          <p:cNvPicPr>
            <a:picLocks noChangeAspect="1"/>
          </p:cNvPicPr>
          <p:nvPr/>
        </p:nvPicPr>
        <p:blipFill>
          <a:blip r:embed="rId5"/>
          <a:stretch>
            <a:fillRect/>
          </a:stretch>
        </p:blipFill>
        <p:spPr>
          <a:xfrm>
            <a:off x="6782135" y="0"/>
            <a:ext cx="5409865" cy="1249421"/>
          </a:xfrm>
          <a:prstGeom prst="rect">
            <a:avLst/>
          </a:prstGeom>
        </p:spPr>
      </p:pic>
      <p:pic>
        <p:nvPicPr>
          <p:cNvPr id="4" name="Picture 3"/>
          <p:cNvPicPr>
            <a:picLocks noChangeAspect="1"/>
          </p:cNvPicPr>
          <p:nvPr/>
        </p:nvPicPr>
        <p:blipFill>
          <a:blip r:embed="rId6"/>
          <a:stretch>
            <a:fillRect/>
          </a:stretch>
        </p:blipFill>
        <p:spPr>
          <a:xfrm>
            <a:off x="9012392" y="4816222"/>
            <a:ext cx="2821818" cy="1541977"/>
          </a:xfrm>
          <a:prstGeom prst="rect">
            <a:avLst/>
          </a:prstGeom>
        </p:spPr>
      </p:pic>
      <p:sp>
        <p:nvSpPr>
          <p:cNvPr id="5" name="TextBox 4"/>
          <p:cNvSpPr txBox="1"/>
          <p:nvPr/>
        </p:nvSpPr>
        <p:spPr>
          <a:xfrm>
            <a:off x="8812550" y="2419643"/>
            <a:ext cx="3221502" cy="2031325"/>
          </a:xfrm>
          <a:prstGeom prst="rect">
            <a:avLst/>
          </a:prstGeom>
          <a:noFill/>
        </p:spPr>
        <p:txBody>
          <a:bodyPr wrap="square" rtlCol="0">
            <a:spAutoFit/>
          </a:bodyPr>
          <a:lstStyle/>
          <a:p>
            <a:r>
              <a:rPr lang="en-GB" dirty="0" smtClean="0"/>
              <a:t>Listen to the recording and read the texts. Write the correct name for each person you hear speak. </a:t>
            </a:r>
          </a:p>
          <a:p>
            <a:endParaRPr lang="en-GB" dirty="0"/>
          </a:p>
          <a:p>
            <a:r>
              <a:rPr lang="en-GB" dirty="0" smtClean="0"/>
              <a:t>Then, translate these sentences in to English.</a:t>
            </a:r>
            <a:endParaRPr lang="en-GB" dirty="0"/>
          </a:p>
        </p:txBody>
      </p:sp>
      <p:pic>
        <p:nvPicPr>
          <p:cNvPr id="6" name="73E7EE9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82267" y="1444789"/>
            <a:ext cx="609600" cy="609600"/>
          </a:xfrm>
          <a:prstGeom prst="rect">
            <a:avLst/>
          </a:prstGeom>
        </p:spPr>
      </p:pic>
    </p:spTree>
    <p:extLst>
      <p:ext uri="{BB962C8B-B14F-4D97-AF65-F5344CB8AC3E}">
        <p14:creationId xmlns:p14="http://schemas.microsoft.com/office/powerpoint/2010/main" val="13308005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08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omic Sans MS" panose="030F0702030302020204" pitchFamily="66" charset="0"/>
              </a:rPr>
              <a:t>La </a:t>
            </a:r>
            <a:r>
              <a:rPr lang="en-GB" dirty="0" err="1" smtClean="0">
                <a:latin typeface="Comic Sans MS" panose="030F0702030302020204" pitchFamily="66" charset="0"/>
              </a:rPr>
              <a:t>noche</a:t>
            </a:r>
            <a:r>
              <a:rPr lang="en-GB" dirty="0" smtClean="0">
                <a:latin typeface="Comic Sans MS" panose="030F0702030302020204" pitchFamily="66" charset="0"/>
              </a:rPr>
              <a:t> </a:t>
            </a:r>
            <a:r>
              <a:rPr lang="en-GB" dirty="0" err="1" smtClean="0">
                <a:latin typeface="Comic Sans MS" panose="030F0702030302020204" pitchFamily="66" charset="0"/>
              </a:rPr>
              <a:t>vieja</a:t>
            </a:r>
            <a:endParaRPr lang="en-GB" dirty="0">
              <a:latin typeface="Comic Sans MS" panose="030F0702030302020204" pitchFamily="66" charset="0"/>
            </a:endParaRPr>
          </a:p>
        </p:txBody>
      </p:sp>
      <p:sp>
        <p:nvSpPr>
          <p:cNvPr id="3" name="Content Placeholder 2"/>
          <p:cNvSpPr>
            <a:spLocks noGrp="1"/>
          </p:cNvSpPr>
          <p:nvPr>
            <p:ph idx="1"/>
          </p:nvPr>
        </p:nvSpPr>
        <p:spPr/>
        <p:txBody>
          <a:bodyPr/>
          <a:lstStyle/>
          <a:p>
            <a:pPr marL="0" indent="0">
              <a:buNone/>
            </a:pPr>
            <a:r>
              <a:rPr lang="en-GB" dirty="0" smtClean="0">
                <a:latin typeface="Comic Sans MS" panose="030F0702030302020204" pitchFamily="66" charset="0"/>
              </a:rPr>
              <a:t>New year’s eve is called La </a:t>
            </a:r>
            <a:r>
              <a:rPr lang="en-GB" dirty="0" err="1" smtClean="0">
                <a:latin typeface="Comic Sans MS" panose="030F0702030302020204" pitchFamily="66" charset="0"/>
              </a:rPr>
              <a:t>noche</a:t>
            </a:r>
            <a:r>
              <a:rPr lang="en-GB" dirty="0" smtClean="0">
                <a:latin typeface="Comic Sans MS" panose="030F0702030302020204" pitchFamily="66" charset="0"/>
              </a:rPr>
              <a:t> </a:t>
            </a:r>
            <a:r>
              <a:rPr lang="en-GB" dirty="0" err="1" smtClean="0">
                <a:latin typeface="Comic Sans MS" panose="030F0702030302020204" pitchFamily="66" charset="0"/>
              </a:rPr>
              <a:t>vieja</a:t>
            </a:r>
            <a:r>
              <a:rPr lang="en-GB" dirty="0" smtClean="0">
                <a:latin typeface="Comic Sans MS" panose="030F0702030302020204" pitchFamily="66" charset="0"/>
              </a:rPr>
              <a:t> in Spain. People go out to party. At midnight, the bells chime and traditionally everybody eats 12 grapes.</a:t>
            </a:r>
            <a:endParaRPr lang="en-GB"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6349237" y="3309870"/>
            <a:ext cx="4412404" cy="3124267"/>
          </a:xfrm>
          <a:prstGeom prst="rect">
            <a:avLst/>
          </a:prstGeom>
        </p:spPr>
      </p:pic>
      <p:pic>
        <p:nvPicPr>
          <p:cNvPr id="5" name="Picture 4"/>
          <p:cNvPicPr>
            <a:picLocks noChangeAspect="1"/>
          </p:cNvPicPr>
          <p:nvPr/>
        </p:nvPicPr>
        <p:blipFill>
          <a:blip r:embed="rId3"/>
          <a:stretch>
            <a:fillRect/>
          </a:stretch>
        </p:blipFill>
        <p:spPr>
          <a:xfrm>
            <a:off x="838200" y="3375227"/>
            <a:ext cx="3467495" cy="2801736"/>
          </a:xfrm>
          <a:prstGeom prst="rect">
            <a:avLst/>
          </a:prstGeom>
        </p:spPr>
      </p:pic>
    </p:spTree>
    <p:extLst>
      <p:ext uri="{BB962C8B-B14F-4D97-AF65-F5344CB8AC3E}">
        <p14:creationId xmlns:p14="http://schemas.microsoft.com/office/powerpoint/2010/main" val="1905009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470" y="152333"/>
            <a:ext cx="10515600" cy="1325563"/>
          </a:xfrm>
        </p:spPr>
        <p:txBody>
          <a:bodyPr/>
          <a:lstStyle/>
          <a:p>
            <a:r>
              <a:rPr lang="en-GB" dirty="0" smtClean="0">
                <a:latin typeface="Comic Sans MS" panose="030F0702030302020204" pitchFamily="66" charset="0"/>
              </a:rPr>
              <a:t>El </a:t>
            </a:r>
            <a:r>
              <a:rPr lang="en-GB" dirty="0" err="1">
                <a:latin typeface="Comic Sans MS" panose="030F0702030302020204" pitchFamily="66" charset="0"/>
              </a:rPr>
              <a:t>D</a:t>
            </a:r>
            <a:r>
              <a:rPr lang="en-GB" dirty="0" err="1" smtClean="0">
                <a:latin typeface="Comic Sans MS" panose="030F0702030302020204" pitchFamily="66" charset="0"/>
              </a:rPr>
              <a:t>ía</a:t>
            </a:r>
            <a:r>
              <a:rPr lang="en-GB" dirty="0" smtClean="0">
                <a:latin typeface="Comic Sans MS" panose="030F0702030302020204" pitchFamily="66" charset="0"/>
              </a:rPr>
              <a:t> de </a:t>
            </a:r>
            <a:r>
              <a:rPr lang="en-GB" dirty="0" err="1" smtClean="0">
                <a:latin typeface="Comic Sans MS" panose="030F0702030302020204" pitchFamily="66" charset="0"/>
              </a:rPr>
              <a:t>los</a:t>
            </a:r>
            <a:r>
              <a:rPr lang="en-GB" dirty="0" smtClean="0">
                <a:latin typeface="Comic Sans MS" panose="030F0702030302020204" pitchFamily="66" charset="0"/>
              </a:rPr>
              <a:t> </a:t>
            </a:r>
            <a:r>
              <a:rPr lang="en-GB" dirty="0">
                <a:latin typeface="Comic Sans MS" panose="030F0702030302020204" pitchFamily="66" charset="0"/>
              </a:rPr>
              <a:t>R</a:t>
            </a:r>
            <a:r>
              <a:rPr lang="en-GB" dirty="0" smtClean="0">
                <a:latin typeface="Comic Sans MS" panose="030F0702030302020204" pitchFamily="66" charset="0"/>
              </a:rPr>
              <a:t>eyes</a:t>
            </a:r>
            <a:endParaRPr lang="en-GB" dirty="0">
              <a:latin typeface="Comic Sans MS" panose="030F0702030302020204" pitchFamily="66" charset="0"/>
            </a:endParaRPr>
          </a:p>
        </p:txBody>
      </p:sp>
      <p:sp>
        <p:nvSpPr>
          <p:cNvPr id="3" name="Content Placeholder 2"/>
          <p:cNvSpPr>
            <a:spLocks noGrp="1"/>
          </p:cNvSpPr>
          <p:nvPr>
            <p:ph idx="1"/>
          </p:nvPr>
        </p:nvSpPr>
        <p:spPr>
          <a:xfrm>
            <a:off x="374560" y="1619563"/>
            <a:ext cx="6386848" cy="4351338"/>
          </a:xfrm>
        </p:spPr>
        <p:txBody>
          <a:bodyPr>
            <a:normAutofit fontScale="92500" lnSpcReduction="10000"/>
          </a:bodyPr>
          <a:lstStyle/>
          <a:p>
            <a:pPr marL="0" indent="0">
              <a:buNone/>
            </a:pPr>
            <a:r>
              <a:rPr lang="en-GB" dirty="0" smtClean="0">
                <a:latin typeface="Comic Sans MS" panose="030F0702030302020204" pitchFamily="66" charset="0"/>
              </a:rPr>
              <a:t>The 6</a:t>
            </a:r>
            <a:r>
              <a:rPr lang="en-GB" baseline="30000" dirty="0" smtClean="0">
                <a:latin typeface="Comic Sans MS" panose="030F0702030302020204" pitchFamily="66" charset="0"/>
              </a:rPr>
              <a:t>th</a:t>
            </a:r>
            <a:r>
              <a:rPr lang="en-GB" dirty="0" smtClean="0">
                <a:latin typeface="Comic Sans MS" panose="030F0702030302020204" pitchFamily="66" charset="0"/>
              </a:rPr>
              <a:t> of January is one of the most important days in Spain over the Christmas period. On Epiphany, Spanish people receive presents to celebrate when the three kings gave presents to the Baby Jesus. </a:t>
            </a:r>
          </a:p>
          <a:p>
            <a:pPr marL="0" indent="0">
              <a:buNone/>
            </a:pPr>
            <a:r>
              <a:rPr lang="en-GB" dirty="0" smtClean="0">
                <a:latin typeface="Comic Sans MS" panose="030F0702030302020204" pitchFamily="66" charset="0"/>
              </a:rPr>
              <a:t>Children leave out shoes to be filled with presents instead of stockings!</a:t>
            </a:r>
          </a:p>
          <a:p>
            <a:pPr marL="0" indent="0">
              <a:buNone/>
            </a:pPr>
            <a:endParaRPr lang="en-GB" dirty="0">
              <a:latin typeface="Comic Sans MS" panose="030F0702030302020204" pitchFamily="66" charset="0"/>
            </a:endParaRPr>
          </a:p>
          <a:p>
            <a:pPr marL="0" indent="0">
              <a:buNone/>
            </a:pPr>
            <a:r>
              <a:rPr lang="en-GB" dirty="0" smtClean="0">
                <a:latin typeface="Comic Sans MS" panose="030F0702030302020204" pitchFamily="66" charset="0"/>
              </a:rPr>
              <a:t>There are the </a:t>
            </a:r>
            <a:r>
              <a:rPr lang="en-GB" dirty="0" err="1" smtClean="0">
                <a:latin typeface="Comic Sans MS" panose="030F0702030302020204" pitchFamily="66" charset="0"/>
              </a:rPr>
              <a:t>Tres</a:t>
            </a:r>
            <a:r>
              <a:rPr lang="en-GB" dirty="0" smtClean="0">
                <a:latin typeface="Comic Sans MS" panose="030F0702030302020204" pitchFamily="66" charset="0"/>
              </a:rPr>
              <a:t> Reyes </a:t>
            </a:r>
            <a:r>
              <a:rPr lang="en-GB" dirty="0" err="1" smtClean="0">
                <a:latin typeface="Comic Sans MS" panose="030F0702030302020204" pitchFamily="66" charset="0"/>
              </a:rPr>
              <a:t>Magos</a:t>
            </a:r>
            <a:r>
              <a:rPr lang="en-GB" dirty="0" smtClean="0">
                <a:latin typeface="Comic Sans MS" panose="030F0702030302020204" pitchFamily="66" charset="0"/>
              </a:rPr>
              <a:t> parades in the streets on the 5</a:t>
            </a:r>
            <a:r>
              <a:rPr lang="en-GB" baseline="30000" dirty="0" smtClean="0">
                <a:latin typeface="Comic Sans MS" panose="030F0702030302020204" pitchFamily="66" charset="0"/>
              </a:rPr>
              <a:t>th</a:t>
            </a:r>
            <a:r>
              <a:rPr lang="en-GB" dirty="0" smtClean="0">
                <a:latin typeface="Comic Sans MS" panose="030F0702030302020204" pitchFamily="66" charset="0"/>
              </a:rPr>
              <a:t> January.</a:t>
            </a:r>
            <a:endParaRPr lang="en-GB"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7967730" y="4078567"/>
            <a:ext cx="2940675" cy="2099825"/>
          </a:xfrm>
          <a:prstGeom prst="rect">
            <a:avLst/>
          </a:prstGeom>
        </p:spPr>
      </p:pic>
      <p:pic>
        <p:nvPicPr>
          <p:cNvPr id="5" name="Picture 4"/>
          <p:cNvPicPr>
            <a:picLocks noChangeAspect="1"/>
          </p:cNvPicPr>
          <p:nvPr/>
        </p:nvPicPr>
        <p:blipFill>
          <a:blip r:embed="rId3"/>
          <a:stretch>
            <a:fillRect/>
          </a:stretch>
        </p:blipFill>
        <p:spPr>
          <a:xfrm>
            <a:off x="7967730" y="566670"/>
            <a:ext cx="3245398" cy="2382122"/>
          </a:xfrm>
          <a:prstGeom prst="rect">
            <a:avLst/>
          </a:prstGeom>
        </p:spPr>
      </p:pic>
    </p:spTree>
    <p:extLst>
      <p:ext uri="{BB962C8B-B14F-4D97-AF65-F5344CB8AC3E}">
        <p14:creationId xmlns:p14="http://schemas.microsoft.com/office/powerpoint/2010/main" val="4266456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752380" y="2430634"/>
            <a:ext cx="8882795" cy="3111488"/>
          </a:xfrm>
          <a:prstGeom prst="rect">
            <a:avLst/>
          </a:prstGeom>
        </p:spPr>
      </p:pic>
      <p:sp>
        <p:nvSpPr>
          <p:cNvPr id="3" name="TextBox 2"/>
          <p:cNvSpPr txBox="1"/>
          <p:nvPr/>
        </p:nvSpPr>
        <p:spPr>
          <a:xfrm>
            <a:off x="2672862" y="773723"/>
            <a:ext cx="7019778" cy="646331"/>
          </a:xfrm>
          <a:prstGeom prst="rect">
            <a:avLst/>
          </a:prstGeom>
          <a:noFill/>
        </p:spPr>
        <p:txBody>
          <a:bodyPr wrap="square" rtlCol="0">
            <a:spAutoFit/>
          </a:bodyPr>
          <a:lstStyle/>
          <a:p>
            <a:r>
              <a:rPr lang="en-GB" dirty="0" smtClean="0"/>
              <a:t>Listen to the recording. Complete the table in Spanish saying what they like and don’t like</a:t>
            </a:r>
            <a:endParaRPr lang="en-GB" dirty="0"/>
          </a:p>
        </p:txBody>
      </p:sp>
      <p:pic>
        <p:nvPicPr>
          <p:cNvPr id="4" name="01A6570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5139" y="1266247"/>
            <a:ext cx="609600" cy="609600"/>
          </a:xfrm>
          <a:prstGeom prst="rect">
            <a:avLst/>
          </a:prstGeom>
        </p:spPr>
      </p:pic>
    </p:spTree>
    <p:extLst>
      <p:ext uri="{BB962C8B-B14F-4D97-AF65-F5344CB8AC3E}">
        <p14:creationId xmlns:p14="http://schemas.microsoft.com/office/powerpoint/2010/main" val="40584894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1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17264" y="1493300"/>
            <a:ext cx="5362502" cy="4725625"/>
          </a:xfrm>
          <a:prstGeom prst="rect">
            <a:avLst/>
          </a:prstGeom>
        </p:spPr>
      </p:pic>
      <p:sp>
        <p:nvSpPr>
          <p:cNvPr id="3" name="TextBox 2"/>
          <p:cNvSpPr txBox="1"/>
          <p:nvPr/>
        </p:nvSpPr>
        <p:spPr>
          <a:xfrm>
            <a:off x="2931758" y="717453"/>
            <a:ext cx="6133514" cy="369332"/>
          </a:xfrm>
          <a:prstGeom prst="rect">
            <a:avLst/>
          </a:prstGeom>
          <a:noFill/>
        </p:spPr>
        <p:txBody>
          <a:bodyPr wrap="square" rtlCol="0">
            <a:spAutoFit/>
          </a:bodyPr>
          <a:lstStyle/>
          <a:p>
            <a:r>
              <a:rPr lang="en-GB" dirty="0" smtClean="0"/>
              <a:t>Use the table to write some sentences about your preferences.</a:t>
            </a:r>
            <a:endParaRPr lang="en-GB" dirty="0"/>
          </a:p>
        </p:txBody>
      </p:sp>
    </p:spTree>
    <p:extLst>
      <p:ext uri="{BB962C8B-B14F-4D97-AF65-F5344CB8AC3E}">
        <p14:creationId xmlns:p14="http://schemas.microsoft.com/office/powerpoint/2010/main" val="2764524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86330" y="196948"/>
            <a:ext cx="9379241" cy="6865924"/>
          </a:xfrm>
          <a:prstGeom prst="rect">
            <a:avLst/>
          </a:prstGeom>
        </p:spPr>
      </p:pic>
      <p:sp>
        <p:nvSpPr>
          <p:cNvPr id="3" name="TextBox 2"/>
          <p:cNvSpPr txBox="1"/>
          <p:nvPr/>
        </p:nvSpPr>
        <p:spPr>
          <a:xfrm>
            <a:off x="6099633" y="196948"/>
            <a:ext cx="4365938" cy="646331"/>
          </a:xfrm>
          <a:prstGeom prst="rect">
            <a:avLst/>
          </a:prstGeom>
          <a:solidFill>
            <a:schemeClr val="bg1">
              <a:lumMod val="95000"/>
            </a:schemeClr>
          </a:solidFill>
        </p:spPr>
        <p:txBody>
          <a:bodyPr wrap="square" rtlCol="0">
            <a:spAutoFit/>
          </a:bodyPr>
          <a:lstStyle/>
          <a:p>
            <a:r>
              <a:rPr lang="en-GB" dirty="0" smtClean="0"/>
              <a:t>Read the texts and match them to the photos.</a:t>
            </a:r>
            <a:endParaRPr lang="en-GB" dirty="0"/>
          </a:p>
        </p:txBody>
      </p:sp>
    </p:spTree>
    <p:extLst>
      <p:ext uri="{BB962C8B-B14F-4D97-AF65-F5344CB8AC3E}">
        <p14:creationId xmlns:p14="http://schemas.microsoft.com/office/powerpoint/2010/main" val="2401059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366" y="334851"/>
            <a:ext cx="3839536" cy="492443"/>
          </a:xfrm>
          <a:prstGeom prst="rect">
            <a:avLst/>
          </a:prstGeom>
          <a:noFill/>
        </p:spPr>
        <p:txBody>
          <a:bodyPr wrap="square" rtlCol="0">
            <a:spAutoFit/>
          </a:bodyPr>
          <a:lstStyle/>
          <a:p>
            <a:r>
              <a:rPr lang="en-GB" sz="2600" b="1" u="sng" dirty="0" smtClean="0"/>
              <a:t>WEEK 2 – </a:t>
            </a:r>
            <a:endParaRPr lang="en-GB" sz="2600" b="1" u="sng" dirty="0"/>
          </a:p>
        </p:txBody>
      </p:sp>
      <p:sp>
        <p:nvSpPr>
          <p:cNvPr id="3" name="TextBox 2"/>
          <p:cNvSpPr txBox="1"/>
          <p:nvPr/>
        </p:nvSpPr>
        <p:spPr>
          <a:xfrm>
            <a:off x="615018" y="674240"/>
            <a:ext cx="8050680" cy="892552"/>
          </a:xfrm>
          <a:prstGeom prst="rect">
            <a:avLst/>
          </a:prstGeom>
          <a:noFill/>
        </p:spPr>
        <p:txBody>
          <a:bodyPr wrap="square" rtlCol="0">
            <a:spAutoFit/>
          </a:bodyPr>
          <a:lstStyle/>
          <a:p>
            <a:r>
              <a:rPr lang="en-GB" sz="2600" dirty="0" smtClean="0"/>
              <a:t>Copy these words in to your orange book (you could make a poster if you prefer) and try and learn them. </a:t>
            </a:r>
            <a:endParaRPr lang="en-GB" sz="2600" dirty="0"/>
          </a:p>
        </p:txBody>
      </p:sp>
      <p:pic>
        <p:nvPicPr>
          <p:cNvPr id="4" name="Picture 3"/>
          <p:cNvPicPr>
            <a:picLocks noChangeAspect="1"/>
          </p:cNvPicPr>
          <p:nvPr/>
        </p:nvPicPr>
        <p:blipFill>
          <a:blip r:embed="rId2"/>
          <a:stretch>
            <a:fillRect/>
          </a:stretch>
        </p:blipFill>
        <p:spPr>
          <a:xfrm>
            <a:off x="717452" y="1767842"/>
            <a:ext cx="10448221" cy="4379740"/>
          </a:xfrm>
          <a:prstGeom prst="rect">
            <a:avLst/>
          </a:prstGeom>
        </p:spPr>
      </p:pic>
    </p:spTree>
    <p:extLst>
      <p:ext uri="{BB962C8B-B14F-4D97-AF65-F5344CB8AC3E}">
        <p14:creationId xmlns:p14="http://schemas.microsoft.com/office/powerpoint/2010/main" val="2610490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2852" y="267286"/>
            <a:ext cx="10060747" cy="6731205"/>
          </a:xfrm>
          <a:prstGeom prst="rect">
            <a:avLst/>
          </a:prstGeom>
        </p:spPr>
      </p:pic>
      <p:sp>
        <p:nvSpPr>
          <p:cNvPr id="3" name="TextBox 2"/>
          <p:cNvSpPr txBox="1"/>
          <p:nvPr/>
        </p:nvSpPr>
        <p:spPr>
          <a:xfrm>
            <a:off x="7863840" y="0"/>
            <a:ext cx="4079631" cy="923330"/>
          </a:xfrm>
          <a:prstGeom prst="rect">
            <a:avLst/>
          </a:prstGeom>
          <a:noFill/>
        </p:spPr>
        <p:txBody>
          <a:bodyPr wrap="square" rtlCol="0">
            <a:spAutoFit/>
          </a:bodyPr>
          <a:lstStyle/>
          <a:p>
            <a:r>
              <a:rPr lang="en-GB" dirty="0" smtClean="0"/>
              <a:t>Look at the pictures. Write the correct word for each picture from the lists below.</a:t>
            </a:r>
            <a:endParaRPr lang="en-GB" dirty="0"/>
          </a:p>
        </p:txBody>
      </p:sp>
    </p:spTree>
    <p:extLst>
      <p:ext uri="{BB962C8B-B14F-4D97-AF65-F5344CB8AC3E}">
        <p14:creationId xmlns:p14="http://schemas.microsoft.com/office/powerpoint/2010/main" val="17563574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970</Words>
  <Application>Microsoft Office PowerPoint</Application>
  <PresentationFormat>Widescreen</PresentationFormat>
  <Paragraphs>75</Paragraphs>
  <Slides>41</Slides>
  <Notes>0</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Calibri Light</vt:lpstr>
      <vt:lpstr>Comic Sans MS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¡Feliz navidad!</vt:lpstr>
      <vt:lpstr>La nochebuena</vt:lpstr>
      <vt:lpstr>El Día de Navidad</vt:lpstr>
      <vt:lpstr>Un portal de Belén</vt:lpstr>
      <vt:lpstr>El día de los Santos inocentes</vt:lpstr>
      <vt:lpstr>La noche vieja</vt:lpstr>
      <vt:lpstr>El Día de los Reyes</vt:lpstr>
    </vt:vector>
  </TitlesOfParts>
  <Company>osi.local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Adrian Martin</cp:lastModifiedBy>
  <cp:revision>25</cp:revision>
  <dcterms:created xsi:type="dcterms:W3CDTF">2021-09-01T11:16:35Z</dcterms:created>
  <dcterms:modified xsi:type="dcterms:W3CDTF">2022-11-09T14:13:04Z</dcterms:modified>
</cp:coreProperties>
</file>