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76" r:id="rId5"/>
    <p:sldId id="271" r:id="rId6"/>
    <p:sldId id="277" r:id="rId7"/>
    <p:sldId id="272" r:id="rId8"/>
    <p:sldId id="275" r:id="rId9"/>
    <p:sldId id="273" r:id="rId10"/>
    <p:sldId id="274"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10/19/2021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10/19/2021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10/19/2021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10/19/2021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10/19/2021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10/19/2021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10/19/2021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10/19/2021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10/19/2021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10/19/2021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10/19/2021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10/19/2021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quizlet.com/_6416m6?x=1jqt&amp;i=1jjrw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French TERM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2 textbook, chapter 2</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a:t>
            </a:r>
            <a:r>
              <a:rPr lang="en-GB" sz="2400" b="1" dirty="0" smtClean="0">
                <a:latin typeface="Calibri" panose="020F0502020204030204" pitchFamily="34" charset="0"/>
                <a:cs typeface="Times New Roman" panose="02020603050405020304" pitchFamily="18" charset="0"/>
              </a:rPr>
              <a:t>time doing the </a:t>
            </a:r>
            <a:r>
              <a:rPr lang="en-GB" sz="2400" b="1" dirty="0" err="1" smtClean="0">
                <a:latin typeface="Calibri" panose="020F0502020204030204" pitchFamily="34" charset="0"/>
                <a:cs typeface="Times New Roman" panose="02020603050405020304" pitchFamily="18" charset="0"/>
              </a:rPr>
              <a:t>ctivities</a:t>
            </a:r>
            <a:r>
              <a:rPr lang="en-GB" sz="2400" b="1" dirty="0" smtClean="0">
                <a:latin typeface="Calibri" panose="020F0502020204030204" pitchFamily="34" charset="0"/>
                <a:cs typeface="Times New Roman" panose="02020603050405020304" pitchFamily="18" charset="0"/>
              </a:rPr>
              <a:t> on the following slides then they should revise </a:t>
            </a:r>
            <a:r>
              <a:rPr lang="en-GB" sz="2400" b="1" dirty="0">
                <a:latin typeface="Calibri" panose="020F0502020204030204" pitchFamily="34" charset="0"/>
                <a:cs typeface="Times New Roman" panose="02020603050405020304" pitchFamily="18" charset="0"/>
              </a:rPr>
              <a:t>and </a:t>
            </a:r>
            <a:r>
              <a:rPr lang="en-GB" sz="2400" b="1" dirty="0" smtClean="0">
                <a:latin typeface="Calibri" panose="020F0502020204030204" pitchFamily="34" charset="0"/>
                <a:cs typeface="Times New Roman" panose="02020603050405020304" pitchFamily="18" charset="0"/>
              </a:rPr>
              <a:t>learn </a:t>
            </a:r>
            <a:r>
              <a:rPr lang="en-GB" sz="2400" b="1" dirty="0">
                <a:latin typeface="Calibri" panose="020F0502020204030204" pitchFamily="34" charset="0"/>
                <a:cs typeface="Times New Roman" panose="02020603050405020304" pitchFamily="18" charset="0"/>
              </a:rPr>
              <a:t>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bonjour123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70176" y="36961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BB074-5085-49F7-9378-E3EBCB09876F}"/>
              </a:ext>
            </a:extLst>
          </p:cNvPr>
          <p:cNvSpPr>
            <a:spLocks noGrp="1"/>
          </p:cNvSpPr>
          <p:nvPr>
            <p:ph type="title"/>
          </p:nvPr>
        </p:nvSpPr>
        <p:spPr>
          <a:xfrm>
            <a:off x="425245" y="719086"/>
            <a:ext cx="5164394" cy="4723069"/>
          </a:xfrm>
        </p:spPr>
        <p:txBody>
          <a:bodyPr>
            <a:normAutofit/>
          </a:bodyPr>
          <a:lstStyle/>
          <a:p>
            <a:r>
              <a:rPr lang="en-GB" sz="2800" b="1" u="sng" dirty="0"/>
              <a:t>Week </a:t>
            </a:r>
            <a:r>
              <a:rPr lang="en-GB" sz="2800" b="1" u="sng" dirty="0" smtClean="0"/>
              <a:t>5 </a:t>
            </a:r>
            <a:r>
              <a:rPr lang="en-GB" sz="2800" dirty="0" smtClean="0"/>
              <a:t>– Practice asking questions in the perfect tense. Write these down in your book and write an example answer for each question. Learn some of these questions and adapt them to ask different things (</a:t>
            </a:r>
            <a:r>
              <a:rPr lang="en-GB" sz="2800" dirty="0" err="1" smtClean="0"/>
              <a:t>eg</a:t>
            </a:r>
            <a:r>
              <a:rPr lang="en-GB" sz="2800" dirty="0" smtClean="0"/>
              <a:t>, when did you visit Paris?).</a:t>
            </a:r>
            <a:endParaRPr lang="en-GB" sz="2800" dirty="0"/>
          </a:p>
        </p:txBody>
      </p:sp>
      <p:pic>
        <p:nvPicPr>
          <p:cNvPr id="4" name="Picture 3">
            <a:extLst>
              <a:ext uri="{FF2B5EF4-FFF2-40B4-BE49-F238E27FC236}">
                <a16:creationId xmlns:a16="http://schemas.microsoft.com/office/drawing/2014/main" xmlns="" id="{0B72496C-3202-4DE4-B513-F11E181F4C6F}"/>
              </a:ext>
            </a:extLst>
          </p:cNvPr>
          <p:cNvPicPr>
            <a:picLocks noChangeAspect="1"/>
          </p:cNvPicPr>
          <p:nvPr/>
        </p:nvPicPr>
        <p:blipFill>
          <a:blip r:embed="rId2"/>
          <a:stretch>
            <a:fillRect/>
          </a:stretch>
        </p:blipFill>
        <p:spPr>
          <a:xfrm>
            <a:off x="6554178" y="1331477"/>
            <a:ext cx="4831981" cy="4315586"/>
          </a:xfrm>
          <a:prstGeom prst="rect">
            <a:avLst/>
          </a:prstGeom>
        </p:spPr>
      </p:pic>
    </p:spTree>
    <p:extLst>
      <p:ext uri="{BB962C8B-B14F-4D97-AF65-F5344CB8AC3E}">
        <p14:creationId xmlns:p14="http://schemas.microsoft.com/office/powerpoint/2010/main" val="72220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6569D-B9FD-43BB-AD2C-EFCA786A0BDC}"/>
              </a:ext>
            </a:extLst>
          </p:cNvPr>
          <p:cNvSpPr>
            <a:spLocks noGrp="1"/>
          </p:cNvSpPr>
          <p:nvPr>
            <p:ph type="title"/>
          </p:nvPr>
        </p:nvSpPr>
        <p:spPr>
          <a:xfrm>
            <a:off x="665922" y="450575"/>
            <a:ext cx="10515600" cy="4359964"/>
          </a:xfrm>
        </p:spPr>
        <p:txBody>
          <a:bodyPr>
            <a:noAutofit/>
          </a:bodyPr>
          <a:lstStyle/>
          <a:p>
            <a:r>
              <a:rPr lang="en-GB" sz="2800" b="1" u="sng" dirty="0"/>
              <a:t>Week 6 </a:t>
            </a:r>
            <a:r>
              <a:rPr lang="en-GB" sz="2800" dirty="0"/>
              <a:t>– revision week. Make a revision poster about the topics we have covered this term.</a:t>
            </a:r>
            <a:br>
              <a:rPr lang="en-GB" sz="2800" dirty="0"/>
            </a:br>
            <a:r>
              <a:rPr lang="en-GB" sz="2800" dirty="0"/>
              <a:t/>
            </a:r>
            <a:br>
              <a:rPr lang="en-GB" sz="2800" dirty="0"/>
            </a:br>
            <a:r>
              <a:rPr lang="en-GB" sz="2800" dirty="0"/>
              <a:t>Do some revision activities on this </a:t>
            </a:r>
            <a:r>
              <a:rPr lang="en-GB" sz="2800" dirty="0" err="1"/>
              <a:t>quizlet</a:t>
            </a:r>
            <a:r>
              <a:rPr lang="en-GB" sz="2800" dirty="0"/>
              <a:t> page:</a:t>
            </a:r>
            <a:br>
              <a:rPr lang="en-GB" sz="2800" dirty="0"/>
            </a:br>
            <a:r>
              <a:rPr lang="en-GB" sz="2800" dirty="0"/>
              <a:t/>
            </a:r>
            <a:br>
              <a:rPr lang="en-GB" sz="2800" dirty="0"/>
            </a:br>
            <a:r>
              <a:rPr lang="it-IT" sz="2800" dirty="0">
                <a:hlinkClick r:id="rId2"/>
              </a:rPr>
              <a:t>Studio 2 module 2 revision</a:t>
            </a:r>
            <a:r>
              <a:rPr lang="en-GB" sz="2800" dirty="0"/>
              <a:t/>
            </a:r>
            <a:br>
              <a:rPr lang="en-GB" sz="2800" dirty="0"/>
            </a:br>
            <a:r>
              <a:rPr lang="en-GB" sz="2800" dirty="0"/>
              <a:t/>
            </a:r>
            <a:br>
              <a:rPr lang="en-GB" sz="2800" dirty="0"/>
            </a:br>
            <a:r>
              <a:rPr lang="en-GB" sz="2800" dirty="0"/>
              <a:t> Then contact Mrs Brown for the assessment paper.</a:t>
            </a:r>
          </a:p>
        </p:txBody>
      </p:sp>
    </p:spTree>
    <p:extLst>
      <p:ext uri="{BB962C8B-B14F-4D97-AF65-F5344CB8AC3E}">
        <p14:creationId xmlns:p14="http://schemas.microsoft.com/office/powerpoint/2010/main" val="144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4415C-282C-473B-948D-F1203A7ABED7}"/>
              </a:ext>
            </a:extLst>
          </p:cNvPr>
          <p:cNvSpPr>
            <a:spLocks noGrp="1"/>
          </p:cNvSpPr>
          <p:nvPr>
            <p:ph type="title"/>
          </p:nvPr>
        </p:nvSpPr>
        <p:spPr/>
        <p:txBody>
          <a:bodyPr>
            <a:noAutofit/>
          </a:bodyPr>
          <a:lstStyle/>
          <a:p>
            <a:r>
              <a:rPr lang="en-GB" sz="2800" b="1" u="sng" dirty="0"/>
              <a:t>Week 7 </a:t>
            </a:r>
            <a:r>
              <a:rPr lang="en-GB" sz="2800" dirty="0"/>
              <a:t>– Contact Mrs Brown for the assessment paper. You can also do some Christmas activities on </a:t>
            </a:r>
            <a:r>
              <a:rPr lang="en-GB" sz="2800" dirty="0" err="1"/>
              <a:t>Linguascope</a:t>
            </a:r>
            <a:r>
              <a:rPr lang="en-GB" sz="2800" dirty="0"/>
              <a:t> or make a French Christmas card.</a:t>
            </a:r>
          </a:p>
        </p:txBody>
      </p:sp>
      <p:pic>
        <p:nvPicPr>
          <p:cNvPr id="4" name="Picture 3">
            <a:extLst>
              <a:ext uri="{FF2B5EF4-FFF2-40B4-BE49-F238E27FC236}">
                <a16:creationId xmlns:a16="http://schemas.microsoft.com/office/drawing/2014/main" xmlns="" id="{37EDEBE8-862F-497C-ABDA-549202B53662}"/>
              </a:ext>
            </a:extLst>
          </p:cNvPr>
          <p:cNvPicPr>
            <a:picLocks noChangeAspect="1"/>
          </p:cNvPicPr>
          <p:nvPr/>
        </p:nvPicPr>
        <p:blipFill>
          <a:blip r:embed="rId2"/>
          <a:stretch>
            <a:fillRect/>
          </a:stretch>
        </p:blipFill>
        <p:spPr>
          <a:xfrm>
            <a:off x="191087" y="2103438"/>
            <a:ext cx="5983530" cy="2890594"/>
          </a:xfrm>
          <a:prstGeom prst="rect">
            <a:avLst/>
          </a:prstGeom>
        </p:spPr>
      </p:pic>
      <p:sp>
        <p:nvSpPr>
          <p:cNvPr id="5" name="Oval 4">
            <a:extLst>
              <a:ext uri="{FF2B5EF4-FFF2-40B4-BE49-F238E27FC236}">
                <a16:creationId xmlns:a16="http://schemas.microsoft.com/office/drawing/2014/main" xmlns="" id="{9A8D9C01-A29C-4703-8B8B-C0E9F324E4EE}"/>
              </a:ext>
            </a:extLst>
          </p:cNvPr>
          <p:cNvSpPr/>
          <p:nvPr/>
        </p:nvSpPr>
        <p:spPr>
          <a:xfrm>
            <a:off x="2890910" y="2103438"/>
            <a:ext cx="935503" cy="10477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9870BF9C-67D9-42B2-8D59-B324C4C9931B}"/>
              </a:ext>
            </a:extLst>
          </p:cNvPr>
          <p:cNvPicPr>
            <a:picLocks noChangeAspect="1"/>
          </p:cNvPicPr>
          <p:nvPr/>
        </p:nvPicPr>
        <p:blipFill>
          <a:blip r:embed="rId3"/>
          <a:stretch>
            <a:fillRect/>
          </a:stretch>
        </p:blipFill>
        <p:spPr>
          <a:xfrm>
            <a:off x="9301090" y="2090737"/>
            <a:ext cx="2752725" cy="2676525"/>
          </a:xfrm>
          <a:prstGeom prst="rect">
            <a:avLst/>
          </a:prstGeom>
        </p:spPr>
      </p:pic>
      <p:pic>
        <p:nvPicPr>
          <p:cNvPr id="7" name="Picture 6">
            <a:extLst>
              <a:ext uri="{FF2B5EF4-FFF2-40B4-BE49-F238E27FC236}">
                <a16:creationId xmlns:a16="http://schemas.microsoft.com/office/drawing/2014/main" xmlns="" id="{659233D4-F33F-4780-B445-6C27A0C4F200}"/>
              </a:ext>
            </a:extLst>
          </p:cNvPr>
          <p:cNvPicPr>
            <a:picLocks noChangeAspect="1"/>
          </p:cNvPicPr>
          <p:nvPr/>
        </p:nvPicPr>
        <p:blipFill>
          <a:blip r:embed="rId4"/>
          <a:stretch>
            <a:fillRect/>
          </a:stretch>
        </p:blipFill>
        <p:spPr>
          <a:xfrm>
            <a:off x="6454396" y="1237821"/>
            <a:ext cx="2705100" cy="5457825"/>
          </a:xfrm>
          <a:prstGeom prst="rect">
            <a:avLst/>
          </a:prstGeom>
        </p:spPr>
      </p:pic>
    </p:spTree>
    <p:extLst>
      <p:ext uri="{BB962C8B-B14F-4D97-AF65-F5344CB8AC3E}">
        <p14:creationId xmlns:p14="http://schemas.microsoft.com/office/powerpoint/2010/main" val="204347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C6B39B-6C15-48F1-A77A-B6C3EB42509D}"/>
              </a:ext>
            </a:extLst>
          </p:cNvPr>
          <p:cNvPicPr>
            <a:picLocks noChangeAspect="1"/>
          </p:cNvPicPr>
          <p:nvPr/>
        </p:nvPicPr>
        <p:blipFill>
          <a:blip r:embed="rId2"/>
          <a:stretch>
            <a:fillRect/>
          </a:stretch>
        </p:blipFill>
        <p:spPr>
          <a:xfrm>
            <a:off x="305655" y="437321"/>
            <a:ext cx="11337022" cy="5857461"/>
          </a:xfrm>
          <a:prstGeom prst="rect">
            <a:avLst/>
          </a:prstGeom>
        </p:spPr>
      </p:pic>
    </p:spTree>
    <p:extLst>
      <p:ext uri="{BB962C8B-B14F-4D97-AF65-F5344CB8AC3E}">
        <p14:creationId xmlns:p14="http://schemas.microsoft.com/office/powerpoint/2010/main" val="125655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99542-69DE-4AEF-9232-7E062049A986}"/>
              </a:ext>
            </a:extLst>
          </p:cNvPr>
          <p:cNvSpPr>
            <a:spLocks noGrp="1"/>
          </p:cNvSpPr>
          <p:nvPr>
            <p:ph type="title"/>
          </p:nvPr>
        </p:nvSpPr>
        <p:spPr>
          <a:xfrm>
            <a:off x="459370" y="1159488"/>
            <a:ext cx="3137452" cy="1325563"/>
          </a:xfrm>
        </p:spPr>
        <p:txBody>
          <a:bodyPr>
            <a:noAutofit/>
          </a:bodyPr>
          <a:lstStyle/>
          <a:p>
            <a:r>
              <a:rPr lang="en-GB" sz="2400" b="1" u="sng" dirty="0"/>
              <a:t>Week 1 </a:t>
            </a:r>
            <a:r>
              <a:rPr lang="en-GB" sz="2400" dirty="0"/>
              <a:t>– copy the vocab and translate it into English. </a:t>
            </a:r>
            <a:r>
              <a:rPr lang="en-GB" sz="2400" dirty="0" smtClean="0"/>
              <a:t>Then copy the ‘verb burger’ about how to make the perfect tense (past tense). Match the English and French in the grid below. </a:t>
            </a:r>
            <a:endParaRPr lang="en-GB" sz="2400" dirty="0"/>
          </a:p>
        </p:txBody>
      </p:sp>
      <p:pic>
        <p:nvPicPr>
          <p:cNvPr id="4" name="Picture 3"/>
          <p:cNvPicPr>
            <a:picLocks noChangeAspect="1"/>
          </p:cNvPicPr>
          <p:nvPr/>
        </p:nvPicPr>
        <p:blipFill>
          <a:blip r:embed="rId2"/>
          <a:stretch>
            <a:fillRect/>
          </a:stretch>
        </p:blipFill>
        <p:spPr>
          <a:xfrm>
            <a:off x="4791419" y="338061"/>
            <a:ext cx="7191031" cy="2821935"/>
          </a:xfrm>
          <a:prstGeom prst="rect">
            <a:avLst/>
          </a:prstGeom>
        </p:spPr>
      </p:pic>
      <p:pic>
        <p:nvPicPr>
          <p:cNvPr id="8" name="Picture 7"/>
          <p:cNvPicPr>
            <a:picLocks noChangeAspect="1"/>
          </p:cNvPicPr>
          <p:nvPr/>
        </p:nvPicPr>
        <p:blipFill>
          <a:blip r:embed="rId3"/>
          <a:stretch>
            <a:fillRect/>
          </a:stretch>
        </p:blipFill>
        <p:spPr>
          <a:xfrm>
            <a:off x="5072985" y="3159996"/>
            <a:ext cx="6677025" cy="3552825"/>
          </a:xfrm>
          <a:prstGeom prst="rect">
            <a:avLst/>
          </a:prstGeom>
        </p:spPr>
      </p:pic>
      <p:pic>
        <p:nvPicPr>
          <p:cNvPr id="9" name="Picture 8"/>
          <p:cNvPicPr>
            <a:picLocks noChangeAspect="1"/>
          </p:cNvPicPr>
          <p:nvPr/>
        </p:nvPicPr>
        <p:blipFill>
          <a:blip r:embed="rId4"/>
          <a:stretch>
            <a:fillRect/>
          </a:stretch>
        </p:blipFill>
        <p:spPr>
          <a:xfrm>
            <a:off x="91563" y="3701846"/>
            <a:ext cx="4149628" cy="3010975"/>
          </a:xfrm>
          <a:prstGeom prst="rect">
            <a:avLst/>
          </a:prstGeom>
        </p:spPr>
      </p:pic>
    </p:spTree>
    <p:extLst>
      <p:ext uri="{BB962C8B-B14F-4D97-AF65-F5344CB8AC3E}">
        <p14:creationId xmlns:p14="http://schemas.microsoft.com/office/powerpoint/2010/main" val="288891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02161" cy="4959043"/>
          </a:xfrm>
        </p:spPr>
        <p:txBody>
          <a:bodyPr>
            <a:normAutofit/>
          </a:bodyPr>
          <a:lstStyle/>
          <a:p>
            <a:r>
              <a:rPr lang="en-US" sz="3200" dirty="0" smtClean="0"/>
              <a:t>Practice this vocabulary and learn as much of it as possible (especially the verbs).</a:t>
            </a:r>
            <a:endParaRPr lang="en-GB" sz="3200" dirty="0"/>
          </a:p>
        </p:txBody>
      </p:sp>
      <p:pic>
        <p:nvPicPr>
          <p:cNvPr id="4" name="Picture 3"/>
          <p:cNvPicPr>
            <a:picLocks noChangeAspect="1"/>
          </p:cNvPicPr>
          <p:nvPr/>
        </p:nvPicPr>
        <p:blipFill>
          <a:blip r:embed="rId2"/>
          <a:stretch>
            <a:fillRect/>
          </a:stretch>
        </p:blipFill>
        <p:spPr>
          <a:xfrm>
            <a:off x="6266367" y="134019"/>
            <a:ext cx="4456721" cy="6723981"/>
          </a:xfrm>
          <a:prstGeom prst="rect">
            <a:avLst/>
          </a:prstGeom>
        </p:spPr>
      </p:pic>
    </p:spTree>
    <p:extLst>
      <p:ext uri="{BB962C8B-B14F-4D97-AF65-F5344CB8AC3E}">
        <p14:creationId xmlns:p14="http://schemas.microsoft.com/office/powerpoint/2010/main" val="340994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9EB05-DE4A-4456-A993-8BCD9F4FC9D3}"/>
              </a:ext>
            </a:extLst>
          </p:cNvPr>
          <p:cNvSpPr>
            <a:spLocks noGrp="1"/>
          </p:cNvSpPr>
          <p:nvPr>
            <p:ph type="title"/>
          </p:nvPr>
        </p:nvSpPr>
        <p:spPr>
          <a:xfrm>
            <a:off x="162232" y="4411245"/>
            <a:ext cx="3908321" cy="1472701"/>
          </a:xfrm>
        </p:spPr>
        <p:txBody>
          <a:bodyPr>
            <a:noAutofit/>
          </a:bodyPr>
          <a:lstStyle/>
          <a:p>
            <a:r>
              <a:rPr lang="en-GB" sz="2800" b="1" u="sng" dirty="0"/>
              <a:t>Week 2 </a:t>
            </a:r>
            <a:r>
              <a:rPr lang="en-GB" sz="2800" dirty="0"/>
              <a:t>– </a:t>
            </a:r>
            <a:r>
              <a:rPr lang="en-GB" sz="2800" dirty="0" smtClean="0"/>
              <a:t>Read the postcard and put the photos in the correct order. Then write a paragraph </a:t>
            </a:r>
            <a:r>
              <a:rPr lang="en-GB" sz="2800" dirty="0" smtClean="0"/>
              <a:t>using the trapdoor template. Translate it into English.</a:t>
            </a:r>
            <a:endParaRPr lang="en-GB" sz="2800" dirty="0"/>
          </a:p>
        </p:txBody>
      </p:sp>
      <p:pic>
        <p:nvPicPr>
          <p:cNvPr id="3" name="Picture 2"/>
          <p:cNvPicPr>
            <a:picLocks noChangeAspect="1"/>
          </p:cNvPicPr>
          <p:nvPr/>
        </p:nvPicPr>
        <p:blipFill>
          <a:blip r:embed="rId2"/>
          <a:stretch>
            <a:fillRect/>
          </a:stretch>
        </p:blipFill>
        <p:spPr>
          <a:xfrm>
            <a:off x="309717" y="236994"/>
            <a:ext cx="7436152" cy="3435353"/>
          </a:xfrm>
          <a:prstGeom prst="rect">
            <a:avLst/>
          </a:prstGeom>
        </p:spPr>
      </p:pic>
      <p:pic>
        <p:nvPicPr>
          <p:cNvPr id="6" name="Picture 5"/>
          <p:cNvPicPr>
            <a:picLocks noChangeAspect="1"/>
          </p:cNvPicPr>
          <p:nvPr/>
        </p:nvPicPr>
        <p:blipFill>
          <a:blip r:embed="rId3"/>
          <a:stretch>
            <a:fillRect/>
          </a:stretch>
        </p:blipFill>
        <p:spPr>
          <a:xfrm>
            <a:off x="6480741" y="2670276"/>
            <a:ext cx="5313874" cy="3715776"/>
          </a:xfrm>
          <a:prstGeom prst="rect">
            <a:avLst/>
          </a:prstGeom>
        </p:spPr>
      </p:pic>
    </p:spTree>
    <p:extLst>
      <p:ext uri="{BB962C8B-B14F-4D97-AF65-F5344CB8AC3E}">
        <p14:creationId xmlns:p14="http://schemas.microsoft.com/office/powerpoint/2010/main" val="12099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6"/>
            <a:ext cx="5002161" cy="3538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Practice this vocabulary and learn as much of it as possible.</a:t>
            </a:r>
            <a:endParaRPr lang="en-GB" sz="3200" dirty="0"/>
          </a:p>
        </p:txBody>
      </p:sp>
      <p:pic>
        <p:nvPicPr>
          <p:cNvPr id="5" name="Picture 4"/>
          <p:cNvPicPr>
            <a:picLocks noChangeAspect="1"/>
          </p:cNvPicPr>
          <p:nvPr/>
        </p:nvPicPr>
        <p:blipFill>
          <a:blip r:embed="rId2"/>
          <a:stretch>
            <a:fillRect/>
          </a:stretch>
        </p:blipFill>
        <p:spPr>
          <a:xfrm>
            <a:off x="1117013" y="3903639"/>
            <a:ext cx="5113389" cy="2113703"/>
          </a:xfrm>
          <a:prstGeom prst="rect">
            <a:avLst/>
          </a:prstGeom>
        </p:spPr>
      </p:pic>
      <p:pic>
        <p:nvPicPr>
          <p:cNvPr id="6" name="Picture 5"/>
          <p:cNvPicPr>
            <a:picLocks noChangeAspect="1"/>
          </p:cNvPicPr>
          <p:nvPr/>
        </p:nvPicPr>
        <p:blipFill>
          <a:blip r:embed="rId3"/>
          <a:stretch>
            <a:fillRect/>
          </a:stretch>
        </p:blipFill>
        <p:spPr>
          <a:xfrm>
            <a:off x="7144200" y="662045"/>
            <a:ext cx="4436606" cy="5355297"/>
          </a:xfrm>
          <a:prstGeom prst="rect">
            <a:avLst/>
          </a:prstGeom>
        </p:spPr>
      </p:pic>
    </p:spTree>
    <p:extLst>
      <p:ext uri="{BB962C8B-B14F-4D97-AF65-F5344CB8AC3E}">
        <p14:creationId xmlns:p14="http://schemas.microsoft.com/office/powerpoint/2010/main" val="288114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0D598-2C68-4D26-B1EA-831AB76CE51E}"/>
              </a:ext>
            </a:extLst>
          </p:cNvPr>
          <p:cNvSpPr>
            <a:spLocks noGrp="1"/>
          </p:cNvSpPr>
          <p:nvPr>
            <p:ph type="title"/>
          </p:nvPr>
        </p:nvSpPr>
        <p:spPr>
          <a:xfrm>
            <a:off x="285750" y="139838"/>
            <a:ext cx="2276061" cy="6247710"/>
          </a:xfrm>
        </p:spPr>
        <p:txBody>
          <a:bodyPr>
            <a:normAutofit/>
          </a:bodyPr>
          <a:lstStyle/>
          <a:p>
            <a:r>
              <a:rPr lang="en-GB" sz="2800" b="1" u="sng" dirty="0"/>
              <a:t>Week 3 </a:t>
            </a:r>
            <a:r>
              <a:rPr lang="en-GB" sz="2800" dirty="0"/>
              <a:t>– read the advert for the </a:t>
            </a:r>
            <a:r>
              <a:rPr lang="en-GB" sz="2800" dirty="0" err="1"/>
              <a:t>Catacombes</a:t>
            </a:r>
            <a:r>
              <a:rPr lang="en-GB" sz="2800" dirty="0"/>
              <a:t> and find the French to the 6 expressions below. Then copy the opinion vocab (</a:t>
            </a:r>
            <a:r>
              <a:rPr lang="en-GB" sz="2800" dirty="0" err="1"/>
              <a:t>c’était</a:t>
            </a:r>
            <a:r>
              <a:rPr lang="en-GB" sz="2800" dirty="0"/>
              <a:t> – it was).</a:t>
            </a:r>
          </a:p>
        </p:txBody>
      </p:sp>
      <p:pic>
        <p:nvPicPr>
          <p:cNvPr id="4" name="Content Placeholder 3">
            <a:extLst>
              <a:ext uri="{FF2B5EF4-FFF2-40B4-BE49-F238E27FC236}">
                <a16:creationId xmlns:a16="http://schemas.microsoft.com/office/drawing/2014/main" xmlns="" id="{291442F8-1D21-41E5-BAB7-18595B3F036D}"/>
              </a:ext>
            </a:extLst>
          </p:cNvPr>
          <p:cNvPicPr>
            <a:picLocks noGrp="1" noChangeAspect="1"/>
          </p:cNvPicPr>
          <p:nvPr>
            <p:ph idx="1"/>
          </p:nvPr>
        </p:nvPicPr>
        <p:blipFill rotWithShape="1">
          <a:blip r:embed="rId2"/>
          <a:srcRect l="15417" t="16945" r="7064" b="13579"/>
          <a:stretch/>
        </p:blipFill>
        <p:spPr>
          <a:xfrm>
            <a:off x="5122162" y="61160"/>
            <a:ext cx="6900747" cy="4638569"/>
          </a:xfrm>
          <a:prstGeom prst="rect">
            <a:avLst/>
          </a:prstGeom>
        </p:spPr>
      </p:pic>
      <p:pic>
        <p:nvPicPr>
          <p:cNvPr id="5" name="Picture 4">
            <a:extLst>
              <a:ext uri="{FF2B5EF4-FFF2-40B4-BE49-F238E27FC236}">
                <a16:creationId xmlns:a16="http://schemas.microsoft.com/office/drawing/2014/main" xmlns="" id="{D9FD7255-2647-4051-9FC0-5CF5D4EAD429}"/>
              </a:ext>
            </a:extLst>
          </p:cNvPr>
          <p:cNvPicPr>
            <a:picLocks noChangeAspect="1"/>
          </p:cNvPicPr>
          <p:nvPr/>
        </p:nvPicPr>
        <p:blipFill>
          <a:blip r:embed="rId3"/>
          <a:stretch>
            <a:fillRect/>
          </a:stretch>
        </p:blipFill>
        <p:spPr>
          <a:xfrm>
            <a:off x="8327209" y="4760889"/>
            <a:ext cx="3695700" cy="542925"/>
          </a:xfrm>
          <a:prstGeom prst="rect">
            <a:avLst/>
          </a:prstGeom>
        </p:spPr>
      </p:pic>
      <p:pic>
        <p:nvPicPr>
          <p:cNvPr id="6" name="Picture 5">
            <a:extLst>
              <a:ext uri="{FF2B5EF4-FFF2-40B4-BE49-F238E27FC236}">
                <a16:creationId xmlns:a16="http://schemas.microsoft.com/office/drawing/2014/main" xmlns="" id="{96F2D2C0-2399-4FB4-9347-D20D36A84794}"/>
              </a:ext>
            </a:extLst>
          </p:cNvPr>
          <p:cNvPicPr>
            <a:picLocks noChangeAspect="1"/>
          </p:cNvPicPr>
          <p:nvPr/>
        </p:nvPicPr>
        <p:blipFill rotWithShape="1">
          <a:blip r:embed="rId4"/>
          <a:srcRect l="13148" t="35274" r="7920" b="26375"/>
          <a:stretch/>
        </p:blipFill>
        <p:spPr>
          <a:xfrm>
            <a:off x="2561811" y="4760889"/>
            <a:ext cx="5755145" cy="2097111"/>
          </a:xfrm>
          <a:prstGeom prst="rect">
            <a:avLst/>
          </a:prstGeom>
        </p:spPr>
      </p:pic>
    </p:spTree>
    <p:extLst>
      <p:ext uri="{BB962C8B-B14F-4D97-AF65-F5344CB8AC3E}">
        <p14:creationId xmlns:p14="http://schemas.microsoft.com/office/powerpoint/2010/main" val="3937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1AB05-F29C-460D-B018-3E8BF33A23CE}"/>
              </a:ext>
            </a:extLst>
          </p:cNvPr>
          <p:cNvSpPr>
            <a:spLocks noGrp="1"/>
          </p:cNvSpPr>
          <p:nvPr>
            <p:ph type="title"/>
          </p:nvPr>
        </p:nvSpPr>
        <p:spPr/>
        <p:txBody>
          <a:bodyPr>
            <a:normAutofit/>
          </a:bodyPr>
          <a:lstStyle/>
          <a:p>
            <a:r>
              <a:rPr lang="en-GB" sz="2800" dirty="0"/>
              <a:t>Learn the new vocab for this week.</a:t>
            </a:r>
          </a:p>
        </p:txBody>
      </p:sp>
      <p:pic>
        <p:nvPicPr>
          <p:cNvPr id="4" name="Picture 3">
            <a:extLst>
              <a:ext uri="{FF2B5EF4-FFF2-40B4-BE49-F238E27FC236}">
                <a16:creationId xmlns:a16="http://schemas.microsoft.com/office/drawing/2014/main" xmlns="" id="{CF0E9303-1711-421C-A505-1178529839A2}"/>
              </a:ext>
            </a:extLst>
          </p:cNvPr>
          <p:cNvPicPr>
            <a:picLocks noChangeAspect="1"/>
          </p:cNvPicPr>
          <p:nvPr/>
        </p:nvPicPr>
        <p:blipFill>
          <a:blip r:embed="rId2"/>
          <a:stretch>
            <a:fillRect/>
          </a:stretch>
        </p:blipFill>
        <p:spPr>
          <a:xfrm>
            <a:off x="690081" y="1690688"/>
            <a:ext cx="4456200" cy="4376827"/>
          </a:xfrm>
          <a:prstGeom prst="rect">
            <a:avLst/>
          </a:prstGeom>
        </p:spPr>
      </p:pic>
      <p:pic>
        <p:nvPicPr>
          <p:cNvPr id="5" name="Picture 4"/>
          <p:cNvPicPr>
            <a:picLocks noChangeAspect="1"/>
          </p:cNvPicPr>
          <p:nvPr/>
        </p:nvPicPr>
        <p:blipFill>
          <a:blip r:embed="rId3"/>
          <a:stretch>
            <a:fillRect/>
          </a:stretch>
        </p:blipFill>
        <p:spPr>
          <a:xfrm>
            <a:off x="5877991" y="1364448"/>
            <a:ext cx="5475809" cy="4703067"/>
          </a:xfrm>
          <a:prstGeom prst="rect">
            <a:avLst/>
          </a:prstGeom>
        </p:spPr>
      </p:pic>
    </p:spTree>
    <p:extLst>
      <p:ext uri="{BB962C8B-B14F-4D97-AF65-F5344CB8AC3E}">
        <p14:creationId xmlns:p14="http://schemas.microsoft.com/office/powerpoint/2010/main" val="241057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D0DF4-149F-48C4-9F86-C1BA9F3D3586}"/>
              </a:ext>
            </a:extLst>
          </p:cNvPr>
          <p:cNvSpPr>
            <a:spLocks noGrp="1"/>
          </p:cNvSpPr>
          <p:nvPr>
            <p:ph type="title"/>
          </p:nvPr>
        </p:nvSpPr>
        <p:spPr>
          <a:xfrm>
            <a:off x="838200" y="365125"/>
            <a:ext cx="3322983" cy="2126284"/>
          </a:xfrm>
        </p:spPr>
        <p:txBody>
          <a:bodyPr>
            <a:normAutofit fontScale="90000"/>
          </a:bodyPr>
          <a:lstStyle/>
          <a:p>
            <a:r>
              <a:rPr lang="en-GB" sz="2800" b="1" u="sng" dirty="0"/>
              <a:t>Week 4 </a:t>
            </a:r>
            <a:r>
              <a:rPr lang="en-GB" sz="2800" dirty="0"/>
              <a:t>– complete the code breaker. Then, make a poster out of the new vocab below and learn as much of it as you can.</a:t>
            </a:r>
          </a:p>
        </p:txBody>
      </p:sp>
      <p:pic>
        <p:nvPicPr>
          <p:cNvPr id="4" name="Picture 3">
            <a:extLst>
              <a:ext uri="{FF2B5EF4-FFF2-40B4-BE49-F238E27FC236}">
                <a16:creationId xmlns:a16="http://schemas.microsoft.com/office/drawing/2014/main" xmlns="" id="{2C06064F-7172-46F5-BB55-9E41DE2E9875}"/>
              </a:ext>
            </a:extLst>
          </p:cNvPr>
          <p:cNvPicPr>
            <a:picLocks noChangeAspect="1"/>
          </p:cNvPicPr>
          <p:nvPr/>
        </p:nvPicPr>
        <p:blipFill>
          <a:blip r:embed="rId2"/>
          <a:stretch>
            <a:fillRect/>
          </a:stretch>
        </p:blipFill>
        <p:spPr>
          <a:xfrm>
            <a:off x="4584430" y="365124"/>
            <a:ext cx="7502173" cy="5412823"/>
          </a:xfrm>
          <a:prstGeom prst="rect">
            <a:avLst/>
          </a:prstGeom>
        </p:spPr>
      </p:pic>
      <p:pic>
        <p:nvPicPr>
          <p:cNvPr id="5" name="Picture 4">
            <a:extLst>
              <a:ext uri="{FF2B5EF4-FFF2-40B4-BE49-F238E27FC236}">
                <a16:creationId xmlns:a16="http://schemas.microsoft.com/office/drawing/2014/main" xmlns="" id="{C4ADC7CB-5936-4439-95DB-DE50B43D57D6}"/>
              </a:ext>
            </a:extLst>
          </p:cNvPr>
          <p:cNvPicPr>
            <a:picLocks noChangeAspect="1"/>
          </p:cNvPicPr>
          <p:nvPr/>
        </p:nvPicPr>
        <p:blipFill>
          <a:blip r:embed="rId3"/>
          <a:stretch>
            <a:fillRect/>
          </a:stretch>
        </p:blipFill>
        <p:spPr>
          <a:xfrm>
            <a:off x="838200" y="2464987"/>
            <a:ext cx="3280858" cy="4393013"/>
          </a:xfrm>
          <a:prstGeom prst="rect">
            <a:avLst/>
          </a:prstGeom>
        </p:spPr>
      </p:pic>
    </p:spTree>
    <p:extLst>
      <p:ext uri="{BB962C8B-B14F-4D97-AF65-F5344CB8AC3E}">
        <p14:creationId xmlns:p14="http://schemas.microsoft.com/office/powerpoint/2010/main" val="171357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436</Words>
  <Application>Microsoft Office PowerPoint</Application>
  <PresentationFormat>Widescreen</PresentationFormat>
  <Paragraphs>20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Week 1 – copy the vocab and translate it into English. Then copy the ‘verb burger’ about how to make the perfect tense (past tense). Match the English and French in the grid below. </vt:lpstr>
      <vt:lpstr>Practice this vocabulary and learn as much of it as possible (especially the verbs).</vt:lpstr>
      <vt:lpstr>Week 2 – Read the postcard and put the photos in the correct order. Then write a paragraph using the trapdoor template. Translate it into English.</vt:lpstr>
      <vt:lpstr>PowerPoint Presentation</vt:lpstr>
      <vt:lpstr>Week 3 – read the advert for the Catacombes and find the French to the 6 expressions below. Then copy the opinion vocab (c’était – it was).</vt:lpstr>
      <vt:lpstr>Learn the new vocab for this week.</vt:lpstr>
      <vt:lpstr>Week 4 – complete the code breaker. Then, make a poster out of the new vocab below and learn as much of it as you can.</vt:lpstr>
      <vt:lpstr>Week 5 – Practice asking questions in the perfect tense. Write these down in your book and write an example answer for each question. Learn some of these questions and adapt them to ask different things (eg, when did you visit Paris?).</vt:lpstr>
      <vt:lpstr>Week 6 – revision week. Make a revision poster about the topics we have covered this term.  Do some revision activities on this quizlet page:  Studio 2 module 2 revision   Then contact Mrs Brown for the assessment paper.</vt:lpstr>
      <vt:lpstr>Week 7 – Contact Mrs Brown for the assessment paper. You can also do some Christmas activities on Linguascope or make a French Christmas card.</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Jackie Millar</cp:lastModifiedBy>
  <cp:revision>25</cp:revision>
  <dcterms:created xsi:type="dcterms:W3CDTF">2021-09-01T11:16:35Z</dcterms:created>
  <dcterms:modified xsi:type="dcterms:W3CDTF">2021-10-19T11:54:07Z</dcterms:modified>
</cp:coreProperties>
</file>