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75" r:id="rId5"/>
    <p:sldId id="276" r:id="rId6"/>
    <p:sldId id="277" r:id="rId7"/>
    <p:sldId id="278" r:id="rId8"/>
    <p:sldId id="279" r:id="rId9"/>
    <p:sldId id="262" r:id="rId10"/>
    <p:sldId id="280" r:id="rId11"/>
    <p:sldId id="281" r:id="rId12"/>
    <p:sldId id="282" r:id="rId13"/>
    <p:sldId id="263" r:id="rId14"/>
    <p:sldId id="283" r:id="rId15"/>
    <p:sldId id="284" r:id="rId16"/>
    <p:sldId id="285" r:id="rId17"/>
    <p:sldId id="286" r:id="rId18"/>
    <p:sldId id="264" r:id="rId19"/>
    <p:sldId id="287" r:id="rId20"/>
    <p:sldId id="288" r:id="rId21"/>
    <p:sldId id="289" r:id="rId22"/>
    <p:sldId id="290" r:id="rId23"/>
    <p:sldId id="291" r:id="rId24"/>
    <p:sldId id="292" r:id="rId25"/>
    <p:sldId id="265" r:id="rId26"/>
    <p:sldId id="293" r:id="rId27"/>
    <p:sldId id="295" r:id="rId28"/>
    <p:sldId id="296" r:id="rId29"/>
    <p:sldId id="297" r:id="rId30"/>
    <p:sldId id="294" r:id="rId31"/>
    <p:sldId id="266" r:id="rId32"/>
    <p:sldId id="267" r:id="rId33"/>
    <p:sldId id="268" r:id="rId34"/>
    <p:sldId id="269" r:id="rId35"/>
    <p:sldId id="270" r:id="rId36"/>
    <p:sldId id="271" r:id="rId37"/>
    <p:sldId id="272" r:id="rId38"/>
    <p:sldId id="273"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4" autoAdjust="0"/>
    <p:restoredTop sz="94660"/>
  </p:normalViewPr>
  <p:slideViewPr>
    <p:cSldViewPr snapToGrid="0">
      <p:cViewPr varScale="1">
        <p:scale>
          <a:sx n="92" d="100"/>
          <a:sy n="92" d="100"/>
        </p:scale>
        <p:origin x="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09/11/2022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09/11/2022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09/11/2022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09/11/2022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8 Spanish TERM 2: </a:t>
            </a:r>
            <a:r>
              <a:rPr lang="en-GB" sz="2400" b="1" dirty="0">
                <a:latin typeface="Calibri" panose="020F0502020204030204" pitchFamily="34" charset="0"/>
                <a:cs typeface="Times New Roman" panose="02020603050405020304" pitchFamily="18" charset="0"/>
              </a:rPr>
              <a:t>Viva 1 textbook, chapter 2</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MFL123*</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202250" y="3785459"/>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318" y="764345"/>
            <a:ext cx="10689758" cy="5889674"/>
          </a:xfrm>
          <a:prstGeom prst="rect">
            <a:avLst/>
          </a:prstGeom>
        </p:spPr>
      </p:pic>
      <p:sp>
        <p:nvSpPr>
          <p:cNvPr id="3" name="TextBox 2"/>
          <p:cNvSpPr txBox="1"/>
          <p:nvPr/>
        </p:nvSpPr>
        <p:spPr>
          <a:xfrm>
            <a:off x="126609" y="112541"/>
            <a:ext cx="5767754" cy="492443"/>
          </a:xfrm>
          <a:prstGeom prst="rect">
            <a:avLst/>
          </a:prstGeom>
          <a:noFill/>
        </p:spPr>
        <p:txBody>
          <a:bodyPr wrap="square" rtlCol="0">
            <a:spAutoFit/>
          </a:bodyPr>
          <a:lstStyle/>
          <a:p>
            <a:r>
              <a:rPr lang="en-GB" sz="2600" dirty="0" smtClean="0"/>
              <a:t>Match the phrases a-f with the pictures</a:t>
            </a:r>
            <a:endParaRPr lang="en-GB" sz="2600" dirty="0"/>
          </a:p>
        </p:txBody>
      </p:sp>
    </p:spTree>
    <p:extLst>
      <p:ext uri="{BB962C8B-B14F-4D97-AF65-F5344CB8AC3E}">
        <p14:creationId xmlns:p14="http://schemas.microsoft.com/office/powerpoint/2010/main" val="1858275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563" y="427819"/>
            <a:ext cx="11888489" cy="5494680"/>
          </a:xfrm>
          <a:prstGeom prst="rect">
            <a:avLst/>
          </a:prstGeom>
        </p:spPr>
      </p:pic>
    </p:spTree>
    <p:extLst>
      <p:ext uri="{BB962C8B-B14F-4D97-AF65-F5344CB8AC3E}">
        <p14:creationId xmlns:p14="http://schemas.microsoft.com/office/powerpoint/2010/main" val="265060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38301" y="312229"/>
            <a:ext cx="3219718" cy="1754326"/>
          </a:xfrm>
          <a:prstGeom prst="rect">
            <a:avLst/>
          </a:prstGeom>
          <a:noFill/>
        </p:spPr>
        <p:txBody>
          <a:bodyPr wrap="square" rtlCol="0">
            <a:spAutoFit/>
          </a:bodyPr>
          <a:lstStyle/>
          <a:p>
            <a:r>
              <a:rPr lang="en-GB" dirty="0" smtClean="0"/>
              <a:t>Log in to </a:t>
            </a:r>
            <a:r>
              <a:rPr lang="en-GB" dirty="0" err="1" smtClean="0"/>
              <a:t>Linguascope</a:t>
            </a:r>
            <a:endParaRPr lang="en-GB" dirty="0" smtClean="0"/>
          </a:p>
          <a:p>
            <a:endParaRPr lang="en-GB" dirty="0"/>
          </a:p>
          <a:p>
            <a:r>
              <a:rPr lang="en-GB" dirty="0" smtClean="0"/>
              <a:t>Then have a go at the ‘</a:t>
            </a:r>
            <a:r>
              <a:rPr lang="en-GB" dirty="0" err="1" smtClean="0"/>
              <a:t>los</a:t>
            </a:r>
            <a:r>
              <a:rPr lang="en-GB" dirty="0" smtClean="0"/>
              <a:t> </a:t>
            </a:r>
            <a:r>
              <a:rPr lang="en-GB" dirty="0" err="1" smtClean="0"/>
              <a:t>pasatiempos</a:t>
            </a:r>
            <a:r>
              <a:rPr lang="en-GB" dirty="0" smtClean="0"/>
              <a:t>’ (pastimes) section in the beginner area. Make a note of any words.</a:t>
            </a:r>
            <a:endParaRPr lang="en-GB" dirty="0"/>
          </a:p>
        </p:txBody>
      </p:sp>
      <p:pic>
        <p:nvPicPr>
          <p:cNvPr id="4" name="Picture 3"/>
          <p:cNvPicPr>
            <a:picLocks noChangeAspect="1"/>
          </p:cNvPicPr>
          <p:nvPr/>
        </p:nvPicPr>
        <p:blipFill>
          <a:blip r:embed="rId2"/>
          <a:stretch>
            <a:fillRect/>
          </a:stretch>
        </p:blipFill>
        <p:spPr>
          <a:xfrm>
            <a:off x="255928" y="1228944"/>
            <a:ext cx="6878433" cy="4468471"/>
          </a:xfrm>
          <a:prstGeom prst="rect">
            <a:avLst/>
          </a:prstGeom>
        </p:spPr>
      </p:pic>
      <p:pic>
        <p:nvPicPr>
          <p:cNvPr id="5" name="Picture 4"/>
          <p:cNvPicPr>
            <a:picLocks noChangeAspect="1"/>
          </p:cNvPicPr>
          <p:nvPr/>
        </p:nvPicPr>
        <p:blipFill>
          <a:blip r:embed="rId3"/>
          <a:stretch>
            <a:fillRect/>
          </a:stretch>
        </p:blipFill>
        <p:spPr>
          <a:xfrm>
            <a:off x="7530512" y="3324857"/>
            <a:ext cx="4491739" cy="3090526"/>
          </a:xfrm>
          <a:prstGeom prst="rect">
            <a:avLst/>
          </a:prstGeom>
        </p:spPr>
      </p:pic>
      <p:cxnSp>
        <p:nvCxnSpPr>
          <p:cNvPr id="3" name="Straight Arrow Connector 2"/>
          <p:cNvCxnSpPr/>
          <p:nvPr/>
        </p:nvCxnSpPr>
        <p:spPr>
          <a:xfrm flipH="1">
            <a:off x="6077243" y="2803979"/>
            <a:ext cx="2381699" cy="203636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474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34" y="207406"/>
            <a:ext cx="3839536" cy="492443"/>
          </a:xfrm>
          <a:prstGeom prst="rect">
            <a:avLst/>
          </a:prstGeom>
          <a:noFill/>
        </p:spPr>
        <p:txBody>
          <a:bodyPr wrap="square" rtlCol="0">
            <a:spAutoFit/>
          </a:bodyPr>
          <a:lstStyle/>
          <a:p>
            <a:r>
              <a:rPr lang="en-GB" sz="2600" b="1" u="sng" dirty="0"/>
              <a:t>WEEK </a:t>
            </a:r>
            <a:r>
              <a:rPr lang="en-GB" sz="2600" b="1" u="sng" dirty="0" smtClean="0"/>
              <a:t>3</a:t>
            </a:r>
            <a:endParaRPr lang="en-GB" sz="2600" b="1" u="sng" dirty="0"/>
          </a:p>
        </p:txBody>
      </p:sp>
      <p:pic>
        <p:nvPicPr>
          <p:cNvPr id="3" name="Picture 2">
            <a:extLst>
              <a:ext uri="{FF2B5EF4-FFF2-40B4-BE49-F238E27FC236}">
                <a16:creationId xmlns="" xmlns:a16="http://schemas.microsoft.com/office/drawing/2014/main" id="{E816582E-06D9-4533-B878-90234B2EF52E}"/>
              </a:ext>
            </a:extLst>
          </p:cNvPr>
          <p:cNvPicPr>
            <a:picLocks noChangeAspect="1"/>
          </p:cNvPicPr>
          <p:nvPr/>
        </p:nvPicPr>
        <p:blipFill>
          <a:blip r:embed="rId2"/>
          <a:stretch>
            <a:fillRect/>
          </a:stretch>
        </p:blipFill>
        <p:spPr>
          <a:xfrm>
            <a:off x="729431" y="2046122"/>
            <a:ext cx="10579656" cy="1670472"/>
          </a:xfrm>
          <a:prstGeom prst="rect">
            <a:avLst/>
          </a:prstGeom>
        </p:spPr>
      </p:pic>
      <p:pic>
        <p:nvPicPr>
          <p:cNvPr id="4" name="Picture 3">
            <a:extLst>
              <a:ext uri="{FF2B5EF4-FFF2-40B4-BE49-F238E27FC236}">
                <a16:creationId xmlns="" xmlns:a16="http://schemas.microsoft.com/office/drawing/2014/main" id="{1CAD7D98-2B76-40E1-B5A2-C26C5CAFCC9E}"/>
              </a:ext>
            </a:extLst>
          </p:cNvPr>
          <p:cNvPicPr>
            <a:picLocks noChangeAspect="1"/>
          </p:cNvPicPr>
          <p:nvPr/>
        </p:nvPicPr>
        <p:blipFill>
          <a:blip r:embed="rId3"/>
          <a:stretch>
            <a:fillRect/>
          </a:stretch>
        </p:blipFill>
        <p:spPr>
          <a:xfrm>
            <a:off x="729431" y="4147983"/>
            <a:ext cx="10017689" cy="1220429"/>
          </a:xfrm>
          <a:prstGeom prst="rect">
            <a:avLst/>
          </a:prstGeom>
        </p:spPr>
      </p:pic>
      <p:pic>
        <p:nvPicPr>
          <p:cNvPr id="5" name="Picture 4">
            <a:extLst>
              <a:ext uri="{FF2B5EF4-FFF2-40B4-BE49-F238E27FC236}">
                <a16:creationId xmlns="" xmlns:a16="http://schemas.microsoft.com/office/drawing/2014/main" id="{120D72F6-E0D1-4E05-8D0B-492EC9FD4E1B}"/>
              </a:ext>
            </a:extLst>
          </p:cNvPr>
          <p:cNvPicPr>
            <a:picLocks noChangeAspect="1"/>
          </p:cNvPicPr>
          <p:nvPr/>
        </p:nvPicPr>
        <p:blipFill>
          <a:blip r:embed="rId4"/>
          <a:stretch>
            <a:fillRect/>
          </a:stretch>
        </p:blipFill>
        <p:spPr>
          <a:xfrm>
            <a:off x="10318865" y="2046122"/>
            <a:ext cx="856510" cy="998589"/>
          </a:xfrm>
          <a:prstGeom prst="rect">
            <a:avLst/>
          </a:prstGeom>
        </p:spPr>
      </p:pic>
      <p:sp>
        <p:nvSpPr>
          <p:cNvPr id="6" name="TextBox 5"/>
          <p:cNvSpPr txBox="1"/>
          <p:nvPr/>
        </p:nvSpPr>
        <p:spPr>
          <a:xfrm>
            <a:off x="296366" y="961936"/>
            <a:ext cx="6954591" cy="738664"/>
          </a:xfrm>
          <a:prstGeom prst="rect">
            <a:avLst/>
          </a:prstGeom>
          <a:noFill/>
        </p:spPr>
        <p:txBody>
          <a:bodyPr wrap="square" rtlCol="0">
            <a:spAutoFit/>
          </a:bodyPr>
          <a:lstStyle/>
          <a:p>
            <a:r>
              <a:rPr lang="en-GB" sz="2400" dirty="0" smtClean="0"/>
              <a:t>Copy this vocab in to your book and try and learn it</a:t>
            </a:r>
            <a:endParaRPr lang="en-GB" sz="2400" dirty="0"/>
          </a:p>
          <a:p>
            <a:endParaRPr lang="en-GB" dirty="0" smtClean="0"/>
          </a:p>
        </p:txBody>
      </p:sp>
    </p:spTree>
    <p:extLst>
      <p:ext uri="{BB962C8B-B14F-4D97-AF65-F5344CB8AC3E}">
        <p14:creationId xmlns:p14="http://schemas.microsoft.com/office/powerpoint/2010/main" val="4250027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92864" y="482771"/>
            <a:ext cx="9322694" cy="6030571"/>
          </a:xfrm>
          <a:prstGeom prst="rect">
            <a:avLst/>
          </a:prstGeom>
        </p:spPr>
      </p:pic>
      <p:sp>
        <p:nvSpPr>
          <p:cNvPr id="3" name="TextBox 2"/>
          <p:cNvSpPr txBox="1"/>
          <p:nvPr/>
        </p:nvSpPr>
        <p:spPr>
          <a:xfrm>
            <a:off x="112542" y="1223889"/>
            <a:ext cx="2433710" cy="1569660"/>
          </a:xfrm>
          <a:prstGeom prst="rect">
            <a:avLst/>
          </a:prstGeom>
          <a:noFill/>
        </p:spPr>
        <p:txBody>
          <a:bodyPr wrap="square" rtlCol="0">
            <a:spAutoFit/>
          </a:bodyPr>
          <a:lstStyle/>
          <a:p>
            <a:r>
              <a:rPr lang="en-GB" sz="2400" dirty="0" smtClean="0"/>
              <a:t>Listen to the recording and write down the correct letter. </a:t>
            </a:r>
            <a:endParaRPr lang="en-GB" sz="2400" dirty="0"/>
          </a:p>
        </p:txBody>
      </p:sp>
      <p:pic>
        <p:nvPicPr>
          <p:cNvPr id="4" name="Picture 3"/>
          <p:cNvPicPr>
            <a:picLocks noChangeAspect="1"/>
          </p:cNvPicPr>
          <p:nvPr/>
        </p:nvPicPr>
        <p:blipFill>
          <a:blip r:embed="rId5"/>
          <a:stretch>
            <a:fillRect/>
          </a:stretch>
        </p:blipFill>
        <p:spPr>
          <a:xfrm>
            <a:off x="7219804" y="482771"/>
            <a:ext cx="1305218" cy="986502"/>
          </a:xfrm>
          <a:prstGeom prst="rect">
            <a:avLst/>
          </a:prstGeom>
        </p:spPr>
      </p:pic>
      <p:pic>
        <p:nvPicPr>
          <p:cNvPr id="5" name="87E90E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561" y="3219790"/>
            <a:ext cx="609600" cy="556532"/>
          </a:xfrm>
          <a:prstGeom prst="rect">
            <a:avLst/>
          </a:prstGeom>
        </p:spPr>
      </p:pic>
    </p:spTree>
    <p:extLst>
      <p:ext uri="{BB962C8B-B14F-4D97-AF65-F5344CB8AC3E}">
        <p14:creationId xmlns:p14="http://schemas.microsoft.com/office/powerpoint/2010/main" val="2284657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061" y="650557"/>
            <a:ext cx="11492207" cy="5887880"/>
          </a:xfrm>
          <a:prstGeom prst="rect">
            <a:avLst/>
          </a:prstGeom>
        </p:spPr>
      </p:pic>
      <p:pic>
        <p:nvPicPr>
          <p:cNvPr id="3" name="Picture 2"/>
          <p:cNvPicPr>
            <a:picLocks noChangeAspect="1"/>
          </p:cNvPicPr>
          <p:nvPr/>
        </p:nvPicPr>
        <p:blipFill>
          <a:blip r:embed="rId3"/>
          <a:stretch>
            <a:fillRect/>
          </a:stretch>
        </p:blipFill>
        <p:spPr>
          <a:xfrm>
            <a:off x="7246692" y="650557"/>
            <a:ext cx="4513899" cy="840250"/>
          </a:xfrm>
          <a:prstGeom prst="rect">
            <a:avLst/>
          </a:prstGeom>
        </p:spPr>
      </p:pic>
    </p:spTree>
    <p:extLst>
      <p:ext uri="{BB962C8B-B14F-4D97-AF65-F5344CB8AC3E}">
        <p14:creationId xmlns:p14="http://schemas.microsoft.com/office/powerpoint/2010/main" val="314612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027D863-E685-4814-9268-7C301A58F00F}"/>
              </a:ext>
            </a:extLst>
          </p:cNvPr>
          <p:cNvPicPr>
            <a:picLocks noChangeAspect="1"/>
          </p:cNvPicPr>
          <p:nvPr/>
        </p:nvPicPr>
        <p:blipFill>
          <a:blip r:embed="rId2"/>
          <a:stretch>
            <a:fillRect/>
          </a:stretch>
        </p:blipFill>
        <p:spPr>
          <a:xfrm>
            <a:off x="1255643" y="229837"/>
            <a:ext cx="10379766" cy="6474633"/>
          </a:xfrm>
          <a:prstGeom prst="rect">
            <a:avLst/>
          </a:prstGeom>
        </p:spPr>
      </p:pic>
      <p:sp>
        <p:nvSpPr>
          <p:cNvPr id="3" name="TextBox 2"/>
          <p:cNvSpPr txBox="1"/>
          <p:nvPr/>
        </p:nvSpPr>
        <p:spPr>
          <a:xfrm>
            <a:off x="1125415" y="229837"/>
            <a:ext cx="7751298" cy="461665"/>
          </a:xfrm>
          <a:prstGeom prst="rect">
            <a:avLst/>
          </a:prstGeom>
          <a:solidFill>
            <a:schemeClr val="bg1"/>
          </a:solidFill>
        </p:spPr>
        <p:txBody>
          <a:bodyPr wrap="square" rtlCol="0">
            <a:spAutoFit/>
          </a:bodyPr>
          <a:lstStyle/>
          <a:p>
            <a:r>
              <a:rPr lang="en-GB" sz="2400" dirty="0" smtClean="0"/>
              <a:t>Read the texts. Copy the table and fill it in (in English). </a:t>
            </a:r>
            <a:endParaRPr lang="en-GB" sz="2400" dirty="0"/>
          </a:p>
        </p:txBody>
      </p:sp>
    </p:spTree>
    <p:extLst>
      <p:ext uri="{BB962C8B-B14F-4D97-AF65-F5344CB8AC3E}">
        <p14:creationId xmlns:p14="http://schemas.microsoft.com/office/powerpoint/2010/main" val="421627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5546D77-3B15-4031-B48F-0B61DAF0FC02}"/>
              </a:ext>
            </a:extLst>
          </p:cNvPr>
          <p:cNvPicPr>
            <a:picLocks noChangeAspect="1"/>
          </p:cNvPicPr>
          <p:nvPr/>
        </p:nvPicPr>
        <p:blipFill>
          <a:blip r:embed="rId4"/>
          <a:stretch>
            <a:fillRect/>
          </a:stretch>
        </p:blipFill>
        <p:spPr>
          <a:xfrm>
            <a:off x="255162" y="2124222"/>
            <a:ext cx="11712484" cy="3862181"/>
          </a:xfrm>
          <a:prstGeom prst="rect">
            <a:avLst/>
          </a:prstGeom>
        </p:spPr>
      </p:pic>
      <p:pic>
        <p:nvPicPr>
          <p:cNvPr id="3" name="Picture 2"/>
          <p:cNvPicPr>
            <a:picLocks noChangeAspect="1"/>
          </p:cNvPicPr>
          <p:nvPr/>
        </p:nvPicPr>
        <p:blipFill>
          <a:blip r:embed="rId5"/>
          <a:stretch>
            <a:fillRect/>
          </a:stretch>
        </p:blipFill>
        <p:spPr>
          <a:xfrm>
            <a:off x="6881739" y="1118801"/>
            <a:ext cx="1141960" cy="1005421"/>
          </a:xfrm>
          <a:prstGeom prst="rect">
            <a:avLst/>
          </a:prstGeom>
        </p:spPr>
      </p:pic>
      <p:pic>
        <p:nvPicPr>
          <p:cNvPr id="4" name="10B32A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4932" y="1011912"/>
            <a:ext cx="609600" cy="609600"/>
          </a:xfrm>
          <a:prstGeom prst="rect">
            <a:avLst/>
          </a:prstGeom>
        </p:spPr>
      </p:pic>
    </p:spTree>
    <p:extLst>
      <p:ext uri="{BB962C8B-B14F-4D97-AF65-F5344CB8AC3E}">
        <p14:creationId xmlns:p14="http://schemas.microsoft.com/office/powerpoint/2010/main" val="1018953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a:t>WEEK 4 – </a:t>
            </a:r>
          </a:p>
        </p:txBody>
      </p:sp>
      <p:pic>
        <p:nvPicPr>
          <p:cNvPr id="3" name="Picture 2">
            <a:extLst>
              <a:ext uri="{FF2B5EF4-FFF2-40B4-BE49-F238E27FC236}">
                <a16:creationId xmlns="" xmlns:a16="http://schemas.microsoft.com/office/drawing/2014/main" id="{18B903EE-5749-4AAC-B20D-577DDFBAC1A8}"/>
              </a:ext>
            </a:extLst>
          </p:cNvPr>
          <p:cNvPicPr>
            <a:picLocks noChangeAspect="1"/>
          </p:cNvPicPr>
          <p:nvPr/>
        </p:nvPicPr>
        <p:blipFill>
          <a:blip r:embed="rId2"/>
          <a:stretch>
            <a:fillRect/>
          </a:stretch>
        </p:blipFill>
        <p:spPr>
          <a:xfrm>
            <a:off x="542925" y="1767809"/>
            <a:ext cx="11180988" cy="2656707"/>
          </a:xfrm>
          <a:prstGeom prst="rect">
            <a:avLst/>
          </a:prstGeom>
        </p:spPr>
      </p:pic>
      <p:pic>
        <p:nvPicPr>
          <p:cNvPr id="4" name="Picture 3">
            <a:extLst>
              <a:ext uri="{FF2B5EF4-FFF2-40B4-BE49-F238E27FC236}">
                <a16:creationId xmlns="" xmlns:a16="http://schemas.microsoft.com/office/drawing/2014/main" id="{56778AA5-6D5A-4F60-B69C-A814504125DD}"/>
              </a:ext>
            </a:extLst>
          </p:cNvPr>
          <p:cNvPicPr>
            <a:picLocks noChangeAspect="1"/>
          </p:cNvPicPr>
          <p:nvPr/>
        </p:nvPicPr>
        <p:blipFill>
          <a:blip r:embed="rId3"/>
          <a:stretch>
            <a:fillRect/>
          </a:stretch>
        </p:blipFill>
        <p:spPr>
          <a:xfrm>
            <a:off x="10792565" y="2430411"/>
            <a:ext cx="856510" cy="998589"/>
          </a:xfrm>
          <a:prstGeom prst="rect">
            <a:avLst/>
          </a:prstGeom>
        </p:spPr>
      </p:pic>
      <p:sp>
        <p:nvSpPr>
          <p:cNvPr id="5" name="TextBox 4"/>
          <p:cNvSpPr txBox="1"/>
          <p:nvPr/>
        </p:nvSpPr>
        <p:spPr>
          <a:xfrm>
            <a:off x="296366" y="961936"/>
            <a:ext cx="6954591" cy="738664"/>
          </a:xfrm>
          <a:prstGeom prst="rect">
            <a:avLst/>
          </a:prstGeom>
          <a:noFill/>
        </p:spPr>
        <p:txBody>
          <a:bodyPr wrap="square" rtlCol="0">
            <a:spAutoFit/>
          </a:bodyPr>
          <a:lstStyle/>
          <a:p>
            <a:r>
              <a:rPr lang="en-GB" sz="2400" dirty="0" smtClean="0"/>
              <a:t>Copy this vocab in to your book and try and learn it</a:t>
            </a:r>
            <a:endParaRPr lang="en-GB" sz="2400" dirty="0"/>
          </a:p>
          <a:p>
            <a:endParaRPr lang="en-GB" dirty="0" smtClean="0"/>
          </a:p>
        </p:txBody>
      </p:sp>
    </p:spTree>
    <p:extLst>
      <p:ext uri="{BB962C8B-B14F-4D97-AF65-F5344CB8AC3E}">
        <p14:creationId xmlns:p14="http://schemas.microsoft.com/office/powerpoint/2010/main" val="3546668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576491" y="0"/>
            <a:ext cx="7002414" cy="6702525"/>
          </a:xfrm>
          <a:prstGeom prst="rect">
            <a:avLst/>
          </a:prstGeom>
        </p:spPr>
      </p:pic>
      <p:sp>
        <p:nvSpPr>
          <p:cNvPr id="3" name="TextBox 2"/>
          <p:cNvSpPr txBox="1"/>
          <p:nvPr/>
        </p:nvSpPr>
        <p:spPr>
          <a:xfrm>
            <a:off x="229102" y="1951613"/>
            <a:ext cx="3038621" cy="892552"/>
          </a:xfrm>
          <a:prstGeom prst="rect">
            <a:avLst/>
          </a:prstGeom>
          <a:noFill/>
        </p:spPr>
        <p:txBody>
          <a:bodyPr wrap="square" rtlCol="0">
            <a:spAutoFit/>
          </a:bodyPr>
          <a:lstStyle/>
          <a:p>
            <a:r>
              <a:rPr lang="en-GB" sz="2600" dirty="0" smtClean="0"/>
              <a:t>Listen and write the correct letter a-</a:t>
            </a:r>
            <a:r>
              <a:rPr lang="en-GB" sz="2600" dirty="0" err="1" smtClean="0"/>
              <a:t>i</a:t>
            </a:r>
            <a:endParaRPr lang="en-GB" sz="2600" dirty="0"/>
          </a:p>
        </p:txBody>
      </p:sp>
      <p:pic>
        <p:nvPicPr>
          <p:cNvPr id="4" name="Picture 3"/>
          <p:cNvPicPr>
            <a:picLocks noChangeAspect="1"/>
          </p:cNvPicPr>
          <p:nvPr/>
        </p:nvPicPr>
        <p:blipFill>
          <a:blip r:embed="rId5"/>
          <a:stretch>
            <a:fillRect/>
          </a:stretch>
        </p:blipFill>
        <p:spPr>
          <a:xfrm>
            <a:off x="9132570" y="144240"/>
            <a:ext cx="1141960" cy="1005421"/>
          </a:xfrm>
          <a:prstGeom prst="rect">
            <a:avLst/>
          </a:prstGeom>
        </p:spPr>
      </p:pic>
      <p:pic>
        <p:nvPicPr>
          <p:cNvPr id="5" name="5029AD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378" y="991961"/>
            <a:ext cx="609600" cy="609600"/>
          </a:xfrm>
          <a:prstGeom prst="rect">
            <a:avLst/>
          </a:prstGeom>
        </p:spPr>
      </p:pic>
    </p:spTree>
    <p:extLst>
      <p:ext uri="{BB962C8B-B14F-4D97-AF65-F5344CB8AC3E}">
        <p14:creationId xmlns:p14="http://schemas.microsoft.com/office/powerpoint/2010/main" val="188515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E35909-5F94-4703-9807-C1890251AB84}"/>
              </a:ext>
            </a:extLst>
          </p:cNvPr>
          <p:cNvPicPr>
            <a:picLocks noChangeAspect="1"/>
          </p:cNvPicPr>
          <p:nvPr/>
        </p:nvPicPr>
        <p:blipFill>
          <a:blip r:embed="rId2"/>
          <a:stretch>
            <a:fillRect/>
          </a:stretch>
        </p:blipFill>
        <p:spPr>
          <a:xfrm>
            <a:off x="1696832" y="292336"/>
            <a:ext cx="7756884" cy="6273327"/>
          </a:xfrm>
          <a:prstGeom prst="rect">
            <a:avLst/>
          </a:prstGeom>
        </p:spPr>
      </p:pic>
    </p:spTree>
    <p:extLst>
      <p:ext uri="{BB962C8B-B14F-4D97-AF65-F5344CB8AC3E}">
        <p14:creationId xmlns:p14="http://schemas.microsoft.com/office/powerpoint/2010/main" val="1132204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0438" y="1118362"/>
            <a:ext cx="4068055" cy="4050055"/>
          </a:xfrm>
          <a:prstGeom prst="rect">
            <a:avLst/>
          </a:prstGeom>
        </p:spPr>
      </p:pic>
      <p:sp>
        <p:nvSpPr>
          <p:cNvPr id="3" name="TextBox 2"/>
          <p:cNvSpPr txBox="1"/>
          <p:nvPr/>
        </p:nvSpPr>
        <p:spPr>
          <a:xfrm>
            <a:off x="831817" y="587806"/>
            <a:ext cx="3038621" cy="1292662"/>
          </a:xfrm>
          <a:prstGeom prst="rect">
            <a:avLst/>
          </a:prstGeom>
          <a:noFill/>
        </p:spPr>
        <p:txBody>
          <a:bodyPr wrap="square" rtlCol="0">
            <a:spAutoFit/>
          </a:bodyPr>
          <a:lstStyle/>
          <a:p>
            <a:r>
              <a:rPr lang="en-GB" sz="2600" dirty="0" smtClean="0"/>
              <a:t>Copy this information in to your book</a:t>
            </a:r>
            <a:endParaRPr lang="en-GB" sz="2600" dirty="0"/>
          </a:p>
        </p:txBody>
      </p:sp>
    </p:spTree>
    <p:extLst>
      <p:ext uri="{BB962C8B-B14F-4D97-AF65-F5344CB8AC3E}">
        <p14:creationId xmlns:p14="http://schemas.microsoft.com/office/powerpoint/2010/main" val="2053302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3093" y="1063768"/>
            <a:ext cx="3926897" cy="4939110"/>
          </a:xfrm>
          <a:prstGeom prst="rect">
            <a:avLst/>
          </a:prstGeom>
        </p:spPr>
      </p:pic>
      <p:sp>
        <p:nvSpPr>
          <p:cNvPr id="3" name="TextBox 2"/>
          <p:cNvSpPr txBox="1"/>
          <p:nvPr/>
        </p:nvSpPr>
        <p:spPr>
          <a:xfrm>
            <a:off x="831817" y="587806"/>
            <a:ext cx="3038621" cy="1292662"/>
          </a:xfrm>
          <a:prstGeom prst="rect">
            <a:avLst/>
          </a:prstGeom>
          <a:noFill/>
        </p:spPr>
        <p:txBody>
          <a:bodyPr wrap="square" rtlCol="0">
            <a:spAutoFit/>
          </a:bodyPr>
          <a:lstStyle/>
          <a:p>
            <a:r>
              <a:rPr lang="en-GB" sz="2600" dirty="0" smtClean="0"/>
              <a:t>Copy this information in to your book</a:t>
            </a:r>
            <a:endParaRPr lang="en-GB" sz="2600" dirty="0"/>
          </a:p>
        </p:txBody>
      </p:sp>
    </p:spTree>
    <p:extLst>
      <p:ext uri="{BB962C8B-B14F-4D97-AF65-F5344CB8AC3E}">
        <p14:creationId xmlns:p14="http://schemas.microsoft.com/office/powerpoint/2010/main" val="303964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69152" y="1534823"/>
            <a:ext cx="8754812" cy="3491345"/>
          </a:xfrm>
          <a:prstGeom prst="rect">
            <a:avLst/>
          </a:prstGeom>
        </p:spPr>
      </p:pic>
      <p:pic>
        <p:nvPicPr>
          <p:cNvPr id="3" name="Picture 2"/>
          <p:cNvPicPr>
            <a:picLocks noChangeAspect="1"/>
          </p:cNvPicPr>
          <p:nvPr/>
        </p:nvPicPr>
        <p:blipFill>
          <a:blip r:embed="rId5"/>
          <a:stretch>
            <a:fillRect/>
          </a:stretch>
        </p:blipFill>
        <p:spPr>
          <a:xfrm>
            <a:off x="5865667" y="3280496"/>
            <a:ext cx="1667741" cy="1452085"/>
          </a:xfrm>
          <a:prstGeom prst="rect">
            <a:avLst/>
          </a:prstGeom>
        </p:spPr>
      </p:pic>
      <p:pic>
        <p:nvPicPr>
          <p:cNvPr id="4" name="795798D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132" y="1626898"/>
            <a:ext cx="609600" cy="609600"/>
          </a:xfrm>
          <a:prstGeom prst="rect">
            <a:avLst/>
          </a:prstGeom>
        </p:spPr>
      </p:pic>
    </p:spTree>
    <p:extLst>
      <p:ext uri="{BB962C8B-B14F-4D97-AF65-F5344CB8AC3E}">
        <p14:creationId xmlns:p14="http://schemas.microsoft.com/office/powerpoint/2010/main" val="3950188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F5D9432-6F41-421F-A1C8-010378A38D4D}"/>
              </a:ext>
            </a:extLst>
          </p:cNvPr>
          <p:cNvPicPr>
            <a:picLocks noChangeAspect="1"/>
          </p:cNvPicPr>
          <p:nvPr/>
        </p:nvPicPr>
        <p:blipFill>
          <a:blip r:embed="rId4"/>
          <a:stretch>
            <a:fillRect/>
          </a:stretch>
        </p:blipFill>
        <p:spPr>
          <a:xfrm>
            <a:off x="1250155" y="1452584"/>
            <a:ext cx="9723783" cy="4024566"/>
          </a:xfrm>
          <a:prstGeom prst="rect">
            <a:avLst/>
          </a:prstGeom>
        </p:spPr>
      </p:pic>
      <p:pic>
        <p:nvPicPr>
          <p:cNvPr id="3" name="Picture 2"/>
          <p:cNvPicPr>
            <a:picLocks noChangeAspect="1"/>
          </p:cNvPicPr>
          <p:nvPr/>
        </p:nvPicPr>
        <p:blipFill>
          <a:blip r:embed="rId5"/>
          <a:stretch>
            <a:fillRect/>
          </a:stretch>
        </p:blipFill>
        <p:spPr>
          <a:xfrm>
            <a:off x="8748567" y="3983182"/>
            <a:ext cx="1055619" cy="919117"/>
          </a:xfrm>
          <a:prstGeom prst="rect">
            <a:avLst/>
          </a:prstGeom>
        </p:spPr>
      </p:pic>
      <p:pic>
        <p:nvPicPr>
          <p:cNvPr id="4" name="B5A838D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4261" y="4484015"/>
            <a:ext cx="609600" cy="609600"/>
          </a:xfrm>
          <a:prstGeom prst="rect">
            <a:avLst/>
          </a:prstGeom>
        </p:spPr>
      </p:pic>
    </p:spTree>
    <p:extLst>
      <p:ext uri="{BB962C8B-B14F-4D97-AF65-F5344CB8AC3E}">
        <p14:creationId xmlns:p14="http://schemas.microsoft.com/office/powerpoint/2010/main" val="3613003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286F28F-744F-43BD-A171-DD05026527AC}"/>
              </a:ext>
            </a:extLst>
          </p:cNvPr>
          <p:cNvPicPr>
            <a:picLocks noChangeAspect="1"/>
          </p:cNvPicPr>
          <p:nvPr/>
        </p:nvPicPr>
        <p:blipFill>
          <a:blip r:embed="rId4"/>
          <a:stretch>
            <a:fillRect/>
          </a:stretch>
        </p:blipFill>
        <p:spPr>
          <a:xfrm>
            <a:off x="621195" y="-31174"/>
            <a:ext cx="10576891" cy="6777425"/>
          </a:xfrm>
          <a:prstGeom prst="rect">
            <a:avLst/>
          </a:prstGeom>
        </p:spPr>
      </p:pic>
      <p:pic>
        <p:nvPicPr>
          <p:cNvPr id="3" name="Picture 2"/>
          <p:cNvPicPr>
            <a:picLocks noChangeAspect="1"/>
          </p:cNvPicPr>
          <p:nvPr/>
        </p:nvPicPr>
        <p:blipFill>
          <a:blip r:embed="rId5"/>
          <a:stretch>
            <a:fillRect/>
          </a:stretch>
        </p:blipFill>
        <p:spPr>
          <a:xfrm>
            <a:off x="6686549" y="-124691"/>
            <a:ext cx="1055619" cy="919117"/>
          </a:xfrm>
          <a:prstGeom prst="rect">
            <a:avLst/>
          </a:prstGeom>
        </p:spPr>
      </p:pic>
      <p:pic>
        <p:nvPicPr>
          <p:cNvPr id="4" name="EE2FCE8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6395" y="1601561"/>
            <a:ext cx="609600" cy="609600"/>
          </a:xfrm>
          <a:prstGeom prst="rect">
            <a:avLst/>
          </a:prstGeom>
        </p:spPr>
      </p:pic>
    </p:spTree>
    <p:extLst>
      <p:ext uri="{BB962C8B-B14F-4D97-AF65-F5344CB8AC3E}">
        <p14:creationId xmlns:p14="http://schemas.microsoft.com/office/powerpoint/2010/main" val="1210646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824" y="119406"/>
            <a:ext cx="3839536" cy="492443"/>
          </a:xfrm>
          <a:prstGeom prst="rect">
            <a:avLst/>
          </a:prstGeom>
          <a:noFill/>
        </p:spPr>
        <p:txBody>
          <a:bodyPr wrap="square" rtlCol="0">
            <a:spAutoFit/>
          </a:bodyPr>
          <a:lstStyle/>
          <a:p>
            <a:r>
              <a:rPr lang="en-GB" sz="2600" b="1" u="sng" dirty="0"/>
              <a:t>WEEK 5 – </a:t>
            </a:r>
          </a:p>
        </p:txBody>
      </p:sp>
      <p:pic>
        <p:nvPicPr>
          <p:cNvPr id="3" name="Picture 2">
            <a:extLst>
              <a:ext uri="{FF2B5EF4-FFF2-40B4-BE49-F238E27FC236}">
                <a16:creationId xmlns="" xmlns:a16="http://schemas.microsoft.com/office/drawing/2014/main" id="{DDCADDB6-0AA9-4E2C-BF91-F9E416DA897F}"/>
              </a:ext>
            </a:extLst>
          </p:cNvPr>
          <p:cNvPicPr>
            <a:picLocks noChangeAspect="1"/>
          </p:cNvPicPr>
          <p:nvPr/>
        </p:nvPicPr>
        <p:blipFill>
          <a:blip r:embed="rId2"/>
          <a:stretch>
            <a:fillRect/>
          </a:stretch>
        </p:blipFill>
        <p:spPr>
          <a:xfrm>
            <a:off x="444051" y="2021415"/>
            <a:ext cx="10776769" cy="2340098"/>
          </a:xfrm>
          <a:prstGeom prst="rect">
            <a:avLst/>
          </a:prstGeom>
        </p:spPr>
      </p:pic>
      <p:pic>
        <p:nvPicPr>
          <p:cNvPr id="4" name="Picture 3">
            <a:extLst>
              <a:ext uri="{FF2B5EF4-FFF2-40B4-BE49-F238E27FC236}">
                <a16:creationId xmlns="" xmlns:a16="http://schemas.microsoft.com/office/drawing/2014/main" id="{6B16FC52-355B-4492-B2E4-BAE0F7A221B2}"/>
              </a:ext>
            </a:extLst>
          </p:cNvPr>
          <p:cNvPicPr>
            <a:picLocks noChangeAspect="1"/>
          </p:cNvPicPr>
          <p:nvPr/>
        </p:nvPicPr>
        <p:blipFill>
          <a:blip r:embed="rId3"/>
          <a:stretch>
            <a:fillRect/>
          </a:stretch>
        </p:blipFill>
        <p:spPr>
          <a:xfrm>
            <a:off x="461501" y="4777719"/>
            <a:ext cx="10910395" cy="1512171"/>
          </a:xfrm>
          <a:prstGeom prst="rect">
            <a:avLst/>
          </a:prstGeom>
        </p:spPr>
      </p:pic>
      <p:sp>
        <p:nvSpPr>
          <p:cNvPr id="8" name="TextBox 7"/>
          <p:cNvSpPr txBox="1"/>
          <p:nvPr/>
        </p:nvSpPr>
        <p:spPr>
          <a:xfrm>
            <a:off x="340560" y="842569"/>
            <a:ext cx="6954591" cy="738664"/>
          </a:xfrm>
          <a:prstGeom prst="rect">
            <a:avLst/>
          </a:prstGeom>
          <a:noFill/>
        </p:spPr>
        <p:txBody>
          <a:bodyPr wrap="square" rtlCol="0">
            <a:spAutoFit/>
          </a:bodyPr>
          <a:lstStyle/>
          <a:p>
            <a:r>
              <a:rPr lang="en-GB" sz="2400" dirty="0" smtClean="0"/>
              <a:t>Copy this vocab in to your book and try and learn it</a:t>
            </a:r>
            <a:endParaRPr lang="en-GB" sz="2400" dirty="0"/>
          </a:p>
          <a:p>
            <a:endParaRPr lang="en-GB" dirty="0" smtClean="0"/>
          </a:p>
        </p:txBody>
      </p:sp>
      <p:pic>
        <p:nvPicPr>
          <p:cNvPr id="9" name="Picture 8"/>
          <p:cNvPicPr>
            <a:picLocks noChangeAspect="1"/>
          </p:cNvPicPr>
          <p:nvPr/>
        </p:nvPicPr>
        <p:blipFill>
          <a:blip r:embed="rId4"/>
          <a:stretch>
            <a:fillRect/>
          </a:stretch>
        </p:blipFill>
        <p:spPr>
          <a:xfrm>
            <a:off x="5113957" y="5186836"/>
            <a:ext cx="1046792" cy="1046792"/>
          </a:xfrm>
          <a:prstGeom prst="rect">
            <a:avLst/>
          </a:prstGeom>
        </p:spPr>
      </p:pic>
      <p:pic>
        <p:nvPicPr>
          <p:cNvPr id="11" name="Picture 10"/>
          <p:cNvPicPr>
            <a:picLocks noChangeAspect="1"/>
          </p:cNvPicPr>
          <p:nvPr/>
        </p:nvPicPr>
        <p:blipFill>
          <a:blip r:embed="rId4"/>
          <a:stretch>
            <a:fillRect/>
          </a:stretch>
        </p:blipFill>
        <p:spPr>
          <a:xfrm>
            <a:off x="4785643" y="2494436"/>
            <a:ext cx="1034586" cy="947500"/>
          </a:xfrm>
          <a:prstGeom prst="rect">
            <a:avLst/>
          </a:prstGeom>
        </p:spPr>
      </p:pic>
    </p:spTree>
    <p:extLst>
      <p:ext uri="{BB962C8B-B14F-4D97-AF65-F5344CB8AC3E}">
        <p14:creationId xmlns:p14="http://schemas.microsoft.com/office/powerpoint/2010/main" val="3601308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B737E7B-273E-445E-B56C-D6622EC75082}"/>
              </a:ext>
            </a:extLst>
          </p:cNvPr>
          <p:cNvPicPr>
            <a:picLocks noChangeAspect="1"/>
          </p:cNvPicPr>
          <p:nvPr/>
        </p:nvPicPr>
        <p:blipFill>
          <a:blip r:embed="rId2"/>
          <a:stretch>
            <a:fillRect/>
          </a:stretch>
        </p:blipFill>
        <p:spPr>
          <a:xfrm>
            <a:off x="1226032" y="62948"/>
            <a:ext cx="9402985" cy="6576391"/>
          </a:xfrm>
          <a:prstGeom prst="rect">
            <a:avLst/>
          </a:prstGeom>
        </p:spPr>
      </p:pic>
    </p:spTree>
    <p:extLst>
      <p:ext uri="{BB962C8B-B14F-4D97-AF65-F5344CB8AC3E}">
        <p14:creationId xmlns:p14="http://schemas.microsoft.com/office/powerpoint/2010/main" val="556396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705854A-E94C-4527-BB09-DDA4767D3B9B}"/>
              </a:ext>
            </a:extLst>
          </p:cNvPr>
          <p:cNvPicPr>
            <a:picLocks noChangeAspect="1"/>
          </p:cNvPicPr>
          <p:nvPr/>
        </p:nvPicPr>
        <p:blipFill>
          <a:blip r:embed="rId2"/>
          <a:stretch>
            <a:fillRect/>
          </a:stretch>
        </p:blipFill>
        <p:spPr>
          <a:xfrm>
            <a:off x="1766252" y="3316563"/>
            <a:ext cx="9028624" cy="2925211"/>
          </a:xfrm>
          <a:prstGeom prst="rect">
            <a:avLst/>
          </a:prstGeom>
        </p:spPr>
      </p:pic>
      <p:pic>
        <p:nvPicPr>
          <p:cNvPr id="3" name="Picture 2">
            <a:extLst>
              <a:ext uri="{FF2B5EF4-FFF2-40B4-BE49-F238E27FC236}">
                <a16:creationId xmlns="" xmlns:a16="http://schemas.microsoft.com/office/drawing/2014/main" id="{A86F3832-99A4-41F4-A704-B7523756F8A3}"/>
              </a:ext>
            </a:extLst>
          </p:cNvPr>
          <p:cNvPicPr>
            <a:picLocks noChangeAspect="1"/>
          </p:cNvPicPr>
          <p:nvPr/>
        </p:nvPicPr>
        <p:blipFill>
          <a:blip r:embed="rId3"/>
          <a:stretch>
            <a:fillRect/>
          </a:stretch>
        </p:blipFill>
        <p:spPr>
          <a:xfrm>
            <a:off x="1573181" y="523461"/>
            <a:ext cx="9045637" cy="2661616"/>
          </a:xfrm>
          <a:prstGeom prst="rect">
            <a:avLst/>
          </a:prstGeom>
        </p:spPr>
      </p:pic>
    </p:spTree>
    <p:extLst>
      <p:ext uri="{BB962C8B-B14F-4D97-AF65-F5344CB8AC3E}">
        <p14:creationId xmlns:p14="http://schemas.microsoft.com/office/powerpoint/2010/main" val="3313453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1BA4FC2-6450-4444-9B27-E11835881254}"/>
              </a:ext>
            </a:extLst>
          </p:cNvPr>
          <p:cNvPicPr>
            <a:picLocks noChangeAspect="1"/>
          </p:cNvPicPr>
          <p:nvPr/>
        </p:nvPicPr>
        <p:blipFill>
          <a:blip r:embed="rId4"/>
          <a:stretch>
            <a:fillRect/>
          </a:stretch>
        </p:blipFill>
        <p:spPr>
          <a:xfrm>
            <a:off x="1397276" y="1677987"/>
            <a:ext cx="10500552" cy="4161804"/>
          </a:xfrm>
          <a:prstGeom prst="rect">
            <a:avLst/>
          </a:prstGeom>
        </p:spPr>
      </p:pic>
      <p:pic>
        <p:nvPicPr>
          <p:cNvPr id="3" name="362597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175" y="790575"/>
            <a:ext cx="609600" cy="609600"/>
          </a:xfrm>
          <a:prstGeom prst="rect">
            <a:avLst/>
          </a:prstGeom>
        </p:spPr>
      </p:pic>
    </p:spTree>
    <p:extLst>
      <p:ext uri="{BB962C8B-B14F-4D97-AF65-F5344CB8AC3E}">
        <p14:creationId xmlns:p14="http://schemas.microsoft.com/office/powerpoint/2010/main" val="1347179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40091E-C489-4CCE-A2CD-D3AB334155AE}"/>
              </a:ext>
            </a:extLst>
          </p:cNvPr>
          <p:cNvPicPr>
            <a:picLocks noChangeAspect="1"/>
          </p:cNvPicPr>
          <p:nvPr/>
        </p:nvPicPr>
        <p:blipFill>
          <a:blip r:embed="rId4"/>
          <a:stretch>
            <a:fillRect/>
          </a:stretch>
        </p:blipFill>
        <p:spPr>
          <a:xfrm>
            <a:off x="1129706" y="701675"/>
            <a:ext cx="11062294" cy="5952504"/>
          </a:xfrm>
          <a:prstGeom prst="rect">
            <a:avLst/>
          </a:prstGeom>
        </p:spPr>
      </p:pic>
      <p:pic>
        <p:nvPicPr>
          <p:cNvPr id="3" name="E7E520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5275" y="768350"/>
            <a:ext cx="609600" cy="609600"/>
          </a:xfrm>
          <a:prstGeom prst="rect">
            <a:avLst/>
          </a:prstGeom>
        </p:spPr>
      </p:pic>
    </p:spTree>
    <p:extLst>
      <p:ext uri="{BB962C8B-B14F-4D97-AF65-F5344CB8AC3E}">
        <p14:creationId xmlns:p14="http://schemas.microsoft.com/office/powerpoint/2010/main" val="4166572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243" y="256435"/>
            <a:ext cx="1555234" cy="492443"/>
          </a:xfrm>
          <a:prstGeom prst="rect">
            <a:avLst/>
          </a:prstGeom>
        </p:spPr>
        <p:txBody>
          <a:bodyPr wrap="none">
            <a:spAutoFit/>
          </a:bodyPr>
          <a:lstStyle/>
          <a:p>
            <a:r>
              <a:rPr lang="en-GB" sz="2600" b="1" u="sng" dirty="0"/>
              <a:t>WEEK 1 – </a:t>
            </a:r>
          </a:p>
        </p:txBody>
      </p:sp>
      <p:pic>
        <p:nvPicPr>
          <p:cNvPr id="2" name="Picture 1">
            <a:extLst>
              <a:ext uri="{FF2B5EF4-FFF2-40B4-BE49-F238E27FC236}">
                <a16:creationId xmlns="" xmlns:a16="http://schemas.microsoft.com/office/drawing/2014/main" id="{2DC9DA85-C288-4C5A-B7C1-30DF2292AC50}"/>
              </a:ext>
            </a:extLst>
          </p:cNvPr>
          <p:cNvPicPr>
            <a:picLocks noChangeAspect="1"/>
          </p:cNvPicPr>
          <p:nvPr/>
        </p:nvPicPr>
        <p:blipFill>
          <a:blip r:embed="rId2"/>
          <a:stretch>
            <a:fillRect/>
          </a:stretch>
        </p:blipFill>
        <p:spPr>
          <a:xfrm>
            <a:off x="816385" y="1744611"/>
            <a:ext cx="10251540" cy="3368778"/>
          </a:xfrm>
          <a:prstGeom prst="rect">
            <a:avLst/>
          </a:prstGeom>
        </p:spPr>
      </p:pic>
      <p:pic>
        <p:nvPicPr>
          <p:cNvPr id="3" name="Picture 2">
            <a:extLst>
              <a:ext uri="{FF2B5EF4-FFF2-40B4-BE49-F238E27FC236}">
                <a16:creationId xmlns="" xmlns:a16="http://schemas.microsoft.com/office/drawing/2014/main" id="{AF414E3C-2C7E-4A43-9D9A-16067BB42027}"/>
              </a:ext>
            </a:extLst>
          </p:cNvPr>
          <p:cNvPicPr>
            <a:picLocks noChangeAspect="1"/>
          </p:cNvPicPr>
          <p:nvPr/>
        </p:nvPicPr>
        <p:blipFill>
          <a:blip r:embed="rId3"/>
          <a:stretch>
            <a:fillRect/>
          </a:stretch>
        </p:blipFill>
        <p:spPr>
          <a:xfrm>
            <a:off x="10211415" y="4114800"/>
            <a:ext cx="856510" cy="998589"/>
          </a:xfrm>
          <a:prstGeom prst="rect">
            <a:avLst/>
          </a:prstGeom>
        </p:spPr>
      </p:pic>
      <p:sp>
        <p:nvSpPr>
          <p:cNvPr id="5" name="TextBox 4"/>
          <p:cNvSpPr txBox="1"/>
          <p:nvPr/>
        </p:nvSpPr>
        <p:spPr>
          <a:xfrm>
            <a:off x="296366" y="961936"/>
            <a:ext cx="6954591" cy="738664"/>
          </a:xfrm>
          <a:prstGeom prst="rect">
            <a:avLst/>
          </a:prstGeom>
          <a:noFill/>
        </p:spPr>
        <p:txBody>
          <a:bodyPr wrap="square" rtlCol="0">
            <a:spAutoFit/>
          </a:bodyPr>
          <a:lstStyle/>
          <a:p>
            <a:r>
              <a:rPr lang="en-GB" sz="2400" dirty="0" smtClean="0"/>
              <a:t>Copy this vocab in to your book and try and learn it</a:t>
            </a:r>
            <a:endParaRPr lang="en-GB" sz="2400" dirty="0"/>
          </a:p>
          <a:p>
            <a:endParaRPr lang="en-GB" dirty="0" smtClean="0"/>
          </a:p>
        </p:txBody>
      </p:sp>
    </p:spTree>
    <p:extLst>
      <p:ext uri="{BB962C8B-B14F-4D97-AF65-F5344CB8AC3E}">
        <p14:creationId xmlns:p14="http://schemas.microsoft.com/office/powerpoint/2010/main" val="2237442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5531" y="996661"/>
            <a:ext cx="10248325" cy="4614429"/>
          </a:xfrm>
          <a:prstGeom prst="rect">
            <a:avLst/>
          </a:prstGeom>
        </p:spPr>
      </p:pic>
    </p:spTree>
    <p:extLst>
      <p:ext uri="{BB962C8B-B14F-4D97-AF65-F5344CB8AC3E}">
        <p14:creationId xmlns:p14="http://schemas.microsoft.com/office/powerpoint/2010/main" val="3221173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a:t>WEEK 6 – </a:t>
            </a:r>
          </a:p>
        </p:txBody>
      </p:sp>
      <p:pic>
        <p:nvPicPr>
          <p:cNvPr id="3" name="Picture 2">
            <a:extLst>
              <a:ext uri="{FF2B5EF4-FFF2-40B4-BE49-F238E27FC236}">
                <a16:creationId xmlns="" xmlns:a16="http://schemas.microsoft.com/office/drawing/2014/main" id="{6C2AAFDE-67B2-45B0-BC79-068AA794F3E4}"/>
              </a:ext>
            </a:extLst>
          </p:cNvPr>
          <p:cNvPicPr>
            <a:picLocks noChangeAspect="1"/>
          </p:cNvPicPr>
          <p:nvPr/>
        </p:nvPicPr>
        <p:blipFill>
          <a:blip r:embed="rId2"/>
          <a:stretch>
            <a:fillRect/>
          </a:stretch>
        </p:blipFill>
        <p:spPr>
          <a:xfrm>
            <a:off x="756945" y="3906681"/>
            <a:ext cx="9812846" cy="2251432"/>
          </a:xfrm>
          <a:prstGeom prst="rect">
            <a:avLst/>
          </a:prstGeom>
        </p:spPr>
      </p:pic>
      <p:sp>
        <p:nvSpPr>
          <p:cNvPr id="4" name="TextBox 3"/>
          <p:cNvSpPr txBox="1"/>
          <p:nvPr/>
        </p:nvSpPr>
        <p:spPr>
          <a:xfrm>
            <a:off x="296366" y="978794"/>
            <a:ext cx="10734005" cy="1569660"/>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Also revise the words below.</a:t>
            </a:r>
            <a:endParaRPr lang="en-GB" sz="3200" dirty="0"/>
          </a:p>
        </p:txBody>
      </p:sp>
      <p:pic>
        <p:nvPicPr>
          <p:cNvPr id="5" name="Picture 4"/>
          <p:cNvPicPr>
            <a:picLocks noChangeAspect="1"/>
          </p:cNvPicPr>
          <p:nvPr/>
        </p:nvPicPr>
        <p:blipFill>
          <a:blip r:embed="rId3"/>
          <a:stretch>
            <a:fillRect/>
          </a:stretch>
        </p:blipFill>
        <p:spPr>
          <a:xfrm>
            <a:off x="4428641" y="4347730"/>
            <a:ext cx="1138722" cy="889288"/>
          </a:xfrm>
          <a:prstGeom prst="rect">
            <a:avLst/>
          </a:prstGeom>
        </p:spPr>
      </p:pic>
    </p:spTree>
    <p:extLst>
      <p:ext uri="{BB962C8B-B14F-4D97-AF65-F5344CB8AC3E}">
        <p14:creationId xmlns:p14="http://schemas.microsoft.com/office/powerpoint/2010/main" val="377529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a:t>WEEK 7 – </a:t>
            </a:r>
          </a:p>
        </p:txBody>
      </p:sp>
      <p:sp>
        <p:nvSpPr>
          <p:cNvPr id="3" name="Rectangle 2"/>
          <p:cNvSpPr/>
          <p:nvPr/>
        </p:nvSpPr>
        <p:spPr>
          <a:xfrm>
            <a:off x="1824507" y="1357476"/>
            <a:ext cx="7808890" cy="1292662"/>
          </a:xfrm>
          <a:prstGeom prst="rect">
            <a:avLst/>
          </a:prstGeom>
        </p:spPr>
        <p:txBody>
          <a:bodyPr wrap="square">
            <a:spAutoFit/>
          </a:bodyPr>
          <a:lstStyle/>
          <a:p>
            <a:r>
              <a:rPr lang="en-GB" sz="2600" dirty="0" smtClean="0"/>
              <a:t>Learn about </a:t>
            </a:r>
            <a:r>
              <a:rPr lang="en-GB" sz="2600" dirty="0"/>
              <a:t>Christmas in Spain by reading the following slides. Then make your own poster or </a:t>
            </a:r>
            <a:r>
              <a:rPr lang="en-GB" sz="2600" dirty="0" err="1"/>
              <a:t>Powerpoint</a:t>
            </a:r>
            <a:r>
              <a:rPr lang="en-GB" sz="2600" dirty="0"/>
              <a:t> about Christmas in </a:t>
            </a:r>
            <a:r>
              <a:rPr lang="en-GB" sz="2600" dirty="0" smtClean="0"/>
              <a:t>Spain or a Spanish speaking country.</a:t>
            </a:r>
            <a:endParaRPr lang="en-GB" sz="2600" dirty="0"/>
          </a:p>
        </p:txBody>
      </p:sp>
      <p:pic>
        <p:nvPicPr>
          <p:cNvPr id="4" name="Picture 3"/>
          <p:cNvPicPr>
            <a:picLocks noChangeAspect="1"/>
          </p:cNvPicPr>
          <p:nvPr/>
        </p:nvPicPr>
        <p:blipFill>
          <a:blip r:embed="rId2"/>
          <a:stretch>
            <a:fillRect/>
          </a:stretch>
        </p:blipFill>
        <p:spPr>
          <a:xfrm>
            <a:off x="2009775" y="4663786"/>
            <a:ext cx="6572250" cy="1333500"/>
          </a:xfrm>
          <a:prstGeom prst="rect">
            <a:avLst/>
          </a:prstGeom>
        </p:spPr>
      </p:pic>
      <p:sp>
        <p:nvSpPr>
          <p:cNvPr id="5" name="TextBox 4"/>
          <p:cNvSpPr txBox="1"/>
          <p:nvPr/>
        </p:nvSpPr>
        <p:spPr>
          <a:xfrm>
            <a:off x="808197" y="3831513"/>
            <a:ext cx="10237339" cy="492443"/>
          </a:xfrm>
          <a:prstGeom prst="rect">
            <a:avLst/>
          </a:prstGeom>
          <a:noFill/>
        </p:spPr>
        <p:txBody>
          <a:bodyPr wrap="square" rtlCol="0">
            <a:spAutoFit/>
          </a:bodyPr>
          <a:lstStyle/>
          <a:p>
            <a:r>
              <a:rPr lang="en-GB" sz="2600" dirty="0" smtClean="0"/>
              <a:t>There is a Christmas section on </a:t>
            </a:r>
            <a:r>
              <a:rPr lang="en-GB" sz="2600" dirty="0" err="1" smtClean="0"/>
              <a:t>Linguascope</a:t>
            </a:r>
            <a:r>
              <a:rPr lang="en-GB" sz="2600" dirty="0" smtClean="0"/>
              <a:t> in the </a:t>
            </a:r>
            <a:r>
              <a:rPr lang="en-GB" sz="2600" dirty="0"/>
              <a:t>beginner section </a:t>
            </a:r>
            <a:r>
              <a:rPr lang="en-GB" sz="2600" dirty="0" smtClean="0"/>
              <a:t>too. </a:t>
            </a:r>
            <a:endParaRPr lang="en-GB" sz="2600" dirty="0"/>
          </a:p>
        </p:txBody>
      </p:sp>
    </p:spTree>
    <p:extLst>
      <p:ext uri="{BB962C8B-B14F-4D97-AF65-F5344CB8AC3E}">
        <p14:creationId xmlns:p14="http://schemas.microsoft.com/office/powerpoint/2010/main" val="524716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GB" dirty="0">
                <a:latin typeface="Comic Sans MS" panose="030F0702030302020204" pitchFamily="66" charset="0"/>
              </a:rPr>
              <a:t>¡</a:t>
            </a:r>
            <a:r>
              <a:rPr lang="en-GB" dirty="0" err="1" smtClean="0">
                <a:latin typeface="Comic Sans MS" panose="030F0702030302020204" pitchFamily="66" charset="0"/>
              </a:rPr>
              <a:t>Feliz</a:t>
            </a:r>
            <a:r>
              <a:rPr lang="en-GB" dirty="0" smtClean="0">
                <a:latin typeface="Comic Sans MS" panose="030F0702030302020204" pitchFamily="66" charset="0"/>
              </a:rPr>
              <a:t> </a:t>
            </a:r>
            <a:r>
              <a:rPr lang="en-GB" dirty="0" err="1" smtClean="0">
                <a:latin typeface="Comic Sans MS" panose="030F0702030302020204" pitchFamily="66" charset="0"/>
              </a:rPr>
              <a:t>navidad</a:t>
            </a:r>
            <a:r>
              <a:rPr lang="en-GB" dirty="0" smtClean="0">
                <a:latin typeface="Comic Sans MS" panose="030F0702030302020204" pitchFamily="66" charset="0"/>
              </a:rPr>
              <a:t>!</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000792" y="2715064"/>
            <a:ext cx="4726747" cy="3151164"/>
          </a:xfrm>
          <a:prstGeom prst="rect">
            <a:avLst/>
          </a:prstGeom>
        </p:spPr>
      </p:pic>
      <p:pic>
        <p:nvPicPr>
          <p:cNvPr id="5" name="Picture 6" descr="http://images.clipartpanda.com/bribery-clipart-christmas_present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54"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images.clipartpanda.com/bribery-clipart-christmas_present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128" y="2998361"/>
            <a:ext cx="2345743" cy="177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3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La </a:t>
            </a:r>
            <a:r>
              <a:rPr lang="en-GB" dirty="0" err="1" smtClean="0">
                <a:latin typeface="Comic Sans MS" panose="030F0702030302020204" pitchFamily="66" charset="0"/>
              </a:rPr>
              <a:t>nochebuena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La </a:t>
            </a:r>
            <a:r>
              <a:rPr lang="en-GB" dirty="0" err="1" smtClean="0">
                <a:latin typeface="Comic Sans MS" panose="030F0702030302020204" pitchFamily="66" charset="0"/>
              </a:rPr>
              <a:t>nochebuena</a:t>
            </a:r>
            <a:r>
              <a:rPr lang="en-GB" dirty="0" smtClean="0">
                <a:latin typeface="Comic Sans MS" panose="030F0702030302020204" pitchFamily="66" charset="0"/>
              </a:rPr>
              <a:t> is the night before Christmas day in Spain. This is when most families eat a large Christmas meal, usually turkey, pork or sea food. El </a:t>
            </a:r>
            <a:r>
              <a:rPr lang="en-GB" dirty="0" err="1" smtClean="0">
                <a:latin typeface="Comic Sans MS" panose="030F0702030302020204" pitchFamily="66" charset="0"/>
              </a:rPr>
              <a:t>turrón</a:t>
            </a:r>
            <a:endParaRPr lang="en-GB" dirty="0">
              <a:latin typeface="Comic Sans MS" panose="030F0702030302020204" pitchFamily="66" charset="0"/>
            </a:endParaRPr>
          </a:p>
          <a:p>
            <a:pPr marL="0" indent="0">
              <a:buNone/>
            </a:pPr>
            <a:r>
              <a:rPr lang="en-GB" dirty="0" smtClean="0">
                <a:latin typeface="Comic Sans MS" panose="030F0702030302020204" pitchFamily="66" charset="0"/>
              </a:rPr>
              <a:t>is similar to nougat and is traditionally </a:t>
            </a:r>
          </a:p>
          <a:p>
            <a:pPr marL="0" indent="0">
              <a:buNone/>
            </a:pPr>
            <a:r>
              <a:rPr lang="en-GB" dirty="0">
                <a:latin typeface="Comic Sans MS" panose="030F0702030302020204" pitchFamily="66" charset="0"/>
              </a:rPr>
              <a:t>e</a:t>
            </a:r>
            <a:r>
              <a:rPr lang="en-GB" dirty="0" smtClean="0">
                <a:latin typeface="Comic Sans MS" panose="030F0702030302020204" pitchFamily="66" charset="0"/>
              </a:rPr>
              <a:t>aten for dessert.</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Then people usually go to Mass or</a:t>
            </a:r>
          </a:p>
          <a:p>
            <a:pPr marL="0" indent="0">
              <a:buNone/>
            </a:pPr>
            <a:r>
              <a:rPr lang="en-GB" dirty="0" smtClean="0">
                <a:latin typeface="Comic Sans MS" panose="030F0702030302020204" pitchFamily="66" charset="0"/>
              </a:rPr>
              <a:t>‘La </a:t>
            </a:r>
            <a:r>
              <a:rPr lang="en-GB" dirty="0">
                <a:latin typeface="Comic Sans MS" panose="030F0702030302020204" pitchFamily="66" charset="0"/>
              </a:rPr>
              <a:t>M</a:t>
            </a:r>
            <a:r>
              <a:rPr lang="en-GB" dirty="0" smtClean="0">
                <a:latin typeface="Comic Sans MS" panose="030F0702030302020204" pitchFamily="66" charset="0"/>
              </a:rPr>
              <a:t>isa del </a:t>
            </a:r>
            <a:r>
              <a:rPr lang="en-GB" dirty="0">
                <a:latin typeface="Comic Sans MS" panose="030F0702030302020204" pitchFamily="66" charset="0"/>
              </a:rPr>
              <a:t>G</a:t>
            </a:r>
            <a:r>
              <a:rPr lang="en-GB" dirty="0" smtClean="0">
                <a:latin typeface="Comic Sans MS" panose="030F0702030302020204" pitchFamily="66" charset="0"/>
              </a:rPr>
              <a:t>allo’</a:t>
            </a:r>
            <a:endParaRPr lang="en-GB" dirty="0">
              <a:latin typeface="Comic Sans MS" panose="030F0702030302020204" pitchFamily="66"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7762875" y="3076305"/>
            <a:ext cx="3590925" cy="3409950"/>
          </a:xfrm>
          <a:prstGeom prst="rect">
            <a:avLst/>
          </a:prstGeom>
        </p:spPr>
      </p:pic>
    </p:spTree>
    <p:extLst>
      <p:ext uri="{BB962C8B-B14F-4D97-AF65-F5344CB8AC3E}">
        <p14:creationId xmlns:p14="http://schemas.microsoft.com/office/powerpoint/2010/main" val="553163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El </a:t>
            </a:r>
            <a:r>
              <a:rPr lang="en-GB" dirty="0" err="1">
                <a:latin typeface="Comic Sans MS" panose="030F0702030302020204" pitchFamily="66" charset="0"/>
              </a:rPr>
              <a:t>D</a:t>
            </a:r>
            <a:r>
              <a:rPr lang="en-GB" dirty="0" err="1" smtClean="0">
                <a:latin typeface="Comic Sans MS" panose="030F0702030302020204" pitchFamily="66" charset="0"/>
              </a:rPr>
              <a:t>ía</a:t>
            </a:r>
            <a:r>
              <a:rPr lang="en-GB" dirty="0" smtClean="0">
                <a:latin typeface="Comic Sans MS" panose="030F0702030302020204" pitchFamily="66" charset="0"/>
              </a:rPr>
              <a:t> de </a:t>
            </a:r>
            <a:r>
              <a:rPr lang="en-GB" dirty="0" err="1" smtClean="0">
                <a:latin typeface="Comic Sans MS" panose="030F0702030302020204" pitchFamily="66" charset="0"/>
              </a:rPr>
              <a:t>Navidad</a:t>
            </a:r>
            <a:endParaRPr lang="en-GB" dirty="0">
              <a:latin typeface="Comic Sans MS" panose="030F0702030302020204" pitchFamily="66" charset="0"/>
            </a:endParaRPr>
          </a:p>
        </p:txBody>
      </p:sp>
      <p:sp>
        <p:nvSpPr>
          <p:cNvPr id="3" name="Content Placeholder 2"/>
          <p:cNvSpPr>
            <a:spLocks noGrp="1"/>
          </p:cNvSpPr>
          <p:nvPr>
            <p:ph idx="1"/>
          </p:nvPr>
        </p:nvSpPr>
        <p:spPr>
          <a:xfrm>
            <a:off x="348803" y="1555169"/>
            <a:ext cx="7327005" cy="4351338"/>
          </a:xfrm>
        </p:spPr>
        <p:txBody>
          <a:bodyPr/>
          <a:lstStyle/>
          <a:p>
            <a:pPr marL="0" indent="0">
              <a:buNone/>
            </a:pPr>
            <a:r>
              <a:rPr lang="en-GB" dirty="0" smtClean="0">
                <a:latin typeface="Comic Sans MS" panose="030F0702030302020204" pitchFamily="66" charset="0"/>
              </a:rPr>
              <a:t>El </a:t>
            </a:r>
            <a:r>
              <a:rPr lang="en-GB" dirty="0" err="1" smtClean="0">
                <a:latin typeface="Comic Sans MS" panose="030F0702030302020204" pitchFamily="66" charset="0"/>
              </a:rPr>
              <a:t>Día</a:t>
            </a:r>
            <a:r>
              <a:rPr lang="en-GB" dirty="0" smtClean="0">
                <a:latin typeface="Comic Sans MS" panose="030F0702030302020204" pitchFamily="66" charset="0"/>
              </a:rPr>
              <a:t> de </a:t>
            </a:r>
            <a:r>
              <a:rPr lang="en-GB" dirty="0" err="1" smtClean="0">
                <a:latin typeface="Comic Sans MS" panose="030F0702030302020204" pitchFamily="66" charset="0"/>
              </a:rPr>
              <a:t>Navidad</a:t>
            </a:r>
            <a:r>
              <a:rPr lang="en-GB" dirty="0" smtClean="0">
                <a:latin typeface="Comic Sans MS" panose="030F0702030302020204" pitchFamily="66" charset="0"/>
              </a:rPr>
              <a:t> is another day for celebrating with family. </a:t>
            </a:r>
            <a:endParaRPr lang="en-GB" dirty="0" smtClean="0"/>
          </a:p>
          <a:p>
            <a:pPr marL="0" indent="0">
              <a:buNone/>
            </a:pPr>
            <a:r>
              <a:rPr lang="en-GB" dirty="0" smtClean="0">
                <a:latin typeface="Comic Sans MS" panose="030F0702030302020204" pitchFamily="66" charset="0"/>
              </a:rPr>
              <a:t>There is a tradition of hitting a Christmas log in some parts of Spain. Children hit the log and receive presents from it. </a:t>
            </a:r>
            <a:endParaRPr lang="en-GB" dirty="0">
              <a:latin typeface="Comic Sans MS" panose="030F0702030302020204" pitchFamily="66"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8287555" y="1436252"/>
            <a:ext cx="3164640" cy="2974762"/>
          </a:xfrm>
          <a:prstGeom prst="rect">
            <a:avLst/>
          </a:prstGeom>
        </p:spPr>
      </p:pic>
    </p:spTree>
    <p:extLst>
      <p:ext uri="{BB962C8B-B14F-4D97-AF65-F5344CB8AC3E}">
        <p14:creationId xmlns:p14="http://schemas.microsoft.com/office/powerpoint/2010/main" val="1358781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Un </a:t>
            </a:r>
            <a:r>
              <a:rPr lang="en-GB" dirty="0">
                <a:latin typeface="Comic Sans MS" panose="030F0702030302020204" pitchFamily="66" charset="0"/>
              </a:rPr>
              <a:t>portal de </a:t>
            </a:r>
            <a:r>
              <a:rPr lang="en-GB" dirty="0" err="1">
                <a:latin typeface="Comic Sans MS" panose="030F0702030302020204" pitchFamily="66" charset="0"/>
              </a:rPr>
              <a:t>Belén</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In Spain, most houses display a Nativity scene which displays the scene of the birth of Jesus. What would you expect to see in it? </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Some houses will also have a Christmas tree. </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300320" y="4267602"/>
            <a:ext cx="3274454" cy="2423096"/>
          </a:xfrm>
          <a:prstGeom prst="rect">
            <a:avLst/>
          </a:prstGeom>
        </p:spPr>
      </p:pic>
      <p:pic>
        <p:nvPicPr>
          <p:cNvPr id="5" name="Picture 4"/>
          <p:cNvPicPr>
            <a:picLocks noChangeAspect="1"/>
          </p:cNvPicPr>
          <p:nvPr/>
        </p:nvPicPr>
        <p:blipFill>
          <a:blip r:embed="rId3"/>
          <a:stretch>
            <a:fillRect/>
          </a:stretch>
        </p:blipFill>
        <p:spPr>
          <a:xfrm>
            <a:off x="3585560" y="4327848"/>
            <a:ext cx="1604627" cy="2302604"/>
          </a:xfrm>
          <a:prstGeom prst="rect">
            <a:avLst/>
          </a:prstGeom>
        </p:spPr>
      </p:pic>
    </p:spTree>
    <p:extLst>
      <p:ext uri="{BB962C8B-B14F-4D97-AF65-F5344CB8AC3E}">
        <p14:creationId xmlns:p14="http://schemas.microsoft.com/office/powerpoint/2010/main" val="637998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El </a:t>
            </a:r>
            <a:r>
              <a:rPr lang="en-GB" dirty="0" err="1" smtClean="0">
                <a:latin typeface="Comic Sans MS" panose="030F0702030302020204" pitchFamily="66" charset="0"/>
              </a:rPr>
              <a:t>día</a:t>
            </a:r>
            <a:r>
              <a:rPr lang="en-GB" dirty="0" smtClean="0">
                <a:latin typeface="Comic Sans MS" panose="030F0702030302020204" pitchFamily="66" charset="0"/>
              </a:rPr>
              <a:t> de </a:t>
            </a:r>
            <a:r>
              <a:rPr lang="en-GB" dirty="0" err="1" smtClean="0">
                <a:latin typeface="Comic Sans MS" panose="030F0702030302020204" pitchFamily="66" charset="0"/>
              </a:rPr>
              <a:t>los</a:t>
            </a:r>
            <a:r>
              <a:rPr lang="en-GB" dirty="0" smtClean="0">
                <a:latin typeface="Comic Sans MS" panose="030F0702030302020204" pitchFamily="66" charset="0"/>
              </a:rPr>
              <a:t> Santos </a:t>
            </a:r>
            <a:r>
              <a:rPr lang="en-GB" dirty="0" err="1" smtClean="0">
                <a:latin typeface="Comic Sans MS" panose="030F0702030302020204" pitchFamily="66" charset="0"/>
              </a:rPr>
              <a:t>inocentes</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28</a:t>
            </a:r>
            <a:r>
              <a:rPr lang="en-GB" baseline="30000" dirty="0" smtClean="0">
                <a:latin typeface="Comic Sans MS" panose="030F0702030302020204" pitchFamily="66" charset="0"/>
              </a:rPr>
              <a:t>th</a:t>
            </a:r>
            <a:r>
              <a:rPr lang="en-GB" dirty="0" smtClean="0">
                <a:latin typeface="Comic Sans MS" panose="030F0702030302020204" pitchFamily="66" charset="0"/>
              </a:rPr>
              <a:t> December is similar to April Fool’s Day in Great Britain. If you trick someone you call them ‘</a:t>
            </a:r>
            <a:r>
              <a:rPr lang="en-GB" dirty="0" err="1" smtClean="0">
                <a:latin typeface="Comic Sans MS" panose="030F0702030302020204" pitchFamily="66" charset="0"/>
              </a:rPr>
              <a:t>inocente</a:t>
            </a:r>
            <a:r>
              <a:rPr lang="en-GB" dirty="0" smtClean="0">
                <a:latin typeface="Comic Sans MS" panose="030F0702030302020204" pitchFamily="66" charset="0"/>
              </a:rPr>
              <a:t>, </a:t>
            </a:r>
            <a:r>
              <a:rPr lang="en-GB" dirty="0" err="1" smtClean="0">
                <a:latin typeface="Comic Sans MS" panose="030F0702030302020204" pitchFamily="66" charset="0"/>
              </a:rPr>
              <a:t>inocente</a:t>
            </a:r>
            <a:r>
              <a:rPr lang="en-GB" dirty="0" smtClean="0">
                <a:latin typeface="Comic Sans MS" panose="030F0702030302020204" pitchFamily="66" charset="0"/>
              </a:rPr>
              <a:t>’. </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 </a:t>
            </a:r>
            <a:endParaRPr lang="en-GB" dirty="0">
              <a:latin typeface="Comic Sans MS" panose="030F0702030302020204" pitchFamily="66" charset="0"/>
            </a:endParaRPr>
          </a:p>
        </p:txBody>
      </p:sp>
    </p:spTree>
    <p:extLst>
      <p:ext uri="{BB962C8B-B14F-4D97-AF65-F5344CB8AC3E}">
        <p14:creationId xmlns:p14="http://schemas.microsoft.com/office/powerpoint/2010/main" val="1977519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La </a:t>
            </a:r>
            <a:r>
              <a:rPr lang="en-GB" dirty="0" err="1" smtClean="0">
                <a:latin typeface="Comic Sans MS" panose="030F0702030302020204" pitchFamily="66" charset="0"/>
              </a:rPr>
              <a:t>noche</a:t>
            </a:r>
            <a:r>
              <a:rPr lang="en-GB" dirty="0" smtClean="0">
                <a:latin typeface="Comic Sans MS" panose="030F0702030302020204" pitchFamily="66" charset="0"/>
              </a:rPr>
              <a:t> </a:t>
            </a:r>
            <a:r>
              <a:rPr lang="en-GB" dirty="0" err="1" smtClean="0">
                <a:latin typeface="Comic Sans MS" panose="030F0702030302020204" pitchFamily="66" charset="0"/>
              </a:rPr>
              <a:t>vieja</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New year’s eve is called La </a:t>
            </a:r>
            <a:r>
              <a:rPr lang="en-GB" dirty="0" err="1" smtClean="0">
                <a:latin typeface="Comic Sans MS" panose="030F0702030302020204" pitchFamily="66" charset="0"/>
              </a:rPr>
              <a:t>noche</a:t>
            </a:r>
            <a:r>
              <a:rPr lang="en-GB" dirty="0" smtClean="0">
                <a:latin typeface="Comic Sans MS" panose="030F0702030302020204" pitchFamily="66" charset="0"/>
              </a:rPr>
              <a:t> </a:t>
            </a:r>
            <a:r>
              <a:rPr lang="en-GB" dirty="0" err="1" smtClean="0">
                <a:latin typeface="Comic Sans MS" panose="030F0702030302020204" pitchFamily="66" charset="0"/>
              </a:rPr>
              <a:t>vieja</a:t>
            </a:r>
            <a:r>
              <a:rPr lang="en-GB" dirty="0" smtClean="0">
                <a:latin typeface="Comic Sans MS" panose="030F0702030302020204" pitchFamily="66" charset="0"/>
              </a:rPr>
              <a:t> in Spain. People go out to party. At midnight, the bells chime and traditionally everybody eats 12 grapes.</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349237" y="3309870"/>
            <a:ext cx="4412404" cy="3124267"/>
          </a:xfrm>
          <a:prstGeom prst="rect">
            <a:avLst/>
          </a:prstGeom>
        </p:spPr>
      </p:pic>
      <p:pic>
        <p:nvPicPr>
          <p:cNvPr id="5" name="Picture 4"/>
          <p:cNvPicPr>
            <a:picLocks noChangeAspect="1"/>
          </p:cNvPicPr>
          <p:nvPr/>
        </p:nvPicPr>
        <p:blipFill>
          <a:blip r:embed="rId3"/>
          <a:stretch>
            <a:fillRect/>
          </a:stretch>
        </p:blipFill>
        <p:spPr>
          <a:xfrm>
            <a:off x="838200" y="3375227"/>
            <a:ext cx="3467495" cy="2801736"/>
          </a:xfrm>
          <a:prstGeom prst="rect">
            <a:avLst/>
          </a:prstGeom>
        </p:spPr>
      </p:pic>
    </p:spTree>
    <p:extLst>
      <p:ext uri="{BB962C8B-B14F-4D97-AF65-F5344CB8AC3E}">
        <p14:creationId xmlns:p14="http://schemas.microsoft.com/office/powerpoint/2010/main" val="405702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470" y="152333"/>
            <a:ext cx="10515600" cy="1325563"/>
          </a:xfrm>
        </p:spPr>
        <p:txBody>
          <a:bodyPr/>
          <a:lstStyle/>
          <a:p>
            <a:r>
              <a:rPr lang="en-GB" dirty="0" smtClean="0">
                <a:latin typeface="Comic Sans MS" panose="030F0702030302020204" pitchFamily="66" charset="0"/>
              </a:rPr>
              <a:t>El </a:t>
            </a:r>
            <a:r>
              <a:rPr lang="en-GB" dirty="0" err="1">
                <a:latin typeface="Comic Sans MS" panose="030F0702030302020204" pitchFamily="66" charset="0"/>
              </a:rPr>
              <a:t>D</a:t>
            </a:r>
            <a:r>
              <a:rPr lang="en-GB" dirty="0" err="1" smtClean="0">
                <a:latin typeface="Comic Sans MS" panose="030F0702030302020204" pitchFamily="66" charset="0"/>
              </a:rPr>
              <a:t>ía</a:t>
            </a:r>
            <a:r>
              <a:rPr lang="en-GB" dirty="0" smtClean="0">
                <a:latin typeface="Comic Sans MS" panose="030F0702030302020204" pitchFamily="66" charset="0"/>
              </a:rPr>
              <a:t> de </a:t>
            </a:r>
            <a:r>
              <a:rPr lang="en-GB" dirty="0" err="1" smtClean="0">
                <a:latin typeface="Comic Sans MS" panose="030F0702030302020204" pitchFamily="66" charset="0"/>
              </a:rPr>
              <a:t>los</a:t>
            </a:r>
            <a:r>
              <a:rPr lang="en-GB" dirty="0" smtClean="0">
                <a:latin typeface="Comic Sans MS" panose="030F0702030302020204" pitchFamily="66" charset="0"/>
              </a:rPr>
              <a:t> </a:t>
            </a:r>
            <a:r>
              <a:rPr lang="en-GB" dirty="0">
                <a:latin typeface="Comic Sans MS" panose="030F0702030302020204" pitchFamily="66" charset="0"/>
              </a:rPr>
              <a:t>R</a:t>
            </a:r>
            <a:r>
              <a:rPr lang="en-GB" dirty="0" smtClean="0">
                <a:latin typeface="Comic Sans MS" panose="030F0702030302020204" pitchFamily="66" charset="0"/>
              </a:rPr>
              <a:t>eyes</a:t>
            </a:r>
            <a:endParaRPr lang="en-GB" dirty="0">
              <a:latin typeface="Comic Sans MS" panose="030F0702030302020204" pitchFamily="66" charset="0"/>
            </a:endParaRPr>
          </a:p>
        </p:txBody>
      </p:sp>
      <p:sp>
        <p:nvSpPr>
          <p:cNvPr id="3" name="Content Placeholder 2"/>
          <p:cNvSpPr>
            <a:spLocks noGrp="1"/>
          </p:cNvSpPr>
          <p:nvPr>
            <p:ph idx="1"/>
          </p:nvPr>
        </p:nvSpPr>
        <p:spPr>
          <a:xfrm>
            <a:off x="374560" y="1619563"/>
            <a:ext cx="6386848" cy="4351338"/>
          </a:xfrm>
        </p:spPr>
        <p:txBody>
          <a:bodyPr>
            <a:normAutofit fontScale="92500" lnSpcReduction="10000"/>
          </a:bodyPr>
          <a:lstStyle/>
          <a:p>
            <a:pPr marL="0" indent="0">
              <a:buNone/>
            </a:pPr>
            <a:r>
              <a:rPr lang="en-GB" dirty="0" smtClean="0">
                <a:latin typeface="Comic Sans MS" panose="030F0702030302020204" pitchFamily="66" charset="0"/>
              </a:rPr>
              <a:t>The 6</a:t>
            </a:r>
            <a:r>
              <a:rPr lang="en-GB" baseline="30000" dirty="0" smtClean="0">
                <a:latin typeface="Comic Sans MS" panose="030F0702030302020204" pitchFamily="66" charset="0"/>
              </a:rPr>
              <a:t>th</a:t>
            </a:r>
            <a:r>
              <a:rPr lang="en-GB" dirty="0" smtClean="0">
                <a:latin typeface="Comic Sans MS" panose="030F0702030302020204" pitchFamily="66" charset="0"/>
              </a:rPr>
              <a:t> of January is one of the most important days in Spain over the Christmas period. On Epiphany, Spanish people receive presents to celebrate when the three kings gave presents to the Baby Jesus. </a:t>
            </a:r>
          </a:p>
          <a:p>
            <a:pPr marL="0" indent="0">
              <a:buNone/>
            </a:pPr>
            <a:r>
              <a:rPr lang="en-GB" dirty="0" smtClean="0">
                <a:latin typeface="Comic Sans MS" panose="030F0702030302020204" pitchFamily="66" charset="0"/>
              </a:rPr>
              <a:t>Children leave out shoes to be filled with presents instead of stockings!</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There are the </a:t>
            </a:r>
            <a:r>
              <a:rPr lang="en-GB" dirty="0" err="1" smtClean="0">
                <a:latin typeface="Comic Sans MS" panose="030F0702030302020204" pitchFamily="66" charset="0"/>
              </a:rPr>
              <a:t>Tres</a:t>
            </a:r>
            <a:r>
              <a:rPr lang="en-GB" dirty="0" smtClean="0">
                <a:latin typeface="Comic Sans MS" panose="030F0702030302020204" pitchFamily="66" charset="0"/>
              </a:rPr>
              <a:t> Reyes </a:t>
            </a:r>
            <a:r>
              <a:rPr lang="en-GB" dirty="0" err="1" smtClean="0">
                <a:latin typeface="Comic Sans MS" panose="030F0702030302020204" pitchFamily="66" charset="0"/>
              </a:rPr>
              <a:t>Magos</a:t>
            </a:r>
            <a:r>
              <a:rPr lang="en-GB" dirty="0" smtClean="0">
                <a:latin typeface="Comic Sans MS" panose="030F0702030302020204" pitchFamily="66" charset="0"/>
              </a:rPr>
              <a:t> parades in the streets on the 5</a:t>
            </a:r>
            <a:r>
              <a:rPr lang="en-GB" baseline="30000" dirty="0" smtClean="0">
                <a:latin typeface="Comic Sans MS" panose="030F0702030302020204" pitchFamily="66" charset="0"/>
              </a:rPr>
              <a:t>th</a:t>
            </a:r>
            <a:r>
              <a:rPr lang="en-GB" dirty="0" smtClean="0">
                <a:latin typeface="Comic Sans MS" panose="030F0702030302020204" pitchFamily="66" charset="0"/>
              </a:rPr>
              <a:t> January.</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7967730" y="4078567"/>
            <a:ext cx="2940675" cy="2099825"/>
          </a:xfrm>
          <a:prstGeom prst="rect">
            <a:avLst/>
          </a:prstGeom>
        </p:spPr>
      </p:pic>
      <p:pic>
        <p:nvPicPr>
          <p:cNvPr id="5" name="Picture 4"/>
          <p:cNvPicPr>
            <a:picLocks noChangeAspect="1"/>
          </p:cNvPicPr>
          <p:nvPr/>
        </p:nvPicPr>
        <p:blipFill>
          <a:blip r:embed="rId3"/>
          <a:stretch>
            <a:fillRect/>
          </a:stretch>
        </p:blipFill>
        <p:spPr>
          <a:xfrm>
            <a:off x="7967730" y="566670"/>
            <a:ext cx="3245398" cy="2382122"/>
          </a:xfrm>
          <a:prstGeom prst="rect">
            <a:avLst/>
          </a:prstGeom>
        </p:spPr>
      </p:pic>
    </p:spTree>
    <p:extLst>
      <p:ext uri="{BB962C8B-B14F-4D97-AF65-F5344CB8AC3E}">
        <p14:creationId xmlns:p14="http://schemas.microsoft.com/office/powerpoint/2010/main" val="168497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934074" y="174973"/>
            <a:ext cx="6005377" cy="6683027"/>
          </a:xfrm>
          <a:prstGeom prst="rect">
            <a:avLst/>
          </a:prstGeom>
        </p:spPr>
      </p:pic>
      <p:pic>
        <p:nvPicPr>
          <p:cNvPr id="3" name="Picture 2"/>
          <p:cNvPicPr>
            <a:picLocks noChangeAspect="1"/>
          </p:cNvPicPr>
          <p:nvPr/>
        </p:nvPicPr>
        <p:blipFill>
          <a:blip r:embed="rId5"/>
          <a:stretch>
            <a:fillRect/>
          </a:stretch>
        </p:blipFill>
        <p:spPr>
          <a:xfrm>
            <a:off x="-116114" y="986971"/>
            <a:ext cx="6211621" cy="914401"/>
          </a:xfrm>
          <a:prstGeom prst="rect">
            <a:avLst/>
          </a:prstGeom>
        </p:spPr>
      </p:pic>
      <p:sp>
        <p:nvSpPr>
          <p:cNvPr id="4" name="TextBox 3"/>
          <p:cNvSpPr txBox="1"/>
          <p:nvPr/>
        </p:nvSpPr>
        <p:spPr>
          <a:xfrm>
            <a:off x="377371" y="2917371"/>
            <a:ext cx="5181600" cy="1200329"/>
          </a:xfrm>
          <a:prstGeom prst="rect">
            <a:avLst/>
          </a:prstGeom>
          <a:noFill/>
        </p:spPr>
        <p:txBody>
          <a:bodyPr wrap="square" rtlCol="0">
            <a:spAutoFit/>
          </a:bodyPr>
          <a:lstStyle/>
          <a:p>
            <a:r>
              <a:rPr lang="en-GB" sz="2400" dirty="0" smtClean="0"/>
              <a:t>Listen to the recording and look at the pictures. Write 1-9 then write the name of who is talking.</a:t>
            </a:r>
            <a:endParaRPr lang="en-GB" sz="2400" dirty="0"/>
          </a:p>
        </p:txBody>
      </p:sp>
      <p:pic>
        <p:nvPicPr>
          <p:cNvPr id="5" name="02AB699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9275" y="2104571"/>
            <a:ext cx="609600" cy="609600"/>
          </a:xfrm>
          <a:prstGeom prst="rect">
            <a:avLst/>
          </a:prstGeom>
        </p:spPr>
      </p:pic>
    </p:spTree>
    <p:extLst>
      <p:ext uri="{BB962C8B-B14F-4D97-AF65-F5344CB8AC3E}">
        <p14:creationId xmlns:p14="http://schemas.microsoft.com/office/powerpoint/2010/main" val="2301357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99621" y="140257"/>
            <a:ext cx="3962128" cy="6717743"/>
          </a:xfrm>
          <a:prstGeom prst="rect">
            <a:avLst/>
          </a:prstGeom>
        </p:spPr>
      </p:pic>
      <p:sp>
        <p:nvSpPr>
          <p:cNvPr id="3" name="TextBox 2"/>
          <p:cNvSpPr txBox="1"/>
          <p:nvPr/>
        </p:nvSpPr>
        <p:spPr>
          <a:xfrm>
            <a:off x="377371" y="2917371"/>
            <a:ext cx="5181600" cy="830997"/>
          </a:xfrm>
          <a:prstGeom prst="rect">
            <a:avLst/>
          </a:prstGeom>
          <a:noFill/>
        </p:spPr>
        <p:txBody>
          <a:bodyPr wrap="square" rtlCol="0">
            <a:spAutoFit/>
          </a:bodyPr>
          <a:lstStyle/>
          <a:p>
            <a:r>
              <a:rPr lang="en-GB" sz="2400" dirty="0" smtClean="0"/>
              <a:t>Copy this information in to your orange books and do the activity. </a:t>
            </a:r>
            <a:endParaRPr lang="en-GB" sz="2400" dirty="0"/>
          </a:p>
        </p:txBody>
      </p:sp>
    </p:spTree>
    <p:extLst>
      <p:ext uri="{BB962C8B-B14F-4D97-AF65-F5344CB8AC3E}">
        <p14:creationId xmlns:p14="http://schemas.microsoft.com/office/powerpoint/2010/main" val="3415887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00457" y="920492"/>
            <a:ext cx="11097410" cy="4776923"/>
          </a:xfrm>
          <a:prstGeom prst="rect">
            <a:avLst/>
          </a:prstGeom>
        </p:spPr>
      </p:pic>
      <p:pic>
        <p:nvPicPr>
          <p:cNvPr id="3" name="Picture 2"/>
          <p:cNvPicPr>
            <a:picLocks noChangeAspect="1"/>
          </p:cNvPicPr>
          <p:nvPr/>
        </p:nvPicPr>
        <p:blipFill>
          <a:blip r:embed="rId5"/>
          <a:stretch>
            <a:fillRect/>
          </a:stretch>
        </p:blipFill>
        <p:spPr>
          <a:xfrm>
            <a:off x="8570521" y="920492"/>
            <a:ext cx="1445676" cy="1445676"/>
          </a:xfrm>
          <a:prstGeom prst="rect">
            <a:avLst/>
          </a:prstGeom>
        </p:spPr>
      </p:pic>
      <p:pic>
        <p:nvPicPr>
          <p:cNvPr id="4" name="AD7815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232" y="219868"/>
            <a:ext cx="609600" cy="609600"/>
          </a:xfrm>
          <a:prstGeom prst="rect">
            <a:avLst/>
          </a:prstGeom>
        </p:spPr>
      </p:pic>
    </p:spTree>
    <p:extLst>
      <p:ext uri="{BB962C8B-B14F-4D97-AF65-F5344CB8AC3E}">
        <p14:creationId xmlns:p14="http://schemas.microsoft.com/office/powerpoint/2010/main" val="1274198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698" y="732472"/>
            <a:ext cx="11471153" cy="4819242"/>
          </a:xfrm>
          <a:prstGeom prst="rect">
            <a:avLst/>
          </a:prstGeom>
        </p:spPr>
      </p:pic>
    </p:spTree>
    <p:extLst>
      <p:ext uri="{BB962C8B-B14F-4D97-AF65-F5344CB8AC3E}">
        <p14:creationId xmlns:p14="http://schemas.microsoft.com/office/powerpoint/2010/main" val="3115881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4514" y="1106878"/>
            <a:ext cx="10936389" cy="3465122"/>
          </a:xfrm>
          <a:prstGeom prst="rect">
            <a:avLst/>
          </a:prstGeom>
        </p:spPr>
      </p:pic>
    </p:spTree>
    <p:extLst>
      <p:ext uri="{BB962C8B-B14F-4D97-AF65-F5344CB8AC3E}">
        <p14:creationId xmlns:p14="http://schemas.microsoft.com/office/powerpoint/2010/main" val="29068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a:t>WEEK 2 – </a:t>
            </a:r>
          </a:p>
        </p:txBody>
      </p:sp>
      <p:pic>
        <p:nvPicPr>
          <p:cNvPr id="3" name="Picture 2">
            <a:extLst>
              <a:ext uri="{FF2B5EF4-FFF2-40B4-BE49-F238E27FC236}">
                <a16:creationId xmlns="" xmlns:a16="http://schemas.microsoft.com/office/drawing/2014/main" id="{BB922DE8-8845-4536-8246-A0B8C865CFD7}"/>
              </a:ext>
            </a:extLst>
          </p:cNvPr>
          <p:cNvPicPr>
            <a:picLocks noChangeAspect="1"/>
          </p:cNvPicPr>
          <p:nvPr/>
        </p:nvPicPr>
        <p:blipFill>
          <a:blip r:embed="rId2"/>
          <a:stretch>
            <a:fillRect/>
          </a:stretch>
        </p:blipFill>
        <p:spPr>
          <a:xfrm>
            <a:off x="678284" y="1835242"/>
            <a:ext cx="10795309" cy="1709816"/>
          </a:xfrm>
          <a:prstGeom prst="rect">
            <a:avLst/>
          </a:prstGeom>
        </p:spPr>
      </p:pic>
      <p:pic>
        <p:nvPicPr>
          <p:cNvPr id="4" name="Picture 3">
            <a:extLst>
              <a:ext uri="{FF2B5EF4-FFF2-40B4-BE49-F238E27FC236}">
                <a16:creationId xmlns="" xmlns:a16="http://schemas.microsoft.com/office/drawing/2014/main" id="{9BBFDB92-4146-46DC-8BD0-63B6AFC2A1A6}"/>
              </a:ext>
            </a:extLst>
          </p:cNvPr>
          <p:cNvPicPr>
            <a:picLocks noChangeAspect="1"/>
          </p:cNvPicPr>
          <p:nvPr/>
        </p:nvPicPr>
        <p:blipFill>
          <a:blip r:embed="rId3"/>
          <a:stretch>
            <a:fillRect/>
          </a:stretch>
        </p:blipFill>
        <p:spPr>
          <a:xfrm>
            <a:off x="678284" y="3937752"/>
            <a:ext cx="10749204" cy="1281362"/>
          </a:xfrm>
          <a:prstGeom prst="rect">
            <a:avLst/>
          </a:prstGeom>
        </p:spPr>
      </p:pic>
      <p:sp>
        <p:nvSpPr>
          <p:cNvPr id="5" name="TextBox 4"/>
          <p:cNvSpPr txBox="1"/>
          <p:nvPr/>
        </p:nvSpPr>
        <p:spPr>
          <a:xfrm>
            <a:off x="296366" y="961936"/>
            <a:ext cx="6954591" cy="738664"/>
          </a:xfrm>
          <a:prstGeom prst="rect">
            <a:avLst/>
          </a:prstGeom>
          <a:noFill/>
        </p:spPr>
        <p:txBody>
          <a:bodyPr wrap="square" rtlCol="0">
            <a:spAutoFit/>
          </a:bodyPr>
          <a:lstStyle/>
          <a:p>
            <a:r>
              <a:rPr lang="en-GB" sz="2400" dirty="0" smtClean="0"/>
              <a:t>Copy this vocab in to your book and try and learn it</a:t>
            </a:r>
            <a:endParaRPr lang="en-GB" sz="2400" dirty="0"/>
          </a:p>
          <a:p>
            <a:endParaRPr lang="en-GB" dirty="0" smtClean="0"/>
          </a:p>
        </p:txBody>
      </p:sp>
    </p:spTree>
    <p:extLst>
      <p:ext uri="{BB962C8B-B14F-4D97-AF65-F5344CB8AC3E}">
        <p14:creationId xmlns:p14="http://schemas.microsoft.com/office/powerpoint/2010/main" val="2646346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733</Words>
  <Application>Microsoft Office PowerPoint</Application>
  <PresentationFormat>Widescreen</PresentationFormat>
  <Paragraphs>62</Paragraphs>
  <Slides>39</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¡Feliz navidad!</vt:lpstr>
      <vt:lpstr>La nochebuena</vt:lpstr>
      <vt:lpstr>El Día de Navidad</vt:lpstr>
      <vt:lpstr>Un portal de Belén</vt:lpstr>
      <vt:lpstr>El día de los Santos inocentes</vt:lpstr>
      <vt:lpstr>La noche vieja</vt:lpstr>
      <vt:lpstr>El Día de los Reyes</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35</cp:revision>
  <dcterms:created xsi:type="dcterms:W3CDTF">2021-09-01T11:16:35Z</dcterms:created>
  <dcterms:modified xsi:type="dcterms:W3CDTF">2022-11-09T14:09:31Z</dcterms:modified>
</cp:coreProperties>
</file>