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38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995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608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06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480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86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66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599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10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744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717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5AA7C-7051-4A5E-9422-AF94AA4B32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66884-738F-4D04-A92B-F31F37617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80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Comprehension Questions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North America</a:t>
            </a:r>
          </a:p>
        </p:txBody>
      </p:sp>
    </p:spTree>
    <p:extLst>
      <p:ext uri="{BB962C8B-B14F-4D97-AF65-F5344CB8AC3E}">
        <p14:creationId xmlns:p14="http://schemas.microsoft.com/office/powerpoint/2010/main" val="420408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sz="3800" dirty="0"/>
              <a:t>How does Brazil’s population compare to the rest of the continent?</a:t>
            </a:r>
          </a:p>
          <a:p>
            <a:pPr marL="514350" indent="-514350">
              <a:buAutoNum type="arabicPeriod"/>
            </a:pPr>
            <a:r>
              <a:rPr lang="en-US" sz="3800" dirty="0"/>
              <a:t>Where do most people live in Brazil? Where are the poorest areas?</a:t>
            </a:r>
          </a:p>
          <a:p>
            <a:pPr marL="514350" indent="-514350">
              <a:buAutoNum type="arabicPeriod"/>
            </a:pPr>
            <a:r>
              <a:rPr lang="en-US" sz="3800" dirty="0"/>
              <a:t>What are the Andean states?</a:t>
            </a:r>
          </a:p>
          <a:p>
            <a:pPr marL="514350" indent="-514350">
              <a:buAutoNum type="arabicPeriod"/>
            </a:pPr>
            <a:r>
              <a:rPr lang="en-US" sz="3800" dirty="0"/>
              <a:t>Which crops are important in Colombia and Ecuador?</a:t>
            </a:r>
          </a:p>
          <a:p>
            <a:pPr marL="514350" indent="-514350">
              <a:buAutoNum type="arabicPeriod"/>
            </a:pPr>
            <a:r>
              <a:rPr lang="en-US" sz="3800" dirty="0"/>
              <a:t>Which is the poorest country in South America? Why is it so poor?</a:t>
            </a:r>
          </a:p>
          <a:p>
            <a:pPr marL="514350" indent="-514350">
              <a:buAutoNum type="arabicPeriod"/>
            </a:pPr>
            <a:r>
              <a:rPr lang="en-US" sz="3800" dirty="0"/>
              <a:t>Which is the richest country in South America? Why is it so rich?</a:t>
            </a:r>
          </a:p>
          <a:p>
            <a:pPr marL="514350" indent="-514350">
              <a:buAutoNum type="arabicPeriod"/>
            </a:pPr>
            <a:r>
              <a:rPr lang="en-US" sz="3800" dirty="0"/>
              <a:t>Why were there three Guianas in South America?</a:t>
            </a:r>
          </a:p>
          <a:p>
            <a:pPr marL="514350" indent="-514350">
              <a:buAutoNum type="arabicPeriod"/>
            </a:pPr>
            <a:r>
              <a:rPr lang="en-US" sz="3800" dirty="0"/>
              <a:t>Where are the Galapagos Islands and who controls them?</a:t>
            </a:r>
          </a:p>
          <a:p>
            <a:pPr marL="514350" indent="-514350">
              <a:buAutoNum type="arabicPeriod"/>
            </a:pPr>
            <a:r>
              <a:rPr lang="en-US" sz="3800" dirty="0"/>
              <a:t>What species lives on the Galapagos Islands?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06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How long and wide is Chile?</a:t>
            </a:r>
          </a:p>
          <a:p>
            <a:pPr marL="514350" indent="-514350">
              <a:buAutoNum type="arabicPeriod"/>
            </a:pPr>
            <a:r>
              <a:rPr lang="en-US" dirty="0"/>
              <a:t>What are nitrates and what are they used to manufacture?</a:t>
            </a:r>
          </a:p>
          <a:p>
            <a:pPr marL="514350" indent="-514350">
              <a:buAutoNum type="arabicPeriod"/>
            </a:pPr>
            <a:r>
              <a:rPr lang="en-US" dirty="0"/>
              <a:t>Describe the climate in central Chile?</a:t>
            </a:r>
          </a:p>
          <a:p>
            <a:pPr marL="514350" indent="-514350">
              <a:buAutoNum type="arabicPeriod"/>
            </a:pPr>
            <a:r>
              <a:rPr lang="en-US" dirty="0"/>
              <a:t>Why is southern Chile so cool and wet?</a:t>
            </a:r>
          </a:p>
          <a:p>
            <a:pPr marL="514350" indent="-514350">
              <a:buAutoNum type="arabicPeriod"/>
            </a:pPr>
            <a:r>
              <a:rPr lang="en-US" dirty="0"/>
              <a:t>What does the name Argentina mean in Spanish?</a:t>
            </a:r>
          </a:p>
          <a:p>
            <a:pPr marL="514350" indent="-514350">
              <a:buAutoNum type="arabicPeriod"/>
            </a:pPr>
            <a:r>
              <a:rPr lang="en-US" dirty="0"/>
              <a:t>What is Argentina’s most important product?</a:t>
            </a:r>
          </a:p>
          <a:p>
            <a:pPr marL="514350" indent="-514350">
              <a:buAutoNum type="arabicPeriod"/>
            </a:pPr>
            <a:r>
              <a:rPr lang="en-US" dirty="0"/>
              <a:t>Why is Buenos Aires a misnomer?</a:t>
            </a:r>
          </a:p>
          <a:p>
            <a:pPr marL="514350" indent="-514350">
              <a:buAutoNum type="arabicPeriod"/>
            </a:pPr>
            <a:r>
              <a:rPr lang="en-US" dirty="0"/>
              <a:t>Where do nearly half of Uruguay’s population live?</a:t>
            </a:r>
          </a:p>
          <a:p>
            <a:pPr marL="514350" indent="-514350">
              <a:buAutoNum type="arabicPeriod"/>
            </a:pPr>
            <a:r>
              <a:rPr lang="en-US" dirty="0"/>
              <a:t>Paraguay’s population consists of people descended from Spanish settlers and which other group?</a:t>
            </a:r>
          </a:p>
          <a:p>
            <a:pPr marL="514350" indent="-514350">
              <a:buAutoNum type="arabicPeriod"/>
            </a:pPr>
            <a:r>
              <a:rPr lang="en-US" dirty="0"/>
              <a:t>Where is </a:t>
            </a:r>
            <a:r>
              <a:rPr lang="en-US"/>
              <a:t>Port Stanley?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414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Australia is the largest ________ and the smallest _________. Fill in the gaps.</a:t>
            </a:r>
          </a:p>
          <a:p>
            <a:pPr marL="514350" indent="-514350">
              <a:buAutoNum type="arabicPeriod"/>
            </a:pPr>
            <a:r>
              <a:rPr lang="en-US" dirty="0"/>
              <a:t>From which people are most Australians descended?</a:t>
            </a:r>
          </a:p>
          <a:p>
            <a:pPr marL="514350" indent="-514350">
              <a:buAutoNum type="arabicPeriod"/>
            </a:pPr>
            <a:r>
              <a:rPr lang="en-US" dirty="0"/>
              <a:t>Who are the Aborigines?</a:t>
            </a:r>
          </a:p>
          <a:p>
            <a:pPr marL="514350" indent="-514350">
              <a:buAutoNum type="arabicPeriod"/>
            </a:pPr>
            <a:r>
              <a:rPr lang="en-US" dirty="0"/>
              <a:t>What is the outback?</a:t>
            </a:r>
          </a:p>
          <a:p>
            <a:pPr marL="514350" indent="-514350">
              <a:buAutoNum type="arabicPeriod"/>
            </a:pPr>
            <a:r>
              <a:rPr lang="en-US" dirty="0"/>
              <a:t>Where do most Australians live?</a:t>
            </a:r>
          </a:p>
          <a:p>
            <a:pPr marL="514350" indent="-514350">
              <a:buAutoNum type="arabicPeriod"/>
            </a:pPr>
            <a:r>
              <a:rPr lang="en-US" dirty="0"/>
              <a:t>Why is Canberra unusual for large Australian cities?</a:t>
            </a:r>
          </a:p>
          <a:p>
            <a:pPr marL="514350" indent="-514350">
              <a:buAutoNum type="arabicPeriod"/>
            </a:pPr>
            <a:r>
              <a:rPr lang="en-US" dirty="0"/>
              <a:t>Why do most marsupial species live in Australia? Name 3 marsupials.</a:t>
            </a:r>
          </a:p>
          <a:p>
            <a:pPr marL="514350" indent="-514350">
              <a:buAutoNum type="arabicPeriod"/>
            </a:pPr>
            <a:r>
              <a:rPr lang="en-US" dirty="0"/>
              <a:t>How long is the Great Barrier Reef?</a:t>
            </a:r>
          </a:p>
          <a:p>
            <a:pPr marL="514350" indent="-514350">
              <a:buAutoNum type="arabicPeriod"/>
            </a:pPr>
            <a:r>
              <a:rPr lang="en-US" dirty="0"/>
              <a:t>Why do tourists visit Uluru?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363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What is the population of New Zealand?</a:t>
            </a:r>
          </a:p>
          <a:p>
            <a:pPr marL="514350" indent="-514350">
              <a:buAutoNum type="arabicPeriod"/>
            </a:pPr>
            <a:r>
              <a:rPr lang="en-US" dirty="0"/>
              <a:t>Who were New Zealand’s original inhabitants?</a:t>
            </a:r>
          </a:p>
          <a:p>
            <a:pPr marL="514350" indent="-514350">
              <a:buAutoNum type="arabicPeriod"/>
            </a:pPr>
            <a:r>
              <a:rPr lang="en-US" dirty="0"/>
              <a:t>What animal outnumbers people on South Island?</a:t>
            </a:r>
          </a:p>
          <a:p>
            <a:pPr marL="514350" indent="-514350">
              <a:buAutoNum type="arabicPeriod"/>
            </a:pPr>
            <a:r>
              <a:rPr lang="en-US" dirty="0"/>
              <a:t>What is New Zealand’s highest mountain?</a:t>
            </a:r>
          </a:p>
          <a:p>
            <a:pPr marL="514350" indent="-514350">
              <a:buAutoNum type="arabicPeriod"/>
            </a:pPr>
            <a:r>
              <a:rPr lang="en-US" dirty="0"/>
              <a:t>Which fruit are exported from New Zealand?</a:t>
            </a:r>
          </a:p>
          <a:p>
            <a:pPr marL="514350" indent="-514350">
              <a:buAutoNum type="arabicPeriod"/>
            </a:pPr>
            <a:r>
              <a:rPr lang="en-US" dirty="0"/>
              <a:t>How does geothermal power work?</a:t>
            </a:r>
          </a:p>
          <a:p>
            <a:pPr marL="514350" indent="-514350">
              <a:buAutoNum type="arabicPeriod"/>
            </a:pPr>
            <a:r>
              <a:rPr lang="en-US" dirty="0"/>
              <a:t>What is the name for hot steam gushing out of a natural hole?</a:t>
            </a:r>
          </a:p>
          <a:p>
            <a:pPr marL="514350" indent="-514350">
              <a:buAutoNum type="arabicPeriod"/>
            </a:pPr>
            <a:r>
              <a:rPr lang="en-US" dirty="0"/>
              <a:t>What is </a:t>
            </a:r>
            <a:r>
              <a:rPr lang="en-US"/>
              <a:t>Auckland’s nickname?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617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Where is the deepest point in the oceans?</a:t>
            </a:r>
          </a:p>
          <a:p>
            <a:pPr marL="514350" indent="-514350">
              <a:buAutoNum type="arabicPeriod"/>
            </a:pPr>
            <a:r>
              <a:rPr lang="en-US" dirty="0"/>
              <a:t>What are the two types of island found in the Pacific Ocean? Which other region has mainly these two types of island?</a:t>
            </a:r>
          </a:p>
          <a:p>
            <a:pPr marL="514350" indent="-514350">
              <a:buAutoNum type="arabicPeriod"/>
            </a:pPr>
            <a:r>
              <a:rPr lang="en-US" dirty="0"/>
              <a:t>What valuable minerals are found in the Pacific?</a:t>
            </a:r>
          </a:p>
          <a:p>
            <a:pPr marL="514350" indent="-514350">
              <a:buAutoNum type="arabicPeriod"/>
            </a:pPr>
            <a:r>
              <a:rPr lang="en-US" dirty="0"/>
              <a:t>How many islands make up the country of Fiji?</a:t>
            </a:r>
          </a:p>
          <a:p>
            <a:pPr marL="514350" indent="-514350">
              <a:buAutoNum type="arabicPeriod"/>
            </a:pPr>
            <a:r>
              <a:rPr lang="en-US" dirty="0"/>
              <a:t>Name 6 crops that are important to farmers in the Pacific?</a:t>
            </a:r>
          </a:p>
          <a:p>
            <a:pPr marL="514350" indent="-514350">
              <a:buAutoNum type="arabicPeriod"/>
            </a:pPr>
            <a:r>
              <a:rPr lang="en-US" dirty="0"/>
              <a:t>Other than farming what industry is very important to the countries in the region?</a:t>
            </a:r>
          </a:p>
          <a:p>
            <a:pPr marL="514350" indent="-514350">
              <a:buAutoNum type="arabicPeriod"/>
            </a:pPr>
            <a:r>
              <a:rPr lang="en-US" dirty="0"/>
              <a:t>Which islands have large numbers of tourists?</a:t>
            </a:r>
          </a:p>
          <a:p>
            <a:pPr marL="514350" indent="-514350">
              <a:buAutoNum type="arabicPeriod"/>
            </a:pPr>
            <a:r>
              <a:rPr lang="en-US" dirty="0"/>
              <a:t>Why are only certain islands visited by large numbers of tourists?</a:t>
            </a:r>
          </a:p>
          <a:p>
            <a:pPr marL="514350" indent="-514350">
              <a:buAutoNum type="arabicPeriod"/>
            </a:pPr>
            <a:r>
              <a:rPr lang="en-US" dirty="0"/>
              <a:t>Which Pacific island is owned </a:t>
            </a:r>
            <a:r>
              <a:rPr lang="en-US"/>
              <a:t>by the UK?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873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sz="3800" dirty="0"/>
              <a:t>Describe the area that surrounds the North Pole?</a:t>
            </a:r>
          </a:p>
          <a:p>
            <a:pPr marL="514350" indent="-514350">
              <a:buAutoNum type="arabicPeriod"/>
            </a:pPr>
            <a:r>
              <a:rPr lang="en-US" sz="3800" dirty="0"/>
              <a:t>For how long in the Arctic summer does the sun never set?</a:t>
            </a:r>
          </a:p>
          <a:p>
            <a:pPr marL="514350" indent="-514350">
              <a:buAutoNum type="arabicPeriod"/>
            </a:pPr>
            <a:r>
              <a:rPr lang="en-US" sz="3800" dirty="0"/>
              <a:t>What happens to the topsoil and deeper soil in the Arctic summer?</a:t>
            </a:r>
          </a:p>
          <a:p>
            <a:pPr marL="514350" indent="-514350">
              <a:buAutoNum type="arabicPeriod"/>
            </a:pPr>
            <a:r>
              <a:rPr lang="en-US" sz="3800" dirty="0"/>
              <a:t>By what name is the treeless landscape of the Arctic known?</a:t>
            </a:r>
          </a:p>
          <a:p>
            <a:pPr marL="514350" indent="-514350">
              <a:buAutoNum type="arabicPeriod"/>
            </a:pPr>
            <a:r>
              <a:rPr lang="en-US" sz="3800" dirty="0"/>
              <a:t>Why is access to the Arctic Ocean difficult from the Pacific?</a:t>
            </a:r>
          </a:p>
          <a:p>
            <a:pPr marL="514350" indent="-514350">
              <a:buAutoNum type="arabicPeriod"/>
            </a:pPr>
            <a:r>
              <a:rPr lang="en-US" sz="3800" dirty="0"/>
              <a:t>How do some Arctic animals cope with the long winters?</a:t>
            </a:r>
          </a:p>
          <a:p>
            <a:pPr marL="514350" indent="-514350">
              <a:buFont typeface="Arial"/>
              <a:buAutoNum type="arabicPeriod"/>
            </a:pPr>
            <a:r>
              <a:rPr lang="en-US" sz="3800" dirty="0"/>
              <a:t>When was the North Pole first reached?</a:t>
            </a:r>
            <a:r>
              <a:rPr lang="en-US" sz="3800" dirty="0">
                <a:cs typeface="Arial" panose="020B0604020202020204" pitchFamily="34" charset="0"/>
              </a:rPr>
              <a:t> </a:t>
            </a:r>
          </a:p>
          <a:p>
            <a:pPr marL="514350" indent="-514350">
              <a:buFont typeface="Arial"/>
              <a:buAutoNum type="arabicPeriod"/>
            </a:pPr>
            <a:r>
              <a:rPr lang="en-US" sz="3800" dirty="0">
                <a:cs typeface="Arial" panose="020B0604020202020204" pitchFamily="34" charset="0"/>
              </a:rPr>
              <a:t>If you stood at the North Pole and threw a ball in which direction would it travel?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224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US" dirty="0"/>
              <a:t>What three climate records does the continent of Antarctica hold?</a:t>
            </a:r>
          </a:p>
          <a:p>
            <a:pPr marL="514350" indent="-514350">
              <a:buAutoNum type="arabicPeriod"/>
            </a:pPr>
            <a:r>
              <a:rPr lang="en-US" dirty="0"/>
              <a:t>Who are the only people who live in Antarctica?</a:t>
            </a:r>
          </a:p>
          <a:p>
            <a:pPr marL="514350" indent="-514350">
              <a:buAutoNum type="arabicPeriod"/>
            </a:pPr>
            <a:r>
              <a:rPr lang="en-US" dirty="0"/>
              <a:t>When is the Antarctic (or Austral) summer? What can happen then that is impossible for the rest of the year?</a:t>
            </a:r>
          </a:p>
          <a:p>
            <a:pPr marL="514350" indent="-514350">
              <a:buAutoNum type="arabicPeriod"/>
            </a:pPr>
            <a:r>
              <a:rPr lang="en-US" dirty="0"/>
              <a:t>Who owns Antarctica?</a:t>
            </a:r>
          </a:p>
          <a:p>
            <a:pPr marL="514350" indent="-514350">
              <a:buAutoNum type="arabicPeriod"/>
            </a:pPr>
            <a:r>
              <a:rPr lang="en-US" dirty="0"/>
              <a:t>What is the only industry in Antarctica other than scientific research?</a:t>
            </a:r>
          </a:p>
          <a:p>
            <a:pPr marL="514350" indent="-514350">
              <a:buAutoNum type="arabicPeriod"/>
            </a:pPr>
            <a:r>
              <a:rPr lang="en-US" dirty="0"/>
              <a:t>How many land animals live on Antarctica? Why do you think this has led to vast numbers of penguins inhabiting the coasts of the continent?</a:t>
            </a:r>
          </a:p>
          <a:p>
            <a:pPr marL="514350" indent="-514350">
              <a:buAutoNum type="arabicPeriod"/>
            </a:pPr>
            <a:r>
              <a:rPr lang="en-US" dirty="0"/>
              <a:t>Why is the base at the South Pole </a:t>
            </a:r>
            <a:r>
              <a:rPr lang="en-US"/>
              <a:t>called Amundsen-Scott?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526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Lesson 31: North America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GB" dirty="0"/>
              <a:t>Which are the most impressive mountains in North America? What is the highest point?</a:t>
            </a:r>
          </a:p>
          <a:p>
            <a:pPr marL="514350" indent="-514350">
              <a:buAutoNum type="arabicPeriod"/>
            </a:pPr>
            <a:r>
              <a:rPr lang="en-GB" dirty="0"/>
              <a:t>Which place in North America is below sea level? What is its height?</a:t>
            </a:r>
          </a:p>
          <a:p>
            <a:pPr marL="514350" indent="-514350">
              <a:buAutoNum type="arabicPeriod"/>
            </a:pPr>
            <a:r>
              <a:rPr lang="en-GB" dirty="0"/>
              <a:t>What area stretches between the Mississippi River and the mountains of the west?</a:t>
            </a:r>
          </a:p>
          <a:p>
            <a:pPr marL="514350" indent="-514350">
              <a:buAutoNum type="arabicPeriod"/>
            </a:pPr>
            <a:r>
              <a:rPr lang="en-GB" dirty="0"/>
              <a:t>Along which line of latitude is most of the USA/ Canada border?</a:t>
            </a:r>
          </a:p>
          <a:p>
            <a:pPr marL="514350" indent="-514350">
              <a:buAutoNum type="arabicPeriod"/>
            </a:pPr>
            <a:r>
              <a:rPr lang="en-GB" dirty="0"/>
              <a:t>Which country has control of Greenland?</a:t>
            </a:r>
          </a:p>
          <a:p>
            <a:pPr marL="514350" indent="-514350">
              <a:buAutoNum type="arabicPeriod"/>
            </a:pPr>
            <a:r>
              <a:rPr lang="en-GB" dirty="0"/>
              <a:t>Which Central American countries have borders </a:t>
            </a:r>
            <a:r>
              <a:rPr lang="en-GB"/>
              <a:t>on the </a:t>
            </a:r>
            <a:r>
              <a:rPr lang="en-GB" dirty="0"/>
              <a:t>Pacific and the Caribbean Sea?</a:t>
            </a:r>
          </a:p>
          <a:p>
            <a:pPr marL="514350" indent="-514350">
              <a:buAutoNum type="arabicPeriod"/>
            </a:pPr>
            <a:r>
              <a:rPr lang="en-GB" dirty="0"/>
              <a:t>What language is spoken in the majority of Central America?</a:t>
            </a:r>
          </a:p>
          <a:p>
            <a:pPr marL="514350" indent="-514350">
              <a:buAutoNum type="arabicPeriod"/>
            </a:pPr>
            <a:r>
              <a:rPr lang="en-GB" dirty="0"/>
              <a:t>Which is the biggest island country in the West Indies?</a:t>
            </a:r>
          </a:p>
          <a:p>
            <a:pPr marL="514350" indent="-514350">
              <a:buAutoNum type="arabicPeriod"/>
            </a:pPr>
            <a:r>
              <a:rPr lang="en-GB" dirty="0"/>
              <a:t>Which two countries in the West Indies share an island?</a:t>
            </a:r>
          </a:p>
          <a:p>
            <a:pPr marL="514350" indent="-514350">
              <a:buAutoNum type="arabicPeriod"/>
            </a:pPr>
            <a:r>
              <a:rPr lang="en-GB" dirty="0"/>
              <a:t>Which are the biggest, smallest, richest and poorest countries in North America?</a:t>
            </a:r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783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Lesson 32: Canada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GB" dirty="0"/>
              <a:t>Canada has several areas which are relatively uninhabited. Name 3 of them.</a:t>
            </a:r>
          </a:p>
          <a:p>
            <a:pPr marL="514350" indent="-514350">
              <a:buAutoNum type="arabicPeriod"/>
            </a:pPr>
            <a:r>
              <a:rPr lang="en-GB" dirty="0"/>
              <a:t>Where are all of the biggest Canadian cities?</a:t>
            </a:r>
          </a:p>
          <a:p>
            <a:pPr marL="514350" indent="-514350">
              <a:buAutoNum type="arabicPeriod"/>
            </a:pPr>
            <a:r>
              <a:rPr lang="en-GB" dirty="0"/>
              <a:t>How cold does it get in central Canada in winter?</a:t>
            </a:r>
          </a:p>
          <a:p>
            <a:pPr marL="514350" indent="-514350">
              <a:buAutoNum type="arabicPeriod"/>
            </a:pPr>
            <a:r>
              <a:rPr lang="en-GB" dirty="0"/>
              <a:t>Which is the mildest part of Canada in winter?</a:t>
            </a:r>
          </a:p>
          <a:p>
            <a:pPr marL="514350" indent="-514350">
              <a:buAutoNum type="arabicPeriod"/>
            </a:pPr>
            <a:r>
              <a:rPr lang="en-GB" dirty="0"/>
              <a:t>What are the two official languages in Canada?</a:t>
            </a:r>
          </a:p>
          <a:p>
            <a:pPr marL="514350" indent="-514350">
              <a:buAutoNum type="arabicPeriod"/>
            </a:pPr>
            <a:r>
              <a:rPr lang="en-GB" dirty="0"/>
              <a:t>Which railway helped unite Canada?</a:t>
            </a:r>
          </a:p>
          <a:p>
            <a:pPr marL="514350" indent="-514350">
              <a:buAutoNum type="arabicPeriod"/>
            </a:pPr>
            <a:r>
              <a:rPr lang="en-GB" dirty="0"/>
              <a:t>What is the central part of Canada called?</a:t>
            </a:r>
          </a:p>
          <a:p>
            <a:pPr marL="514350" indent="-514350">
              <a:buAutoNum type="arabicPeriod"/>
            </a:pPr>
            <a:r>
              <a:rPr lang="en-GB" dirty="0"/>
              <a:t>What is the name of Canada’s largest waterfall?</a:t>
            </a:r>
          </a:p>
        </p:txBody>
      </p:sp>
    </p:spTree>
    <p:extLst>
      <p:ext uri="{BB962C8B-B14F-4D97-AF65-F5344CB8AC3E}">
        <p14:creationId xmlns:p14="http://schemas.microsoft.com/office/powerpoint/2010/main" val="2843253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Lesson 33: USA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GB" dirty="0"/>
              <a:t>What percentage of people in the USA have European, African and American Indian ancestry?</a:t>
            </a:r>
          </a:p>
          <a:p>
            <a:pPr marL="514350" indent="-514350">
              <a:buAutoNum type="arabicPeriod"/>
            </a:pPr>
            <a:r>
              <a:rPr lang="en-GB" dirty="0"/>
              <a:t>From where have Spanish-speaking Americans recently arrived?</a:t>
            </a:r>
          </a:p>
          <a:p>
            <a:pPr marL="514350" indent="-514350">
              <a:buAutoNum type="arabicPeriod"/>
            </a:pPr>
            <a:r>
              <a:rPr lang="en-GB" dirty="0"/>
              <a:t>Where do some American Indians (Native Americans) now live?</a:t>
            </a:r>
          </a:p>
          <a:p>
            <a:pPr marL="514350" indent="-514350">
              <a:buAutoNum type="arabicPeriod"/>
            </a:pPr>
            <a:r>
              <a:rPr lang="en-GB" dirty="0"/>
              <a:t>How many states make up the USA?</a:t>
            </a:r>
          </a:p>
          <a:p>
            <a:pPr marL="514350" indent="-514350">
              <a:buAutoNum type="arabicPeriod"/>
            </a:pPr>
            <a:r>
              <a:rPr lang="en-GB" dirty="0"/>
              <a:t>How many were there originally?</a:t>
            </a:r>
          </a:p>
          <a:p>
            <a:pPr marL="514350" indent="-514350">
              <a:buAutoNum type="arabicPeriod"/>
            </a:pPr>
            <a:r>
              <a:rPr lang="en-GB" dirty="0"/>
              <a:t>How were the islands of Hawaii formed?</a:t>
            </a:r>
          </a:p>
          <a:p>
            <a:pPr marL="514350" indent="-514350">
              <a:buAutoNum type="arabicPeriod"/>
            </a:pPr>
            <a:r>
              <a:rPr lang="en-GB" dirty="0"/>
              <a:t>What is special about Mauna Kea?</a:t>
            </a:r>
          </a:p>
          <a:p>
            <a:pPr marL="514350" indent="-514350">
              <a:buAutoNum type="arabicPeriod"/>
            </a:pPr>
            <a:r>
              <a:rPr lang="en-GB" dirty="0"/>
              <a:t>In what year did an American walk on the Moon?</a:t>
            </a:r>
          </a:p>
          <a:p>
            <a:pPr marL="514350" indent="-514350">
              <a:buAutoNum type="arabicPeriod"/>
            </a:pPr>
            <a:r>
              <a:rPr lang="en-GB" dirty="0"/>
              <a:t>Which is the biggest state, it also has the fewest people?</a:t>
            </a:r>
          </a:p>
          <a:p>
            <a:pPr marL="514350" indent="-514350">
              <a:buAutoNum type="arabicPeriod"/>
            </a:pPr>
            <a:r>
              <a:rPr lang="en-GB" dirty="0"/>
              <a:t>What is the name of the sea route between the Arctic Ocean and the Pacific Ocean?</a:t>
            </a:r>
          </a:p>
          <a:p>
            <a:pPr marL="514350" indent="-514350">
              <a:buAutoNum type="arabicPeriod"/>
            </a:pPr>
            <a:r>
              <a:rPr lang="en-GB" dirty="0"/>
              <a:t>How far is it from Seattle to Miami and from Chicago to New Orleans?</a:t>
            </a:r>
          </a:p>
        </p:txBody>
      </p:sp>
    </p:spTree>
    <p:extLst>
      <p:ext uri="{BB962C8B-B14F-4D97-AF65-F5344CB8AC3E}">
        <p14:creationId xmlns:p14="http://schemas.microsoft.com/office/powerpoint/2010/main" val="3252997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34: Eastern USA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1.	What proportion of Americans live in </a:t>
            </a:r>
            <a:r>
              <a:rPr lang="en-US"/>
              <a:t>the eastern </a:t>
            </a:r>
            <a:r>
              <a:rPr lang="en-US" dirty="0"/>
              <a:t>half of 	the USA?</a:t>
            </a:r>
          </a:p>
          <a:p>
            <a:pPr marL="514350" indent="-514350">
              <a:buAutoNum type="arabicPeriod" startAt="2"/>
            </a:pPr>
            <a:r>
              <a:rPr lang="en-US" dirty="0"/>
              <a:t>In which direction have many people moved in recent years?</a:t>
            </a:r>
          </a:p>
          <a:p>
            <a:pPr marL="514350" indent="-514350">
              <a:buAutoNum type="arabicPeriod" startAt="2"/>
            </a:pPr>
            <a:r>
              <a:rPr lang="en-US" dirty="0"/>
              <a:t>What crops are grown in the southern states?</a:t>
            </a:r>
          </a:p>
          <a:p>
            <a:pPr marL="514350" indent="-514350">
              <a:buAutoNum type="arabicPeriod" startAt="2"/>
            </a:pPr>
            <a:r>
              <a:rPr lang="en-US" dirty="0"/>
              <a:t>What natural hazard can cause problems in the southern states?</a:t>
            </a:r>
          </a:p>
          <a:p>
            <a:pPr marL="514350" indent="-514350">
              <a:buAutoNum type="arabicPeriod" startAt="2"/>
            </a:pPr>
            <a:r>
              <a:rPr lang="en-US" dirty="0"/>
              <a:t>Which is the poorest part of the USA? Why?</a:t>
            </a:r>
          </a:p>
          <a:p>
            <a:pPr marL="514350" indent="-514350">
              <a:buAutoNum type="arabicPeriod" startAt="2"/>
            </a:pPr>
            <a:r>
              <a:rPr lang="en-US" dirty="0"/>
              <a:t>Which is the biggest inland city in the USA?</a:t>
            </a:r>
          </a:p>
          <a:p>
            <a:pPr marL="514350" indent="-514350">
              <a:buAutoNum type="arabicPeriod" startAt="2"/>
            </a:pPr>
            <a:r>
              <a:rPr lang="en-US" dirty="0"/>
              <a:t>How has the Mississippi River been altered to make it easier to use?</a:t>
            </a:r>
          </a:p>
          <a:p>
            <a:pPr marL="514350" indent="-514350">
              <a:buAutoNum type="arabicPeriod" startAt="2"/>
            </a:pPr>
            <a:r>
              <a:rPr lang="en-US" dirty="0"/>
              <a:t>From where did many eastern states get their names?</a:t>
            </a:r>
          </a:p>
          <a:p>
            <a:pPr marL="514350" indent="-514350">
              <a:buAutoNum type="arabicPeriod" startAt="2"/>
            </a:pPr>
            <a:endParaRPr lang="en-US" dirty="0"/>
          </a:p>
          <a:p>
            <a:pPr marL="514350" indent="-514350">
              <a:buAutoNum type="arabicPeriod" startAt="2"/>
            </a:pPr>
            <a:endParaRPr lang="en-US" dirty="0"/>
          </a:p>
          <a:p>
            <a:pPr marL="514350" indent="-514350"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020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35 Western USA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Give 2 reasons why Salt lake City is unusual?</a:t>
            </a:r>
          </a:p>
          <a:p>
            <a:pPr marL="514350" indent="-514350">
              <a:buAutoNum type="arabicPeriod"/>
            </a:pPr>
            <a:r>
              <a:rPr lang="en-US" dirty="0"/>
              <a:t>Why are there so many national parks in the western United States?</a:t>
            </a:r>
          </a:p>
          <a:p>
            <a:pPr marL="514350" indent="-514350">
              <a:buAutoNum type="arabicPeriod"/>
            </a:pPr>
            <a:r>
              <a:rPr lang="en-US" dirty="0"/>
              <a:t>How deep is the Grand Canyon of the Colorado River?</a:t>
            </a:r>
          </a:p>
          <a:p>
            <a:pPr marL="514350" indent="-514350">
              <a:buAutoNum type="arabicPeriod"/>
            </a:pPr>
            <a:r>
              <a:rPr lang="en-US" dirty="0"/>
              <a:t>What is Denver’s nickname?</a:t>
            </a:r>
          </a:p>
          <a:p>
            <a:pPr marL="514350" indent="-514350">
              <a:buAutoNum type="arabicPeriod"/>
            </a:pPr>
            <a:r>
              <a:rPr lang="en-US" dirty="0"/>
              <a:t>Why did Los Angeles become the </a:t>
            </a:r>
            <a:r>
              <a:rPr lang="en-US" dirty="0" err="1"/>
              <a:t>centre</a:t>
            </a:r>
            <a:r>
              <a:rPr lang="en-US" dirty="0"/>
              <a:t> for film-making?</a:t>
            </a:r>
          </a:p>
          <a:p>
            <a:pPr marL="514350" indent="-514350">
              <a:buAutoNum type="arabicPeriod"/>
            </a:pPr>
            <a:r>
              <a:rPr lang="en-US" dirty="0"/>
              <a:t>Seattle and San Francisco are both located around sheltered inlets of the Pacific. Why did that make their locations suitable for cities?</a:t>
            </a:r>
          </a:p>
          <a:p>
            <a:pPr marL="514350" indent="-514350">
              <a:buAutoNum type="arabicPeriod"/>
            </a:pPr>
            <a:r>
              <a:rPr lang="en-US" dirty="0"/>
              <a:t>Complete the “What do the names mean?” activity on page 76.</a:t>
            </a:r>
          </a:p>
          <a:p>
            <a:pPr marL="514350" indent="-514350">
              <a:buAutoNum type="arabicPeriod"/>
            </a:pPr>
            <a:r>
              <a:rPr lang="en-US" dirty="0"/>
              <a:t>Name 2 crops that grow in California?</a:t>
            </a:r>
          </a:p>
          <a:p>
            <a:pPr marL="514350" indent="-514350">
              <a:buAutoNum type="arabicPeriod"/>
            </a:pPr>
            <a:r>
              <a:rPr lang="en-US" dirty="0"/>
              <a:t>What natural hazard </a:t>
            </a:r>
            <a:r>
              <a:rPr lang="en-US"/>
              <a:t>affects California?</a:t>
            </a:r>
            <a:endParaRPr lang="en-US" dirty="0"/>
          </a:p>
          <a:p>
            <a:pPr marL="514350" indent="-514350">
              <a:buAutoNum type="arabicPeriod" startAt="2"/>
            </a:pPr>
            <a:endParaRPr lang="en-US" dirty="0"/>
          </a:p>
          <a:p>
            <a:pPr marL="514350" indent="-514350"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660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36: Central America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Which is the most important country in Central America?</a:t>
            </a:r>
          </a:p>
          <a:p>
            <a:pPr marL="514350" indent="-514350">
              <a:buAutoNum type="arabicPeriod"/>
            </a:pPr>
            <a:r>
              <a:rPr lang="en-US" dirty="0"/>
              <a:t>What natural hazard do those living in Mexico City face?</a:t>
            </a:r>
          </a:p>
          <a:p>
            <a:pPr marL="514350" indent="-514350">
              <a:buAutoNum type="arabicPeriod"/>
            </a:pPr>
            <a:r>
              <a:rPr lang="en-US" dirty="0"/>
              <a:t>Where are the main industrial areas in Mexico? Where are the main tourist resorts?</a:t>
            </a:r>
          </a:p>
          <a:p>
            <a:pPr marL="514350" indent="-514350">
              <a:buAutoNum type="arabicPeriod"/>
            </a:pPr>
            <a:r>
              <a:rPr lang="en-US" dirty="0"/>
              <a:t>Which country used to rule in this area?</a:t>
            </a:r>
          </a:p>
          <a:p>
            <a:pPr marL="514350" indent="-514350">
              <a:buAutoNum type="arabicPeriod"/>
            </a:pPr>
            <a:r>
              <a:rPr lang="en-US" dirty="0"/>
              <a:t>What is the staple crop (the one mainly eaten by people) in Central America?</a:t>
            </a:r>
          </a:p>
          <a:p>
            <a:pPr marL="514350" indent="-514350">
              <a:buAutoNum type="arabicPeriod"/>
            </a:pPr>
            <a:r>
              <a:rPr lang="en-US" dirty="0"/>
              <a:t>When did the Panama Canal open?</a:t>
            </a:r>
          </a:p>
          <a:p>
            <a:pPr marL="514350" indent="-514350">
              <a:buAutoNum type="arabicPeriod"/>
            </a:pPr>
            <a:r>
              <a:rPr lang="en-US" dirty="0"/>
              <a:t>Which oceans does it connect?</a:t>
            </a:r>
          </a:p>
          <a:p>
            <a:pPr marL="514350" indent="-514350">
              <a:buAutoNum type="arabicPeriod"/>
            </a:pPr>
            <a:r>
              <a:rPr lang="en-US" dirty="0"/>
              <a:t>How many ships travel through the canal annually?</a:t>
            </a:r>
          </a:p>
          <a:p>
            <a:pPr marL="514350" indent="-514350">
              <a:buAutoNum type="arabicPeriod"/>
            </a:pPr>
            <a:r>
              <a:rPr lang="en-US" dirty="0"/>
              <a:t>In which direction do ships travel from the Caribbean? Why is </a:t>
            </a:r>
            <a:r>
              <a:rPr lang="en-US"/>
              <a:t>this strange</a:t>
            </a:r>
            <a:r>
              <a:rPr lang="en-US" dirty="0"/>
              <a:t>?  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300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37: West Indies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What are the two types of island found in the West Indies?</a:t>
            </a:r>
          </a:p>
          <a:p>
            <a:pPr marL="514350" indent="-514350">
              <a:buAutoNum type="arabicPeriod"/>
            </a:pPr>
            <a:r>
              <a:rPr lang="en-US" dirty="0"/>
              <a:t>Why were slaves brought to the West Indies from West Africa?</a:t>
            </a:r>
          </a:p>
          <a:p>
            <a:pPr marL="514350" indent="-514350">
              <a:buAutoNum type="arabicPeriod"/>
            </a:pPr>
            <a:r>
              <a:rPr lang="en-US" dirty="0"/>
              <a:t>What is the biggest industry in the West indies? Why isn’t summer the best time to visit?</a:t>
            </a:r>
          </a:p>
          <a:p>
            <a:pPr marL="514350" indent="-514350">
              <a:buAutoNum type="arabicPeriod"/>
            </a:pPr>
            <a:r>
              <a:rPr lang="en-US" dirty="0"/>
              <a:t>What are the most important crops in the West Indies? What minerals are exported?</a:t>
            </a:r>
          </a:p>
          <a:p>
            <a:pPr marL="514350" indent="-514350">
              <a:buAutoNum type="arabicPeriod"/>
            </a:pPr>
            <a:r>
              <a:rPr lang="en-US" dirty="0"/>
              <a:t>Give 2 positive and negative effects of tourism in the West Indies.</a:t>
            </a:r>
          </a:p>
          <a:p>
            <a:pPr marL="514350" indent="-514350">
              <a:buAutoNum type="arabicPeriod"/>
            </a:pPr>
            <a:r>
              <a:rPr lang="en-US" dirty="0"/>
              <a:t>What do the </a:t>
            </a:r>
            <a:r>
              <a:rPr lang="en-US" dirty="0" err="1"/>
              <a:t>colours</a:t>
            </a:r>
            <a:r>
              <a:rPr lang="en-US" dirty="0"/>
              <a:t> on the flag of Jamaica mean?</a:t>
            </a:r>
          </a:p>
          <a:p>
            <a:pPr marL="514350" indent="-514350">
              <a:buAutoNum type="arabicPeriod"/>
            </a:pPr>
            <a:r>
              <a:rPr lang="en-US" dirty="0"/>
              <a:t>Have a go at the bullet point questions on page 81. There are 6 questions so list them as 7a, 7b etc.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685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What is the name of the world’s longest mountain chain?</a:t>
            </a:r>
          </a:p>
          <a:p>
            <a:pPr marL="514350" indent="-514350">
              <a:buAutoNum type="arabicPeriod"/>
            </a:pPr>
            <a:r>
              <a:rPr lang="en-US" dirty="0"/>
              <a:t>How do bus and train travellers deal with the thin air at the top of these mountains?</a:t>
            </a:r>
          </a:p>
          <a:p>
            <a:pPr marL="514350" indent="-514350">
              <a:buAutoNum type="arabicPeriod"/>
            </a:pPr>
            <a:r>
              <a:rPr lang="en-US" dirty="0"/>
              <a:t>Which is the world’s driest desert?</a:t>
            </a:r>
          </a:p>
          <a:p>
            <a:pPr marL="514350" indent="-514350">
              <a:buAutoNum type="arabicPeriod"/>
            </a:pPr>
            <a:r>
              <a:rPr lang="en-US" dirty="0"/>
              <a:t>Which tree originates in the forests of Chile?</a:t>
            </a:r>
          </a:p>
          <a:p>
            <a:pPr marL="514350" indent="-514350">
              <a:buAutoNum type="arabicPeriod"/>
            </a:pPr>
            <a:r>
              <a:rPr lang="en-US" dirty="0"/>
              <a:t>What is the name of the southernmost point of South America?</a:t>
            </a:r>
          </a:p>
          <a:p>
            <a:pPr marL="514350" indent="-514350">
              <a:buAutoNum type="arabicPeriod"/>
            </a:pPr>
            <a:r>
              <a:rPr lang="en-US" dirty="0"/>
              <a:t>How far is it from Antarctica?</a:t>
            </a:r>
          </a:p>
          <a:p>
            <a:pPr marL="514350" indent="-514350">
              <a:buAutoNum type="arabicPeriod"/>
            </a:pPr>
            <a:r>
              <a:rPr lang="en-US" dirty="0"/>
              <a:t>Where are many people migrating to in South America? Where do they live when they arrive?</a:t>
            </a:r>
          </a:p>
          <a:p>
            <a:pPr marL="514350" indent="-514350">
              <a:buAutoNum type="arabicPeriod"/>
            </a:pPr>
            <a:r>
              <a:rPr lang="en-US" dirty="0"/>
              <a:t>Which are the only two South American countries that do not share a border with Brazil?</a:t>
            </a:r>
          </a:p>
          <a:p>
            <a:pPr marL="514350" indent="-514350">
              <a:buAutoNum type="arabicPeriod"/>
            </a:pPr>
            <a:r>
              <a:rPr lang="en-US" dirty="0"/>
              <a:t>What event takes place in Rio every February or March?</a:t>
            </a:r>
          </a:p>
          <a:p>
            <a:pPr marL="514350" indent="-514350">
              <a:buAutoNum type="arabicPeriod"/>
            </a:pPr>
            <a:r>
              <a:rPr lang="en-US" dirty="0"/>
              <a:t>Why is Lake Titicaca the only place where the Bolivian Navy sail their ships?</a:t>
            </a:r>
          </a:p>
          <a:p>
            <a:pPr marL="514350" indent="-514350"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258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1521</Words>
  <Application>Microsoft Macintosh PowerPoint</Application>
  <PresentationFormat>Widescreen</PresentationFormat>
  <Paragraphs>150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Comprehension Questions</vt:lpstr>
      <vt:lpstr>Lesson 31: North America</vt:lpstr>
      <vt:lpstr>Lesson 32: Canada</vt:lpstr>
      <vt:lpstr>Lesson 33: USA</vt:lpstr>
      <vt:lpstr>Lesson 34: Eastern USA</vt:lpstr>
      <vt:lpstr>Lesson 35 Western USA</vt:lpstr>
      <vt:lpstr>Lesson 36: Central America</vt:lpstr>
      <vt:lpstr>Lesson 37: West Indies</vt:lpstr>
      <vt:lpstr>Comprehension</vt:lpstr>
      <vt:lpstr>Comprehension</vt:lpstr>
      <vt:lpstr>Comprehension</vt:lpstr>
      <vt:lpstr>Comprehension</vt:lpstr>
      <vt:lpstr>Comprehension</vt:lpstr>
      <vt:lpstr>Comprehension</vt:lpstr>
      <vt:lpstr>Comprehension</vt:lpstr>
      <vt:lpstr>Comprehension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Rowe</dc:creator>
  <cp:lastModifiedBy>Paul Rowe</cp:lastModifiedBy>
  <cp:revision>3</cp:revision>
  <dcterms:created xsi:type="dcterms:W3CDTF">2021-02-12T14:36:02Z</dcterms:created>
  <dcterms:modified xsi:type="dcterms:W3CDTF">2021-02-16T09:44:26Z</dcterms:modified>
</cp:coreProperties>
</file>