
<file path=[Content_Types].xml><?xml version="1.0" encoding="utf-8"?>
<Types xmlns="http://schemas.openxmlformats.org/package/2006/content-types">
  <Default Extension="tmp" ContentType="image/png"/>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59" r:id="rId5"/>
    <p:sldId id="262" r:id="rId6"/>
    <p:sldId id="260" r:id="rId7"/>
    <p:sldId id="261" r:id="rId8"/>
    <p:sldId id="264" r:id="rId9"/>
    <p:sldId id="280" r:id="rId10"/>
    <p:sldId id="263" r:id="rId11"/>
    <p:sldId id="265" r:id="rId12"/>
    <p:sldId id="266" r:id="rId13"/>
    <p:sldId id="278" r:id="rId14"/>
    <p:sldId id="293" r:id="rId15"/>
    <p:sldId id="294" r:id="rId16"/>
    <p:sldId id="295" r:id="rId17"/>
    <p:sldId id="296" r:id="rId18"/>
    <p:sldId id="297" r:id="rId19"/>
    <p:sldId id="298" r:id="rId20"/>
    <p:sldId id="299" r:id="rId21"/>
    <p:sldId id="300" r:id="rId22"/>
    <p:sldId id="301" r:id="rId23"/>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94660"/>
  </p:normalViewPr>
  <p:slideViewPr>
    <p:cSldViewPr snapToGrid="0">
      <p:cViewPr>
        <p:scale>
          <a:sx n="100" d="100"/>
          <a:sy n="100" d="100"/>
        </p:scale>
        <p:origin x="2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4C458B7-43AE-40D5-8077-2081F4056877}" type="datetimeFigureOut">
              <a:rPr lang="en-GB" smtClean="0"/>
              <a:t>15/2/22</a:t>
            </a:fld>
            <a:endParaRPr lang="en-GB"/>
          </a:p>
        </p:txBody>
      </p:sp>
      <p:sp>
        <p:nvSpPr>
          <p:cNvPr id="4" name="Slide Image Placehold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DEE5F423-1FC8-4E82-BE34-406D2E1FF5D7}" type="slidenum">
              <a:rPr lang="en-GB" smtClean="0"/>
              <a:t>‹#›</a:t>
            </a:fld>
            <a:endParaRPr lang="en-GB"/>
          </a:p>
        </p:txBody>
      </p:sp>
    </p:spTree>
    <p:extLst>
      <p:ext uri="{BB962C8B-B14F-4D97-AF65-F5344CB8AC3E}">
        <p14:creationId xmlns:p14="http://schemas.microsoft.com/office/powerpoint/2010/main" val="1159702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5F423-1FC8-4E82-BE34-406D2E1FF5D7}" type="slidenum">
              <a:rPr lang="en-GB" smtClean="0"/>
              <a:t>22</a:t>
            </a:fld>
            <a:endParaRPr lang="en-GB"/>
          </a:p>
        </p:txBody>
      </p:sp>
    </p:spTree>
    <p:extLst>
      <p:ext uri="{BB962C8B-B14F-4D97-AF65-F5344CB8AC3E}">
        <p14:creationId xmlns:p14="http://schemas.microsoft.com/office/powerpoint/2010/main" val="306999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3398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11119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21425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3459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29277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5720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2010F4-BAE7-4574-8C31-6BCA194BA43B}" type="datetimeFigureOut">
              <a:rPr lang="en-GB" smtClean="0"/>
              <a:t>15/2/22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7590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2010F4-BAE7-4574-8C31-6BCA194BA43B}" type="datetimeFigureOut">
              <a:rPr lang="en-GB" smtClean="0"/>
              <a:t>15/2/22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0291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010F4-BAE7-4574-8C31-6BCA194BA43B}" type="datetimeFigureOut">
              <a:rPr lang="en-GB" smtClean="0"/>
              <a:t>15/2/22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65729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72707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8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2010F4-BAE7-4574-8C31-6BCA194BA43B}" type="datetimeFigureOut">
              <a:rPr lang="en-GB" smtClean="0"/>
              <a:t>15/2/22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DEC32E-0B6B-476B-82C5-41EE34D223E6}" type="slidenum">
              <a:rPr lang="en-GB" smtClean="0"/>
              <a:t>‹#›</a:t>
            </a:fld>
            <a:endParaRPr lang="en-GB"/>
          </a:p>
        </p:txBody>
      </p:sp>
    </p:spTree>
    <p:extLst>
      <p:ext uri="{BB962C8B-B14F-4D97-AF65-F5344CB8AC3E}">
        <p14:creationId xmlns:p14="http://schemas.microsoft.com/office/powerpoint/2010/main" val="29445646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724539"/>
            <a:ext cx="5486400" cy="2214780"/>
          </a:xfrm>
        </p:spPr>
        <p:txBody>
          <a:bodyPr/>
          <a:lstStyle/>
          <a:p>
            <a:r>
              <a:rPr lang="en-GB" dirty="0"/>
              <a:t>Year 11 English Literature Paper Two Revision Booklet</a:t>
            </a:r>
          </a:p>
        </p:txBody>
      </p:sp>
      <p:sp>
        <p:nvSpPr>
          <p:cNvPr id="3" name="Subtitle 2"/>
          <p:cNvSpPr>
            <a:spLocks noGrp="1"/>
          </p:cNvSpPr>
          <p:nvPr>
            <p:ph type="subTitle" idx="1"/>
          </p:nvPr>
        </p:nvSpPr>
        <p:spPr/>
        <p:txBody>
          <a:bodyPr>
            <a:normAutofit fontScale="92500"/>
          </a:bodyPr>
          <a:lstStyle/>
          <a:p>
            <a:pPr algn="l"/>
            <a:r>
              <a:rPr lang="en-GB" dirty="0"/>
              <a:t>Name: ___________________________________________</a:t>
            </a:r>
          </a:p>
          <a:p>
            <a:pPr algn="l"/>
            <a:endParaRPr lang="en-GB" dirty="0"/>
          </a:p>
          <a:p>
            <a:pPr algn="l"/>
            <a:r>
              <a:rPr lang="en-GB" dirty="0"/>
              <a:t>Teacher:    ___________________________________________</a:t>
            </a:r>
          </a:p>
          <a:p>
            <a:pPr algn="l"/>
            <a:endParaRPr lang="en-GB" dirty="0"/>
          </a:p>
          <a:p>
            <a:pPr algn="l"/>
            <a:r>
              <a:rPr lang="en-GB" dirty="0"/>
              <a:t>Class: _____________________________________________</a:t>
            </a:r>
          </a:p>
        </p:txBody>
      </p:sp>
      <p:sp>
        <p:nvSpPr>
          <p:cNvPr id="5" name="TextBox 4"/>
          <p:cNvSpPr txBox="1"/>
          <p:nvPr/>
        </p:nvSpPr>
        <p:spPr>
          <a:xfrm>
            <a:off x="2351897" y="792233"/>
            <a:ext cx="2154205" cy="1200329"/>
          </a:xfrm>
          <a:prstGeom prst="rect">
            <a:avLst/>
          </a:prstGeom>
          <a:noFill/>
          <a:ln w="12700">
            <a:solidFill>
              <a:schemeClr val="tx1"/>
            </a:solidFill>
          </a:ln>
        </p:spPr>
        <p:txBody>
          <a:bodyPr wrap="square" rtlCol="0">
            <a:spAutoFit/>
          </a:bodyPr>
          <a:lstStyle/>
          <a:p>
            <a:pPr algn="ctr"/>
            <a:r>
              <a:rPr lang="en-GB" dirty="0"/>
              <a:t>The Secret of Success:</a:t>
            </a:r>
          </a:p>
          <a:p>
            <a:pPr algn="ctr"/>
            <a:r>
              <a:rPr lang="en-GB" dirty="0"/>
              <a:t>Stop Wishing!</a:t>
            </a:r>
          </a:p>
          <a:p>
            <a:pPr algn="ctr"/>
            <a:r>
              <a:rPr lang="en-GB" dirty="0"/>
              <a:t>Start Doing!</a:t>
            </a:r>
          </a:p>
        </p:txBody>
      </p:sp>
    </p:spTree>
    <p:extLst>
      <p:ext uri="{BB962C8B-B14F-4D97-AF65-F5344CB8AC3E}">
        <p14:creationId xmlns:p14="http://schemas.microsoft.com/office/powerpoint/2010/main" val="231206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882" y="142504"/>
            <a:ext cx="6184632" cy="8779776"/>
          </a:xfrm>
        </p:spPr>
        <p:txBody>
          <a:bodyPr>
            <a:normAutofit/>
          </a:bodyPr>
          <a:lstStyle/>
          <a:p>
            <a:r>
              <a:rPr lang="en-GB" sz="1100" dirty="0"/>
              <a:t>Task 8: On the following pages you will find three example questions. Create plans for them in the boxes provided and then write your answers on additional lined paper.</a:t>
            </a:r>
          </a:p>
        </p:txBody>
      </p:sp>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882" y="849819"/>
            <a:ext cx="6391469" cy="4100188"/>
          </a:xfrm>
          <a:prstGeom prst="rect">
            <a:avLst/>
          </a:prstGeom>
        </p:spPr>
      </p:pic>
      <p:pic>
        <p:nvPicPr>
          <p:cNvPr id="6" name="Picture 5"/>
          <p:cNvPicPr>
            <a:picLocks noChangeAspect="1"/>
          </p:cNvPicPr>
          <p:nvPr/>
        </p:nvPicPr>
        <p:blipFill>
          <a:blip r:embed="rId3"/>
          <a:stretch>
            <a:fillRect/>
          </a:stretch>
        </p:blipFill>
        <p:spPr>
          <a:xfrm>
            <a:off x="76162" y="5657322"/>
            <a:ext cx="6517189" cy="3972273"/>
          </a:xfrm>
          <a:prstGeom prst="rect">
            <a:avLst/>
          </a:prstGeom>
        </p:spPr>
      </p:pic>
    </p:spTree>
    <p:extLst>
      <p:ext uri="{BB962C8B-B14F-4D97-AF65-F5344CB8AC3E}">
        <p14:creationId xmlns:p14="http://schemas.microsoft.com/office/powerpoint/2010/main" val="265769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3756" y="6163294"/>
            <a:ext cx="6460176" cy="3416320"/>
          </a:xfrm>
          <a:prstGeom prst="rect">
            <a:avLst/>
          </a:prstGeom>
          <a:noFill/>
          <a:ln w="9525">
            <a:solidFill>
              <a:schemeClr val="tx1"/>
            </a:solidFill>
          </a:ln>
        </p:spPr>
        <p:txBody>
          <a:bodyPr wrap="square" rtlCol="0">
            <a:spAutoFit/>
          </a:bodyPr>
          <a:lstStyle/>
          <a:p>
            <a:r>
              <a:rPr lang="en-GB" dirty="0"/>
              <a:t>Plan: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3" name="Content Placeholder 2"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756" y="356050"/>
            <a:ext cx="6521658" cy="5018383"/>
          </a:xfrm>
        </p:spPr>
      </p:pic>
    </p:spTree>
    <p:extLst>
      <p:ext uri="{BB962C8B-B14F-4D97-AF65-F5344CB8AC3E}">
        <p14:creationId xmlns:p14="http://schemas.microsoft.com/office/powerpoint/2010/main" val="2697836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8758" y="5973288"/>
            <a:ext cx="6056416" cy="3416320"/>
          </a:xfrm>
          <a:prstGeom prst="rect">
            <a:avLst/>
          </a:prstGeom>
          <a:noFill/>
          <a:ln w="12700">
            <a:solidFill>
              <a:schemeClr val="tx1"/>
            </a:solidFill>
          </a:ln>
        </p:spPr>
        <p:txBody>
          <a:bodyPr wrap="square" rtlCol="0">
            <a:spAutoFit/>
          </a:bodyPr>
          <a:lstStyle/>
          <a:p>
            <a:r>
              <a:rPr lang="en-GB" dirty="0"/>
              <a:t>Plan: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3" name="Content Placeholder 2"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1016"/>
            <a:ext cx="6222671" cy="4862077"/>
          </a:xfrm>
        </p:spPr>
      </p:pic>
    </p:spTree>
    <p:extLst>
      <p:ext uri="{BB962C8B-B14F-4D97-AF65-F5344CB8AC3E}">
        <p14:creationId xmlns:p14="http://schemas.microsoft.com/office/powerpoint/2010/main" val="2224610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07" y="154181"/>
            <a:ext cx="5915025" cy="424318"/>
          </a:xfrm>
        </p:spPr>
        <p:txBody>
          <a:bodyPr>
            <a:normAutofit/>
          </a:bodyPr>
          <a:lstStyle/>
          <a:p>
            <a:r>
              <a:rPr lang="en-GB" sz="1100" dirty="0"/>
              <a:t>How to write your answer</a:t>
            </a:r>
          </a:p>
        </p:txBody>
      </p:sp>
      <p:sp>
        <p:nvSpPr>
          <p:cNvPr id="3" name="Content Placeholder 2"/>
          <p:cNvSpPr>
            <a:spLocks noGrp="1"/>
          </p:cNvSpPr>
          <p:nvPr>
            <p:ph idx="1"/>
          </p:nvPr>
        </p:nvSpPr>
        <p:spPr>
          <a:xfrm>
            <a:off x="471486" y="3601616"/>
            <a:ext cx="5915026" cy="6120881"/>
          </a:xfrm>
        </p:spPr>
        <p:txBody>
          <a:bodyPr>
            <a:normAutofit/>
          </a:bodyPr>
          <a:lstStyle/>
          <a:p>
            <a:pPr marL="0" indent="0">
              <a:buNone/>
            </a:pPr>
            <a:r>
              <a:rPr lang="en-GB" sz="1200" b="1" dirty="0"/>
              <a:t>Tips to success</a:t>
            </a:r>
          </a:p>
          <a:p>
            <a:pPr>
              <a:buFont typeface="Wingdings" panose="05000000000000000000" pitchFamily="2" charset="2"/>
              <a:buChar char="ü"/>
            </a:pPr>
            <a:r>
              <a:rPr lang="en-GB" sz="1200" dirty="0"/>
              <a:t> Aim for three plus paragraphs</a:t>
            </a:r>
          </a:p>
          <a:p>
            <a:pPr>
              <a:buFont typeface="Wingdings" panose="05000000000000000000" pitchFamily="2" charset="2"/>
              <a:buChar char="ü"/>
            </a:pPr>
            <a:r>
              <a:rPr lang="en-GB" sz="1200" dirty="0"/>
              <a:t> Comment on writer’s methods</a:t>
            </a:r>
          </a:p>
          <a:p>
            <a:pPr>
              <a:buFont typeface="Wingdings" panose="05000000000000000000" pitchFamily="2" charset="2"/>
              <a:buChar char="ü"/>
            </a:pPr>
            <a:r>
              <a:rPr lang="en-GB" sz="1200" dirty="0"/>
              <a:t> Use subject terminology</a:t>
            </a:r>
          </a:p>
          <a:p>
            <a:pPr>
              <a:buFont typeface="Wingdings" panose="05000000000000000000" pitchFamily="2" charset="2"/>
              <a:buChar char="ü"/>
            </a:pPr>
            <a:r>
              <a:rPr lang="en-GB" sz="1200" dirty="0"/>
              <a:t> Comment on effect</a:t>
            </a:r>
          </a:p>
          <a:p>
            <a:pPr>
              <a:buFont typeface="Wingdings" panose="05000000000000000000" pitchFamily="2" charset="2"/>
              <a:buChar char="ü"/>
            </a:pPr>
            <a:r>
              <a:rPr lang="en-GB" sz="1200" dirty="0"/>
              <a:t> Comment on intentions</a:t>
            </a:r>
          </a:p>
          <a:p>
            <a:pPr>
              <a:buFont typeface="Wingdings" panose="05000000000000000000" pitchFamily="2" charset="2"/>
              <a:buChar char="ü"/>
            </a:pPr>
            <a:r>
              <a:rPr lang="en-GB" sz="1200" dirty="0"/>
              <a:t> Comment on context</a:t>
            </a:r>
          </a:p>
          <a:p>
            <a:pPr>
              <a:buFont typeface="Wingdings" panose="05000000000000000000" pitchFamily="2" charset="2"/>
              <a:buChar char="ü"/>
            </a:pPr>
            <a:r>
              <a:rPr lang="en-GB" sz="1200" dirty="0"/>
              <a:t>Zoom in on single words and their connotations</a:t>
            </a:r>
          </a:p>
          <a:p>
            <a:pPr>
              <a:buFont typeface="Wingdings" panose="05000000000000000000" pitchFamily="2" charset="2"/>
              <a:buChar char="ü"/>
            </a:pPr>
            <a:r>
              <a:rPr lang="en-GB" sz="1200" dirty="0"/>
              <a:t> Make sure your answer links to the key words in the question</a:t>
            </a:r>
          </a:p>
          <a:p>
            <a:pPr marL="0" indent="0">
              <a:buNone/>
            </a:pPr>
            <a:endParaRPr lang="en-GB" sz="1200" b="1" dirty="0"/>
          </a:p>
          <a:p>
            <a:pPr marL="0" indent="0">
              <a:buNone/>
            </a:pPr>
            <a:r>
              <a:rPr lang="en-GB" sz="1200" b="1" dirty="0"/>
              <a:t>Framework</a:t>
            </a:r>
          </a:p>
          <a:p>
            <a:r>
              <a:rPr lang="en-GB" sz="1200" dirty="0"/>
              <a:t>In this essay I am going to explore…</a:t>
            </a:r>
          </a:p>
          <a:p>
            <a:r>
              <a:rPr lang="en-GB" sz="1200" dirty="0"/>
              <a:t>The theme/character is shown to be…</a:t>
            </a:r>
          </a:p>
          <a:p>
            <a:r>
              <a:rPr lang="en-GB" sz="1200" dirty="0"/>
              <a:t>This is evident in the passage through the use of the line/words such as/[named technique ‘…’</a:t>
            </a:r>
          </a:p>
          <a:p>
            <a:r>
              <a:rPr lang="en-GB" sz="1200" dirty="0"/>
              <a:t>Priestley  has used this because…</a:t>
            </a:r>
          </a:p>
          <a:p>
            <a:r>
              <a:rPr lang="en-GB" sz="1200" dirty="0"/>
              <a:t>Priestley has also used the word/[word type] because it has connotations of...</a:t>
            </a:r>
          </a:p>
          <a:p>
            <a:r>
              <a:rPr lang="en-GB" sz="1200" dirty="0"/>
              <a:t>I believe Priestley  has presented his ideas this way because…</a:t>
            </a:r>
          </a:p>
          <a:p>
            <a:r>
              <a:rPr lang="en-GB" sz="1200" dirty="0"/>
              <a:t>An audience in 1946 would feel…because…</a:t>
            </a:r>
          </a:p>
          <a:p>
            <a:r>
              <a:rPr lang="en-GB" sz="1200" dirty="0"/>
              <a:t>Life after ww2 was different to when the play was set in 1912 because…</a:t>
            </a:r>
          </a:p>
          <a:p>
            <a:r>
              <a:rPr lang="en-GB" sz="1200" dirty="0"/>
              <a:t>This links to elsewhere in the play when …</a:t>
            </a:r>
          </a:p>
          <a:p>
            <a:r>
              <a:rPr lang="en-GB" sz="1200" dirty="0"/>
              <a:t>This is evident in the line/words such as/ [named technique] ‘…’</a:t>
            </a:r>
          </a:p>
          <a:p>
            <a:r>
              <a:rPr lang="en-GB" sz="1200" dirty="0"/>
              <a:t>Priestley has perhaps used this idea because…</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78499"/>
            <a:ext cx="6643397" cy="3023117"/>
          </a:xfrm>
          <a:prstGeom prst="rect">
            <a:avLst/>
          </a:prstGeom>
        </p:spPr>
      </p:pic>
    </p:spTree>
    <p:extLst>
      <p:ext uri="{BB962C8B-B14F-4D97-AF65-F5344CB8AC3E}">
        <p14:creationId xmlns:p14="http://schemas.microsoft.com/office/powerpoint/2010/main" val="211968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90" y="177209"/>
            <a:ext cx="5915025" cy="445361"/>
          </a:xfrm>
        </p:spPr>
        <p:txBody>
          <a:bodyPr>
            <a:normAutofit fontScale="90000"/>
          </a:bodyPr>
          <a:lstStyle/>
          <a:p>
            <a:r>
              <a:rPr lang="en-GB" sz="1100" b="1" dirty="0"/>
              <a:t>Section C: Unseen Poetry</a:t>
            </a:r>
            <a:r>
              <a:rPr lang="en-GB" sz="1100" dirty="0"/>
              <a:t/>
            </a:r>
            <a:br>
              <a:rPr lang="en-GB" sz="1100" dirty="0"/>
            </a:br>
            <a:r>
              <a:rPr lang="en-GB" sz="1100" dirty="0"/>
              <a:t>Part A: Analyse one poem (24 marks)</a:t>
            </a:r>
            <a:br>
              <a:rPr lang="en-GB" sz="1100" dirty="0"/>
            </a:br>
            <a:r>
              <a:rPr lang="en-GB" sz="1100" dirty="0"/>
              <a:t>Part b: Comparison (8 Marks)</a:t>
            </a:r>
          </a:p>
        </p:txBody>
      </p:sp>
      <p:sp>
        <p:nvSpPr>
          <p:cNvPr id="3" name="Content Placeholder 2"/>
          <p:cNvSpPr>
            <a:spLocks noGrp="1"/>
          </p:cNvSpPr>
          <p:nvPr>
            <p:ph idx="1"/>
          </p:nvPr>
        </p:nvSpPr>
        <p:spPr>
          <a:xfrm>
            <a:off x="296390" y="622570"/>
            <a:ext cx="6201687" cy="9066179"/>
          </a:xfrm>
        </p:spPr>
        <p:txBody>
          <a:bodyPr>
            <a:normAutofit/>
          </a:bodyPr>
          <a:lstStyle/>
          <a:p>
            <a:pPr marL="0" indent="0">
              <a:buNone/>
            </a:pPr>
            <a:r>
              <a:rPr lang="en-GB" sz="1100" b="1" dirty="0"/>
              <a:t>How to  tackle this part of the exam</a:t>
            </a:r>
          </a:p>
          <a:p>
            <a:pPr marL="0" indent="0">
              <a:buNone/>
            </a:pPr>
            <a:r>
              <a:rPr lang="en-GB" sz="1100" dirty="0"/>
              <a:t>This part of the exam is about a poem that you have probably never seen before so here are a few handy hint about how to tackle Section C</a:t>
            </a:r>
          </a:p>
          <a:p>
            <a:pPr marL="0" indent="0">
              <a:buNone/>
            </a:pPr>
            <a:r>
              <a:rPr lang="en-GB" sz="1100" b="1" dirty="0"/>
              <a:t>Section C Part A (24 Marks)</a:t>
            </a:r>
          </a:p>
          <a:p>
            <a:pPr marL="0" indent="0">
              <a:buNone/>
            </a:pPr>
            <a:r>
              <a:rPr lang="en-GB" sz="1100" b="1" dirty="0"/>
              <a:t>Task One: Read the question and then the example answer that follows </a:t>
            </a:r>
          </a:p>
          <a:p>
            <a:pPr marL="0" indent="0">
              <a:buNone/>
            </a:pPr>
            <a:r>
              <a:rPr lang="en-GB" sz="1100" b="1" dirty="0"/>
              <a:t>Question: In To a Daughter Leaving Home, how does the poet present the speaker’s feelings about her daughter</a:t>
            </a:r>
          </a:p>
          <a:p>
            <a:pPr marL="0" indent="0">
              <a:buNone/>
            </a:pPr>
            <a:r>
              <a:rPr lang="en-GB" sz="1100" dirty="0"/>
              <a:t>To a Daughter Leaving Home</a:t>
            </a:r>
          </a:p>
          <a:p>
            <a:pPr marL="0" indent="0">
              <a:buNone/>
            </a:pPr>
            <a:r>
              <a:rPr lang="en-GB" sz="1100" dirty="0"/>
              <a:t>When I taught you</a:t>
            </a:r>
          </a:p>
          <a:p>
            <a:pPr marL="0" indent="0">
              <a:buNone/>
            </a:pPr>
            <a:r>
              <a:rPr lang="en-GB" sz="1100" dirty="0"/>
              <a:t>at eight to ride</a:t>
            </a:r>
          </a:p>
          <a:p>
            <a:pPr marL="0" indent="0">
              <a:buNone/>
            </a:pPr>
            <a:r>
              <a:rPr lang="en-GB" sz="1100" dirty="0"/>
              <a:t>a bicycle, loping along</a:t>
            </a:r>
          </a:p>
          <a:p>
            <a:pPr marL="0" indent="0">
              <a:buNone/>
            </a:pPr>
            <a:r>
              <a:rPr lang="en-GB" sz="1100" dirty="0"/>
              <a:t>beside you</a:t>
            </a:r>
          </a:p>
          <a:p>
            <a:pPr marL="0" indent="0">
              <a:buNone/>
            </a:pPr>
            <a:r>
              <a:rPr lang="en-GB" sz="1100" dirty="0"/>
              <a:t>as you wobbled away</a:t>
            </a:r>
          </a:p>
          <a:p>
            <a:pPr marL="0" indent="0">
              <a:buNone/>
            </a:pPr>
            <a:r>
              <a:rPr lang="en-GB" sz="1100" dirty="0"/>
              <a:t>on two round wheels,</a:t>
            </a:r>
          </a:p>
          <a:p>
            <a:pPr marL="0" indent="0">
              <a:buNone/>
            </a:pPr>
            <a:r>
              <a:rPr lang="en-GB" sz="1100" dirty="0"/>
              <a:t>my own mouth rounding</a:t>
            </a:r>
          </a:p>
          <a:p>
            <a:pPr marL="0" indent="0">
              <a:buNone/>
            </a:pPr>
            <a:r>
              <a:rPr lang="en-GB" sz="1100" dirty="0"/>
              <a:t>in surprise when you pulled</a:t>
            </a:r>
          </a:p>
          <a:p>
            <a:pPr marL="0" indent="0">
              <a:buNone/>
            </a:pPr>
            <a:r>
              <a:rPr lang="en-GB" sz="1100" dirty="0"/>
              <a:t>ahead down the curved</a:t>
            </a:r>
          </a:p>
          <a:p>
            <a:pPr marL="0" indent="0">
              <a:buNone/>
            </a:pPr>
            <a:r>
              <a:rPr lang="en-GB" sz="1100" dirty="0"/>
              <a:t>path of the park,</a:t>
            </a:r>
          </a:p>
          <a:p>
            <a:pPr marL="0" indent="0">
              <a:buNone/>
            </a:pPr>
            <a:r>
              <a:rPr lang="en-GB" sz="1100" dirty="0"/>
              <a:t>I kept waiting</a:t>
            </a:r>
          </a:p>
          <a:p>
            <a:pPr marL="0" indent="0">
              <a:buNone/>
            </a:pPr>
            <a:r>
              <a:rPr lang="en-GB" sz="1100" dirty="0"/>
              <a:t>for the thud</a:t>
            </a:r>
          </a:p>
          <a:p>
            <a:pPr marL="0" indent="0">
              <a:buNone/>
            </a:pPr>
            <a:r>
              <a:rPr lang="en-GB" sz="1100" dirty="0"/>
              <a:t>of your crash as I</a:t>
            </a:r>
          </a:p>
          <a:p>
            <a:pPr marL="0" indent="0">
              <a:buNone/>
            </a:pPr>
            <a:r>
              <a:rPr lang="en-GB" sz="1100" dirty="0"/>
              <a:t>sprinted to catch up,</a:t>
            </a:r>
          </a:p>
          <a:p>
            <a:pPr marL="0" indent="0">
              <a:buNone/>
            </a:pPr>
            <a:r>
              <a:rPr lang="en-GB" sz="1100" dirty="0"/>
              <a:t>while you grew</a:t>
            </a:r>
          </a:p>
          <a:p>
            <a:pPr marL="0" indent="0">
              <a:buNone/>
            </a:pPr>
            <a:r>
              <a:rPr lang="en-GB" sz="1100" dirty="0"/>
              <a:t>smaller, more breakable</a:t>
            </a:r>
          </a:p>
          <a:p>
            <a:pPr marL="0" indent="0">
              <a:buNone/>
            </a:pPr>
            <a:r>
              <a:rPr lang="en-GB" sz="1100" dirty="0"/>
              <a:t>with distance,</a:t>
            </a:r>
          </a:p>
          <a:p>
            <a:pPr marL="0" indent="0">
              <a:buNone/>
            </a:pPr>
            <a:r>
              <a:rPr lang="en-GB" sz="1100" dirty="0"/>
              <a:t>pumping, pumping</a:t>
            </a:r>
          </a:p>
          <a:p>
            <a:pPr marL="0" indent="0">
              <a:buNone/>
            </a:pPr>
            <a:r>
              <a:rPr lang="en-GB" sz="1100" dirty="0"/>
              <a:t>for your life, screaming</a:t>
            </a:r>
          </a:p>
          <a:p>
            <a:pPr marL="0" indent="0">
              <a:buNone/>
            </a:pPr>
            <a:r>
              <a:rPr lang="en-GB" sz="1100" dirty="0"/>
              <a:t>with laughter,</a:t>
            </a:r>
          </a:p>
          <a:p>
            <a:pPr marL="0" indent="0">
              <a:buNone/>
            </a:pPr>
            <a:r>
              <a:rPr lang="en-GB" sz="1100" dirty="0"/>
              <a:t>the hair flapping</a:t>
            </a:r>
          </a:p>
          <a:p>
            <a:pPr marL="0" indent="0">
              <a:buNone/>
            </a:pPr>
            <a:r>
              <a:rPr lang="en-GB" sz="1100" dirty="0"/>
              <a:t>behind you like a</a:t>
            </a:r>
          </a:p>
          <a:p>
            <a:pPr marL="0" indent="0">
              <a:buNone/>
            </a:pPr>
            <a:r>
              <a:rPr lang="en-GB" sz="1100" dirty="0"/>
              <a:t>handkerchief waving</a:t>
            </a:r>
          </a:p>
          <a:p>
            <a:pPr marL="0" indent="0">
              <a:buNone/>
            </a:pPr>
            <a:r>
              <a:rPr lang="en-GB" sz="1100" dirty="0"/>
              <a:t>goodbye.</a:t>
            </a:r>
          </a:p>
          <a:p>
            <a:pPr marL="0" indent="0">
              <a:buNone/>
            </a:pPr>
            <a:r>
              <a:rPr lang="en-GB" sz="1100" dirty="0"/>
              <a:t>—Linda </a:t>
            </a:r>
            <a:r>
              <a:rPr lang="en-GB" sz="1100" dirty="0" err="1"/>
              <a:t>Pastan</a:t>
            </a:r>
            <a:endParaRPr lang="en-GB" sz="1100" dirty="0"/>
          </a:p>
        </p:txBody>
      </p:sp>
    </p:spTree>
    <p:extLst>
      <p:ext uri="{BB962C8B-B14F-4D97-AF65-F5344CB8AC3E}">
        <p14:creationId xmlns:p14="http://schemas.microsoft.com/office/powerpoint/2010/main" val="2996052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60" y="1072487"/>
            <a:ext cx="5915025" cy="1914702"/>
          </a:xfrm>
        </p:spPr>
        <p:txBody>
          <a:bodyPr>
            <a:noAutofit/>
          </a:bodyPr>
          <a:lstStyle/>
          <a:p>
            <a:r>
              <a:rPr lang="en-GB" sz="1100" b="1" dirty="0"/>
              <a:t>Exemplar response </a:t>
            </a:r>
            <a:r>
              <a:rPr lang="en-GB" sz="1100" dirty="0"/>
              <a:t/>
            </a:r>
            <a:br>
              <a:rPr lang="en-GB" sz="1100" dirty="0"/>
            </a:br>
            <a:r>
              <a:rPr lang="en-GB" sz="1100" dirty="0"/>
              <a:t>In this poem, the speaker is the voice of a parent, describing a memory of watching her daughter learn to ride a bike. The mother describes her fear of her daughter coming to harm with the use of ‘loping along beside you’, as if she is terrified of letting go and letting her daughter move away from her. This is then reinforced with the use of ‘wobbled’ to suggest the daughter’s vulnerability and fear that she may come to harm. However, the daughter is confident and shows this through ‘pulled away’ and ‘screaming with laughter’ – she doesn’t appear to have any fear of her new skill and is excited by the ability to ‘pull ahead’ The contrast between the parent and the child is shown through the language used to describe them; the mother’s mouth ‘rounds in surprise’ whereas the daughter is ‘pumping, pumping for your life’</a:t>
            </a:r>
            <a:br>
              <a:rPr lang="en-GB" sz="1100" dirty="0"/>
            </a:br>
            <a:r>
              <a:rPr lang="en-GB" sz="1100" dirty="0"/>
              <a:t>There is a tension between the mother’s reaction to the event and the daughter’s. The use of repetition in ‘pumping, pumping’ suggests the daughter’s desire for independence and freedom, with ‘for your life’ used ambiguously to suggest that the daughter is not only desperate to learn to ride a bike, but also to be an independent person in the world, leading her own ‘life’.  While the mother is ‘waiting for the thud’, which is clearly a metaphor for the daughter coming up against a hurdle in her life, the daughter is ‘screaming with laughter’ which suggests that she has a very different attitude towards becoming independent. This phrase almost works as an oxymoron, contrasting ‘screaming’ (which hints at the mother’s internal fear and anxiety) with the daughter’s ‘laughter’. The clash between these two words intensifies the difference between the mother and the daughter’s attitude towards becoming independent.</a:t>
            </a:r>
            <a:br>
              <a:rPr lang="en-GB" sz="1100" dirty="0"/>
            </a:br>
            <a:r>
              <a:rPr lang="en-GB" sz="1100" dirty="0"/>
              <a:t>Overall, the poem uses this event, often seen as a staging post in childhood, as an extended metaphor to explore attitudes about growing up, showing a contrast between the mother’s anxiety and the daughter’s confidence.</a:t>
            </a:r>
          </a:p>
        </p:txBody>
      </p:sp>
      <p:sp>
        <p:nvSpPr>
          <p:cNvPr id="5" name="TextBox 4"/>
          <p:cNvSpPr txBox="1"/>
          <p:nvPr/>
        </p:nvSpPr>
        <p:spPr>
          <a:xfrm>
            <a:off x="262460" y="3782860"/>
            <a:ext cx="5737507" cy="984885"/>
          </a:xfrm>
          <a:prstGeom prst="rect">
            <a:avLst/>
          </a:prstGeom>
          <a:noFill/>
        </p:spPr>
        <p:txBody>
          <a:bodyPr wrap="square" rtlCol="0">
            <a:spAutoFit/>
          </a:bodyPr>
          <a:lstStyle/>
          <a:p>
            <a:r>
              <a:rPr lang="en-GB" sz="1100" b="1" dirty="0"/>
              <a:t>Task Two:</a:t>
            </a:r>
          </a:p>
          <a:p>
            <a:r>
              <a:rPr lang="en-GB" sz="1100" dirty="0"/>
              <a:t>Looking at the mark scheme below – what mark would you give this response out of 24?</a:t>
            </a:r>
          </a:p>
          <a:p>
            <a:endParaRPr lang="en-GB" dirty="0"/>
          </a:p>
          <a:p>
            <a:pPr marL="342900" indent="-342900">
              <a:buAutoNum type="alphaUcParenR"/>
            </a:pPr>
            <a:endParaRPr lang="en-GB" dirty="0"/>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l="2557" t="1743" b="-1"/>
          <a:stretch/>
        </p:blipFill>
        <p:spPr>
          <a:xfrm>
            <a:off x="175364" y="4275302"/>
            <a:ext cx="6682636" cy="2816097"/>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82" y="7155791"/>
            <a:ext cx="6770318" cy="2447441"/>
          </a:xfrm>
          <a:prstGeom prst="rect">
            <a:avLst/>
          </a:prstGeom>
        </p:spPr>
      </p:pic>
    </p:spTree>
    <p:extLst>
      <p:ext uri="{BB962C8B-B14F-4D97-AF65-F5344CB8AC3E}">
        <p14:creationId xmlns:p14="http://schemas.microsoft.com/office/powerpoint/2010/main" val="3581855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522" y="150312"/>
            <a:ext cx="6135992" cy="8771968"/>
          </a:xfrm>
        </p:spPr>
        <p:txBody>
          <a:bodyPr>
            <a:normAutofit/>
          </a:bodyPr>
          <a:lstStyle/>
          <a:p>
            <a:pPr marL="0" indent="0">
              <a:buNone/>
            </a:pPr>
            <a:r>
              <a:rPr lang="en-GB" sz="1100" b="1" dirty="0"/>
              <a:t>Task Two: </a:t>
            </a:r>
            <a:r>
              <a:rPr lang="en-GB" sz="1100" dirty="0"/>
              <a:t>Using the mark scheme explain why you would give the response your chosen mark and then give the response an HTI (How To Improve)</a:t>
            </a:r>
          </a:p>
          <a:p>
            <a:pPr marL="0" indent="0">
              <a:buNone/>
            </a:pPr>
            <a:r>
              <a:rPr lang="en-GB" sz="1100" dirty="0"/>
              <a:t>I would give the response ____ out of 24 marks because __________________________________________________________________________________________________________________________________________________________________________</a:t>
            </a:r>
          </a:p>
          <a:p>
            <a:pPr marL="0" indent="0">
              <a:buNone/>
            </a:pPr>
            <a:r>
              <a:rPr lang="en-GB" sz="1100" dirty="0"/>
              <a:t>The HTI I would give the response is __________________________________________________________________________________________________________________________________________________________________________</a:t>
            </a:r>
          </a:p>
        </p:txBody>
      </p:sp>
      <p:sp>
        <p:nvSpPr>
          <p:cNvPr id="4" name="TextBox 3"/>
          <p:cNvSpPr txBox="1"/>
          <p:nvPr/>
        </p:nvSpPr>
        <p:spPr>
          <a:xfrm>
            <a:off x="250523" y="1691014"/>
            <a:ext cx="6135992" cy="938719"/>
          </a:xfrm>
          <a:prstGeom prst="rect">
            <a:avLst/>
          </a:prstGeom>
          <a:noFill/>
        </p:spPr>
        <p:txBody>
          <a:bodyPr wrap="square" rtlCol="0">
            <a:spAutoFit/>
          </a:bodyPr>
          <a:lstStyle/>
          <a:p>
            <a:r>
              <a:rPr lang="en-GB" sz="1100" b="1" dirty="0"/>
              <a:t>Task Three: </a:t>
            </a:r>
            <a:r>
              <a:rPr lang="en-GB" sz="1100" dirty="0"/>
              <a:t>Using the tips and support framework below answer the following two sample questions on lined paper.  </a:t>
            </a:r>
          </a:p>
          <a:p>
            <a:endParaRPr lang="en-GB" sz="1100" dirty="0"/>
          </a:p>
          <a:p>
            <a:r>
              <a:rPr lang="en-GB" sz="1100" dirty="0"/>
              <a:t>In part A of Section C you are marked for:</a:t>
            </a:r>
          </a:p>
          <a:p>
            <a:endParaRPr lang="en-GB" sz="1100" dirty="0"/>
          </a:p>
        </p:txBody>
      </p:sp>
      <p:pic>
        <p:nvPicPr>
          <p:cNvPr id="5" name="Picture 4" descr="Screen Clipping"/>
          <p:cNvPicPr>
            <a:picLocks noChangeAspect="1"/>
          </p:cNvPicPr>
          <p:nvPr/>
        </p:nvPicPr>
        <p:blipFill rotWithShape="1">
          <a:blip r:embed="rId2">
            <a:extLst>
              <a:ext uri="{28A0092B-C50C-407E-A947-70E740481C1C}">
                <a14:useLocalDpi xmlns:a14="http://schemas.microsoft.com/office/drawing/2010/main" val="0"/>
              </a:ext>
            </a:extLst>
          </a:blip>
          <a:srcRect l="1162" r="5418" b="34067"/>
          <a:stretch/>
        </p:blipFill>
        <p:spPr>
          <a:xfrm>
            <a:off x="0" y="2676063"/>
            <a:ext cx="6206247" cy="1993214"/>
          </a:xfrm>
          <a:prstGeom prst="rect">
            <a:avLst/>
          </a:prstGeom>
        </p:spPr>
      </p:pic>
      <p:sp>
        <p:nvSpPr>
          <p:cNvPr id="2" name="TextBox 1"/>
          <p:cNvSpPr txBox="1"/>
          <p:nvPr/>
        </p:nvSpPr>
        <p:spPr>
          <a:xfrm>
            <a:off x="250522" y="4902740"/>
            <a:ext cx="6135992" cy="4493538"/>
          </a:xfrm>
          <a:prstGeom prst="rect">
            <a:avLst/>
          </a:prstGeom>
          <a:noFill/>
        </p:spPr>
        <p:txBody>
          <a:bodyPr wrap="square" rtlCol="0">
            <a:spAutoFit/>
          </a:bodyPr>
          <a:lstStyle/>
          <a:p>
            <a:r>
              <a:rPr lang="en-GB" sz="1100" dirty="0"/>
              <a:t>This means that you need to be able to provide a range of points and analyse language in detail.</a:t>
            </a:r>
          </a:p>
          <a:p>
            <a:r>
              <a:rPr lang="en-GB" sz="1100" dirty="0"/>
              <a:t>For a successful answer you need to </a:t>
            </a:r>
          </a:p>
          <a:p>
            <a:r>
              <a:rPr lang="en-GB" sz="1100" b="1" dirty="0"/>
              <a:t>Plan</a:t>
            </a:r>
          </a:p>
          <a:p>
            <a:pPr marL="285750" indent="-285750">
              <a:buFont typeface="Wingdings" panose="05000000000000000000" pitchFamily="2" charset="2"/>
              <a:buChar char="Ø"/>
            </a:pPr>
            <a:r>
              <a:rPr lang="en-GB" sz="1100" dirty="0"/>
              <a:t>Highlight the key words in the questions</a:t>
            </a:r>
          </a:p>
          <a:p>
            <a:pPr marL="285750" indent="-285750">
              <a:buFont typeface="Wingdings" panose="05000000000000000000" pitchFamily="2" charset="2"/>
              <a:buChar char="Ø"/>
            </a:pPr>
            <a:r>
              <a:rPr lang="en-GB" sz="1100" dirty="0"/>
              <a:t>Underline 3+ lines that link to the keyword in the questions</a:t>
            </a:r>
          </a:p>
          <a:p>
            <a:pPr marL="285750" indent="-285750">
              <a:buFont typeface="Wingdings" panose="05000000000000000000" pitchFamily="2" charset="2"/>
              <a:buChar char="Ø"/>
            </a:pPr>
            <a:r>
              <a:rPr lang="en-GB" sz="1100" dirty="0"/>
              <a:t>Annotate them with technique and meaning</a:t>
            </a:r>
          </a:p>
          <a:p>
            <a:endParaRPr lang="en-GB" sz="1100" b="1" dirty="0"/>
          </a:p>
          <a:p>
            <a:r>
              <a:rPr lang="en-GB" sz="1100" b="1" dirty="0"/>
              <a:t>When writing your response you need to:</a:t>
            </a:r>
          </a:p>
          <a:p>
            <a:pPr marL="285750" indent="-285750">
              <a:buFont typeface="Wingdings" panose="05000000000000000000" pitchFamily="2" charset="2"/>
              <a:buChar char="Ø"/>
            </a:pPr>
            <a:r>
              <a:rPr lang="en-GB" sz="1100" dirty="0"/>
              <a:t>Aim for 3 points</a:t>
            </a:r>
          </a:p>
          <a:p>
            <a:pPr marL="285750" indent="-285750">
              <a:buFont typeface="Wingdings" panose="05000000000000000000" pitchFamily="2" charset="2"/>
              <a:buChar char="Ø"/>
            </a:pPr>
            <a:r>
              <a:rPr lang="en-GB" sz="1100" dirty="0"/>
              <a:t>Use quotes from the poem to support your ideas</a:t>
            </a:r>
          </a:p>
          <a:p>
            <a:pPr marL="285750" indent="-285750">
              <a:buFont typeface="Wingdings" panose="05000000000000000000" pitchFamily="2" charset="2"/>
              <a:buChar char="Ø"/>
            </a:pPr>
            <a:r>
              <a:rPr lang="en-GB" sz="1100" dirty="0"/>
              <a:t>Comment on writer’s methods (what the writer has used to show their ideas/theme)</a:t>
            </a:r>
          </a:p>
          <a:p>
            <a:pPr marL="285750" indent="-285750">
              <a:buFont typeface="Wingdings" panose="05000000000000000000" pitchFamily="2" charset="2"/>
              <a:buChar char="Ø"/>
            </a:pPr>
            <a:r>
              <a:rPr lang="en-GB" sz="1100" dirty="0"/>
              <a:t>Comment on meaning</a:t>
            </a:r>
          </a:p>
          <a:p>
            <a:pPr marL="285750" indent="-285750">
              <a:buFont typeface="Wingdings" panose="05000000000000000000" pitchFamily="2" charset="2"/>
              <a:buChar char="Ø"/>
            </a:pPr>
            <a:r>
              <a:rPr lang="en-GB" sz="1100" dirty="0"/>
              <a:t>Analyse single words</a:t>
            </a:r>
          </a:p>
          <a:p>
            <a:pPr marL="285750" indent="-285750">
              <a:buFont typeface="Wingdings" panose="05000000000000000000" pitchFamily="2" charset="2"/>
              <a:buChar char="Ø"/>
            </a:pPr>
            <a:r>
              <a:rPr lang="en-GB" sz="1100" dirty="0"/>
              <a:t>Use subject terminology</a:t>
            </a:r>
          </a:p>
          <a:p>
            <a:pPr marL="285750" indent="-285750">
              <a:buFont typeface="Wingdings" panose="05000000000000000000" pitchFamily="2" charset="2"/>
              <a:buChar char="Ø"/>
            </a:pPr>
            <a:r>
              <a:rPr lang="en-GB" sz="1100" dirty="0"/>
              <a:t>Comment on effect</a:t>
            </a:r>
          </a:p>
          <a:p>
            <a:pPr marL="285750" indent="-285750">
              <a:buFont typeface="Wingdings" panose="05000000000000000000" pitchFamily="2" charset="2"/>
              <a:buChar char="Ø"/>
            </a:pPr>
            <a:endParaRPr lang="en-GB" sz="1100" b="1" dirty="0"/>
          </a:p>
          <a:p>
            <a:r>
              <a:rPr lang="en-GB" sz="1100" b="1" dirty="0"/>
              <a:t>Support Framework</a:t>
            </a:r>
          </a:p>
          <a:p>
            <a:pPr marL="171450" indent="-171450">
              <a:buFont typeface="Wingdings" panose="05000000000000000000" pitchFamily="2" charset="2"/>
              <a:buChar char="§"/>
            </a:pPr>
            <a:r>
              <a:rPr lang="en-GB" sz="1100" dirty="0"/>
              <a:t>The poet uses words such as/[named technique]/the line ‘…’</a:t>
            </a:r>
          </a:p>
          <a:p>
            <a:pPr marL="171450" indent="-171450">
              <a:buFont typeface="Wingdings" panose="05000000000000000000" pitchFamily="2" charset="2"/>
              <a:buChar char="§"/>
            </a:pPr>
            <a:r>
              <a:rPr lang="en-GB" sz="1100" dirty="0"/>
              <a:t>This shows they feel/presents the theme of … because …</a:t>
            </a:r>
          </a:p>
          <a:p>
            <a:pPr marL="171450" indent="-171450">
              <a:buFont typeface="Wingdings" panose="05000000000000000000" pitchFamily="2" charset="2"/>
              <a:buChar char="§"/>
            </a:pPr>
            <a:r>
              <a:rPr lang="en-GB" sz="1100" dirty="0"/>
              <a:t>The poet has used the word/[word type] ‘…’ because it has connotations of…</a:t>
            </a:r>
          </a:p>
          <a:p>
            <a:pPr marL="171450" indent="-171450">
              <a:buFont typeface="Wingdings" panose="05000000000000000000" pitchFamily="2" charset="2"/>
              <a:buChar char="§"/>
            </a:pPr>
            <a:r>
              <a:rPr lang="en-GB" sz="1100" dirty="0"/>
              <a:t>The Poet has done this to create a feeling of…</a:t>
            </a:r>
          </a:p>
          <a:p>
            <a:pPr marL="171450" indent="-171450">
              <a:buFont typeface="Wingdings" panose="05000000000000000000" pitchFamily="2" charset="2"/>
              <a:buChar char="§"/>
            </a:pPr>
            <a:r>
              <a:rPr lang="en-GB" sz="1100" dirty="0"/>
              <a:t>In addition to this, the writer also uses words such as/[named technique]/the line ‘…’</a:t>
            </a:r>
          </a:p>
          <a:p>
            <a:pPr marL="171450" indent="-171450">
              <a:buFont typeface="Wingdings" panose="05000000000000000000" pitchFamily="2" charset="2"/>
              <a:buChar char="§"/>
            </a:pPr>
            <a:r>
              <a:rPr lang="en-GB" sz="1100" dirty="0"/>
              <a:t>This shows they feel/presents the theme of,...because,,</a:t>
            </a:r>
          </a:p>
          <a:p>
            <a:pPr marL="171450" indent="-171450">
              <a:buFont typeface="Wingdings" panose="05000000000000000000" pitchFamily="2" charset="2"/>
              <a:buChar char="§"/>
            </a:pPr>
            <a:r>
              <a:rPr lang="en-GB" sz="1100" dirty="0"/>
              <a:t>The poet has used the word/[word type] ‘…’ because it has connotations of…</a:t>
            </a:r>
          </a:p>
          <a:p>
            <a:pPr marL="171450" indent="-171450">
              <a:buFont typeface="Wingdings" panose="05000000000000000000" pitchFamily="2" charset="2"/>
              <a:buChar char="§"/>
            </a:pPr>
            <a:r>
              <a:rPr lang="en-GB" sz="1100" dirty="0"/>
              <a:t>The poet has done this to create a feeling of…</a:t>
            </a:r>
          </a:p>
          <a:p>
            <a:pPr marL="171450" indent="-171450">
              <a:buFont typeface="Wingdings" panose="05000000000000000000" pitchFamily="2" charset="2"/>
              <a:buChar char="§"/>
            </a:pPr>
            <a:r>
              <a:rPr lang="en-GB" sz="1100" dirty="0"/>
              <a:t>Over all, I believe the writer has presented their ideas this way because…</a:t>
            </a:r>
          </a:p>
        </p:txBody>
      </p:sp>
    </p:spTree>
    <p:extLst>
      <p:ext uri="{BB962C8B-B14F-4D97-AF65-F5344CB8AC3E}">
        <p14:creationId xmlns:p14="http://schemas.microsoft.com/office/powerpoint/2010/main" val="3007187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6858000" cy="8922280"/>
          </a:xfrm>
        </p:spPr>
        <p:txBody>
          <a:bodyPr/>
          <a:lstStyle/>
          <a:p>
            <a:pPr marL="0" indent="0">
              <a:buNone/>
            </a:pPr>
            <a:r>
              <a:rPr lang="en-GB" sz="1100" dirty="0"/>
              <a:t>Example Questions</a:t>
            </a:r>
          </a:p>
          <a:p>
            <a:pPr marL="0" indent="0">
              <a:buNone/>
            </a:pPr>
            <a:endParaRPr lang="en-GB"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2597"/>
            <a:ext cx="6614809" cy="4455786"/>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196" y="5058382"/>
            <a:ext cx="6264613" cy="4669277"/>
          </a:xfrm>
          <a:prstGeom prst="rect">
            <a:avLst/>
          </a:prstGeom>
        </p:spPr>
      </p:pic>
    </p:spTree>
    <p:extLst>
      <p:ext uri="{BB962C8B-B14F-4D97-AF65-F5344CB8AC3E}">
        <p14:creationId xmlns:p14="http://schemas.microsoft.com/office/powerpoint/2010/main" val="2768436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68" y="175364"/>
            <a:ext cx="6161045" cy="8746916"/>
          </a:xfrm>
        </p:spPr>
        <p:txBody>
          <a:bodyPr>
            <a:normAutofit/>
          </a:bodyPr>
          <a:lstStyle/>
          <a:p>
            <a:pPr marL="0" indent="0">
              <a:buNone/>
            </a:pPr>
            <a:r>
              <a:rPr lang="en-GB" sz="1100" b="1" dirty="0"/>
              <a:t>Section C Part B (8 Marks)</a:t>
            </a:r>
          </a:p>
          <a:p>
            <a:pPr marL="0" indent="0">
              <a:buNone/>
            </a:pPr>
            <a:r>
              <a:rPr lang="en-GB" sz="1100" dirty="0"/>
              <a:t>This part of the exam is worth only 8 marks so should have the shortest amount of time spent on it.</a:t>
            </a:r>
          </a:p>
          <a:p>
            <a:pPr marL="0" indent="0">
              <a:buNone/>
            </a:pPr>
            <a:r>
              <a:rPr lang="en-GB" sz="1100" b="1" dirty="0"/>
              <a:t>Task One:</a:t>
            </a:r>
          </a:p>
          <a:p>
            <a:pPr marL="0" indent="0">
              <a:buNone/>
            </a:pPr>
            <a:r>
              <a:rPr lang="en-GB" sz="1100" dirty="0"/>
              <a:t>Read the example question and answer. </a:t>
            </a:r>
          </a:p>
          <a:p>
            <a:pPr marL="0" indent="0">
              <a:buNone/>
            </a:pPr>
            <a:r>
              <a:rPr lang="en-GB" sz="1100" dirty="0"/>
              <a:t>*To a Daughter Leaving Home is the poem you read the exemplar answer about for Section C Part A</a:t>
            </a:r>
          </a:p>
          <a:p>
            <a:pPr marL="0" indent="0">
              <a:buNone/>
            </a:pPr>
            <a:r>
              <a:rPr lang="en-GB" sz="1100" b="1" i="1" dirty="0"/>
              <a:t>27.2 In Poem for My Sister, and ‘To a Daughter Leaving Home’, the speakers describe watching someone they love grow up. What are the similarities and/or differences between the ways the poets describe these feelings?</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754" y="2233596"/>
            <a:ext cx="4163083" cy="5883269"/>
          </a:xfrm>
          <a:prstGeom prst="rect">
            <a:avLst/>
          </a:prstGeom>
        </p:spPr>
      </p:pic>
    </p:spTree>
    <p:extLst>
      <p:ext uri="{BB962C8B-B14F-4D97-AF65-F5344CB8AC3E}">
        <p14:creationId xmlns:p14="http://schemas.microsoft.com/office/powerpoint/2010/main" val="3287757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364" y="150312"/>
            <a:ext cx="6211149" cy="8771968"/>
          </a:xfrm>
        </p:spPr>
        <p:txBody>
          <a:bodyPr/>
          <a:lstStyle/>
          <a:p>
            <a:pPr marL="0" indent="0">
              <a:buNone/>
            </a:pPr>
            <a:r>
              <a:rPr lang="en-GB" sz="1100" dirty="0"/>
              <a:t>Example Answer</a:t>
            </a:r>
          </a:p>
          <a:p>
            <a:pPr marL="0" indent="0">
              <a:buNone/>
            </a:pPr>
            <a:r>
              <a:rPr lang="en-GB" sz="1100" dirty="0"/>
              <a:t>Both of these poems are about the relationship with a young child. However, one of the differences is that in To a Daughter the speaker is her mother, whereas in For my Sister the speaker is the older sister. What the poems have in common is that both of them show that they are worried about the young person and don’t want them to grow up. This is the main similarity between them. </a:t>
            </a:r>
          </a:p>
          <a:p>
            <a:pPr marL="0" indent="0">
              <a:buNone/>
            </a:pPr>
            <a:r>
              <a:rPr lang="en-GB" sz="1100" dirty="0"/>
              <a:t>Both of the poems show that the adult world is possibly dangerous. They both use metaphors to show this, with riding a bicycle in the first one and wearing high-heeled shoes in the second one. Both of these metaphors are for ordinary things, but both show that there is danger: ‘wobbled’ is an idea used in both poems to show how innocent and vulnerable the young girls are.</a:t>
            </a:r>
          </a:p>
          <a:p>
            <a:pPr marL="0" indent="0">
              <a:buNone/>
            </a:pPr>
            <a:r>
              <a:rPr lang="en-GB" sz="1100" dirty="0"/>
              <a:t>Also, both poems describe the young people as being full of life and enjoying playing. In the first one she is ‘screaming with laughter’ whereas in the second one she is ‘playing hopscotch’. Both of the girls are also shown by the poet to be independent and looking after themselves. The main difference is that one is a mother and one is a sister. However, both of the poems have the same theme and use a metaphor to express this idea of being afraid for the young person as they grow up’</a:t>
            </a:r>
          </a:p>
          <a:p>
            <a:pPr marL="0" indent="0">
              <a:buNone/>
            </a:pPr>
            <a:r>
              <a:rPr lang="en-GB" sz="1100" dirty="0"/>
              <a:t> </a:t>
            </a:r>
          </a:p>
        </p:txBody>
      </p:sp>
      <p:sp>
        <p:nvSpPr>
          <p:cNvPr id="2" name="Rectangle 1">
            <a:extLst>
              <a:ext uri="{FF2B5EF4-FFF2-40B4-BE49-F238E27FC236}">
                <a16:creationId xmlns:a16="http://schemas.microsoft.com/office/drawing/2014/main" id="{ABFC0507-44AA-4B26-98FA-7ABFD1587303}"/>
              </a:ext>
            </a:extLst>
          </p:cNvPr>
          <p:cNvSpPr/>
          <p:nvPr/>
        </p:nvSpPr>
        <p:spPr>
          <a:xfrm>
            <a:off x="175364" y="2703036"/>
            <a:ext cx="6211149" cy="877163"/>
          </a:xfrm>
          <a:prstGeom prst="rect">
            <a:avLst/>
          </a:prstGeom>
        </p:spPr>
        <p:txBody>
          <a:bodyPr wrap="square">
            <a:spAutoFit/>
          </a:bodyPr>
          <a:lstStyle/>
          <a:p>
            <a:r>
              <a:rPr lang="en-GB" sz="1100" b="1" dirty="0"/>
              <a:t>Task Two:</a:t>
            </a:r>
          </a:p>
          <a:p>
            <a:r>
              <a:rPr lang="en-GB" sz="1100" dirty="0"/>
              <a:t>Looking at the mark scheme below – what mark would you give this response out of 8? Explain why you would give it this mark and then give the response an HTI</a:t>
            </a:r>
          </a:p>
          <a:p>
            <a:endParaRPr lang="en-GB" dirty="0"/>
          </a:p>
        </p:txBody>
      </p:sp>
      <p:pic>
        <p:nvPicPr>
          <p:cNvPr id="5" name="Picture 4">
            <a:extLst>
              <a:ext uri="{FF2B5EF4-FFF2-40B4-BE49-F238E27FC236}">
                <a16:creationId xmlns:a16="http://schemas.microsoft.com/office/drawing/2014/main" id="{75D503E9-A4E3-4DDC-9DE5-13B0955979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364" y="3364299"/>
            <a:ext cx="6507272" cy="3953427"/>
          </a:xfrm>
          <a:prstGeom prst="rect">
            <a:avLst/>
          </a:prstGeom>
        </p:spPr>
      </p:pic>
      <p:sp>
        <p:nvSpPr>
          <p:cNvPr id="6" name="Rectangle 5">
            <a:extLst>
              <a:ext uri="{FF2B5EF4-FFF2-40B4-BE49-F238E27FC236}">
                <a16:creationId xmlns:a16="http://schemas.microsoft.com/office/drawing/2014/main" id="{21F5A0FA-DEE0-48AE-A794-D89D3D17C8AC}"/>
              </a:ext>
            </a:extLst>
          </p:cNvPr>
          <p:cNvSpPr/>
          <p:nvPr/>
        </p:nvSpPr>
        <p:spPr>
          <a:xfrm>
            <a:off x="334537" y="7494202"/>
            <a:ext cx="6051975" cy="1446550"/>
          </a:xfrm>
          <a:prstGeom prst="rect">
            <a:avLst/>
          </a:prstGeom>
        </p:spPr>
        <p:txBody>
          <a:bodyPr wrap="square">
            <a:spAutoFit/>
          </a:bodyPr>
          <a:lstStyle/>
          <a:p>
            <a:r>
              <a:rPr lang="en-GB" sz="1100" dirty="0"/>
              <a:t>I would give the response ____ out of 8 marks because ____________________________________________________________________________________________________________________________________________________________________________________________________________________________________________________________</a:t>
            </a:r>
          </a:p>
          <a:p>
            <a:r>
              <a:rPr lang="en-GB" sz="1100" dirty="0"/>
              <a:t>The HTI I would give the response is 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8502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167951"/>
            <a:ext cx="5453452" cy="1023854"/>
          </a:xfrm>
        </p:spPr>
        <p:txBody>
          <a:bodyPr/>
          <a:lstStyle/>
          <a:p>
            <a:r>
              <a:rPr lang="en-GB" dirty="0"/>
              <a:t>What do your Literature Exams look like?</a:t>
            </a:r>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257" y="1191805"/>
            <a:ext cx="5934270" cy="3902709"/>
          </a:xfr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885" y="5243804"/>
            <a:ext cx="5673013" cy="4585037"/>
          </a:xfrm>
          <a:prstGeom prst="rect">
            <a:avLst/>
          </a:prstGeom>
        </p:spPr>
      </p:pic>
    </p:spTree>
    <p:extLst>
      <p:ext uri="{BB962C8B-B14F-4D97-AF65-F5344CB8AC3E}">
        <p14:creationId xmlns:p14="http://schemas.microsoft.com/office/powerpoint/2010/main" val="3706233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954C36E-90B0-4748-9E90-5BC7C039CB16}"/>
              </a:ext>
            </a:extLst>
          </p:cNvPr>
          <p:cNvSpPr txBox="1">
            <a:spLocks noGrp="1"/>
          </p:cNvSpPr>
          <p:nvPr>
            <p:ph idx="1"/>
          </p:nvPr>
        </p:nvSpPr>
        <p:spPr>
          <a:xfrm>
            <a:off x="254000" y="190500"/>
            <a:ext cx="6132513" cy="1161857"/>
          </a:xfrm>
          <a:prstGeom prst="rect">
            <a:avLst/>
          </a:prstGeom>
          <a:noFill/>
        </p:spPr>
        <p:txBody>
          <a:bodyPr wrap="square" rtlCol="0">
            <a:spAutoFit/>
          </a:bodyPr>
          <a:lstStyle/>
          <a:p>
            <a:r>
              <a:rPr lang="en-GB" sz="1100" b="1" dirty="0"/>
              <a:t>Task Three: </a:t>
            </a:r>
            <a:r>
              <a:rPr lang="en-GB" sz="1100" dirty="0"/>
              <a:t>Using the tips and support framework below answer the following two sample questions on lined paper.  </a:t>
            </a:r>
          </a:p>
          <a:p>
            <a:endParaRPr lang="en-GB" sz="1100" dirty="0"/>
          </a:p>
          <a:p>
            <a:r>
              <a:rPr lang="en-GB" sz="1100" dirty="0"/>
              <a:t>In part B of Section C you are marked for:</a:t>
            </a:r>
          </a:p>
          <a:p>
            <a:endParaRPr lang="en-GB" sz="1100" dirty="0"/>
          </a:p>
        </p:txBody>
      </p:sp>
      <p:pic>
        <p:nvPicPr>
          <p:cNvPr id="6" name="Picture 5">
            <a:extLst>
              <a:ext uri="{FF2B5EF4-FFF2-40B4-BE49-F238E27FC236}">
                <a16:creationId xmlns:a16="http://schemas.microsoft.com/office/drawing/2014/main" id="{F51F4DF5-8DBB-4FFD-877B-668E8AB51857}"/>
              </a:ext>
            </a:extLst>
          </p:cNvPr>
          <p:cNvPicPr>
            <a:picLocks noChangeAspect="1"/>
          </p:cNvPicPr>
          <p:nvPr/>
        </p:nvPicPr>
        <p:blipFill rotWithShape="1">
          <a:blip r:embed="rId2">
            <a:extLst>
              <a:ext uri="{28A0092B-C50C-407E-A947-70E740481C1C}">
                <a14:useLocalDpi xmlns:a14="http://schemas.microsoft.com/office/drawing/2010/main" val="0"/>
              </a:ext>
            </a:extLst>
          </a:blip>
          <a:srcRect t="10484" b="16799"/>
          <a:stretch/>
        </p:blipFill>
        <p:spPr>
          <a:xfrm>
            <a:off x="254000" y="1219199"/>
            <a:ext cx="5858693" cy="838201"/>
          </a:xfrm>
          <a:prstGeom prst="rect">
            <a:avLst/>
          </a:prstGeom>
        </p:spPr>
      </p:pic>
      <p:sp>
        <p:nvSpPr>
          <p:cNvPr id="7" name="TextBox 6">
            <a:extLst>
              <a:ext uri="{FF2B5EF4-FFF2-40B4-BE49-F238E27FC236}">
                <a16:creationId xmlns:a16="http://schemas.microsoft.com/office/drawing/2014/main" id="{93E0664D-C8AF-4464-AFA5-C85C8A06AD78}"/>
              </a:ext>
            </a:extLst>
          </p:cNvPr>
          <p:cNvSpPr txBox="1"/>
          <p:nvPr/>
        </p:nvSpPr>
        <p:spPr>
          <a:xfrm>
            <a:off x="361004" y="2137932"/>
            <a:ext cx="6025509" cy="600164"/>
          </a:xfrm>
          <a:prstGeom prst="rect">
            <a:avLst/>
          </a:prstGeom>
          <a:noFill/>
        </p:spPr>
        <p:txBody>
          <a:bodyPr wrap="square" rtlCol="0">
            <a:spAutoFit/>
          </a:bodyPr>
          <a:lstStyle/>
          <a:p>
            <a:r>
              <a:rPr lang="en-GB" sz="1100" b="1" dirty="0"/>
              <a:t>This means that this response is driven by writer’s methods (what they have used) and their effects</a:t>
            </a:r>
          </a:p>
          <a:p>
            <a:pPr marL="171450" indent="-171450">
              <a:buFont typeface="Wingdings" panose="05000000000000000000" pitchFamily="2" charset="2"/>
              <a:buChar char="Ø"/>
            </a:pPr>
            <a:r>
              <a:rPr lang="en-GB" sz="1100" dirty="0"/>
              <a:t>You should aim to write about one similarity and one difference.</a:t>
            </a:r>
          </a:p>
          <a:p>
            <a:pPr marL="171450" indent="-171450">
              <a:buFont typeface="Wingdings" panose="05000000000000000000" pitchFamily="2" charset="2"/>
              <a:buChar char="Ø"/>
            </a:pPr>
            <a:r>
              <a:rPr lang="en-GB" sz="1100" dirty="0"/>
              <a:t>For a successful answer you need to</a:t>
            </a:r>
          </a:p>
        </p:txBody>
      </p:sp>
      <p:sp>
        <p:nvSpPr>
          <p:cNvPr id="8" name="TextBox 7">
            <a:extLst>
              <a:ext uri="{FF2B5EF4-FFF2-40B4-BE49-F238E27FC236}">
                <a16:creationId xmlns:a16="http://schemas.microsoft.com/office/drawing/2014/main" id="{A523C3CE-3727-488D-9C5D-9CF5F2B5EC00}"/>
              </a:ext>
            </a:extLst>
          </p:cNvPr>
          <p:cNvSpPr txBox="1"/>
          <p:nvPr/>
        </p:nvSpPr>
        <p:spPr>
          <a:xfrm>
            <a:off x="361004" y="2738096"/>
            <a:ext cx="6135992" cy="7371249"/>
          </a:xfrm>
          <a:prstGeom prst="rect">
            <a:avLst/>
          </a:prstGeom>
          <a:noFill/>
        </p:spPr>
        <p:txBody>
          <a:bodyPr wrap="square" rtlCol="0">
            <a:spAutoFit/>
          </a:bodyPr>
          <a:lstStyle/>
          <a:p>
            <a:r>
              <a:rPr lang="en-GB" sz="1100" b="1" dirty="0"/>
              <a:t>Plan</a:t>
            </a:r>
          </a:p>
          <a:p>
            <a:pPr marL="285750" indent="-285750">
              <a:buFont typeface="Wingdings" panose="05000000000000000000" pitchFamily="2" charset="2"/>
              <a:buChar char="Ø"/>
            </a:pPr>
            <a:r>
              <a:rPr lang="en-GB" sz="1100" dirty="0"/>
              <a:t>Highlight the key words in the questions</a:t>
            </a:r>
          </a:p>
          <a:p>
            <a:pPr marL="285750" indent="-285750">
              <a:buFont typeface="Wingdings" panose="05000000000000000000" pitchFamily="2" charset="2"/>
              <a:buChar char="Ø"/>
            </a:pPr>
            <a:r>
              <a:rPr lang="en-GB" sz="1100" dirty="0"/>
              <a:t>Under line 2+ lines in the second poem that link to the key words in the question</a:t>
            </a:r>
          </a:p>
          <a:p>
            <a:pPr marL="285750" indent="-285750">
              <a:buFont typeface="Wingdings" panose="05000000000000000000" pitchFamily="2" charset="2"/>
              <a:buChar char="Ø"/>
            </a:pPr>
            <a:r>
              <a:rPr lang="en-GB" sz="1100" dirty="0"/>
              <a:t>Annotate meaning and technique</a:t>
            </a:r>
          </a:p>
          <a:p>
            <a:pPr marL="285750" indent="-285750">
              <a:buFont typeface="Wingdings" panose="05000000000000000000" pitchFamily="2" charset="2"/>
              <a:buChar char="Ø"/>
            </a:pPr>
            <a:r>
              <a:rPr lang="en-GB" sz="1100" dirty="0"/>
              <a:t>Create a table  and quickly write a similarity and difference between the poems as this will help structure your answer</a:t>
            </a:r>
          </a:p>
          <a:p>
            <a:endParaRPr lang="en-GB" sz="1100" dirty="0"/>
          </a:p>
          <a:p>
            <a:endParaRPr lang="en-GB" sz="1100" dirty="0"/>
          </a:p>
          <a:p>
            <a:pPr marL="285750" indent="-285750">
              <a:buFont typeface="Wingdings" panose="05000000000000000000" pitchFamily="2" charset="2"/>
              <a:buChar char="Ø"/>
            </a:pPr>
            <a:endParaRPr lang="en-GB" sz="1100" dirty="0"/>
          </a:p>
          <a:p>
            <a:endParaRPr lang="en-GB" sz="1100" b="1" dirty="0"/>
          </a:p>
          <a:p>
            <a:r>
              <a:rPr lang="en-GB" sz="1100" b="1" dirty="0"/>
              <a:t>When writing your response you need to:</a:t>
            </a:r>
          </a:p>
          <a:p>
            <a:pPr marL="285750" indent="-285750">
              <a:buFont typeface="Wingdings" panose="05000000000000000000" pitchFamily="2" charset="2"/>
              <a:buChar char="Ø"/>
            </a:pPr>
            <a:r>
              <a:rPr lang="en-GB" sz="1100" dirty="0"/>
              <a:t>Aim for two comparative points</a:t>
            </a:r>
          </a:p>
          <a:p>
            <a:pPr marL="285750" indent="-285750">
              <a:buFont typeface="Wingdings" panose="05000000000000000000" pitchFamily="2" charset="2"/>
              <a:buChar char="Ø"/>
            </a:pPr>
            <a:r>
              <a:rPr lang="en-GB" sz="1100" dirty="0"/>
              <a:t>Use quotes from both poems to support your ideas</a:t>
            </a:r>
          </a:p>
          <a:p>
            <a:pPr marL="285750" indent="-285750">
              <a:buFont typeface="Wingdings" panose="05000000000000000000" pitchFamily="2" charset="2"/>
              <a:buChar char="Ø"/>
            </a:pPr>
            <a:r>
              <a:rPr lang="en-GB" sz="1100" dirty="0"/>
              <a:t>Comment on writer’s methods (what the writer has used to show their ideas/theme)</a:t>
            </a:r>
          </a:p>
          <a:p>
            <a:pPr marL="285750" indent="-285750">
              <a:buFont typeface="Wingdings" panose="05000000000000000000" pitchFamily="2" charset="2"/>
              <a:buChar char="Ø"/>
            </a:pPr>
            <a:r>
              <a:rPr lang="en-GB" sz="1100" dirty="0"/>
              <a:t>Comment on meaning</a:t>
            </a:r>
          </a:p>
          <a:p>
            <a:pPr marL="285750" indent="-285750">
              <a:buFont typeface="Wingdings" panose="05000000000000000000" pitchFamily="2" charset="2"/>
              <a:buChar char="Ø"/>
            </a:pPr>
            <a:r>
              <a:rPr lang="en-GB" sz="1100" dirty="0"/>
              <a:t>Analyse single words</a:t>
            </a:r>
          </a:p>
          <a:p>
            <a:pPr marL="285750" indent="-285750">
              <a:buFont typeface="Wingdings" panose="05000000000000000000" pitchFamily="2" charset="2"/>
              <a:buChar char="Ø"/>
            </a:pPr>
            <a:r>
              <a:rPr lang="en-GB" sz="1100" dirty="0"/>
              <a:t>Use subject terminology</a:t>
            </a:r>
          </a:p>
          <a:p>
            <a:pPr marL="285750" indent="-285750">
              <a:buFont typeface="Wingdings" panose="05000000000000000000" pitchFamily="2" charset="2"/>
              <a:buChar char="Ø"/>
            </a:pPr>
            <a:r>
              <a:rPr lang="en-GB" sz="1100" dirty="0"/>
              <a:t>Comment on effect</a:t>
            </a:r>
          </a:p>
          <a:p>
            <a:pPr marL="285750" indent="-285750">
              <a:buFont typeface="Wingdings" panose="05000000000000000000" pitchFamily="2" charset="2"/>
              <a:buChar char="Ø"/>
            </a:pPr>
            <a:endParaRPr lang="en-GB" sz="1100" b="1" dirty="0"/>
          </a:p>
          <a:p>
            <a:r>
              <a:rPr lang="en-GB" sz="1100" b="1" dirty="0"/>
              <a:t>Support Framework </a:t>
            </a:r>
          </a:p>
          <a:p>
            <a:pPr marL="171450" indent="-171450">
              <a:buFont typeface="Wingdings" panose="05000000000000000000" pitchFamily="2" charset="2"/>
              <a:buChar char="§"/>
            </a:pPr>
            <a:r>
              <a:rPr lang="en-GB" sz="1100" dirty="0"/>
              <a:t>Both poems show…</a:t>
            </a:r>
          </a:p>
          <a:p>
            <a:pPr marL="171450" indent="-171450">
              <a:buFont typeface="Wingdings" panose="05000000000000000000" pitchFamily="2" charset="2"/>
              <a:buChar char="§"/>
            </a:pPr>
            <a:r>
              <a:rPr lang="en-GB" sz="1100" dirty="0"/>
              <a:t>Poem ‘…’ does this through the use of the line/words such as/[named technique] ‘…’</a:t>
            </a:r>
          </a:p>
          <a:p>
            <a:pPr marL="171450" indent="-171450">
              <a:buFont typeface="Wingdings" panose="05000000000000000000" pitchFamily="2" charset="2"/>
              <a:buChar char="§"/>
            </a:pPr>
            <a:r>
              <a:rPr lang="en-GB" sz="1100" dirty="0"/>
              <a:t>And this shows…because…</a:t>
            </a:r>
          </a:p>
          <a:p>
            <a:pPr marL="171450" indent="-171450">
              <a:buFont typeface="Wingdings" panose="05000000000000000000" pitchFamily="2" charset="2"/>
              <a:buChar char="§"/>
            </a:pPr>
            <a:r>
              <a:rPr lang="en-GB" sz="1100" dirty="0"/>
              <a:t>The poet has used the word ‘…’ because…</a:t>
            </a:r>
          </a:p>
          <a:p>
            <a:pPr marL="171450" indent="-171450">
              <a:buFont typeface="Wingdings" panose="05000000000000000000" pitchFamily="2" charset="2"/>
              <a:buChar char="§"/>
            </a:pPr>
            <a:r>
              <a:rPr lang="en-GB" sz="1100" dirty="0"/>
              <a:t>The effect on the reader is…</a:t>
            </a:r>
          </a:p>
          <a:p>
            <a:pPr marL="171450" indent="-171450">
              <a:buFont typeface="Wingdings" panose="05000000000000000000" pitchFamily="2" charset="2"/>
              <a:buChar char="§"/>
            </a:pPr>
            <a:r>
              <a:rPr lang="en-GB" sz="1100" dirty="0"/>
              <a:t>Similarly to this, Poem ‘…’ also shows… through the use of the line/words such as/ [named technique] ‘…’</a:t>
            </a:r>
          </a:p>
          <a:p>
            <a:pPr marL="171450" indent="-171450">
              <a:buFont typeface="Wingdings" panose="05000000000000000000" pitchFamily="2" charset="2"/>
              <a:buChar char="§"/>
            </a:pPr>
            <a:r>
              <a:rPr lang="en-GB" sz="1100" dirty="0"/>
              <a:t>And this also shows … because</a:t>
            </a:r>
          </a:p>
          <a:p>
            <a:pPr marL="171450" indent="-171450">
              <a:buFont typeface="Wingdings" panose="05000000000000000000" pitchFamily="2" charset="2"/>
              <a:buChar char="§"/>
            </a:pPr>
            <a:r>
              <a:rPr lang="en-GB" sz="1100" dirty="0"/>
              <a:t>The poet has used the word ‘…’ because…</a:t>
            </a:r>
          </a:p>
          <a:p>
            <a:pPr marL="171450" indent="-171450">
              <a:buFont typeface="Wingdings" panose="05000000000000000000" pitchFamily="2" charset="2"/>
              <a:buChar char="§"/>
            </a:pPr>
            <a:r>
              <a:rPr lang="en-GB" sz="1100" dirty="0"/>
              <a:t>The effect on the reader is….</a:t>
            </a:r>
          </a:p>
          <a:p>
            <a:pPr marL="171450" indent="-171450">
              <a:buFont typeface="Wingdings" panose="05000000000000000000" pitchFamily="2" charset="2"/>
              <a:buChar char="§"/>
            </a:pPr>
            <a:r>
              <a:rPr lang="en-GB" sz="1100" dirty="0"/>
              <a:t>A difference between the two poems is that…</a:t>
            </a:r>
          </a:p>
          <a:p>
            <a:pPr marL="171450" indent="-171450">
              <a:buFont typeface="Wingdings" panose="05000000000000000000" pitchFamily="2" charset="2"/>
              <a:buChar char="§"/>
            </a:pPr>
            <a:r>
              <a:rPr lang="en-GB" sz="1100" dirty="0"/>
              <a:t>This is shown in the poem ‘…’ through the use of the line/words such as/[named technique] ‘…’</a:t>
            </a:r>
          </a:p>
          <a:p>
            <a:pPr marL="171450" indent="-171450">
              <a:buFont typeface="Wingdings" panose="05000000000000000000" pitchFamily="2" charset="2"/>
              <a:buChar char="§"/>
            </a:pPr>
            <a:r>
              <a:rPr lang="en-GB" sz="1100" dirty="0"/>
              <a:t>This shows…because….</a:t>
            </a:r>
          </a:p>
          <a:p>
            <a:pPr marL="171450" indent="-171450">
              <a:buFont typeface="Wingdings" panose="05000000000000000000" pitchFamily="2" charset="2"/>
              <a:buChar char="§"/>
            </a:pPr>
            <a:r>
              <a:rPr lang="en-GB" sz="1100" dirty="0"/>
              <a:t>The poet has used the word ‘…’ because…</a:t>
            </a:r>
          </a:p>
          <a:p>
            <a:pPr marL="171450" indent="-171450">
              <a:buFont typeface="Wingdings" panose="05000000000000000000" pitchFamily="2" charset="2"/>
              <a:buChar char="§"/>
            </a:pPr>
            <a:r>
              <a:rPr lang="en-GB" sz="1100" dirty="0"/>
              <a:t>The effect on the reader is…</a:t>
            </a:r>
          </a:p>
          <a:p>
            <a:pPr marL="171450" indent="-171450">
              <a:buFont typeface="Wingdings" panose="05000000000000000000" pitchFamily="2" charset="2"/>
              <a:buChar char="§"/>
            </a:pPr>
            <a:r>
              <a:rPr lang="en-GB" sz="1100" dirty="0"/>
              <a:t>In contrast, …. Is shown in the poem through the use of the line/words such as/ [named technique] ‘…’</a:t>
            </a:r>
          </a:p>
          <a:p>
            <a:pPr marL="171450" indent="-171450">
              <a:buFont typeface="Wingdings" panose="05000000000000000000" pitchFamily="2" charset="2"/>
              <a:buChar char="§"/>
            </a:pPr>
            <a:r>
              <a:rPr lang="en-GB" sz="1100" dirty="0"/>
              <a:t>This shows….because…</a:t>
            </a:r>
          </a:p>
          <a:p>
            <a:pPr marL="171450" indent="-171450">
              <a:buFont typeface="Wingdings" panose="05000000000000000000" pitchFamily="2" charset="2"/>
              <a:buChar char="§"/>
            </a:pPr>
            <a:r>
              <a:rPr lang="en-GB" sz="1100" dirty="0"/>
              <a:t>The poet has used the word ‘…’ because…</a:t>
            </a:r>
          </a:p>
          <a:p>
            <a:pPr marL="171450" indent="-171450">
              <a:buFont typeface="Wingdings" panose="05000000000000000000" pitchFamily="2" charset="2"/>
              <a:buChar char="§"/>
            </a:pPr>
            <a:r>
              <a:rPr lang="en-GB" sz="1100" dirty="0"/>
              <a:t>The effect on the reader is…</a:t>
            </a:r>
          </a:p>
          <a:p>
            <a:pPr marL="171450" indent="-171450">
              <a:buFont typeface="Wingdings" panose="05000000000000000000" pitchFamily="2" charset="2"/>
              <a:buChar char="§"/>
            </a:pPr>
            <a:r>
              <a:rPr lang="en-GB" sz="1100" dirty="0"/>
              <a:t>Overall,  believe the poem that is most effective in showing their ideas/the theme of…is ‘…’ because….</a:t>
            </a:r>
          </a:p>
          <a:p>
            <a:pPr marL="171450" indent="-171450">
              <a:buFont typeface="Wingdings" panose="05000000000000000000" pitchFamily="2" charset="2"/>
              <a:buChar char="Ø"/>
            </a:pPr>
            <a:endParaRPr lang="en-GB" sz="1100" b="1" dirty="0"/>
          </a:p>
        </p:txBody>
      </p:sp>
      <p:graphicFrame>
        <p:nvGraphicFramePr>
          <p:cNvPr id="9" name="Table 8">
            <a:extLst>
              <a:ext uri="{FF2B5EF4-FFF2-40B4-BE49-F238E27FC236}">
                <a16:creationId xmlns:a16="http://schemas.microsoft.com/office/drawing/2014/main" id="{0978BE1F-647C-4060-A4A6-00D6C335F6C7}"/>
              </a:ext>
            </a:extLst>
          </p:cNvPr>
          <p:cNvGraphicFramePr>
            <a:graphicFrameLocks noGrp="1"/>
          </p:cNvGraphicFramePr>
          <p:nvPr>
            <p:extLst>
              <p:ext uri="{D42A27DB-BD31-4B8C-83A1-F6EECF244321}">
                <p14:modId xmlns:p14="http://schemas.microsoft.com/office/powerpoint/2010/main" val="2141487147"/>
              </p:ext>
            </p:extLst>
          </p:nvPr>
        </p:nvGraphicFramePr>
        <p:xfrm>
          <a:off x="361004" y="3845705"/>
          <a:ext cx="6135992" cy="556260"/>
        </p:xfrm>
        <a:graphic>
          <a:graphicData uri="http://schemas.openxmlformats.org/drawingml/2006/table">
            <a:tbl>
              <a:tblPr firstRow="1" bandRow="1">
                <a:tableStyleId>{5C22544A-7EE6-4342-B048-85BDC9FD1C3A}</a:tableStyleId>
              </a:tblPr>
              <a:tblGrid>
                <a:gridCol w="2848854">
                  <a:extLst>
                    <a:ext uri="{9D8B030D-6E8A-4147-A177-3AD203B41FA5}">
                      <a16:colId xmlns:a16="http://schemas.microsoft.com/office/drawing/2014/main" val="390944691"/>
                    </a:ext>
                  </a:extLst>
                </a:gridCol>
                <a:gridCol w="3287138">
                  <a:extLst>
                    <a:ext uri="{9D8B030D-6E8A-4147-A177-3AD203B41FA5}">
                      <a16:colId xmlns:a16="http://schemas.microsoft.com/office/drawing/2014/main" val="2550736961"/>
                    </a:ext>
                  </a:extLst>
                </a:gridCol>
              </a:tblGrid>
              <a:tr h="237082">
                <a:tc>
                  <a:txBody>
                    <a:bodyPr/>
                    <a:lstStyle/>
                    <a:p>
                      <a:r>
                        <a:rPr lang="en-GB" sz="1100" dirty="0">
                          <a:solidFill>
                            <a:schemeClr val="tx1"/>
                          </a:solidFill>
                        </a:rPr>
                        <a:t>Similarity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Difference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0414072"/>
                  </a:ext>
                </a:extLst>
              </a:tr>
              <a:tr h="271946">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8414762"/>
                  </a:ext>
                </a:extLst>
              </a:tr>
            </a:tbl>
          </a:graphicData>
        </a:graphic>
      </p:graphicFrame>
    </p:spTree>
    <p:extLst>
      <p:ext uri="{BB962C8B-B14F-4D97-AF65-F5344CB8AC3E}">
        <p14:creationId xmlns:p14="http://schemas.microsoft.com/office/powerpoint/2010/main" val="339249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1DC66-08F6-4BAC-AB61-63C0FC08D698}"/>
              </a:ext>
            </a:extLst>
          </p:cNvPr>
          <p:cNvSpPr>
            <a:spLocks noGrp="1"/>
          </p:cNvSpPr>
          <p:nvPr>
            <p:ph idx="1"/>
          </p:nvPr>
        </p:nvSpPr>
        <p:spPr>
          <a:xfrm>
            <a:off x="330200" y="304800"/>
            <a:ext cx="6056313" cy="8617480"/>
          </a:xfrm>
        </p:spPr>
        <p:txBody>
          <a:bodyPr>
            <a:normAutofit/>
          </a:bodyPr>
          <a:lstStyle/>
          <a:p>
            <a:pPr marL="0" indent="0">
              <a:buNone/>
            </a:pPr>
            <a:r>
              <a:rPr lang="en-US" sz="1100" b="1" dirty="0"/>
              <a:t>2 7 . 2 </a:t>
            </a:r>
            <a:r>
              <a:rPr lang="en-US" sz="1100" dirty="0"/>
              <a:t>In both ‘Today’ and ‘Autumn’ the speakers describe attitudes towards the seasons. What are the similarities and/or differences between the ways the poets present these attitudes?  [8 marks] </a:t>
            </a:r>
          </a:p>
          <a:p>
            <a:pPr marL="0" indent="0">
              <a:buNone/>
            </a:pPr>
            <a:r>
              <a:rPr lang="en-US" sz="1100" dirty="0"/>
              <a:t>*Autumn poem is in Section C Part A Example Questions</a:t>
            </a:r>
          </a:p>
          <a:p>
            <a:pPr marL="0" indent="0">
              <a:buNone/>
            </a:pPr>
            <a:r>
              <a:rPr lang="en-US" sz="1100" dirty="0"/>
              <a:t> </a:t>
            </a:r>
          </a:p>
        </p:txBody>
      </p:sp>
      <p:pic>
        <p:nvPicPr>
          <p:cNvPr id="5" name="Picture 4">
            <a:extLst>
              <a:ext uri="{FF2B5EF4-FFF2-40B4-BE49-F238E27FC236}">
                <a16:creationId xmlns:a16="http://schemas.microsoft.com/office/drawing/2014/main" id="{C52E93CD-3B1C-4D16-B46C-4A6FB1902F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680" y="1059920"/>
            <a:ext cx="3191320" cy="5763429"/>
          </a:xfrm>
          <a:prstGeom prst="rect">
            <a:avLst/>
          </a:prstGeom>
        </p:spPr>
      </p:pic>
      <p:sp>
        <p:nvSpPr>
          <p:cNvPr id="6" name="TextBox 5">
            <a:extLst>
              <a:ext uri="{FF2B5EF4-FFF2-40B4-BE49-F238E27FC236}">
                <a16:creationId xmlns:a16="http://schemas.microsoft.com/office/drawing/2014/main" id="{9A787E19-9405-4294-A7B3-19746B3DA7F8}"/>
              </a:ext>
            </a:extLst>
          </p:cNvPr>
          <p:cNvSpPr txBox="1"/>
          <p:nvPr/>
        </p:nvSpPr>
        <p:spPr>
          <a:xfrm>
            <a:off x="330200" y="7200900"/>
            <a:ext cx="5118100" cy="538609"/>
          </a:xfrm>
          <a:prstGeom prst="rect">
            <a:avLst/>
          </a:prstGeom>
          <a:noFill/>
        </p:spPr>
        <p:txBody>
          <a:bodyPr wrap="square" rtlCol="0">
            <a:spAutoFit/>
          </a:bodyPr>
          <a:lstStyle/>
          <a:p>
            <a:r>
              <a:rPr lang="en-GB" sz="1100" dirty="0"/>
              <a:t>Plan:</a:t>
            </a:r>
          </a:p>
          <a:p>
            <a:endParaRPr lang="en-GB" dirty="0"/>
          </a:p>
        </p:txBody>
      </p:sp>
      <p:graphicFrame>
        <p:nvGraphicFramePr>
          <p:cNvPr id="7" name="Table 6">
            <a:extLst>
              <a:ext uri="{FF2B5EF4-FFF2-40B4-BE49-F238E27FC236}">
                <a16:creationId xmlns:a16="http://schemas.microsoft.com/office/drawing/2014/main" id="{D2548ED7-56A1-406C-99D7-E49B0DDC6EF6}"/>
              </a:ext>
            </a:extLst>
          </p:cNvPr>
          <p:cNvGraphicFramePr>
            <a:graphicFrameLocks noGrp="1"/>
          </p:cNvGraphicFramePr>
          <p:nvPr>
            <p:extLst>
              <p:ext uri="{D42A27DB-BD31-4B8C-83A1-F6EECF244321}">
                <p14:modId xmlns:p14="http://schemas.microsoft.com/office/powerpoint/2010/main" val="3563879133"/>
              </p:ext>
            </p:extLst>
          </p:nvPr>
        </p:nvGraphicFramePr>
        <p:xfrm>
          <a:off x="391808" y="7668522"/>
          <a:ext cx="6135992" cy="556260"/>
        </p:xfrm>
        <a:graphic>
          <a:graphicData uri="http://schemas.openxmlformats.org/drawingml/2006/table">
            <a:tbl>
              <a:tblPr firstRow="1" bandRow="1">
                <a:tableStyleId>{5C22544A-7EE6-4342-B048-85BDC9FD1C3A}</a:tableStyleId>
              </a:tblPr>
              <a:tblGrid>
                <a:gridCol w="2848854">
                  <a:extLst>
                    <a:ext uri="{9D8B030D-6E8A-4147-A177-3AD203B41FA5}">
                      <a16:colId xmlns:a16="http://schemas.microsoft.com/office/drawing/2014/main" val="390944691"/>
                    </a:ext>
                  </a:extLst>
                </a:gridCol>
                <a:gridCol w="3287138">
                  <a:extLst>
                    <a:ext uri="{9D8B030D-6E8A-4147-A177-3AD203B41FA5}">
                      <a16:colId xmlns:a16="http://schemas.microsoft.com/office/drawing/2014/main" val="2550736961"/>
                    </a:ext>
                  </a:extLst>
                </a:gridCol>
              </a:tblGrid>
              <a:tr h="237082">
                <a:tc>
                  <a:txBody>
                    <a:bodyPr/>
                    <a:lstStyle/>
                    <a:p>
                      <a:r>
                        <a:rPr lang="en-GB" sz="1100" dirty="0">
                          <a:solidFill>
                            <a:schemeClr val="tx1"/>
                          </a:solidFill>
                        </a:rPr>
                        <a:t>Similarity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Difference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0414072"/>
                  </a:ext>
                </a:extLst>
              </a:tr>
              <a:tr h="271946">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8414762"/>
                  </a:ext>
                </a:extLst>
              </a:tr>
            </a:tbl>
          </a:graphicData>
        </a:graphic>
      </p:graphicFrame>
    </p:spTree>
    <p:extLst>
      <p:ext uri="{BB962C8B-B14F-4D97-AF65-F5344CB8AC3E}">
        <p14:creationId xmlns:p14="http://schemas.microsoft.com/office/powerpoint/2010/main" val="2057637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FE0EBB-C646-457E-BC02-D6B33EB32C87}"/>
              </a:ext>
            </a:extLst>
          </p:cNvPr>
          <p:cNvSpPr>
            <a:spLocks noGrp="1"/>
          </p:cNvSpPr>
          <p:nvPr>
            <p:ph idx="1"/>
          </p:nvPr>
        </p:nvSpPr>
        <p:spPr>
          <a:xfrm>
            <a:off x="419100" y="406400"/>
            <a:ext cx="5967413" cy="8515880"/>
          </a:xfrm>
        </p:spPr>
        <p:txBody>
          <a:bodyPr>
            <a:normAutofit/>
          </a:bodyPr>
          <a:lstStyle/>
          <a:p>
            <a:pPr marL="0" indent="0">
              <a:buNone/>
            </a:pPr>
            <a:r>
              <a:rPr lang="en-US" sz="1100" b="1" dirty="0"/>
              <a:t>Question 27.2: </a:t>
            </a:r>
          </a:p>
          <a:p>
            <a:pPr marL="0" indent="0">
              <a:buNone/>
            </a:pPr>
            <a:r>
              <a:rPr lang="en-US" sz="1100" dirty="0"/>
              <a:t>In both ‘The Rich Eat Three Full Meals’ and ‘How to Leave the World that Worships Should’, the speakers describe attitudes towards the world around us. </a:t>
            </a:r>
          </a:p>
          <a:p>
            <a:pPr marL="0" indent="0">
              <a:buNone/>
            </a:pPr>
            <a:r>
              <a:rPr lang="en-US" sz="1100" dirty="0"/>
              <a:t>What are the similarities and/or differences between the ways poets present these attitudes?  </a:t>
            </a:r>
          </a:p>
          <a:p>
            <a:pPr marL="0" indent="0">
              <a:buNone/>
            </a:pPr>
            <a:r>
              <a:rPr lang="en-US" sz="1100" dirty="0"/>
              <a:t>[8 marks] </a:t>
            </a:r>
          </a:p>
          <a:p>
            <a:pPr marL="0" indent="0">
              <a:buNone/>
            </a:pPr>
            <a:r>
              <a:rPr lang="en-US" sz="1100" dirty="0"/>
              <a:t>*How to Leave the World that Worships should is in Section C Part A Example Questions</a:t>
            </a:r>
          </a:p>
          <a:p>
            <a:pPr marL="0" indent="0">
              <a:buNone/>
            </a:pPr>
            <a:endParaRPr lang="en-GB" sz="1100" dirty="0"/>
          </a:p>
        </p:txBody>
      </p:sp>
      <p:pic>
        <p:nvPicPr>
          <p:cNvPr id="4" name="Picture 3">
            <a:extLst>
              <a:ext uri="{FF2B5EF4-FFF2-40B4-BE49-F238E27FC236}">
                <a16:creationId xmlns:a16="http://schemas.microsoft.com/office/drawing/2014/main" id="{A1249114-9430-4030-9F49-6343CA7A8AD7}"/>
              </a:ext>
            </a:extLst>
          </p:cNvPr>
          <p:cNvPicPr>
            <a:picLocks noChangeAspect="1"/>
          </p:cNvPicPr>
          <p:nvPr/>
        </p:nvPicPr>
        <p:blipFill>
          <a:blip r:embed="rId3"/>
          <a:stretch>
            <a:fillRect/>
          </a:stretch>
        </p:blipFill>
        <p:spPr>
          <a:xfrm>
            <a:off x="195959" y="2273666"/>
            <a:ext cx="5754882" cy="2793267"/>
          </a:xfrm>
          <a:prstGeom prst="rect">
            <a:avLst/>
          </a:prstGeom>
        </p:spPr>
      </p:pic>
      <p:graphicFrame>
        <p:nvGraphicFramePr>
          <p:cNvPr id="5" name="Table 4">
            <a:extLst>
              <a:ext uri="{FF2B5EF4-FFF2-40B4-BE49-F238E27FC236}">
                <a16:creationId xmlns:a16="http://schemas.microsoft.com/office/drawing/2014/main" id="{AA47C48A-18B7-4D61-B758-6A0CCABD9D05}"/>
              </a:ext>
            </a:extLst>
          </p:cNvPr>
          <p:cNvGraphicFramePr>
            <a:graphicFrameLocks noGrp="1"/>
          </p:cNvGraphicFramePr>
          <p:nvPr>
            <p:extLst>
              <p:ext uri="{D42A27DB-BD31-4B8C-83A1-F6EECF244321}">
                <p14:modId xmlns:p14="http://schemas.microsoft.com/office/powerpoint/2010/main" val="268176255"/>
              </p:ext>
            </p:extLst>
          </p:nvPr>
        </p:nvGraphicFramePr>
        <p:xfrm>
          <a:off x="361004" y="5801621"/>
          <a:ext cx="6135992" cy="962954"/>
        </p:xfrm>
        <a:graphic>
          <a:graphicData uri="http://schemas.openxmlformats.org/drawingml/2006/table">
            <a:tbl>
              <a:tblPr firstRow="1" bandRow="1">
                <a:tableStyleId>{5C22544A-7EE6-4342-B048-85BDC9FD1C3A}</a:tableStyleId>
              </a:tblPr>
              <a:tblGrid>
                <a:gridCol w="2848854">
                  <a:extLst>
                    <a:ext uri="{9D8B030D-6E8A-4147-A177-3AD203B41FA5}">
                      <a16:colId xmlns:a16="http://schemas.microsoft.com/office/drawing/2014/main" val="390944691"/>
                    </a:ext>
                  </a:extLst>
                </a:gridCol>
                <a:gridCol w="3287138">
                  <a:extLst>
                    <a:ext uri="{9D8B030D-6E8A-4147-A177-3AD203B41FA5}">
                      <a16:colId xmlns:a16="http://schemas.microsoft.com/office/drawing/2014/main" val="2550736961"/>
                    </a:ext>
                  </a:extLst>
                </a:gridCol>
              </a:tblGrid>
              <a:tr h="357879">
                <a:tc>
                  <a:txBody>
                    <a:bodyPr/>
                    <a:lstStyle/>
                    <a:p>
                      <a:r>
                        <a:rPr lang="en-GB" sz="1100" dirty="0">
                          <a:solidFill>
                            <a:schemeClr val="tx1"/>
                          </a:solidFill>
                        </a:rPr>
                        <a:t>Similarity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Difference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0414072"/>
                  </a:ext>
                </a:extLst>
              </a:tr>
              <a:tr h="60507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8414762"/>
                  </a:ext>
                </a:extLst>
              </a:tr>
            </a:tbl>
          </a:graphicData>
        </a:graphic>
      </p:graphicFrame>
      <p:sp>
        <p:nvSpPr>
          <p:cNvPr id="7" name="TextBox 6">
            <a:extLst>
              <a:ext uri="{FF2B5EF4-FFF2-40B4-BE49-F238E27FC236}">
                <a16:creationId xmlns:a16="http://schemas.microsoft.com/office/drawing/2014/main" id="{4CAD5D44-9656-4064-9EB0-AF59B987415B}"/>
              </a:ext>
            </a:extLst>
          </p:cNvPr>
          <p:cNvSpPr txBox="1"/>
          <p:nvPr/>
        </p:nvSpPr>
        <p:spPr>
          <a:xfrm>
            <a:off x="1996297" y="7721951"/>
            <a:ext cx="2154205" cy="1200329"/>
          </a:xfrm>
          <a:prstGeom prst="rect">
            <a:avLst/>
          </a:prstGeom>
          <a:noFill/>
          <a:ln w="12700">
            <a:solidFill>
              <a:schemeClr val="tx1"/>
            </a:solidFill>
          </a:ln>
        </p:spPr>
        <p:txBody>
          <a:bodyPr wrap="square" rtlCol="0">
            <a:spAutoFit/>
          </a:bodyPr>
          <a:lstStyle/>
          <a:p>
            <a:pPr algn="ctr"/>
            <a:r>
              <a:rPr lang="en-GB" dirty="0"/>
              <a:t>The Secret of Success:</a:t>
            </a:r>
          </a:p>
          <a:p>
            <a:pPr algn="ctr"/>
            <a:r>
              <a:rPr lang="en-GB" dirty="0"/>
              <a:t>Stop Wishing!</a:t>
            </a:r>
          </a:p>
          <a:p>
            <a:pPr algn="ctr"/>
            <a:r>
              <a:rPr lang="en-GB" dirty="0"/>
              <a:t>Start Doing!</a:t>
            </a:r>
          </a:p>
        </p:txBody>
      </p:sp>
    </p:spTree>
    <p:extLst>
      <p:ext uri="{BB962C8B-B14F-4D97-AF65-F5344CB8AC3E}">
        <p14:creationId xmlns:p14="http://schemas.microsoft.com/office/powerpoint/2010/main" val="33111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198" y="-200383"/>
            <a:ext cx="5915025" cy="1914702"/>
          </a:xfrm>
        </p:spPr>
        <p:txBody>
          <a:bodyPr/>
          <a:lstStyle/>
          <a:p>
            <a:r>
              <a:rPr lang="en-GB" dirty="0"/>
              <a:t>Paper One Tasks and Quotes</a:t>
            </a:r>
          </a:p>
        </p:txBody>
      </p:sp>
      <p:sp>
        <p:nvSpPr>
          <p:cNvPr id="3" name="Content Placeholder 2"/>
          <p:cNvSpPr>
            <a:spLocks noGrp="1"/>
          </p:cNvSpPr>
          <p:nvPr>
            <p:ph idx="1"/>
          </p:nvPr>
        </p:nvSpPr>
        <p:spPr>
          <a:xfrm>
            <a:off x="322198" y="1306286"/>
            <a:ext cx="6064315" cy="7615994"/>
          </a:xfrm>
        </p:spPr>
        <p:txBody>
          <a:bodyPr/>
          <a:lstStyle/>
          <a:p>
            <a:pPr marL="0" indent="0">
              <a:buNone/>
            </a:pPr>
            <a:r>
              <a:rPr lang="en-GB" sz="1100" b="1" dirty="0"/>
              <a:t>Section A: An Inspector Calls</a:t>
            </a:r>
          </a:p>
          <a:p>
            <a:pPr marL="0" indent="0">
              <a:buNone/>
            </a:pPr>
            <a:r>
              <a:rPr lang="en-GB" sz="1100" b="1" dirty="0"/>
              <a:t>Task One:  Summarise what An Inspector Calls is about?</a:t>
            </a:r>
          </a:p>
          <a:p>
            <a:pPr marL="0" indent="0">
              <a:buNone/>
            </a:pPr>
            <a:r>
              <a:rPr lang="en-GB" sz="11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100" b="1" dirty="0"/>
              <a:t>Task Two: Make a mind map about what happens in each Act</a:t>
            </a:r>
          </a:p>
          <a:p>
            <a:pPr marL="0" indent="0">
              <a:buNone/>
            </a:pPr>
            <a:r>
              <a:rPr lang="en-GB" sz="1100" i="1" dirty="0"/>
              <a:t>Challenge: Can you link each bullet point to context?</a:t>
            </a:r>
          </a:p>
          <a:p>
            <a:pPr marL="0" indent="0">
              <a:buNone/>
            </a:pPr>
            <a:endParaRPr lang="en-GB"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198" y="3220988"/>
            <a:ext cx="6157699" cy="5701293"/>
          </a:xfrm>
          <a:prstGeom prst="rect">
            <a:avLst/>
          </a:prstGeom>
        </p:spPr>
      </p:pic>
    </p:spTree>
    <p:extLst>
      <p:ext uri="{BB962C8B-B14F-4D97-AF65-F5344CB8AC3E}">
        <p14:creationId xmlns:p14="http://schemas.microsoft.com/office/powerpoint/2010/main" val="416891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6" y="242596"/>
            <a:ext cx="6143917" cy="8679684"/>
          </a:xfrm>
        </p:spPr>
        <p:txBody>
          <a:bodyPr>
            <a:normAutofit/>
          </a:bodyPr>
          <a:lstStyle/>
          <a:p>
            <a:pPr marL="0" indent="0">
              <a:buNone/>
            </a:pPr>
            <a:r>
              <a:rPr lang="en-GB" sz="1100" b="1" dirty="0"/>
              <a:t>Task Three: Make mind maps about each of the characters</a:t>
            </a:r>
          </a:p>
          <a:p>
            <a:pPr marL="0" indent="0">
              <a:buNone/>
            </a:pPr>
            <a:r>
              <a:rPr lang="en-GB" sz="1100" i="1" dirty="0"/>
              <a:t>Challenge: Can you add quotes to support your ideas and add how they link to Elizabethan context</a:t>
            </a:r>
            <a:r>
              <a:rPr lang="en-GB" sz="1100" b="1" i="1" dirty="0"/>
              <a:t>?</a:t>
            </a:r>
          </a:p>
          <a:p>
            <a:pPr marL="0" indent="0">
              <a:buNone/>
            </a:pPr>
            <a:r>
              <a:rPr lang="en-GB" sz="1100" i="1" dirty="0"/>
              <a:t>Super Challenge: Can you make mind maps about any of the minor characters?</a:t>
            </a:r>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dirty="0"/>
          </a:p>
          <a:p>
            <a:pPr marL="0" indent="0">
              <a:buNone/>
            </a:pPr>
            <a:endParaRPr lang="en-GB" sz="1100" b="1" dirty="0"/>
          </a:p>
          <a:p>
            <a:pPr marL="0" indent="0">
              <a:buNone/>
            </a:pPr>
            <a:endParaRPr lang="en-GB" sz="1100" b="1" dirty="0"/>
          </a:p>
          <a:p>
            <a:pPr marL="0" indent="0">
              <a:buNone/>
            </a:pPr>
            <a:endParaRPr lang="en-GB" sz="1100" b="1" dirty="0"/>
          </a:p>
          <a:p>
            <a:pPr marL="0" indent="0">
              <a:buNone/>
            </a:pPr>
            <a:r>
              <a:rPr lang="en-GB" sz="1100" b="1" dirty="0"/>
              <a:t>Task Four: Make mind maps about each of the themes and how they are presented</a:t>
            </a:r>
          </a:p>
          <a:p>
            <a:pPr marL="0" indent="0">
              <a:buNone/>
            </a:pPr>
            <a:r>
              <a:rPr lang="en-GB" sz="1100" i="1" dirty="0"/>
              <a:t>Challenge: Can you add how each character links to the theme?</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595" y="953956"/>
            <a:ext cx="6143918" cy="3953946"/>
          </a:xfrm>
          <a:prstGeom prst="rect">
            <a:avLst/>
          </a:prstGeom>
        </p:spPr>
      </p:pic>
      <p:sp>
        <p:nvSpPr>
          <p:cNvPr id="2" name="Rectangle 1">
            <a:extLst>
              <a:ext uri="{FF2B5EF4-FFF2-40B4-BE49-F238E27FC236}">
                <a16:creationId xmlns:a16="http://schemas.microsoft.com/office/drawing/2014/main" id="{DA40D27D-2427-4D94-BA8A-A06F3D826D49}"/>
              </a:ext>
            </a:extLst>
          </p:cNvPr>
          <p:cNvSpPr/>
          <p:nvPr/>
        </p:nvSpPr>
        <p:spPr>
          <a:xfrm>
            <a:off x="242594" y="5619262"/>
            <a:ext cx="6372809" cy="3308598"/>
          </a:xfrm>
          <a:prstGeom prst="rect">
            <a:avLst/>
          </a:prstGeom>
        </p:spPr>
        <p:txBody>
          <a:bodyPr wrap="square">
            <a:spAutoFit/>
          </a:bodyPr>
          <a:lstStyle/>
          <a:p>
            <a:r>
              <a:rPr lang="en-US" sz="1100" b="1" dirty="0"/>
              <a:t>Social class and status: </a:t>
            </a:r>
            <a:r>
              <a:rPr lang="en-US" sz="1100" dirty="0"/>
              <a:t>Priestley shows that class hierarchies need to change Social responsibility: the interrogation of each of the characters demonstrates the  need for change </a:t>
            </a:r>
          </a:p>
          <a:p>
            <a:r>
              <a:rPr lang="en-US" sz="1100" b="1" dirty="0"/>
              <a:t>Personal responsibility: </a:t>
            </a:r>
            <a:r>
              <a:rPr lang="en-US" sz="1100" dirty="0"/>
              <a:t>Priestley advocates the need for individuals to accept responsibility for their own actions. It is because Arthur, Sybil and Gerald, shirk this responsibility that the phone rings again at the end of the play, thus warning the characters and audience that they must change their attitude. </a:t>
            </a:r>
          </a:p>
          <a:p>
            <a:r>
              <a:rPr lang="en-US" sz="1100" b="1" dirty="0"/>
              <a:t>Morality: </a:t>
            </a:r>
            <a:r>
              <a:rPr lang="en-US" sz="1100" dirty="0"/>
              <a:t>Priestley explores the idea of morality in terms of society, the </a:t>
            </a:r>
            <a:r>
              <a:rPr lang="en-US" sz="1100" dirty="0" err="1"/>
              <a:t>behaviour</a:t>
            </a:r>
            <a:r>
              <a:rPr lang="en-US" sz="1100" dirty="0"/>
              <a:t> of individuals and the treatment of others rather than in a religious sense. However, the seven deadly sins (pride, envy, gluttony, lust, anger, greed and sloth) are evident in the </a:t>
            </a:r>
            <a:r>
              <a:rPr lang="en-US" sz="1100" dirty="0" err="1"/>
              <a:t>behaviour</a:t>
            </a:r>
            <a:r>
              <a:rPr lang="en-US" sz="1100" dirty="0"/>
              <a:t> of the characters and Priestley clearly warns against them. </a:t>
            </a:r>
          </a:p>
          <a:p>
            <a:r>
              <a:rPr lang="en-US" sz="1100" b="1" dirty="0"/>
              <a:t>Time: </a:t>
            </a:r>
            <a:r>
              <a:rPr lang="en-US" sz="1100" dirty="0"/>
              <a:t>setting the play in 1912 allows Priestley to distance the audience from the action on stage whilst still teaching them a lesson about learning from mistakes. Priestley exploits the time setting of the play to shape our impression of </a:t>
            </a:r>
            <a:r>
              <a:rPr lang="en-US" sz="1100" dirty="0" err="1"/>
              <a:t>Birlingthrough</a:t>
            </a:r>
            <a:r>
              <a:rPr lang="en-US" sz="1100" dirty="0"/>
              <a:t> dramatic irony. Lines such as ‘fire and blood and anguish’ make reference to the wars experienced by both Priestley and the contemporary audience.</a:t>
            </a:r>
          </a:p>
          <a:p>
            <a:r>
              <a:rPr lang="en-US" sz="1100" dirty="0"/>
              <a:t> </a:t>
            </a:r>
            <a:r>
              <a:rPr lang="en-US" sz="1100" b="1" dirty="0"/>
              <a:t>Love</a:t>
            </a:r>
            <a:r>
              <a:rPr lang="en-US" sz="1100" dirty="0"/>
              <a:t>: the play begins with the engagement between Sheila and Gerald but Priestley suggests that their relationship is already adversely affected by money , business, gender inequality and deceit.</a:t>
            </a:r>
          </a:p>
          <a:p>
            <a:r>
              <a:rPr lang="en-US" sz="1100" dirty="0"/>
              <a:t> </a:t>
            </a:r>
            <a:r>
              <a:rPr lang="en-US" sz="1100" b="1" dirty="0"/>
              <a:t>Inequality: </a:t>
            </a:r>
            <a:r>
              <a:rPr lang="en-US" sz="1100" dirty="0"/>
              <a:t>men/women (a patriarchal society leading to misogyny); class (upper and lower social classes are segregated. Money equals power (Capitalism and the focus on money rather than people). </a:t>
            </a:r>
          </a:p>
          <a:p>
            <a:r>
              <a:rPr lang="en-US" sz="1100" b="1" dirty="0"/>
              <a:t>Lies, secrecy and deceit: </a:t>
            </a:r>
            <a:r>
              <a:rPr lang="en-US" sz="1100" dirty="0"/>
              <a:t>Priestley suggests that the lives of the upper and middle classes are based on hypocrisy through  his depiction of the Birling family.</a:t>
            </a:r>
          </a:p>
        </p:txBody>
      </p:sp>
    </p:spTree>
    <p:extLst>
      <p:ext uri="{BB962C8B-B14F-4D97-AF65-F5344CB8AC3E}">
        <p14:creationId xmlns:p14="http://schemas.microsoft.com/office/powerpoint/2010/main" val="370972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38" y="154181"/>
            <a:ext cx="5915025" cy="648252"/>
          </a:xfrm>
        </p:spPr>
        <p:txBody>
          <a:bodyPr>
            <a:normAutofit/>
          </a:bodyPr>
          <a:lstStyle/>
          <a:p>
            <a:r>
              <a:rPr lang="en-GB" sz="1100" b="1" dirty="0">
                <a:latin typeface="+mn-lt"/>
              </a:rPr>
              <a:t>Task Five: Make a mind map about context</a:t>
            </a:r>
            <a:br>
              <a:rPr lang="en-GB" sz="1100" b="1" dirty="0">
                <a:latin typeface="+mn-lt"/>
              </a:rPr>
            </a:br>
            <a:r>
              <a:rPr lang="en-GB" sz="1100" i="1" dirty="0">
                <a:latin typeface="+mn-lt"/>
              </a:rPr>
              <a:t>Challenge: Can you add how characters link to context?</a:t>
            </a:r>
            <a:br>
              <a:rPr lang="en-GB" sz="1100" i="1" dirty="0">
                <a:latin typeface="+mn-lt"/>
              </a:rPr>
            </a:br>
            <a:r>
              <a:rPr lang="en-GB" sz="1100" i="1" dirty="0">
                <a:latin typeface="+mn-lt"/>
              </a:rPr>
              <a:t>Super Challenge: Can you also add quotes that link to context?</a:t>
            </a:r>
          </a:p>
        </p:txBody>
      </p:sp>
      <p:sp>
        <p:nvSpPr>
          <p:cNvPr id="5" name="Control 1"/>
          <p:cNvSpPr>
            <a:spLocks noChangeArrowheads="1" noChangeShapeType="1"/>
          </p:cNvSpPr>
          <p:nvPr/>
        </p:nvSpPr>
        <p:spPr bwMode="auto">
          <a:xfrm>
            <a:off x="122238" y="4800600"/>
            <a:ext cx="3422650" cy="26416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dirty="0"/>
          </a:p>
        </p:txBody>
      </p:sp>
      <p:sp>
        <p:nvSpPr>
          <p:cNvPr id="6" name="TextBox 5"/>
          <p:cNvSpPr txBox="1"/>
          <p:nvPr/>
        </p:nvSpPr>
        <p:spPr>
          <a:xfrm>
            <a:off x="122238" y="5635690"/>
            <a:ext cx="6353207" cy="3847207"/>
          </a:xfrm>
          <a:prstGeom prst="rect">
            <a:avLst/>
          </a:prstGeom>
          <a:noFill/>
          <a:ln w="12700">
            <a:solidFill>
              <a:schemeClr val="tx1"/>
            </a:solidFill>
          </a:ln>
        </p:spPr>
        <p:txBody>
          <a:bodyPr wrap="square" rtlCol="0">
            <a:spAutoFit/>
          </a:bodyPr>
          <a:lstStyle/>
          <a:p>
            <a:r>
              <a:rPr lang="en-GB" sz="1400" dirty="0"/>
              <a:t>Can you add your own research about the context for An Inspector Calls into this box?</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7" name="Content Placeholder 6"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238" y="939119"/>
            <a:ext cx="6521158" cy="4509959"/>
          </a:xfrm>
        </p:spPr>
      </p:pic>
    </p:spTree>
    <p:extLst>
      <p:ext uri="{BB962C8B-B14F-4D97-AF65-F5344CB8AC3E}">
        <p14:creationId xmlns:p14="http://schemas.microsoft.com/office/powerpoint/2010/main" val="205625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2" y="373224"/>
            <a:ext cx="6069272" cy="8549056"/>
          </a:xfrm>
        </p:spPr>
        <p:txBody>
          <a:bodyPr>
            <a:normAutofit/>
          </a:bodyPr>
          <a:lstStyle/>
          <a:p>
            <a:pPr marL="0" indent="0">
              <a:buNone/>
            </a:pPr>
            <a:r>
              <a:rPr lang="en-GB" sz="1200" dirty="0"/>
              <a:t>Task Six: Below are 20 quotes that you should try to remember from the play. Complete the look/cover/write/check for each quote</a:t>
            </a:r>
          </a:p>
        </p:txBody>
      </p:sp>
      <p:graphicFrame>
        <p:nvGraphicFramePr>
          <p:cNvPr id="4" name="Table 3"/>
          <p:cNvGraphicFramePr>
            <a:graphicFrameLocks noGrp="1"/>
          </p:cNvGraphicFramePr>
          <p:nvPr>
            <p:extLst>
              <p:ext uri="{D42A27DB-BD31-4B8C-83A1-F6EECF244321}">
                <p14:modId xmlns:p14="http://schemas.microsoft.com/office/powerpoint/2010/main" val="719341154"/>
              </p:ext>
            </p:extLst>
          </p:nvPr>
        </p:nvGraphicFramePr>
        <p:xfrm>
          <a:off x="317238" y="951718"/>
          <a:ext cx="6288834" cy="8462248"/>
        </p:xfrm>
        <a:graphic>
          <a:graphicData uri="http://schemas.openxmlformats.org/drawingml/2006/table">
            <a:tbl>
              <a:tblPr firstRow="1" bandRow="1">
                <a:tableStyleId>{5C22544A-7EE6-4342-B048-85BDC9FD1C3A}</a:tableStyleId>
              </a:tblPr>
              <a:tblGrid>
                <a:gridCol w="1761091">
                  <a:extLst>
                    <a:ext uri="{9D8B030D-6E8A-4147-A177-3AD203B41FA5}">
                      <a16:colId xmlns:a16="http://schemas.microsoft.com/office/drawing/2014/main" val="20000"/>
                    </a:ext>
                  </a:extLst>
                </a:gridCol>
                <a:gridCol w="1075418">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753768">
                <a:tc>
                  <a:txBody>
                    <a:bodyPr/>
                    <a:lstStyle/>
                    <a:p>
                      <a:r>
                        <a:rPr lang="en-GB" dirty="0"/>
                        <a:t>Quote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Write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Check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4960">
                <a:tc>
                  <a:txBody>
                    <a:bodyPr/>
                    <a:lstStyle/>
                    <a:p>
                      <a:r>
                        <a:rPr lang="en-GB" b="1" dirty="0"/>
                        <a:t>Act</a:t>
                      </a:r>
                      <a:r>
                        <a:rPr lang="en-GB" b="1" baseline="0" dirty="0"/>
                        <a:t> One </a:t>
                      </a:r>
                      <a:r>
                        <a:rPr lang="en-GB" b="0" baseline="0" dirty="0"/>
                        <a:t>‘You’re </a:t>
                      </a:r>
                      <a:r>
                        <a:rPr lang="en-GB" b="0" baseline="0" dirty="0" err="1"/>
                        <a:t>Squiffy</a:t>
                      </a:r>
                      <a:r>
                        <a:rPr lang="en-GB" b="0" baseline="0" dirty="0"/>
                        <a:t>’ Sheila to Eric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3768">
                <a:tc>
                  <a:txBody>
                    <a:bodyPr/>
                    <a:lstStyle/>
                    <a:p>
                      <a:r>
                        <a:rPr lang="en-GB" b="0" dirty="0"/>
                        <a:t>‘For</a:t>
                      </a:r>
                      <a:r>
                        <a:rPr lang="en-GB" b="0" baseline="0" dirty="0"/>
                        <a:t> lower costs and higher prices’ Birling to family</a:t>
                      </a:r>
                      <a:endParaRPr lang="en-GB"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r>
                        <a:rPr lang="en-GB" b="0" dirty="0"/>
                        <a:t>‘Burnt her inside out, of course’ Inspector</a:t>
                      </a:r>
                      <a:r>
                        <a:rPr lang="en-GB" b="0" baseline="0" dirty="0"/>
                        <a:t> to family</a:t>
                      </a:r>
                      <a:endParaRPr lang="en-GB"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3768">
                <a:tc>
                  <a:txBody>
                    <a:bodyPr/>
                    <a:lstStyle/>
                    <a:p>
                      <a:r>
                        <a:rPr lang="en-GB" b="0" dirty="0"/>
                        <a:t>‘Better to ask for the earth than to take it’ Inspector to 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537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solidFill>
                            <a:schemeClr val="tx1"/>
                          </a:solidFill>
                        </a:rPr>
                        <a:t>‘She was very pretty and looked as if she could take care of herself’ Sheila</a:t>
                      </a:r>
                    </a:p>
                    <a:p>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8496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b="1" dirty="0"/>
                        <a:t>Act</a:t>
                      </a:r>
                      <a:r>
                        <a:rPr lang="en-GB" b="1" baseline="0" dirty="0"/>
                        <a:t> Two </a:t>
                      </a:r>
                      <a:r>
                        <a:rPr lang="en-GB" b="1" baseline="0" dirty="0">
                          <a:solidFill>
                            <a:schemeClr val="tx1"/>
                          </a:solidFill>
                        </a:rPr>
                        <a:t>‘</a:t>
                      </a:r>
                      <a:r>
                        <a:rPr lang="en-GB" dirty="0">
                          <a:solidFill>
                            <a:schemeClr val="tx1"/>
                          </a:solidFill>
                        </a:rPr>
                        <a:t>We </a:t>
                      </a:r>
                      <a:r>
                        <a:rPr lang="en-GB" baseline="0" dirty="0">
                          <a:solidFill>
                            <a:schemeClr val="tx1"/>
                          </a:solidFill>
                        </a:rPr>
                        <a:t>often </a:t>
                      </a:r>
                      <a:r>
                        <a:rPr lang="en-GB" dirty="0">
                          <a:solidFill>
                            <a:schemeClr val="tx1"/>
                          </a:solidFill>
                        </a:rPr>
                        <a:t>do on the young ones’ Inspector to </a:t>
                      </a:r>
                      <a:r>
                        <a:rPr lang="en-GB">
                          <a:solidFill>
                            <a:schemeClr val="tx1"/>
                          </a:solidFill>
                        </a:rPr>
                        <a:t>Mrs Birling</a:t>
                      </a:r>
                      <a:endParaRPr lang="en-GB" dirty="0">
                        <a:solidFill>
                          <a:schemeClr val="tx1"/>
                        </a:solidFill>
                      </a:endParaRPr>
                    </a:p>
                    <a:p>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753768">
                <a:tc>
                  <a:txBody>
                    <a:bodyPr/>
                    <a:lstStyle/>
                    <a:p>
                      <a:r>
                        <a:rPr lang="en-GB" b="0" dirty="0"/>
                        <a:t>‘He’s only a boy’ Mrs Birling to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784960">
                <a:tc>
                  <a:txBody>
                    <a:bodyPr/>
                    <a:lstStyle/>
                    <a:p>
                      <a:r>
                        <a:rPr lang="en-GB" b="0" dirty="0"/>
                        <a:t>‘I</a:t>
                      </a:r>
                      <a:r>
                        <a:rPr lang="en-GB" b="0" baseline="0" dirty="0"/>
                        <a:t> became at once the most important thing in her life’ Gerald to Inspector</a:t>
                      </a:r>
                      <a:endParaRPr lang="en-GB"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753768">
                <a:tc>
                  <a:txBody>
                    <a:bodyPr/>
                    <a:lstStyle/>
                    <a:p>
                      <a:r>
                        <a:rPr lang="en-GB" b="0" dirty="0"/>
                        <a:t>‘A girl in her position’ Mrs Birling to the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0724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49880354"/>
              </p:ext>
            </p:extLst>
          </p:nvPr>
        </p:nvGraphicFramePr>
        <p:xfrm>
          <a:off x="303990" y="247619"/>
          <a:ext cx="6208775" cy="8874760"/>
        </p:xfrm>
        <a:graphic>
          <a:graphicData uri="http://schemas.openxmlformats.org/drawingml/2006/table">
            <a:tbl>
              <a:tblPr firstRow="1" bandRow="1">
                <a:tableStyleId>{5C22544A-7EE6-4342-B048-85BDC9FD1C3A}</a:tableStyleId>
              </a:tblPr>
              <a:tblGrid>
                <a:gridCol w="1580946">
                  <a:extLst>
                    <a:ext uri="{9D8B030D-6E8A-4147-A177-3AD203B41FA5}">
                      <a16:colId xmlns:a16="http://schemas.microsoft.com/office/drawing/2014/main" val="20000"/>
                    </a:ext>
                  </a:extLst>
                </a:gridCol>
                <a:gridCol w="1007553">
                  <a:extLst>
                    <a:ext uri="{9D8B030D-6E8A-4147-A177-3AD203B41FA5}">
                      <a16:colId xmlns:a16="http://schemas.microsoft.com/office/drawing/2014/main" val="20001"/>
                    </a:ext>
                  </a:extLst>
                </a:gridCol>
                <a:gridCol w="1136766">
                  <a:extLst>
                    <a:ext uri="{9D8B030D-6E8A-4147-A177-3AD203B41FA5}">
                      <a16:colId xmlns:a16="http://schemas.microsoft.com/office/drawing/2014/main" val="20002"/>
                    </a:ext>
                  </a:extLst>
                </a:gridCol>
                <a:gridCol w="1241755">
                  <a:extLst>
                    <a:ext uri="{9D8B030D-6E8A-4147-A177-3AD203B41FA5}">
                      <a16:colId xmlns:a16="http://schemas.microsoft.com/office/drawing/2014/main" val="20003"/>
                    </a:ext>
                  </a:extLst>
                </a:gridCol>
                <a:gridCol w="1241755">
                  <a:extLst>
                    <a:ext uri="{9D8B030D-6E8A-4147-A177-3AD203B41FA5}">
                      <a16:colId xmlns:a16="http://schemas.microsoft.com/office/drawing/2014/main" val="20004"/>
                    </a:ext>
                  </a:extLst>
                </a:gridCol>
              </a:tblGrid>
              <a:tr h="370840">
                <a:tc>
                  <a:txBody>
                    <a:bodyPr/>
                    <a:lstStyle/>
                    <a:p>
                      <a:r>
                        <a:rPr lang="en-GB" sz="1200" dirty="0"/>
                        <a:t>Quote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Write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Check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sz="1200" b="0" dirty="0"/>
                        <a:t>‘I accept no blame for it at all’ Mrs Birling to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sz="1200" b="1" dirty="0"/>
                        <a:t>Act</a:t>
                      </a:r>
                      <a:r>
                        <a:rPr lang="en-GB" sz="1200" b="1" baseline="0" dirty="0"/>
                        <a:t> Three </a:t>
                      </a:r>
                      <a:r>
                        <a:rPr lang="en-GB" sz="1200" b="0" baseline="0" dirty="0"/>
                        <a:t>‘I was in that state when a chap easily gets nasty’ Eric to the Inspector</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GB" sz="1200" b="0" dirty="0"/>
                        <a:t>‘There are millions and millions and millions of Eva</a:t>
                      </a:r>
                      <a:r>
                        <a:rPr lang="en-GB" sz="1200" b="0" baseline="0" dirty="0"/>
                        <a:t> Smiths and John Smiths’ Inspector to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GB" sz="1200" b="0" dirty="0"/>
                        <a:t>‘Taught in fire, blood and anguish’ Inspector</a:t>
                      </a:r>
                      <a:r>
                        <a:rPr lang="en-GB" sz="1200" b="0" baseline="0" dirty="0"/>
                        <a:t> to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GB" sz="1200" b="0" dirty="0"/>
                        <a:t>‘And it’s what they don’t seem to understand’ Sheila to Eric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n-GB" sz="1200" b="0" dirty="0"/>
                        <a:t>It’s what happened</a:t>
                      </a:r>
                      <a:r>
                        <a:rPr lang="en-GB" sz="1200" b="0" baseline="0" dirty="0"/>
                        <a:t> to the girl and what we did to her that matters’ Eric to his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r>
                        <a:rPr lang="en-GB" sz="1200" b="1" dirty="0"/>
                        <a:t>Stage</a:t>
                      </a:r>
                      <a:r>
                        <a:rPr lang="en-GB" sz="1200" b="1" baseline="0" dirty="0"/>
                        <a:t> Directions </a:t>
                      </a:r>
                      <a:r>
                        <a:rPr lang="en-GB" sz="1200" b="0" baseline="0" dirty="0"/>
                        <a:t>‘and then it should be brighter and harder’ Lighting when the Inspector arrives </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n-GB" sz="1200" b="0" dirty="0"/>
                        <a:t>‘impression of massiveness’ about</a:t>
                      </a:r>
                      <a:r>
                        <a:rPr lang="en-GB" sz="1200" b="0" baseline="0" dirty="0"/>
                        <a:t> the Inspector</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n-GB" sz="1200" b="0" dirty="0"/>
                        <a:t>‘but the inspector interposes himself</a:t>
                      </a:r>
                      <a:r>
                        <a:rPr lang="en-GB" sz="1200" b="0" baseline="0" dirty="0"/>
                        <a:t> between them and the photograph’</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r>
                        <a:rPr lang="en-GB" sz="1200" b="0" dirty="0"/>
                        <a:t>‘cutting in’ The Inspector</a:t>
                      </a:r>
                      <a:r>
                        <a:rPr lang="en-GB" sz="1200" b="0" baseline="0" dirty="0"/>
                        <a:t> and Sheila</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r>
                        <a:rPr lang="en-GB" sz="1200" b="0" dirty="0"/>
                        <a:t>‘taking charge, masterfully’ The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51247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476" y="167951"/>
            <a:ext cx="5993712" cy="430887"/>
          </a:xfrm>
          <a:prstGeom prst="rect">
            <a:avLst/>
          </a:prstGeom>
          <a:noFill/>
        </p:spPr>
        <p:txBody>
          <a:bodyPr wrap="square" rtlCol="0">
            <a:spAutoFit/>
          </a:bodyPr>
          <a:lstStyle/>
          <a:p>
            <a:r>
              <a:rPr lang="en-GB" sz="1100" dirty="0"/>
              <a:t>Task Seven: Fill in the boxes for the quotes</a:t>
            </a:r>
          </a:p>
          <a:p>
            <a:r>
              <a:rPr lang="en-GB" sz="1100" dirty="0"/>
              <a:t>Challenge: Can you add a perceptive and original meaning for each of the quotes?</a:t>
            </a:r>
          </a:p>
        </p:txBody>
      </p:sp>
      <p:sp>
        <p:nvSpPr>
          <p:cNvPr id="3" name="Content Placeholder 2"/>
          <p:cNvSpPr>
            <a:spLocks noGrp="1"/>
          </p:cNvSpPr>
          <p:nvPr>
            <p:ph idx="1"/>
          </p:nvPr>
        </p:nvSpPr>
        <p:spPr/>
        <p:txBody>
          <a:bodyPr/>
          <a:lstStyle/>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543935613"/>
              </p:ext>
            </p:extLst>
          </p:nvPr>
        </p:nvGraphicFramePr>
        <p:xfrm>
          <a:off x="317238" y="951718"/>
          <a:ext cx="6288834" cy="8585984"/>
        </p:xfrm>
        <a:graphic>
          <a:graphicData uri="http://schemas.openxmlformats.org/drawingml/2006/table">
            <a:tbl>
              <a:tblPr firstRow="1" bandRow="1">
                <a:tableStyleId>{5C22544A-7EE6-4342-B048-85BDC9FD1C3A}</a:tableStyleId>
              </a:tblPr>
              <a:tblGrid>
                <a:gridCol w="1384562">
                  <a:extLst>
                    <a:ext uri="{9D8B030D-6E8A-4147-A177-3AD203B41FA5}">
                      <a16:colId xmlns:a16="http://schemas.microsoft.com/office/drawing/2014/main" val="20000"/>
                    </a:ext>
                  </a:extLst>
                </a:gridCol>
                <a:gridCol w="1451947">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813883">
                <a:tc>
                  <a:txBody>
                    <a:bodyPr/>
                    <a:lstStyle/>
                    <a:p>
                      <a:r>
                        <a:rPr lang="en-GB" dirty="0"/>
                        <a:t>Quote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Subject</a:t>
                      </a:r>
                      <a:r>
                        <a:rPr lang="en-GB" baseline="0" dirty="0"/>
                        <a:t> </a:t>
                      </a:r>
                      <a:r>
                        <a:rPr lang="en-GB" baseline="0" dirty="0" err="1"/>
                        <a:t>Terminol-ogy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Context/Intentions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Effect</a:t>
                      </a:r>
                      <a:r>
                        <a:rPr lang="en-GB" baseline="0" dirty="0"/>
                        <a:t> on audience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47562">
                <a:tc>
                  <a:txBody>
                    <a:bodyPr/>
                    <a:lstStyle/>
                    <a:p>
                      <a:r>
                        <a:rPr lang="en-GB" sz="1100" b="1" dirty="0"/>
                        <a:t>Act</a:t>
                      </a:r>
                      <a:r>
                        <a:rPr lang="en-GB" sz="1100" b="1" baseline="0" dirty="0"/>
                        <a:t> One </a:t>
                      </a:r>
                      <a:r>
                        <a:rPr lang="en-GB" sz="1100" b="0" baseline="0" dirty="0"/>
                        <a:t>‘You’re </a:t>
                      </a:r>
                      <a:r>
                        <a:rPr lang="en-GB" sz="1100" b="0" baseline="0" dirty="0" err="1"/>
                        <a:t>Squiffy</a:t>
                      </a:r>
                      <a:r>
                        <a:rPr lang="en-GB" sz="1100" b="0" baseline="0" dirty="0"/>
                        <a:t>’ Sheila to Eric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13883">
                <a:tc>
                  <a:txBody>
                    <a:bodyPr/>
                    <a:lstStyle/>
                    <a:p>
                      <a:r>
                        <a:rPr lang="en-GB" sz="1100" b="0" dirty="0"/>
                        <a:t>‘For</a:t>
                      </a:r>
                      <a:r>
                        <a:rPr lang="en-GB" sz="1100" b="0" baseline="0" dirty="0"/>
                        <a:t> lower costs and higher prices’ Birling to family</a:t>
                      </a:r>
                      <a:endParaRPr lang="en-GB"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13883">
                <a:tc>
                  <a:txBody>
                    <a:bodyPr/>
                    <a:lstStyle/>
                    <a:p>
                      <a:r>
                        <a:rPr lang="en-GB" sz="1100" b="0" dirty="0"/>
                        <a:t>‘Burnt her inside out, of course’ Inspector</a:t>
                      </a:r>
                      <a:r>
                        <a:rPr lang="en-GB" sz="1100" b="0" baseline="0" dirty="0"/>
                        <a:t> to family</a:t>
                      </a:r>
                      <a:endParaRPr lang="en-GB"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13883">
                <a:tc>
                  <a:txBody>
                    <a:bodyPr/>
                    <a:lstStyle/>
                    <a:p>
                      <a:r>
                        <a:rPr lang="en-GB" sz="1100" b="0" dirty="0"/>
                        <a:t>‘Better to ask for the earth than to take it’ Inspector to 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00378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‘She was very pretty and looked as if she could take care of herself’ Sheila</a:t>
                      </a:r>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00378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dirty="0"/>
                        <a:t>Act</a:t>
                      </a:r>
                      <a:r>
                        <a:rPr lang="en-GB" sz="1100" b="1" baseline="0" dirty="0"/>
                        <a:t> Two </a:t>
                      </a:r>
                      <a:r>
                        <a:rPr lang="en-GB" sz="1100" b="1" baseline="0" dirty="0">
                          <a:solidFill>
                            <a:schemeClr val="tx1"/>
                          </a:solidFill>
                        </a:rPr>
                        <a:t>‘</a:t>
                      </a:r>
                      <a:r>
                        <a:rPr lang="en-GB" sz="1100" dirty="0">
                          <a:solidFill>
                            <a:schemeClr val="tx1"/>
                          </a:solidFill>
                        </a:rPr>
                        <a:t>We </a:t>
                      </a:r>
                      <a:r>
                        <a:rPr lang="en-GB" sz="1100" baseline="0" dirty="0">
                          <a:solidFill>
                            <a:schemeClr val="tx1"/>
                          </a:solidFill>
                        </a:rPr>
                        <a:t>often </a:t>
                      </a:r>
                      <a:r>
                        <a:rPr lang="en-GB" sz="1100" dirty="0">
                          <a:solidFill>
                            <a:schemeClr val="tx1"/>
                          </a:solidFill>
                        </a:rPr>
                        <a:t>do on the young ones’ Inspector to </a:t>
                      </a:r>
                      <a:r>
                        <a:rPr lang="en-GB" sz="1100">
                          <a:solidFill>
                            <a:schemeClr val="tx1"/>
                          </a:solidFill>
                        </a:rPr>
                        <a:t>Mrs Birling</a:t>
                      </a:r>
                      <a:endParaRPr lang="en-GB" sz="1100" dirty="0">
                        <a:solidFill>
                          <a:schemeClr val="tx1"/>
                        </a:solidFill>
                      </a:endParaRPr>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813883">
                <a:tc>
                  <a:txBody>
                    <a:bodyPr/>
                    <a:lstStyle/>
                    <a:p>
                      <a:r>
                        <a:rPr lang="en-GB" sz="1100" b="0" dirty="0"/>
                        <a:t>‘He’s only a boy’ Mrs Birling to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847562">
                <a:tc>
                  <a:txBody>
                    <a:bodyPr/>
                    <a:lstStyle/>
                    <a:p>
                      <a:r>
                        <a:rPr lang="en-GB" sz="1100" b="0" dirty="0"/>
                        <a:t>‘I</a:t>
                      </a:r>
                      <a:r>
                        <a:rPr lang="en-GB" sz="1100" b="0" baseline="0" dirty="0"/>
                        <a:t> became at once the most important thing in her life’ Gerald to Inspector</a:t>
                      </a:r>
                      <a:endParaRPr lang="en-GB"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813883">
                <a:tc>
                  <a:txBody>
                    <a:bodyPr/>
                    <a:lstStyle/>
                    <a:p>
                      <a:r>
                        <a:rPr lang="en-GB" sz="1100" b="0" dirty="0"/>
                        <a:t>‘A girl in her position’ Mrs Birling to the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09037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graphicFrame>
        <p:nvGraphicFramePr>
          <p:cNvPr id="4" name="Content Placeholder 3"/>
          <p:cNvGraphicFramePr>
            <a:graphicFrameLocks/>
          </p:cNvGraphicFramePr>
          <p:nvPr>
            <p:extLst>
              <p:ext uri="{D42A27DB-BD31-4B8C-83A1-F6EECF244321}">
                <p14:modId xmlns:p14="http://schemas.microsoft.com/office/powerpoint/2010/main" val="2986720239"/>
              </p:ext>
            </p:extLst>
          </p:nvPr>
        </p:nvGraphicFramePr>
        <p:xfrm>
          <a:off x="303990" y="247619"/>
          <a:ext cx="6208775" cy="9512200"/>
        </p:xfrm>
        <a:graphic>
          <a:graphicData uri="http://schemas.openxmlformats.org/drawingml/2006/table">
            <a:tbl>
              <a:tblPr firstRow="1" bandRow="1">
                <a:tableStyleId>{5C22544A-7EE6-4342-B048-85BDC9FD1C3A}</a:tableStyleId>
              </a:tblPr>
              <a:tblGrid>
                <a:gridCol w="1580946">
                  <a:extLst>
                    <a:ext uri="{9D8B030D-6E8A-4147-A177-3AD203B41FA5}">
                      <a16:colId xmlns:a16="http://schemas.microsoft.com/office/drawing/2014/main" val="20000"/>
                    </a:ext>
                  </a:extLst>
                </a:gridCol>
                <a:gridCol w="1007553">
                  <a:extLst>
                    <a:ext uri="{9D8B030D-6E8A-4147-A177-3AD203B41FA5}">
                      <a16:colId xmlns:a16="http://schemas.microsoft.com/office/drawing/2014/main" val="20001"/>
                    </a:ext>
                  </a:extLst>
                </a:gridCol>
                <a:gridCol w="1136766">
                  <a:extLst>
                    <a:ext uri="{9D8B030D-6E8A-4147-A177-3AD203B41FA5}">
                      <a16:colId xmlns:a16="http://schemas.microsoft.com/office/drawing/2014/main" val="20002"/>
                    </a:ext>
                  </a:extLst>
                </a:gridCol>
                <a:gridCol w="1241755">
                  <a:extLst>
                    <a:ext uri="{9D8B030D-6E8A-4147-A177-3AD203B41FA5}">
                      <a16:colId xmlns:a16="http://schemas.microsoft.com/office/drawing/2014/main" val="20003"/>
                    </a:ext>
                  </a:extLst>
                </a:gridCol>
                <a:gridCol w="1241755">
                  <a:extLst>
                    <a:ext uri="{9D8B030D-6E8A-4147-A177-3AD203B41FA5}">
                      <a16:colId xmlns:a16="http://schemas.microsoft.com/office/drawing/2014/main" val="20004"/>
                    </a:ext>
                  </a:extLst>
                </a:gridCol>
              </a:tblGrid>
              <a:tr h="531138">
                <a:tc>
                  <a:txBody>
                    <a:bodyPr/>
                    <a:lstStyle/>
                    <a:p>
                      <a:r>
                        <a:rPr lang="en-GB" sz="1200" dirty="0"/>
                        <a:t>Quote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Subject</a:t>
                      </a:r>
                      <a:r>
                        <a:rPr lang="en-GB" baseline="0" dirty="0"/>
                        <a:t> terminology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Context/intentions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Effect</a:t>
                      </a:r>
                      <a:r>
                        <a:rPr lang="en-GB" baseline="0" dirty="0"/>
                        <a:t> on audience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75994">
                <a:tc>
                  <a:txBody>
                    <a:bodyPr/>
                    <a:lstStyle/>
                    <a:p>
                      <a:r>
                        <a:rPr lang="en-GB" sz="1200" b="0" dirty="0"/>
                        <a:t>‘I accept no blame for it at all’ Mrs Birling to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69135">
                <a:tc>
                  <a:txBody>
                    <a:bodyPr/>
                    <a:lstStyle/>
                    <a:p>
                      <a:r>
                        <a:rPr lang="en-GB" sz="1200" b="1" dirty="0"/>
                        <a:t>Act</a:t>
                      </a:r>
                      <a:r>
                        <a:rPr lang="en-GB" sz="1200" b="1" baseline="0" dirty="0"/>
                        <a:t> Three </a:t>
                      </a:r>
                      <a:r>
                        <a:rPr lang="en-GB" sz="1200" b="0" baseline="0" dirty="0"/>
                        <a:t>‘I was in that state when a chap easily gets nasty’ Eric to the Inspector</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62276">
                <a:tc>
                  <a:txBody>
                    <a:bodyPr/>
                    <a:lstStyle/>
                    <a:p>
                      <a:r>
                        <a:rPr lang="en-GB" sz="1200" b="0" dirty="0"/>
                        <a:t>‘There are millions and millions and millions of Eva</a:t>
                      </a:r>
                      <a:r>
                        <a:rPr lang="en-GB" sz="1200" b="0" baseline="0" dirty="0"/>
                        <a:t> Smiths and John Smiths’ Inspector to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75994">
                <a:tc>
                  <a:txBody>
                    <a:bodyPr/>
                    <a:lstStyle/>
                    <a:p>
                      <a:r>
                        <a:rPr lang="en-GB" sz="1200" b="0" dirty="0"/>
                        <a:t>‘Taught in fire, blood and anguish’ Inspector</a:t>
                      </a:r>
                      <a:r>
                        <a:rPr lang="en-GB" sz="1200" b="0" baseline="0" dirty="0"/>
                        <a:t> to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69135">
                <a:tc>
                  <a:txBody>
                    <a:bodyPr/>
                    <a:lstStyle/>
                    <a:p>
                      <a:r>
                        <a:rPr lang="en-GB" sz="1200" b="0" dirty="0"/>
                        <a:t>‘And it’s what they don’t seem to understand’ Sheila to Eric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062276">
                <a:tc>
                  <a:txBody>
                    <a:bodyPr/>
                    <a:lstStyle/>
                    <a:p>
                      <a:r>
                        <a:rPr lang="en-GB" sz="1200" b="0" dirty="0"/>
                        <a:t>It’s what happened</a:t>
                      </a:r>
                      <a:r>
                        <a:rPr lang="en-GB" sz="1200" b="0" baseline="0" dirty="0"/>
                        <a:t> to the girl and what we did to her that matters’ Eric to his family</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062276">
                <a:tc>
                  <a:txBody>
                    <a:bodyPr/>
                    <a:lstStyle/>
                    <a:p>
                      <a:r>
                        <a:rPr lang="en-GB" sz="1200" b="1" dirty="0"/>
                        <a:t>Stage</a:t>
                      </a:r>
                      <a:r>
                        <a:rPr lang="en-GB" sz="1200" b="1" baseline="0" dirty="0"/>
                        <a:t> Directions </a:t>
                      </a:r>
                      <a:r>
                        <a:rPr lang="en-GB" sz="1200" b="0" baseline="0" dirty="0"/>
                        <a:t>‘and then it should be brighter and harder’ Lighting when the Inspector arrives </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75994">
                <a:tc>
                  <a:txBody>
                    <a:bodyPr/>
                    <a:lstStyle/>
                    <a:p>
                      <a:r>
                        <a:rPr lang="en-GB" sz="1200" b="0" dirty="0"/>
                        <a:t>‘impression of massiveness’ about</a:t>
                      </a:r>
                      <a:r>
                        <a:rPr lang="en-GB" sz="1200" b="0" baseline="0" dirty="0"/>
                        <a:t> the Inspector</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869135">
                <a:tc>
                  <a:txBody>
                    <a:bodyPr/>
                    <a:lstStyle/>
                    <a:p>
                      <a:r>
                        <a:rPr lang="en-GB" sz="1200" b="0" dirty="0"/>
                        <a:t>‘but the inspector interposes himself</a:t>
                      </a:r>
                      <a:r>
                        <a:rPr lang="en-GB" sz="1200" b="0" baseline="0" dirty="0"/>
                        <a:t> between them and the photograph’</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482853">
                <a:tc>
                  <a:txBody>
                    <a:bodyPr/>
                    <a:lstStyle/>
                    <a:p>
                      <a:r>
                        <a:rPr lang="en-GB" sz="1200" b="0" dirty="0"/>
                        <a:t>‘cutting in’ The Inspector</a:t>
                      </a:r>
                      <a:r>
                        <a:rPr lang="en-GB" sz="1200" b="0" baseline="0" dirty="0"/>
                        <a:t> and Sheila</a:t>
                      </a: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675994">
                <a:tc>
                  <a:txBody>
                    <a:bodyPr/>
                    <a:lstStyle/>
                    <a:p>
                      <a:r>
                        <a:rPr lang="en-GB" sz="1200" b="0" dirty="0"/>
                        <a:t>‘taking charge, masterfully’ The Inspector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391667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6062</TotalTime>
  <Words>3184</Words>
  <Application>Microsoft Office PowerPoint</Application>
  <PresentationFormat>A4 Paper (210x297 mm)</PresentationFormat>
  <Paragraphs>309</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Year 11 English Literature Paper Two Revision Booklet</vt:lpstr>
      <vt:lpstr>What do your Literature Exams look like?</vt:lpstr>
      <vt:lpstr>Paper One Tasks and Quotes</vt:lpstr>
      <vt:lpstr>PowerPoint Presentation</vt:lpstr>
      <vt:lpstr>Task Five: Make a mind map about context Challenge: Can you add how characters link to context? Super Challenge: Can you also add quotes that link to context?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write your answer</vt:lpstr>
      <vt:lpstr>Section C: Unseen Poetry Part A: Analyse one poem (24 marks) Part b: Comparison (8 Marks)</vt:lpstr>
      <vt:lpstr>Exemplar response  In this poem, the speaker is the voice of a parent, describing a memory of watching her daughter learn to ride a bike. The mother describes her fear of her daughter coming to harm with the use of ‘loping along beside you’, as if she is terrified of letting go and letting her daughter move away from her. This is then reinforced with the use of ‘wobbled’ to suggest the daughter’s vulnerability and fear that she may come to harm. However, the daughter is confident and shows this through ‘pulled away’ and ‘screaming with laughter’ – she doesn’t appear to have any fear of her new skill and is excited by the ability to ‘pull ahead’ The contrast between the parent and the child is shown through the language used to describe them; the mother’s mouth ‘rounds in surprise’ whereas the daughter is ‘pumping, pumping for your life’ There is a tension between the mother’s reaction to the event and the daughter’s. The use of repetition in ‘pumping, pumping’ suggests the daughter’s desire for independence and freedom, with ‘for your life’ used ambiguously to suggest that the daughter is not only desperate to learn to ride a bike, but also to be an independent person in the world, leading her own ‘life’.  While the mother is ‘waiting for the thud’, which is clearly a metaphor for the daughter coming up against a hurdle in her life, the daughter is ‘screaming with laughter’ which suggests that she has a very different attitude towards becoming independent. This phrase almost works as an oxymoron, contrasting ‘screaming’ (which hints at the mother’s internal fear and anxiety) with the daughter’s ‘laughter’. The clash between these two words intensifies the difference between the mother and the daughter’s attitude towards becoming independent. Overall, the poem uses this event, often seen as a staging post in childhood, as an extended metaphor to explore attitudes about growing up, showing a contrast between the mother’s anxiety and the daughter’s confidence.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English Literature Revision Booklet</dc:title>
  <dc:creator>Laura Colledge</dc:creator>
  <cp:lastModifiedBy>Jacqueline de Carles</cp:lastModifiedBy>
  <cp:revision>98</cp:revision>
  <dcterms:created xsi:type="dcterms:W3CDTF">2019-01-10T12:37:39Z</dcterms:created>
  <dcterms:modified xsi:type="dcterms:W3CDTF">2022-02-15T08:11:54Z</dcterms:modified>
</cp:coreProperties>
</file>