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2" r:id="rId6"/>
    <p:sldId id="260" r:id="rId7"/>
    <p:sldId id="261" r:id="rId8"/>
    <p:sldId id="264" r:id="rId9"/>
    <p:sldId id="263" r:id="rId10"/>
    <p:sldId id="265" r:id="rId11"/>
    <p:sldId id="266" r:id="rId12"/>
    <p:sldId id="278" r:id="rId13"/>
    <p:sldId id="269" r:id="rId14"/>
    <p:sldId id="270" r:id="rId15"/>
    <p:sldId id="271" r:id="rId16"/>
    <p:sldId id="272" r:id="rId17"/>
    <p:sldId id="273" r:id="rId18"/>
    <p:sldId id="274" r:id="rId19"/>
    <p:sldId id="275" r:id="rId20"/>
    <p:sldId id="276" r:id="rId21"/>
    <p:sldId id="277" r:id="rId22"/>
    <p:sldId id="279" r:id="rId23"/>
  </p:sldIdLst>
  <p:sldSz cx="6858000" cy="9906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D6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51" d="100"/>
          <a:sy n="51" d="100"/>
        </p:scale>
        <p:origin x="13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3398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111198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21425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43459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2010F4-BAE7-4574-8C31-6BCA194BA43B}" type="datetimeFigureOut">
              <a:rPr lang="en-GB" smtClean="0"/>
              <a:t>15/2/22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2292771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657207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2010F4-BAE7-4574-8C31-6BCA194BA43B}" type="datetimeFigureOut">
              <a:rPr lang="en-GB" smtClean="0"/>
              <a:t>15/2/22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475908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2010F4-BAE7-4574-8C31-6BCA194BA43B}" type="datetimeFigureOut">
              <a:rPr lang="en-GB" smtClean="0"/>
              <a:t>15/2/22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360291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010F4-BAE7-4574-8C31-6BCA194BA43B}" type="datetimeFigureOut">
              <a:rPr lang="en-GB" smtClean="0"/>
              <a:t>15/2/22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1657299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72707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2010F4-BAE7-4574-8C31-6BCA194BA43B}" type="datetimeFigureOut">
              <a:rPr lang="en-GB" smtClean="0"/>
              <a:t>15/2/22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DEC32E-0B6B-476B-82C5-41EE34D223E6}" type="slidenum">
              <a:rPr lang="en-GB" smtClean="0"/>
              <a:t>‹#›</a:t>
            </a:fld>
            <a:endParaRPr lang="en-GB"/>
          </a:p>
        </p:txBody>
      </p:sp>
    </p:spTree>
    <p:extLst>
      <p:ext uri="{BB962C8B-B14F-4D97-AF65-F5344CB8AC3E}">
        <p14:creationId xmlns:p14="http://schemas.microsoft.com/office/powerpoint/2010/main" val="2814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2010F4-BAE7-4574-8C31-6BCA194BA43B}" type="datetimeFigureOut">
              <a:rPr lang="en-GB" smtClean="0"/>
              <a:t>15/2/22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EDEC32E-0B6B-476B-82C5-41EE34D223E6}" type="slidenum">
              <a:rPr lang="en-GB" smtClean="0"/>
              <a:t>‹#›</a:t>
            </a:fld>
            <a:endParaRPr lang="en-GB"/>
          </a:p>
        </p:txBody>
      </p:sp>
    </p:spTree>
    <p:extLst>
      <p:ext uri="{BB962C8B-B14F-4D97-AF65-F5344CB8AC3E}">
        <p14:creationId xmlns:p14="http://schemas.microsoft.com/office/powerpoint/2010/main" val="29445646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image" Target="../media/image14.tmp"/><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image" Target="../media/image17.tmp"/><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20.tmp"/><Relationship Id="rId2" Type="http://schemas.openxmlformats.org/officeDocument/2006/relationships/image" Target="../media/image19.tmp"/><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2.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724539"/>
            <a:ext cx="5486400" cy="2214780"/>
          </a:xfrm>
        </p:spPr>
        <p:txBody>
          <a:bodyPr/>
          <a:lstStyle/>
          <a:p>
            <a:r>
              <a:rPr lang="en-GB" dirty="0" smtClean="0"/>
              <a:t>Year 11 English Literature Paper One Revision Booklet</a:t>
            </a:r>
            <a:endParaRPr lang="en-GB" dirty="0"/>
          </a:p>
        </p:txBody>
      </p:sp>
      <p:sp>
        <p:nvSpPr>
          <p:cNvPr id="3" name="Subtitle 2"/>
          <p:cNvSpPr>
            <a:spLocks noGrp="1"/>
          </p:cNvSpPr>
          <p:nvPr>
            <p:ph type="subTitle" idx="1"/>
          </p:nvPr>
        </p:nvSpPr>
        <p:spPr/>
        <p:txBody>
          <a:bodyPr>
            <a:normAutofit fontScale="92500"/>
          </a:bodyPr>
          <a:lstStyle/>
          <a:p>
            <a:pPr algn="l"/>
            <a:r>
              <a:rPr lang="en-GB" dirty="0" smtClean="0"/>
              <a:t>Name: ___________________________________________</a:t>
            </a:r>
          </a:p>
          <a:p>
            <a:pPr algn="l"/>
            <a:endParaRPr lang="en-GB" dirty="0"/>
          </a:p>
          <a:p>
            <a:pPr algn="l"/>
            <a:r>
              <a:rPr lang="en-GB" dirty="0" smtClean="0"/>
              <a:t>Teacher:    ___________________________________________</a:t>
            </a:r>
          </a:p>
          <a:p>
            <a:pPr algn="l"/>
            <a:endParaRPr lang="en-GB" dirty="0"/>
          </a:p>
          <a:p>
            <a:pPr algn="l"/>
            <a:r>
              <a:rPr lang="en-GB" dirty="0" smtClean="0"/>
              <a:t>Class: _____________________________________________</a:t>
            </a:r>
            <a:endParaRPr lang="en-GB" dirty="0"/>
          </a:p>
        </p:txBody>
      </p:sp>
      <p:sp>
        <p:nvSpPr>
          <p:cNvPr id="5" name="TextBox 4"/>
          <p:cNvSpPr txBox="1"/>
          <p:nvPr/>
        </p:nvSpPr>
        <p:spPr>
          <a:xfrm>
            <a:off x="2679052" y="792233"/>
            <a:ext cx="2154205" cy="1200329"/>
          </a:xfrm>
          <a:prstGeom prst="rect">
            <a:avLst/>
          </a:prstGeom>
          <a:noFill/>
          <a:ln w="12700">
            <a:solidFill>
              <a:schemeClr val="tx1"/>
            </a:solidFill>
          </a:ln>
        </p:spPr>
        <p:txBody>
          <a:bodyPr wrap="square" rtlCol="0">
            <a:spAutoFit/>
          </a:bodyPr>
          <a:lstStyle/>
          <a:p>
            <a:pPr algn="ctr"/>
            <a:r>
              <a:rPr lang="en-GB" dirty="0" smtClean="0"/>
              <a:t>The Secret of Success:</a:t>
            </a:r>
          </a:p>
          <a:p>
            <a:pPr algn="ctr"/>
            <a:r>
              <a:rPr lang="en-GB" dirty="0" smtClean="0"/>
              <a:t>Stop Wishing!</a:t>
            </a:r>
          </a:p>
          <a:p>
            <a:pPr algn="ctr"/>
            <a:r>
              <a:rPr lang="en-GB" dirty="0" smtClean="0"/>
              <a:t>Start Doing!</a:t>
            </a:r>
            <a:endParaRPr lang="en-GB" dirty="0"/>
          </a:p>
        </p:txBody>
      </p:sp>
    </p:spTree>
    <p:extLst>
      <p:ext uri="{BB962C8B-B14F-4D97-AF65-F5344CB8AC3E}">
        <p14:creationId xmlns:p14="http://schemas.microsoft.com/office/powerpoint/2010/main" val="23120612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6768935" cy="6284912"/>
          </a:xfrm>
        </p:spPr>
      </p:pic>
      <p:sp>
        <p:nvSpPr>
          <p:cNvPr id="5" name="TextBox 4"/>
          <p:cNvSpPr txBox="1"/>
          <p:nvPr/>
        </p:nvSpPr>
        <p:spPr>
          <a:xfrm>
            <a:off x="213756" y="6163294"/>
            <a:ext cx="6460176" cy="3416320"/>
          </a:xfrm>
          <a:prstGeom prst="rect">
            <a:avLst/>
          </a:prstGeom>
          <a:noFill/>
          <a:ln w="9525">
            <a:solidFill>
              <a:schemeClr val="tx1"/>
            </a:solidFill>
          </a:ln>
        </p:spPr>
        <p:txBody>
          <a:bodyPr wrap="square" rtlCol="0">
            <a:spAutoFit/>
          </a:bodyPr>
          <a:lstStyle/>
          <a:p>
            <a:r>
              <a:rPr lang="en-GB" dirty="0" smtClean="0"/>
              <a:t>Plan: </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2697836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542" y="177935"/>
            <a:ext cx="6389014" cy="5906324"/>
          </a:xfrm>
        </p:spPr>
      </p:pic>
      <p:sp>
        <p:nvSpPr>
          <p:cNvPr id="5" name="TextBox 4"/>
          <p:cNvSpPr txBox="1"/>
          <p:nvPr/>
        </p:nvSpPr>
        <p:spPr>
          <a:xfrm>
            <a:off x="308758" y="5973288"/>
            <a:ext cx="6056416" cy="3416320"/>
          </a:xfrm>
          <a:prstGeom prst="rect">
            <a:avLst/>
          </a:prstGeom>
          <a:noFill/>
          <a:ln w="12700">
            <a:solidFill>
              <a:schemeClr val="tx1"/>
            </a:solidFill>
          </a:ln>
        </p:spPr>
        <p:txBody>
          <a:bodyPr wrap="square" rtlCol="0">
            <a:spAutoFit/>
          </a:bodyPr>
          <a:lstStyle/>
          <a:p>
            <a:r>
              <a:rPr lang="en-GB" dirty="0" smtClean="0"/>
              <a:t>Plan: </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22246103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07" y="154181"/>
            <a:ext cx="5915025" cy="424318"/>
          </a:xfrm>
        </p:spPr>
        <p:txBody>
          <a:bodyPr>
            <a:normAutofit/>
          </a:bodyPr>
          <a:lstStyle/>
          <a:p>
            <a:r>
              <a:rPr lang="en-GB" sz="1400" dirty="0" smtClean="0"/>
              <a:t>How to write your answer</a:t>
            </a:r>
            <a:endParaRPr lang="en-GB" sz="1400" dirty="0"/>
          </a:p>
        </p:txBody>
      </p:sp>
      <p:sp>
        <p:nvSpPr>
          <p:cNvPr id="3" name="Content Placeholder 2"/>
          <p:cNvSpPr>
            <a:spLocks noGrp="1"/>
          </p:cNvSpPr>
          <p:nvPr>
            <p:ph idx="1"/>
          </p:nvPr>
        </p:nvSpPr>
        <p:spPr>
          <a:xfrm>
            <a:off x="471486" y="3601616"/>
            <a:ext cx="5915026" cy="6120881"/>
          </a:xfrm>
        </p:spPr>
        <p:txBody>
          <a:bodyPr>
            <a:normAutofit/>
          </a:bodyPr>
          <a:lstStyle/>
          <a:p>
            <a:pPr marL="0" indent="0">
              <a:buNone/>
            </a:pPr>
            <a:r>
              <a:rPr lang="en-GB" sz="1200" b="1" dirty="0" smtClean="0"/>
              <a:t>Tips to success</a:t>
            </a:r>
          </a:p>
          <a:p>
            <a:pPr>
              <a:buFont typeface="Wingdings" panose="05000000000000000000" pitchFamily="2" charset="2"/>
              <a:buChar char="ü"/>
            </a:pPr>
            <a:r>
              <a:rPr lang="en-GB" sz="1200" dirty="0"/>
              <a:t> </a:t>
            </a:r>
            <a:r>
              <a:rPr lang="en-GB" sz="1200" dirty="0" smtClean="0"/>
              <a:t>Aim for three plus paragraphs</a:t>
            </a:r>
          </a:p>
          <a:p>
            <a:pPr>
              <a:buFont typeface="Wingdings" panose="05000000000000000000" pitchFamily="2" charset="2"/>
              <a:buChar char="ü"/>
            </a:pPr>
            <a:r>
              <a:rPr lang="en-GB" sz="1200" dirty="0"/>
              <a:t> </a:t>
            </a:r>
            <a:r>
              <a:rPr lang="en-GB" sz="1200" dirty="0" smtClean="0"/>
              <a:t>Comment on writer’s methods</a:t>
            </a:r>
          </a:p>
          <a:p>
            <a:pPr>
              <a:buFont typeface="Wingdings" panose="05000000000000000000" pitchFamily="2" charset="2"/>
              <a:buChar char="ü"/>
            </a:pPr>
            <a:r>
              <a:rPr lang="en-GB" sz="1200" dirty="0"/>
              <a:t> </a:t>
            </a:r>
            <a:r>
              <a:rPr lang="en-GB" sz="1200" dirty="0" smtClean="0"/>
              <a:t>Use subject terminology</a:t>
            </a:r>
          </a:p>
          <a:p>
            <a:pPr>
              <a:buFont typeface="Wingdings" panose="05000000000000000000" pitchFamily="2" charset="2"/>
              <a:buChar char="ü"/>
            </a:pPr>
            <a:r>
              <a:rPr lang="en-GB" sz="1200" dirty="0"/>
              <a:t> </a:t>
            </a:r>
            <a:r>
              <a:rPr lang="en-GB" sz="1200" dirty="0" smtClean="0"/>
              <a:t>Comment on effect</a:t>
            </a:r>
          </a:p>
          <a:p>
            <a:pPr>
              <a:buFont typeface="Wingdings" panose="05000000000000000000" pitchFamily="2" charset="2"/>
              <a:buChar char="ü"/>
            </a:pPr>
            <a:r>
              <a:rPr lang="en-GB" sz="1200" dirty="0"/>
              <a:t> </a:t>
            </a:r>
            <a:r>
              <a:rPr lang="en-GB" sz="1200" dirty="0" smtClean="0"/>
              <a:t>Comment on intentions</a:t>
            </a:r>
          </a:p>
          <a:p>
            <a:pPr>
              <a:buFont typeface="Wingdings" panose="05000000000000000000" pitchFamily="2" charset="2"/>
              <a:buChar char="ü"/>
            </a:pPr>
            <a:r>
              <a:rPr lang="en-GB" sz="1200" dirty="0"/>
              <a:t> </a:t>
            </a:r>
            <a:r>
              <a:rPr lang="en-GB" sz="1200" dirty="0" smtClean="0"/>
              <a:t>Comment on context</a:t>
            </a:r>
          </a:p>
          <a:p>
            <a:pPr>
              <a:buFont typeface="Wingdings" panose="05000000000000000000" pitchFamily="2" charset="2"/>
              <a:buChar char="ü"/>
            </a:pPr>
            <a:r>
              <a:rPr lang="en-GB" sz="1200" dirty="0" smtClean="0"/>
              <a:t>Zoom in on single words and their connotations</a:t>
            </a:r>
          </a:p>
          <a:p>
            <a:pPr>
              <a:buFont typeface="Wingdings" panose="05000000000000000000" pitchFamily="2" charset="2"/>
              <a:buChar char="ü"/>
            </a:pPr>
            <a:r>
              <a:rPr lang="en-GB" sz="1200" dirty="0"/>
              <a:t> </a:t>
            </a:r>
            <a:r>
              <a:rPr lang="en-GB" sz="1200" dirty="0" smtClean="0"/>
              <a:t>Make sure your answer links to the key words in the question</a:t>
            </a:r>
          </a:p>
          <a:p>
            <a:pPr marL="0" indent="0">
              <a:buNone/>
            </a:pPr>
            <a:endParaRPr lang="en-GB" sz="1200" b="1" dirty="0"/>
          </a:p>
          <a:p>
            <a:pPr marL="0" indent="0">
              <a:buNone/>
            </a:pPr>
            <a:r>
              <a:rPr lang="en-GB" sz="1200" b="1" dirty="0" smtClean="0"/>
              <a:t>Framework</a:t>
            </a:r>
          </a:p>
          <a:p>
            <a:r>
              <a:rPr lang="en-GB" sz="1200" dirty="0" smtClean="0"/>
              <a:t>In this essay I am going to explore…</a:t>
            </a:r>
          </a:p>
          <a:p>
            <a:r>
              <a:rPr lang="en-GB" sz="1200" dirty="0" smtClean="0"/>
              <a:t>The theme/character is shown to be…</a:t>
            </a:r>
          </a:p>
          <a:p>
            <a:r>
              <a:rPr lang="en-GB" sz="1200" dirty="0" smtClean="0"/>
              <a:t>This is evident in the passage through the use of the line/words such as/[named technique ‘…’</a:t>
            </a:r>
          </a:p>
          <a:p>
            <a:r>
              <a:rPr lang="en-GB" sz="1200" dirty="0" smtClean="0"/>
              <a:t>Shakespeare has used this because…</a:t>
            </a:r>
          </a:p>
          <a:p>
            <a:r>
              <a:rPr lang="en-GB" sz="1200" dirty="0" smtClean="0"/>
              <a:t>Shakespeare has also used the word/[word type] because it has connotations of...</a:t>
            </a:r>
          </a:p>
          <a:p>
            <a:r>
              <a:rPr lang="en-GB" sz="1200" dirty="0" smtClean="0"/>
              <a:t>I believe Shakespeare has presented his ideas this way because…</a:t>
            </a:r>
          </a:p>
          <a:p>
            <a:r>
              <a:rPr lang="en-GB" sz="1200" dirty="0" smtClean="0"/>
              <a:t>An Elizabethan audience would feel…because…</a:t>
            </a:r>
          </a:p>
          <a:p>
            <a:r>
              <a:rPr lang="en-GB" sz="1200" dirty="0" smtClean="0"/>
              <a:t>Life in Elizabethan times was…</a:t>
            </a:r>
          </a:p>
          <a:p>
            <a:r>
              <a:rPr lang="en-GB" sz="1200" dirty="0" smtClean="0"/>
              <a:t>This links to elsewhere in the play when …</a:t>
            </a:r>
          </a:p>
          <a:p>
            <a:r>
              <a:rPr lang="en-GB" sz="1200" dirty="0" smtClean="0"/>
              <a:t>This is evident in the line/words such as/ [named technique] ‘…’</a:t>
            </a:r>
          </a:p>
          <a:p>
            <a:r>
              <a:rPr lang="en-GB" sz="1200" dirty="0" smtClean="0"/>
              <a:t>Shakespeare has perhaps  repeated this idea because…</a:t>
            </a: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78499"/>
            <a:ext cx="6643397" cy="3023117"/>
          </a:xfrm>
          <a:prstGeom prst="rect">
            <a:avLst/>
          </a:prstGeom>
        </p:spPr>
      </p:pic>
    </p:spTree>
    <p:extLst>
      <p:ext uri="{BB962C8B-B14F-4D97-AF65-F5344CB8AC3E}">
        <p14:creationId xmlns:p14="http://schemas.microsoft.com/office/powerpoint/2010/main" val="21196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198" y="-200383"/>
            <a:ext cx="5915025" cy="1914702"/>
          </a:xfrm>
        </p:spPr>
        <p:txBody>
          <a:bodyPr/>
          <a:lstStyle/>
          <a:p>
            <a:r>
              <a:rPr lang="en-GB" dirty="0" smtClean="0"/>
              <a:t>Section B: PAPER ONE</a:t>
            </a:r>
            <a:endParaRPr lang="en-GB" dirty="0"/>
          </a:p>
        </p:txBody>
      </p:sp>
      <p:sp>
        <p:nvSpPr>
          <p:cNvPr id="3" name="Content Placeholder 2"/>
          <p:cNvSpPr>
            <a:spLocks noGrp="1"/>
          </p:cNvSpPr>
          <p:nvPr>
            <p:ph idx="1"/>
          </p:nvPr>
        </p:nvSpPr>
        <p:spPr>
          <a:xfrm>
            <a:off x="322198" y="1306286"/>
            <a:ext cx="6064315" cy="7615994"/>
          </a:xfrm>
        </p:spPr>
        <p:txBody>
          <a:bodyPr/>
          <a:lstStyle/>
          <a:p>
            <a:pPr marL="0" indent="0">
              <a:buNone/>
            </a:pPr>
            <a:r>
              <a:rPr lang="en-GB" sz="1100" b="1" dirty="0" smtClean="0"/>
              <a:t>Section B: A Christmas Carol</a:t>
            </a:r>
          </a:p>
          <a:p>
            <a:pPr marL="0" indent="0">
              <a:buNone/>
            </a:pPr>
            <a:r>
              <a:rPr lang="en-GB" sz="1100" b="1" dirty="0" smtClean="0"/>
              <a:t>Task One:  Summarise what A Christmas Carol is about</a:t>
            </a:r>
          </a:p>
          <a:p>
            <a:pPr marL="0" indent="0">
              <a:buNone/>
            </a:pPr>
            <a:r>
              <a:rPr lang="en-GB" sz="1100"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100" b="1" dirty="0" smtClean="0"/>
              <a:t>Task Two: Make a mind map about what happens in each Stave</a:t>
            </a:r>
          </a:p>
          <a:p>
            <a:pPr marL="0" indent="0">
              <a:buNone/>
            </a:pPr>
            <a:r>
              <a:rPr lang="en-GB" sz="1100" i="1" dirty="0" smtClean="0"/>
              <a:t>Challenge: Can you link each bullet point to context?</a:t>
            </a:r>
          </a:p>
          <a:p>
            <a:pPr marL="0" indent="0">
              <a:buNone/>
            </a:pPr>
            <a:endParaRPr lang="en-GB"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198" y="3220988"/>
            <a:ext cx="6345416" cy="5904351"/>
          </a:xfrm>
          <a:prstGeom prst="rect">
            <a:avLst/>
          </a:prstGeom>
        </p:spPr>
      </p:pic>
    </p:spTree>
    <p:extLst>
      <p:ext uri="{BB962C8B-B14F-4D97-AF65-F5344CB8AC3E}">
        <p14:creationId xmlns:p14="http://schemas.microsoft.com/office/powerpoint/2010/main" val="1242181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94" y="485192"/>
            <a:ext cx="6143917" cy="8679684"/>
          </a:xfrm>
        </p:spPr>
        <p:txBody>
          <a:bodyPr>
            <a:normAutofit/>
          </a:bodyPr>
          <a:lstStyle/>
          <a:p>
            <a:pPr marL="0" indent="0">
              <a:buNone/>
            </a:pPr>
            <a:r>
              <a:rPr lang="en-GB" sz="1100" b="1" dirty="0" smtClean="0"/>
              <a:t>Task Three: Make mind maps about each of the characters</a:t>
            </a:r>
          </a:p>
          <a:p>
            <a:pPr marL="0" indent="0">
              <a:buNone/>
            </a:pPr>
            <a:r>
              <a:rPr lang="en-GB" sz="1100" i="1" dirty="0" smtClean="0"/>
              <a:t>Challenge: Can you add quotes to support your ideas and add how they link to Victorian context</a:t>
            </a:r>
            <a:r>
              <a:rPr lang="en-GB" sz="1100" b="1" i="1" dirty="0" smtClean="0"/>
              <a:t>?</a:t>
            </a:r>
          </a:p>
          <a:p>
            <a:pPr marL="0" indent="0">
              <a:buNone/>
            </a:pPr>
            <a:r>
              <a:rPr lang="en-GB" sz="1100" i="1" dirty="0" smtClean="0"/>
              <a:t>Super Challenge: Can you make mind maps about any of the minor characters?</a:t>
            </a:r>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b="1" dirty="0"/>
          </a:p>
          <a:p>
            <a:pPr marL="0" indent="0">
              <a:buNone/>
            </a:pPr>
            <a:endParaRPr lang="en-GB" sz="1100" b="1" dirty="0" smtClean="0"/>
          </a:p>
          <a:p>
            <a:pPr marL="0" indent="0">
              <a:buNone/>
            </a:pPr>
            <a:endParaRPr lang="en-GB" sz="1100" b="1" dirty="0" smtClean="0"/>
          </a:p>
          <a:p>
            <a:pPr marL="0" indent="0">
              <a:buNone/>
            </a:pPr>
            <a:r>
              <a:rPr lang="en-GB" sz="1100" b="1" dirty="0" smtClean="0"/>
              <a:t>Task Four: Make mind maps about each of the themes and how they are presented</a:t>
            </a:r>
          </a:p>
          <a:p>
            <a:pPr marL="0" indent="0">
              <a:buNone/>
            </a:pPr>
            <a:r>
              <a:rPr lang="en-GB" sz="1100" i="1" dirty="0" smtClean="0"/>
              <a:t>Challenge: Can you add how each character links to the theme?</a:t>
            </a:r>
            <a:endParaRPr lang="en-GB" sz="1100" i="1"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595" y="941104"/>
            <a:ext cx="6143916" cy="4284039"/>
          </a:xfrm>
          <a:prstGeom prst="rect">
            <a:avLst/>
          </a:prstGeom>
        </p:spPr>
      </p:pic>
      <p:pic>
        <p:nvPicPr>
          <p:cNvPr id="6" name="Picture 5" descr="Screen Clipping"/>
          <p:cNvPicPr>
            <a:picLocks noChangeAspect="1"/>
          </p:cNvPicPr>
          <p:nvPr/>
        </p:nvPicPr>
        <p:blipFill rotWithShape="1">
          <a:blip r:embed="rId3">
            <a:extLst>
              <a:ext uri="{28A0092B-C50C-407E-A947-70E740481C1C}">
                <a14:useLocalDpi xmlns:a14="http://schemas.microsoft.com/office/drawing/2010/main" val="0"/>
              </a:ext>
            </a:extLst>
          </a:blip>
          <a:srcRect t="3372"/>
          <a:stretch/>
        </p:blipFill>
        <p:spPr>
          <a:xfrm>
            <a:off x="242592" y="5859624"/>
            <a:ext cx="6143919" cy="3761163"/>
          </a:xfrm>
          <a:prstGeom prst="rect">
            <a:avLst/>
          </a:prstGeom>
        </p:spPr>
      </p:pic>
    </p:spTree>
    <p:extLst>
      <p:ext uri="{BB962C8B-B14F-4D97-AF65-F5344CB8AC3E}">
        <p14:creationId xmlns:p14="http://schemas.microsoft.com/office/powerpoint/2010/main" val="697690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38" y="154181"/>
            <a:ext cx="5915025" cy="648252"/>
          </a:xfrm>
        </p:spPr>
        <p:txBody>
          <a:bodyPr>
            <a:normAutofit/>
          </a:bodyPr>
          <a:lstStyle/>
          <a:p>
            <a:r>
              <a:rPr lang="en-GB" sz="1100" b="1" dirty="0" smtClean="0">
                <a:latin typeface="+mn-lt"/>
              </a:rPr>
              <a:t>Task Five: Make a mind map about context</a:t>
            </a:r>
            <a:br>
              <a:rPr lang="en-GB" sz="1100" b="1" dirty="0" smtClean="0">
                <a:latin typeface="+mn-lt"/>
              </a:rPr>
            </a:br>
            <a:r>
              <a:rPr lang="en-GB" sz="1100" i="1" dirty="0" smtClean="0">
                <a:latin typeface="+mn-lt"/>
              </a:rPr>
              <a:t>Challenge: Can you add how characters link to context?</a:t>
            </a:r>
            <a:br>
              <a:rPr lang="en-GB" sz="1100" i="1" dirty="0" smtClean="0">
                <a:latin typeface="+mn-lt"/>
              </a:rPr>
            </a:br>
            <a:r>
              <a:rPr lang="en-GB" sz="1100" i="1" dirty="0" smtClean="0">
                <a:latin typeface="+mn-lt"/>
              </a:rPr>
              <a:t>Super Challenge: Can you also add quotes that link to context?</a:t>
            </a:r>
            <a:endParaRPr lang="en-GB" sz="1100" i="1" dirty="0">
              <a:latin typeface="+mn-lt"/>
            </a:endParaRPr>
          </a:p>
        </p:txBody>
      </p:sp>
      <p:sp>
        <p:nvSpPr>
          <p:cNvPr id="5" name="Control 1"/>
          <p:cNvSpPr>
            <a:spLocks noChangeArrowheads="1" noChangeShapeType="1"/>
          </p:cNvSpPr>
          <p:nvPr/>
        </p:nvSpPr>
        <p:spPr bwMode="auto">
          <a:xfrm>
            <a:off x="122238" y="4800600"/>
            <a:ext cx="3422650" cy="264160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GB"/>
          </a:p>
        </p:txBody>
      </p:sp>
      <p:sp>
        <p:nvSpPr>
          <p:cNvPr id="6" name="TextBox 5"/>
          <p:cNvSpPr txBox="1"/>
          <p:nvPr/>
        </p:nvSpPr>
        <p:spPr>
          <a:xfrm>
            <a:off x="171953" y="3098557"/>
            <a:ext cx="6343147" cy="6401753"/>
          </a:xfrm>
          <a:prstGeom prst="rect">
            <a:avLst/>
          </a:prstGeom>
          <a:noFill/>
          <a:ln w="12700">
            <a:solidFill>
              <a:schemeClr val="tx1"/>
            </a:solidFill>
          </a:ln>
        </p:spPr>
        <p:txBody>
          <a:bodyPr wrap="square" rtlCol="0">
            <a:spAutoFit/>
          </a:bodyPr>
          <a:lstStyle/>
          <a:p>
            <a:r>
              <a:rPr lang="en-GB" sz="1400" dirty="0" smtClean="0"/>
              <a:t>Can you add your own research about A Christmas Carol into this box?</a:t>
            </a:r>
          </a:p>
          <a:p>
            <a:endParaRPr lang="en-GB" dirty="0"/>
          </a:p>
          <a:p>
            <a:endParaRPr lang="en-GB" dirty="0" smtClean="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p:txBody>
      </p:sp>
      <p:pic>
        <p:nvPicPr>
          <p:cNvPr id="7" name="Content Placeholder 6"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238" y="865690"/>
            <a:ext cx="6509754" cy="2017210"/>
          </a:xfrm>
        </p:spPr>
      </p:pic>
    </p:spTree>
    <p:extLst>
      <p:ext uri="{BB962C8B-B14F-4D97-AF65-F5344CB8AC3E}">
        <p14:creationId xmlns:p14="http://schemas.microsoft.com/office/powerpoint/2010/main" val="910497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342" y="0"/>
            <a:ext cx="6069272" cy="8549056"/>
          </a:xfrm>
        </p:spPr>
        <p:txBody>
          <a:bodyPr>
            <a:normAutofit/>
          </a:bodyPr>
          <a:lstStyle/>
          <a:p>
            <a:pPr marL="0" indent="0">
              <a:buNone/>
            </a:pPr>
            <a:r>
              <a:rPr lang="en-GB" sz="1200" dirty="0" smtClean="0"/>
              <a:t>Task Six: Below are 15 quotes that you should try to remember from the novella. Complete the look/cover/write/check for each quote</a:t>
            </a:r>
            <a:endParaRPr lang="en-GB" sz="1200" dirty="0"/>
          </a:p>
        </p:txBody>
      </p:sp>
      <p:graphicFrame>
        <p:nvGraphicFramePr>
          <p:cNvPr id="4" name="Table 3"/>
          <p:cNvGraphicFramePr>
            <a:graphicFrameLocks noGrp="1"/>
          </p:cNvGraphicFramePr>
          <p:nvPr>
            <p:extLst>
              <p:ext uri="{D42A27DB-BD31-4B8C-83A1-F6EECF244321}">
                <p14:modId xmlns:p14="http://schemas.microsoft.com/office/powerpoint/2010/main" val="1009433032"/>
              </p:ext>
            </p:extLst>
          </p:nvPr>
        </p:nvGraphicFramePr>
        <p:xfrm>
          <a:off x="228342" y="431018"/>
          <a:ext cx="6288834" cy="9275126"/>
        </p:xfrm>
        <a:graphic>
          <a:graphicData uri="http://schemas.openxmlformats.org/drawingml/2006/table">
            <a:tbl>
              <a:tblPr firstRow="1" bandRow="1">
                <a:tableStyleId>{5C22544A-7EE6-4342-B048-85BDC9FD1C3A}</a:tableStyleId>
              </a:tblPr>
              <a:tblGrid>
                <a:gridCol w="1761091">
                  <a:extLst>
                    <a:ext uri="{9D8B030D-6E8A-4147-A177-3AD203B41FA5}">
                      <a16:colId xmlns:a16="http://schemas.microsoft.com/office/drawing/2014/main" val="20000"/>
                    </a:ext>
                  </a:extLst>
                </a:gridCol>
                <a:gridCol w="1075418">
                  <a:extLst>
                    <a:ext uri="{9D8B030D-6E8A-4147-A177-3AD203B41FA5}">
                      <a16:colId xmlns:a16="http://schemas.microsoft.com/office/drawing/2014/main" val="20001"/>
                    </a:ext>
                  </a:extLst>
                </a:gridCol>
                <a:gridCol w="936791">
                  <a:extLst>
                    <a:ext uri="{9D8B030D-6E8A-4147-A177-3AD203B41FA5}">
                      <a16:colId xmlns:a16="http://schemas.microsoft.com/office/drawing/2014/main" val="20002"/>
                    </a:ext>
                  </a:extLst>
                </a:gridCol>
                <a:gridCol w="1257767">
                  <a:extLst>
                    <a:ext uri="{9D8B030D-6E8A-4147-A177-3AD203B41FA5}">
                      <a16:colId xmlns:a16="http://schemas.microsoft.com/office/drawing/2014/main" val="20003"/>
                    </a:ext>
                  </a:extLst>
                </a:gridCol>
                <a:gridCol w="1257767">
                  <a:extLst>
                    <a:ext uri="{9D8B030D-6E8A-4147-A177-3AD203B41FA5}">
                      <a16:colId xmlns:a16="http://schemas.microsoft.com/office/drawing/2014/main" val="20004"/>
                    </a:ext>
                  </a:extLst>
                </a:gridCol>
              </a:tblGrid>
              <a:tr h="330982">
                <a:tc>
                  <a:txBody>
                    <a:bodyPr/>
                    <a:lstStyle/>
                    <a:p>
                      <a:r>
                        <a:rPr lang="en-GB" dirty="0" smtClean="0"/>
                        <a:t>Quote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Look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Cover</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Write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Check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84960">
                <a:tc>
                  <a:txBody>
                    <a:bodyPr/>
                    <a:lstStyle/>
                    <a:p>
                      <a:r>
                        <a:rPr lang="en-GB" b="0" dirty="0" smtClean="0"/>
                        <a:t>STAVE</a:t>
                      </a:r>
                      <a:r>
                        <a:rPr lang="en-GB" b="0" baseline="0" dirty="0" smtClean="0"/>
                        <a:t> ONE ‘I wear the chain I forged in life’ Marley</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53768">
                <a:tc>
                  <a:txBody>
                    <a:bodyPr/>
                    <a:lstStyle/>
                    <a:p>
                      <a:r>
                        <a:rPr lang="en-GB" b="0" dirty="0" smtClean="0"/>
                        <a:t>STAVE</a:t>
                      </a:r>
                      <a:r>
                        <a:rPr lang="en-GB" b="0" baseline="0" dirty="0" smtClean="0"/>
                        <a:t> ONE ‘As hard and sharp as flint’ Describes Scrooge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53768">
                <a:tc>
                  <a:txBody>
                    <a:bodyPr/>
                    <a:lstStyle/>
                    <a:p>
                      <a:r>
                        <a:rPr lang="en-GB" b="1" dirty="0" smtClean="0"/>
                        <a:t>STAVE</a:t>
                      </a:r>
                      <a:r>
                        <a:rPr lang="en-GB" b="1" baseline="0" dirty="0" smtClean="0"/>
                        <a:t> ONE ‘Are there no prisons? Are there no workhouses?’ Scrooge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53768">
                <a:tc>
                  <a:txBody>
                    <a:bodyPr/>
                    <a:lstStyle/>
                    <a:p>
                      <a:r>
                        <a:rPr lang="en-GB" b="1" dirty="0" smtClean="0"/>
                        <a:t>STAVE ONE ‘Decrease the surplus population’ Scrooge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53768">
                <a:tc>
                  <a:txBody>
                    <a:bodyPr/>
                    <a:lstStyle/>
                    <a:p>
                      <a:r>
                        <a:rPr lang="en-GB" b="1" dirty="0" smtClean="0"/>
                        <a:t>STAVE</a:t>
                      </a:r>
                      <a:r>
                        <a:rPr lang="en-GB" b="1" baseline="0" dirty="0" smtClean="0"/>
                        <a:t> ONE ‘The clerk’s fire was so very much smaller’ Narrator</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53768">
                <a:tc>
                  <a:txBody>
                    <a:bodyPr/>
                    <a:lstStyle/>
                    <a:p>
                      <a:r>
                        <a:rPr lang="en-GB" b="1" dirty="0" smtClean="0"/>
                        <a:t>STAVE</a:t>
                      </a:r>
                      <a:r>
                        <a:rPr lang="en-GB" b="1" baseline="0" dirty="0" smtClean="0"/>
                        <a:t> ONE ‘The cold within him froze his old features’ Describing Scrooge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784960">
                <a:tc>
                  <a:txBody>
                    <a:bodyPr/>
                    <a:lstStyle/>
                    <a:p>
                      <a:r>
                        <a:rPr lang="en-GB" b="1" dirty="0" smtClean="0"/>
                        <a:t>STAVE</a:t>
                      </a:r>
                      <a:r>
                        <a:rPr lang="en-GB" b="1" baseline="0" dirty="0" smtClean="0"/>
                        <a:t> ONE ‘What reason do you have to be merry? You’re poor enough!’ Scrooge to Fred</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753768">
                <a:tc>
                  <a:txBody>
                    <a:bodyPr/>
                    <a:lstStyle/>
                    <a:p>
                      <a:r>
                        <a:rPr lang="en-GB" b="1" dirty="0" smtClean="0"/>
                        <a:t>STAVE</a:t>
                      </a:r>
                      <a:r>
                        <a:rPr lang="en-GB" b="1" baseline="0" dirty="0" smtClean="0"/>
                        <a:t> TWO ‘A golden one.’ Belle to Scrooge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784960">
                <a:tc>
                  <a:txBody>
                    <a:bodyPr/>
                    <a:lstStyle/>
                    <a:p>
                      <a:r>
                        <a:rPr lang="en-GB" b="1" dirty="0" smtClean="0"/>
                        <a:t>STAVE</a:t>
                      </a:r>
                      <a:r>
                        <a:rPr lang="en-GB" b="1" baseline="0" dirty="0" smtClean="0"/>
                        <a:t> THREE ‘Scrooge’s offences carry their own punishment.’ Fred about Scrooge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753768">
                <a:tc>
                  <a:txBody>
                    <a:bodyPr/>
                    <a:lstStyle/>
                    <a:p>
                      <a:r>
                        <a:rPr lang="en-GB" b="1" dirty="0" smtClean="0"/>
                        <a:t>STAVE</a:t>
                      </a:r>
                      <a:r>
                        <a:rPr lang="en-GB" b="1" baseline="0" dirty="0" smtClean="0"/>
                        <a:t> THREE ‘His wealth is of no good to him. He don’t do any good with it’ Fred</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48410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3128069"/>
              </p:ext>
            </p:extLst>
          </p:nvPr>
        </p:nvGraphicFramePr>
        <p:xfrm>
          <a:off x="152399" y="322263"/>
          <a:ext cx="6397689" cy="4531360"/>
        </p:xfrm>
        <a:graphic>
          <a:graphicData uri="http://schemas.openxmlformats.org/drawingml/2006/table">
            <a:tbl>
              <a:tblPr firstRow="1" bandRow="1">
                <a:tableStyleId>{5C22544A-7EE6-4342-B048-85BDC9FD1C3A}</a:tableStyleId>
              </a:tblPr>
              <a:tblGrid>
                <a:gridCol w="1629049">
                  <a:extLst>
                    <a:ext uri="{9D8B030D-6E8A-4147-A177-3AD203B41FA5}">
                      <a16:colId xmlns:a16="http://schemas.microsoft.com/office/drawing/2014/main" val="20000"/>
                    </a:ext>
                  </a:extLst>
                </a:gridCol>
                <a:gridCol w="1038210">
                  <a:extLst>
                    <a:ext uri="{9D8B030D-6E8A-4147-A177-3AD203B41FA5}">
                      <a16:colId xmlns:a16="http://schemas.microsoft.com/office/drawing/2014/main" val="20001"/>
                    </a:ext>
                  </a:extLst>
                </a:gridCol>
                <a:gridCol w="1171354">
                  <a:extLst>
                    <a:ext uri="{9D8B030D-6E8A-4147-A177-3AD203B41FA5}">
                      <a16:colId xmlns:a16="http://schemas.microsoft.com/office/drawing/2014/main" val="20002"/>
                    </a:ext>
                  </a:extLst>
                </a:gridCol>
                <a:gridCol w="1279538">
                  <a:extLst>
                    <a:ext uri="{9D8B030D-6E8A-4147-A177-3AD203B41FA5}">
                      <a16:colId xmlns:a16="http://schemas.microsoft.com/office/drawing/2014/main" val="20003"/>
                    </a:ext>
                  </a:extLst>
                </a:gridCol>
                <a:gridCol w="1279538">
                  <a:extLst>
                    <a:ext uri="{9D8B030D-6E8A-4147-A177-3AD203B41FA5}">
                      <a16:colId xmlns:a16="http://schemas.microsoft.com/office/drawing/2014/main" val="20004"/>
                    </a:ext>
                  </a:extLst>
                </a:gridCol>
              </a:tblGrid>
              <a:tr h="370840">
                <a:tc>
                  <a:txBody>
                    <a:bodyPr/>
                    <a:lstStyle/>
                    <a:p>
                      <a:r>
                        <a:rPr lang="en-GB" dirty="0" smtClean="0"/>
                        <a:t>Quote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Look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Cover</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Write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Check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GB" b="1" dirty="0" smtClean="0"/>
                        <a:t>STAVE</a:t>
                      </a:r>
                      <a:r>
                        <a:rPr lang="en-GB" b="1" baseline="0" dirty="0" smtClean="0"/>
                        <a:t> THREE ‘This boy is ignorance. This girl is want’  Ghost of Christmas Present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GB" b="1" dirty="0" smtClean="0"/>
                        <a:t>STAVE</a:t>
                      </a:r>
                      <a:r>
                        <a:rPr lang="en-GB" b="1" baseline="0" dirty="0" smtClean="0"/>
                        <a:t> FIVE ‘I will honour Christmas in my heart’ Scrooge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GB" b="1" dirty="0" smtClean="0"/>
                        <a:t>STAVE</a:t>
                      </a:r>
                      <a:r>
                        <a:rPr lang="en-GB" b="1" baseline="0" dirty="0" smtClean="0"/>
                        <a:t> FIVE ‘God bless us, everyone’ Tiny Tim</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GB" b="1" dirty="0" smtClean="0"/>
                        <a:t>STAVE</a:t>
                      </a:r>
                      <a:r>
                        <a:rPr lang="en-GB" b="1" baseline="0" dirty="0" smtClean="0"/>
                        <a:t> FIVE ‘I am as merry as a school boy’ Scrooge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n-GB" b="0" dirty="0" smtClean="0"/>
                        <a:t>STAVE</a:t>
                      </a:r>
                      <a:r>
                        <a:rPr lang="en-GB" b="0" baseline="0" dirty="0" smtClean="0"/>
                        <a:t> FIVE ‘He was a second father’ Describing Scrooge and Tiny Tim</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TextBox 2"/>
          <p:cNvSpPr txBox="1"/>
          <p:nvPr/>
        </p:nvSpPr>
        <p:spPr>
          <a:xfrm>
            <a:off x="152399" y="5150803"/>
            <a:ext cx="6397689" cy="815608"/>
          </a:xfrm>
          <a:prstGeom prst="rect">
            <a:avLst/>
          </a:prstGeom>
          <a:noFill/>
        </p:spPr>
        <p:txBody>
          <a:bodyPr wrap="square" rtlCol="0">
            <a:spAutoFit/>
          </a:bodyPr>
          <a:lstStyle/>
          <a:p>
            <a:r>
              <a:rPr lang="en-GB" sz="1100" b="1" dirty="0" smtClean="0"/>
              <a:t>Task 7: Now you’ve completed learning the quotes can you explain what they mean and add the techniques used?</a:t>
            </a:r>
          </a:p>
          <a:p>
            <a:r>
              <a:rPr lang="en-GB" sz="1100" i="1" dirty="0" smtClean="0"/>
              <a:t>Challenge: Can you  create perceptive and original meanings for them?</a:t>
            </a:r>
          </a:p>
          <a:p>
            <a:endParaRPr lang="en-GB" sz="1400" i="1" dirty="0"/>
          </a:p>
        </p:txBody>
      </p:sp>
      <p:graphicFrame>
        <p:nvGraphicFramePr>
          <p:cNvPr id="2" name="Table 1"/>
          <p:cNvGraphicFramePr>
            <a:graphicFrameLocks noGrp="1"/>
          </p:cNvGraphicFramePr>
          <p:nvPr>
            <p:extLst>
              <p:ext uri="{D42A27DB-BD31-4B8C-83A1-F6EECF244321}">
                <p14:modId xmlns:p14="http://schemas.microsoft.com/office/powerpoint/2010/main" val="1212812967"/>
              </p:ext>
            </p:extLst>
          </p:nvPr>
        </p:nvGraphicFramePr>
        <p:xfrm>
          <a:off x="152399" y="5926673"/>
          <a:ext cx="6437718" cy="3310695"/>
        </p:xfrm>
        <a:graphic>
          <a:graphicData uri="http://schemas.openxmlformats.org/drawingml/2006/table">
            <a:tbl>
              <a:tblPr firstRow="1" bandRow="1">
                <a:tableStyleId>{5C22544A-7EE6-4342-B048-85BDC9FD1C3A}</a:tableStyleId>
              </a:tblPr>
              <a:tblGrid>
                <a:gridCol w="1802783">
                  <a:extLst>
                    <a:ext uri="{9D8B030D-6E8A-4147-A177-3AD203B41FA5}">
                      <a16:colId xmlns:a16="http://schemas.microsoft.com/office/drawing/2014/main" val="20000"/>
                    </a:ext>
                  </a:extLst>
                </a:gridCol>
                <a:gridCol w="1100878">
                  <a:extLst>
                    <a:ext uri="{9D8B030D-6E8A-4147-A177-3AD203B41FA5}">
                      <a16:colId xmlns:a16="http://schemas.microsoft.com/office/drawing/2014/main" val="20001"/>
                    </a:ext>
                  </a:extLst>
                </a:gridCol>
                <a:gridCol w="958969">
                  <a:extLst>
                    <a:ext uri="{9D8B030D-6E8A-4147-A177-3AD203B41FA5}">
                      <a16:colId xmlns:a16="http://schemas.microsoft.com/office/drawing/2014/main" val="20002"/>
                    </a:ext>
                  </a:extLst>
                </a:gridCol>
                <a:gridCol w="1287544">
                  <a:extLst>
                    <a:ext uri="{9D8B030D-6E8A-4147-A177-3AD203B41FA5}">
                      <a16:colId xmlns:a16="http://schemas.microsoft.com/office/drawing/2014/main" val="20003"/>
                    </a:ext>
                  </a:extLst>
                </a:gridCol>
                <a:gridCol w="1287544">
                  <a:extLst>
                    <a:ext uri="{9D8B030D-6E8A-4147-A177-3AD203B41FA5}">
                      <a16:colId xmlns:a16="http://schemas.microsoft.com/office/drawing/2014/main" val="20004"/>
                    </a:ext>
                  </a:extLst>
                </a:gridCol>
              </a:tblGrid>
              <a:tr h="410627">
                <a:tc>
                  <a:txBody>
                    <a:bodyPr/>
                    <a:lstStyle/>
                    <a:p>
                      <a:r>
                        <a:rPr lang="en-GB" sz="1100" dirty="0" smtClean="0"/>
                        <a:t>Quote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dirty="0" smtClean="0"/>
                        <a:t>Meaning</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dirty="0" smtClean="0"/>
                        <a:t>Technique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dirty="0" smtClean="0"/>
                        <a:t>Context</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dirty="0" smtClean="0"/>
                        <a:t>Effect</a:t>
                      </a:r>
                      <a:r>
                        <a:rPr lang="en-GB" sz="1100" baseline="0" dirty="0" smtClean="0"/>
                        <a:t> on a Victorian reader</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270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dirty="0" smtClean="0"/>
                        <a:t>STAVE</a:t>
                      </a:r>
                      <a:r>
                        <a:rPr lang="en-GB" sz="1100" b="0" baseline="0" dirty="0" smtClean="0"/>
                        <a:t> ONE ‘I wear the chain I forged in life’ Marley</a:t>
                      </a:r>
                      <a:endParaRPr lang="en-GB" sz="1100" b="1" dirty="0" smtClean="0"/>
                    </a:p>
                    <a:p>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1984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0" dirty="0" smtClean="0"/>
                        <a:t>STAVE</a:t>
                      </a:r>
                      <a:r>
                        <a:rPr lang="en-GB" sz="1100" b="0" baseline="0" dirty="0" smtClean="0"/>
                        <a:t> ONE ‘As hard and sharp as flint’ Describes Scrooge</a:t>
                      </a:r>
                      <a:endParaRPr lang="en-GB" sz="1100" b="1" dirty="0" smtClean="0"/>
                    </a:p>
                    <a:p>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7384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dirty="0" smtClean="0"/>
                        <a:t>STAVE</a:t>
                      </a:r>
                      <a:r>
                        <a:rPr lang="en-GB" sz="1100" b="1" baseline="0" dirty="0" smtClean="0"/>
                        <a:t> ONE ‘Are there no prisons? Are there no workhouses?’ Scrooge</a:t>
                      </a:r>
                      <a:endParaRPr lang="en-GB" sz="1100" b="1" dirty="0" smtClean="0"/>
                    </a:p>
                    <a:p>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537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dirty="0" smtClean="0"/>
                        <a:t>STAVE ONE ‘Decrease the surplus population’ Scrooge</a:t>
                      </a:r>
                    </a:p>
                    <a:p>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37033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83083376"/>
              </p:ext>
            </p:extLst>
          </p:nvPr>
        </p:nvGraphicFramePr>
        <p:xfrm>
          <a:off x="220476" y="233083"/>
          <a:ext cx="6288834" cy="3726180"/>
        </p:xfrm>
        <a:graphic>
          <a:graphicData uri="http://schemas.openxmlformats.org/drawingml/2006/table">
            <a:tbl>
              <a:tblPr firstRow="1" bandRow="1">
                <a:tableStyleId>{5C22544A-7EE6-4342-B048-85BDC9FD1C3A}</a:tableStyleId>
              </a:tblPr>
              <a:tblGrid>
                <a:gridCol w="1722624">
                  <a:extLst>
                    <a:ext uri="{9D8B030D-6E8A-4147-A177-3AD203B41FA5}">
                      <a16:colId xmlns:a16="http://schemas.microsoft.com/office/drawing/2014/main" val="20000"/>
                    </a:ext>
                  </a:extLst>
                </a:gridCol>
                <a:gridCol w="1113885">
                  <a:extLst>
                    <a:ext uri="{9D8B030D-6E8A-4147-A177-3AD203B41FA5}">
                      <a16:colId xmlns:a16="http://schemas.microsoft.com/office/drawing/2014/main" val="20001"/>
                    </a:ext>
                  </a:extLst>
                </a:gridCol>
                <a:gridCol w="936791">
                  <a:extLst>
                    <a:ext uri="{9D8B030D-6E8A-4147-A177-3AD203B41FA5}">
                      <a16:colId xmlns:a16="http://schemas.microsoft.com/office/drawing/2014/main" val="20002"/>
                    </a:ext>
                  </a:extLst>
                </a:gridCol>
                <a:gridCol w="1257767">
                  <a:extLst>
                    <a:ext uri="{9D8B030D-6E8A-4147-A177-3AD203B41FA5}">
                      <a16:colId xmlns:a16="http://schemas.microsoft.com/office/drawing/2014/main" val="20003"/>
                    </a:ext>
                  </a:extLst>
                </a:gridCol>
                <a:gridCol w="1257767">
                  <a:extLst>
                    <a:ext uri="{9D8B030D-6E8A-4147-A177-3AD203B41FA5}">
                      <a16:colId xmlns:a16="http://schemas.microsoft.com/office/drawing/2014/main" val="20004"/>
                    </a:ext>
                  </a:extLst>
                </a:gridCol>
              </a:tblGrid>
              <a:tr h="627529">
                <a:tc>
                  <a:txBody>
                    <a:bodyPr/>
                    <a:lstStyle/>
                    <a:p>
                      <a:r>
                        <a:rPr lang="en-GB" b="1" dirty="0" smtClean="0">
                          <a:solidFill>
                            <a:schemeClr val="tx1"/>
                          </a:solidFill>
                        </a:rPr>
                        <a:t>Quote</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Meaning</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Technique</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Context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solidFill>
                            <a:schemeClr val="tx1"/>
                          </a:solidFill>
                        </a:rPr>
                        <a:t>Effect</a:t>
                      </a:r>
                      <a:r>
                        <a:rPr lang="en-GB" baseline="0" dirty="0" smtClean="0">
                          <a:solidFill>
                            <a:schemeClr val="tx1"/>
                          </a:solidFill>
                        </a:rPr>
                        <a:t> on a Victorian reader</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191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smtClean="0"/>
                        <a:t>STAVE</a:t>
                      </a:r>
                      <a:r>
                        <a:rPr lang="en-GB" sz="1200" b="1" baseline="0" dirty="0" smtClean="0"/>
                        <a:t> ONE ‘The clerk’s fire was so very much smaller’ Narrator</a:t>
                      </a:r>
                      <a:endParaRPr lang="en-GB" sz="1200" b="1" dirty="0" smtClean="0"/>
                    </a:p>
                    <a:p>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920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smtClean="0"/>
                        <a:t>STAVE</a:t>
                      </a:r>
                      <a:r>
                        <a:rPr lang="en-GB" sz="1200" b="1" baseline="0" dirty="0" smtClean="0"/>
                        <a:t> ONE ‘The cold within him froze his old features’ Describing Scrooge</a:t>
                      </a:r>
                      <a:endParaRPr lang="en-GB" sz="1200" b="1" dirty="0" smtClean="0"/>
                    </a:p>
                    <a:p>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537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smtClean="0"/>
                        <a:t>STAVE</a:t>
                      </a:r>
                      <a:r>
                        <a:rPr lang="en-GB" sz="1200" b="1" baseline="0" dirty="0" smtClean="0"/>
                        <a:t> ONE ‘What reason do you have to be merry? You’re poor enough!’ Scrooge to Fred</a:t>
                      </a:r>
                      <a:endParaRPr lang="en-GB" sz="1200" b="1" dirty="0" smtClean="0"/>
                    </a:p>
                    <a:p>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057415951"/>
              </p:ext>
            </p:extLst>
          </p:nvPr>
        </p:nvGraphicFramePr>
        <p:xfrm>
          <a:off x="220476" y="3959263"/>
          <a:ext cx="6288834" cy="2118076"/>
        </p:xfrm>
        <a:graphic>
          <a:graphicData uri="http://schemas.openxmlformats.org/drawingml/2006/table">
            <a:tbl>
              <a:tblPr firstRow="1" bandRow="1">
                <a:tableStyleId>{5C22544A-7EE6-4342-B048-85BDC9FD1C3A}</a:tableStyleId>
              </a:tblPr>
              <a:tblGrid>
                <a:gridCol w="1738953">
                  <a:extLst>
                    <a:ext uri="{9D8B030D-6E8A-4147-A177-3AD203B41FA5}">
                      <a16:colId xmlns:a16="http://schemas.microsoft.com/office/drawing/2014/main" val="20000"/>
                    </a:ext>
                  </a:extLst>
                </a:gridCol>
                <a:gridCol w="1097556">
                  <a:extLst>
                    <a:ext uri="{9D8B030D-6E8A-4147-A177-3AD203B41FA5}">
                      <a16:colId xmlns:a16="http://schemas.microsoft.com/office/drawing/2014/main" val="20001"/>
                    </a:ext>
                  </a:extLst>
                </a:gridCol>
                <a:gridCol w="936791">
                  <a:extLst>
                    <a:ext uri="{9D8B030D-6E8A-4147-A177-3AD203B41FA5}">
                      <a16:colId xmlns:a16="http://schemas.microsoft.com/office/drawing/2014/main" val="20002"/>
                    </a:ext>
                  </a:extLst>
                </a:gridCol>
                <a:gridCol w="1257767">
                  <a:extLst>
                    <a:ext uri="{9D8B030D-6E8A-4147-A177-3AD203B41FA5}">
                      <a16:colId xmlns:a16="http://schemas.microsoft.com/office/drawing/2014/main" val="20003"/>
                    </a:ext>
                  </a:extLst>
                </a:gridCol>
                <a:gridCol w="1257767">
                  <a:extLst>
                    <a:ext uri="{9D8B030D-6E8A-4147-A177-3AD203B41FA5}">
                      <a16:colId xmlns:a16="http://schemas.microsoft.com/office/drawing/2014/main" val="20004"/>
                    </a:ext>
                  </a:extLst>
                </a:gridCol>
              </a:tblGrid>
              <a:tr h="594076">
                <a:tc>
                  <a:txBody>
                    <a:bodyPr/>
                    <a:lstStyle/>
                    <a:p>
                      <a:r>
                        <a:rPr lang="en-GB" sz="1100" b="1" dirty="0" smtClean="0">
                          <a:solidFill>
                            <a:schemeClr val="tx1"/>
                          </a:solidFill>
                        </a:rPr>
                        <a:t>STAVE</a:t>
                      </a:r>
                      <a:r>
                        <a:rPr lang="en-GB" sz="1100" b="1" baseline="0" dirty="0" smtClean="0">
                          <a:solidFill>
                            <a:schemeClr val="tx1"/>
                          </a:solidFill>
                        </a:rPr>
                        <a:t> TWO ‘A golden one.’ Belle to Scrooge</a:t>
                      </a:r>
                      <a:endParaRPr lang="en-GB"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extLst>
                  <a:ext uri="{0D108BD9-81ED-4DB2-BD59-A6C34878D82A}">
                    <a16:rowId xmlns:a16="http://schemas.microsoft.com/office/drawing/2014/main" val="10000"/>
                  </a:ext>
                </a:extLst>
              </a:tr>
              <a:tr h="746449">
                <a:tc>
                  <a:txBody>
                    <a:bodyPr/>
                    <a:lstStyle/>
                    <a:p>
                      <a:r>
                        <a:rPr lang="en-GB" sz="1100" b="1" dirty="0" smtClean="0"/>
                        <a:t>STAVE</a:t>
                      </a:r>
                      <a:r>
                        <a:rPr lang="en-GB" sz="1100" b="1" baseline="0" dirty="0" smtClean="0"/>
                        <a:t> THREE ‘Scrooge’s offences carry their own punishment.’ Fred about Scrooge</a:t>
                      </a:r>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53768">
                <a:tc>
                  <a:txBody>
                    <a:bodyPr/>
                    <a:lstStyle/>
                    <a:p>
                      <a:r>
                        <a:rPr lang="en-GB" sz="1100" b="1" dirty="0" smtClean="0"/>
                        <a:t>STAVE</a:t>
                      </a:r>
                      <a:r>
                        <a:rPr lang="en-GB" sz="1100" b="1" baseline="0" dirty="0" smtClean="0"/>
                        <a:t> THREE ‘His wealth is of no good to him. He don’t do any good with it’ Fred</a:t>
                      </a:r>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598296605"/>
              </p:ext>
            </p:extLst>
          </p:nvPr>
        </p:nvGraphicFramePr>
        <p:xfrm>
          <a:off x="220477" y="6077339"/>
          <a:ext cx="6288834" cy="3400400"/>
        </p:xfrm>
        <a:graphic>
          <a:graphicData uri="http://schemas.openxmlformats.org/drawingml/2006/table">
            <a:tbl>
              <a:tblPr firstRow="1" bandRow="1">
                <a:tableStyleId>{5C22544A-7EE6-4342-B048-85BDC9FD1C3A}</a:tableStyleId>
              </a:tblPr>
              <a:tblGrid>
                <a:gridCol w="1738952">
                  <a:extLst>
                    <a:ext uri="{9D8B030D-6E8A-4147-A177-3AD203B41FA5}">
                      <a16:colId xmlns:a16="http://schemas.microsoft.com/office/drawing/2014/main" val="20000"/>
                    </a:ext>
                  </a:extLst>
                </a:gridCol>
                <a:gridCol w="1119673">
                  <a:extLst>
                    <a:ext uri="{9D8B030D-6E8A-4147-A177-3AD203B41FA5}">
                      <a16:colId xmlns:a16="http://schemas.microsoft.com/office/drawing/2014/main" val="20001"/>
                    </a:ext>
                  </a:extLst>
                </a:gridCol>
                <a:gridCol w="914675">
                  <a:extLst>
                    <a:ext uri="{9D8B030D-6E8A-4147-A177-3AD203B41FA5}">
                      <a16:colId xmlns:a16="http://schemas.microsoft.com/office/drawing/2014/main" val="20002"/>
                    </a:ext>
                  </a:extLst>
                </a:gridCol>
                <a:gridCol w="1257767">
                  <a:extLst>
                    <a:ext uri="{9D8B030D-6E8A-4147-A177-3AD203B41FA5}">
                      <a16:colId xmlns:a16="http://schemas.microsoft.com/office/drawing/2014/main" val="20003"/>
                    </a:ext>
                  </a:extLst>
                </a:gridCol>
                <a:gridCol w="1257767">
                  <a:extLst>
                    <a:ext uri="{9D8B030D-6E8A-4147-A177-3AD203B41FA5}">
                      <a16:colId xmlns:a16="http://schemas.microsoft.com/office/drawing/2014/main" val="20004"/>
                    </a:ext>
                  </a:extLst>
                </a:gridCol>
              </a:tblGrid>
              <a:tr h="827314">
                <a:tc>
                  <a:txBody>
                    <a:bodyPr/>
                    <a:lstStyle/>
                    <a:p>
                      <a:r>
                        <a:rPr lang="en-GB" sz="1100" b="1" dirty="0" smtClean="0">
                          <a:solidFill>
                            <a:schemeClr val="tx1"/>
                          </a:solidFill>
                        </a:rPr>
                        <a:t>STAVE</a:t>
                      </a:r>
                      <a:r>
                        <a:rPr lang="en-GB" sz="1100" b="1" baseline="0" dirty="0" smtClean="0">
                          <a:solidFill>
                            <a:schemeClr val="tx1"/>
                          </a:solidFill>
                        </a:rPr>
                        <a:t> THREE ‘This boy is ignorance. This girl is want’  Ghost of Christmas Present</a:t>
                      </a:r>
                      <a:endParaRPr lang="en-GB" sz="11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extLst>
                  <a:ext uri="{0D108BD9-81ED-4DB2-BD59-A6C34878D82A}">
                    <a16:rowId xmlns:a16="http://schemas.microsoft.com/office/drawing/2014/main" val="10000"/>
                  </a:ext>
                </a:extLst>
              </a:tr>
              <a:tr h="748883">
                <a:tc>
                  <a:txBody>
                    <a:bodyPr/>
                    <a:lstStyle/>
                    <a:p>
                      <a:r>
                        <a:rPr lang="en-GB" sz="1100" b="1" dirty="0" smtClean="0"/>
                        <a:t>STAVE</a:t>
                      </a:r>
                      <a:r>
                        <a:rPr lang="en-GB" sz="1100" b="1" baseline="0" dirty="0" smtClean="0"/>
                        <a:t> FIVE ‘I will honour Christmas in my heart’ Scrooge</a:t>
                      </a:r>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37660">
                <a:tc>
                  <a:txBody>
                    <a:bodyPr/>
                    <a:lstStyle/>
                    <a:p>
                      <a:r>
                        <a:rPr lang="en-GB" sz="1100" b="1" dirty="0" smtClean="0"/>
                        <a:t>STAVE</a:t>
                      </a:r>
                      <a:r>
                        <a:rPr lang="en-GB" sz="1100" b="1" baseline="0" dirty="0" smtClean="0"/>
                        <a:t> FIVE ‘God bless us, everyone’ Tiny Tim</a:t>
                      </a:r>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37660">
                <a:tc>
                  <a:txBody>
                    <a:bodyPr/>
                    <a:lstStyle/>
                    <a:p>
                      <a:r>
                        <a:rPr lang="en-GB" sz="1100" b="1" dirty="0" smtClean="0"/>
                        <a:t>STAVE</a:t>
                      </a:r>
                      <a:r>
                        <a:rPr lang="en-GB" sz="1100" b="1" baseline="0" dirty="0" smtClean="0"/>
                        <a:t> FIVE ‘I am as merry as a school boy’ Scrooge</a:t>
                      </a:r>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48883">
                <a:tc>
                  <a:txBody>
                    <a:bodyPr/>
                    <a:lstStyle/>
                    <a:p>
                      <a:r>
                        <a:rPr lang="en-GB" sz="1100" b="0" dirty="0" smtClean="0"/>
                        <a:t>STAVE</a:t>
                      </a:r>
                      <a:r>
                        <a:rPr lang="en-GB" sz="1100" b="0" baseline="0" dirty="0" smtClean="0"/>
                        <a:t> FIVE ‘He was a second father’ Describing Scrooge and Tiny Tim</a:t>
                      </a:r>
                      <a:endParaRPr lang="en-GB" sz="11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2279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882" y="142504"/>
            <a:ext cx="6184632" cy="8779776"/>
          </a:xfrm>
        </p:spPr>
        <p:txBody>
          <a:bodyPr>
            <a:normAutofit/>
          </a:bodyPr>
          <a:lstStyle/>
          <a:p>
            <a:r>
              <a:rPr lang="en-GB" sz="1100" dirty="0" smtClean="0"/>
              <a:t>Task 8: On the following pages you will find three example questions. Create plans for them in the boxes provided and then write your answers on additional lined paper.</a:t>
            </a:r>
            <a:endParaRPr lang="en-GB" sz="1100" dirty="0"/>
          </a:p>
        </p:txBody>
      </p:sp>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882" y="661501"/>
            <a:ext cx="6331312" cy="4433013"/>
          </a:xfrm>
          <a:prstGeom prst="rect">
            <a:avLst/>
          </a:prstGeom>
        </p:spPr>
      </p:pic>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9" y="4922852"/>
            <a:ext cx="6849431" cy="1381318"/>
          </a:xfrm>
          <a:prstGeom prst="rect">
            <a:avLst/>
          </a:prstGeom>
        </p:spPr>
      </p:pic>
      <p:pic>
        <p:nvPicPr>
          <p:cNvPr id="7" name="Picture 6"/>
          <p:cNvPicPr>
            <a:picLocks noChangeAspect="1"/>
          </p:cNvPicPr>
          <p:nvPr/>
        </p:nvPicPr>
        <p:blipFill>
          <a:blip r:embed="rId4"/>
          <a:stretch>
            <a:fillRect/>
          </a:stretch>
        </p:blipFill>
        <p:spPr>
          <a:xfrm>
            <a:off x="310129" y="6304170"/>
            <a:ext cx="6114818" cy="3456732"/>
          </a:xfrm>
          <a:prstGeom prst="rect">
            <a:avLst/>
          </a:prstGeom>
        </p:spPr>
      </p:pic>
    </p:spTree>
    <p:extLst>
      <p:ext uri="{BB962C8B-B14F-4D97-AF65-F5344CB8AC3E}">
        <p14:creationId xmlns:p14="http://schemas.microsoft.com/office/powerpoint/2010/main" val="149997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7" y="167951"/>
            <a:ext cx="5453452" cy="1023854"/>
          </a:xfrm>
        </p:spPr>
        <p:txBody>
          <a:bodyPr/>
          <a:lstStyle/>
          <a:p>
            <a:r>
              <a:rPr lang="en-GB" dirty="0" smtClean="0"/>
              <a:t>What do your Literature Exams look like?</a:t>
            </a:r>
            <a:endParaRPr lang="en-GB" dirty="0"/>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1257" y="1191805"/>
            <a:ext cx="5934270" cy="3902709"/>
          </a:xfr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885" y="5243804"/>
            <a:ext cx="5673013" cy="4585037"/>
          </a:xfrm>
          <a:prstGeom prst="rect">
            <a:avLst/>
          </a:prstGeom>
        </p:spPr>
      </p:pic>
    </p:spTree>
    <p:extLst>
      <p:ext uri="{BB962C8B-B14F-4D97-AF65-F5344CB8AC3E}">
        <p14:creationId xmlns:p14="http://schemas.microsoft.com/office/powerpoint/2010/main" val="3706233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6489149" cy="5514005"/>
          </a:xfrm>
        </p:spPr>
      </p:pic>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514005"/>
            <a:ext cx="6489149" cy="1986643"/>
          </a:xfrm>
          <a:prstGeom prst="rect">
            <a:avLst/>
          </a:prstGeom>
        </p:spPr>
      </p:pic>
      <p:pic>
        <p:nvPicPr>
          <p:cNvPr id="7" name="Picture 6"/>
          <p:cNvPicPr>
            <a:picLocks noChangeAspect="1"/>
          </p:cNvPicPr>
          <p:nvPr/>
        </p:nvPicPr>
        <p:blipFill>
          <a:blip r:embed="rId4"/>
          <a:stretch>
            <a:fillRect/>
          </a:stretch>
        </p:blipFill>
        <p:spPr>
          <a:xfrm>
            <a:off x="336455" y="7500648"/>
            <a:ext cx="5816237" cy="2006911"/>
          </a:xfrm>
          <a:prstGeom prst="rect">
            <a:avLst/>
          </a:prstGeom>
        </p:spPr>
      </p:pic>
    </p:spTree>
    <p:extLst>
      <p:ext uri="{BB962C8B-B14F-4D97-AF65-F5344CB8AC3E}">
        <p14:creationId xmlns:p14="http://schemas.microsoft.com/office/powerpoint/2010/main" val="1792738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877" y="0"/>
            <a:ext cx="6106377" cy="5458587"/>
          </a:xfrm>
          <a:prstGeom prst="rect">
            <a:avLst/>
          </a:prstGeom>
        </p:spPr>
      </p:pic>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458587"/>
            <a:ext cx="6858000" cy="1438275"/>
          </a:xfrm>
          <a:prstGeom prst="rect">
            <a:avLst/>
          </a:prstGeom>
        </p:spPr>
      </p:pic>
      <p:pic>
        <p:nvPicPr>
          <p:cNvPr id="7" name="Picture 6"/>
          <p:cNvPicPr>
            <a:picLocks noChangeAspect="1"/>
          </p:cNvPicPr>
          <p:nvPr/>
        </p:nvPicPr>
        <p:blipFill>
          <a:blip r:embed="rId4"/>
          <a:stretch>
            <a:fillRect/>
          </a:stretch>
        </p:blipFill>
        <p:spPr>
          <a:xfrm>
            <a:off x="297020" y="6896861"/>
            <a:ext cx="5961233" cy="2844297"/>
          </a:xfrm>
          <a:prstGeom prst="rect">
            <a:avLst/>
          </a:prstGeom>
        </p:spPr>
      </p:pic>
    </p:spTree>
    <p:extLst>
      <p:ext uri="{BB962C8B-B14F-4D97-AF65-F5344CB8AC3E}">
        <p14:creationId xmlns:p14="http://schemas.microsoft.com/office/powerpoint/2010/main" val="41051681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07" y="154181"/>
            <a:ext cx="5915025" cy="424318"/>
          </a:xfrm>
        </p:spPr>
        <p:txBody>
          <a:bodyPr>
            <a:normAutofit/>
          </a:bodyPr>
          <a:lstStyle/>
          <a:p>
            <a:r>
              <a:rPr lang="en-GB" sz="1400" dirty="0" smtClean="0"/>
              <a:t>How to write your answer</a:t>
            </a:r>
            <a:endParaRPr lang="en-GB" sz="1400" dirty="0"/>
          </a:p>
        </p:txBody>
      </p:sp>
      <p:sp>
        <p:nvSpPr>
          <p:cNvPr id="3" name="Content Placeholder 2"/>
          <p:cNvSpPr>
            <a:spLocks noGrp="1"/>
          </p:cNvSpPr>
          <p:nvPr>
            <p:ph idx="1"/>
          </p:nvPr>
        </p:nvSpPr>
        <p:spPr>
          <a:xfrm>
            <a:off x="471486" y="3601616"/>
            <a:ext cx="5915026" cy="6120881"/>
          </a:xfrm>
        </p:spPr>
        <p:txBody>
          <a:bodyPr>
            <a:normAutofit/>
          </a:bodyPr>
          <a:lstStyle/>
          <a:p>
            <a:pPr marL="0" indent="0">
              <a:buNone/>
            </a:pPr>
            <a:r>
              <a:rPr lang="en-GB" sz="1200" dirty="0" smtClean="0"/>
              <a:t>Tips to success</a:t>
            </a:r>
          </a:p>
          <a:p>
            <a:pPr>
              <a:buFont typeface="Wingdings" panose="05000000000000000000" pitchFamily="2" charset="2"/>
              <a:buChar char="ü"/>
            </a:pPr>
            <a:r>
              <a:rPr lang="en-GB" sz="1200" dirty="0"/>
              <a:t> </a:t>
            </a:r>
            <a:r>
              <a:rPr lang="en-GB" sz="1200" dirty="0" smtClean="0"/>
              <a:t>Aim for three plus paragraphs</a:t>
            </a:r>
          </a:p>
          <a:p>
            <a:pPr>
              <a:buFont typeface="Wingdings" panose="05000000000000000000" pitchFamily="2" charset="2"/>
              <a:buChar char="ü"/>
            </a:pPr>
            <a:r>
              <a:rPr lang="en-GB" sz="1200" dirty="0"/>
              <a:t> </a:t>
            </a:r>
            <a:r>
              <a:rPr lang="en-GB" sz="1200" dirty="0" smtClean="0"/>
              <a:t>Comment on writer’s methods</a:t>
            </a:r>
          </a:p>
          <a:p>
            <a:pPr>
              <a:buFont typeface="Wingdings" panose="05000000000000000000" pitchFamily="2" charset="2"/>
              <a:buChar char="ü"/>
            </a:pPr>
            <a:r>
              <a:rPr lang="en-GB" sz="1200" dirty="0"/>
              <a:t> </a:t>
            </a:r>
            <a:r>
              <a:rPr lang="en-GB" sz="1200" dirty="0" smtClean="0"/>
              <a:t>Use subject terminology</a:t>
            </a:r>
          </a:p>
          <a:p>
            <a:pPr>
              <a:buFont typeface="Wingdings" panose="05000000000000000000" pitchFamily="2" charset="2"/>
              <a:buChar char="ü"/>
            </a:pPr>
            <a:r>
              <a:rPr lang="en-GB" sz="1200" dirty="0"/>
              <a:t> </a:t>
            </a:r>
            <a:r>
              <a:rPr lang="en-GB" sz="1200" dirty="0" smtClean="0"/>
              <a:t>Comment on effect</a:t>
            </a:r>
          </a:p>
          <a:p>
            <a:pPr>
              <a:buFont typeface="Wingdings" panose="05000000000000000000" pitchFamily="2" charset="2"/>
              <a:buChar char="ü"/>
            </a:pPr>
            <a:r>
              <a:rPr lang="en-GB" sz="1200" dirty="0"/>
              <a:t> </a:t>
            </a:r>
            <a:r>
              <a:rPr lang="en-GB" sz="1200" dirty="0" smtClean="0"/>
              <a:t>Comment on intentions</a:t>
            </a:r>
          </a:p>
          <a:p>
            <a:pPr>
              <a:buFont typeface="Wingdings" panose="05000000000000000000" pitchFamily="2" charset="2"/>
              <a:buChar char="ü"/>
            </a:pPr>
            <a:r>
              <a:rPr lang="en-GB" sz="1200" dirty="0"/>
              <a:t> </a:t>
            </a:r>
            <a:r>
              <a:rPr lang="en-GB" sz="1200" dirty="0" smtClean="0"/>
              <a:t>Comment on context</a:t>
            </a:r>
          </a:p>
          <a:p>
            <a:pPr>
              <a:buFont typeface="Wingdings" panose="05000000000000000000" pitchFamily="2" charset="2"/>
              <a:buChar char="ü"/>
            </a:pPr>
            <a:r>
              <a:rPr lang="en-GB" sz="1200" dirty="0" smtClean="0"/>
              <a:t>Zoom in on single words and their connotations</a:t>
            </a:r>
          </a:p>
          <a:p>
            <a:pPr>
              <a:buFont typeface="Wingdings" panose="05000000000000000000" pitchFamily="2" charset="2"/>
              <a:buChar char="ü"/>
            </a:pPr>
            <a:r>
              <a:rPr lang="en-GB" sz="1200" dirty="0"/>
              <a:t> </a:t>
            </a:r>
            <a:r>
              <a:rPr lang="en-GB" sz="1200" dirty="0" smtClean="0"/>
              <a:t>Make sure your answer links to the key words in the question</a:t>
            </a:r>
          </a:p>
          <a:p>
            <a:pPr marL="0" indent="0">
              <a:buNone/>
            </a:pPr>
            <a:endParaRPr lang="en-GB" sz="1200" b="1" dirty="0"/>
          </a:p>
          <a:p>
            <a:pPr marL="0" indent="0">
              <a:buNone/>
            </a:pPr>
            <a:r>
              <a:rPr lang="en-GB" sz="1200" b="1" dirty="0" smtClean="0"/>
              <a:t>Framework</a:t>
            </a:r>
          </a:p>
          <a:p>
            <a:r>
              <a:rPr lang="en-GB" sz="1200" dirty="0" smtClean="0"/>
              <a:t>In this essay I am going to explore…</a:t>
            </a:r>
          </a:p>
          <a:p>
            <a:r>
              <a:rPr lang="en-GB" sz="1200" dirty="0" smtClean="0"/>
              <a:t>The theme/character is shown to be…</a:t>
            </a:r>
          </a:p>
          <a:p>
            <a:r>
              <a:rPr lang="en-GB" sz="1200" dirty="0" smtClean="0"/>
              <a:t>This is evident in the passage through the use of the line/words such as/[named technique ‘…’</a:t>
            </a:r>
          </a:p>
          <a:p>
            <a:r>
              <a:rPr lang="en-GB" sz="1200" dirty="0" smtClean="0"/>
              <a:t>Dickens has used this because…</a:t>
            </a:r>
          </a:p>
          <a:p>
            <a:r>
              <a:rPr lang="en-GB" sz="1200" dirty="0" smtClean="0"/>
              <a:t>Dickens has also used the word/[word type] because it has connotations of...</a:t>
            </a:r>
          </a:p>
          <a:p>
            <a:r>
              <a:rPr lang="en-GB" sz="1200" dirty="0" smtClean="0"/>
              <a:t>I believe Dickens has presented his ideas this way because…</a:t>
            </a:r>
          </a:p>
          <a:p>
            <a:r>
              <a:rPr lang="en-GB" sz="1200" dirty="0" smtClean="0"/>
              <a:t>A Victorian reader would feel…because…</a:t>
            </a:r>
          </a:p>
          <a:p>
            <a:r>
              <a:rPr lang="en-GB" sz="1200" dirty="0" smtClean="0"/>
              <a:t>Life in Victorian times was…</a:t>
            </a:r>
          </a:p>
          <a:p>
            <a:r>
              <a:rPr lang="en-GB" sz="1200" dirty="0" smtClean="0"/>
              <a:t>This links to elsewhere in the novel when …</a:t>
            </a:r>
          </a:p>
          <a:p>
            <a:r>
              <a:rPr lang="en-GB" sz="1200" dirty="0" smtClean="0"/>
              <a:t>This is evident in the line/words such as/ [named technique] ‘…’</a:t>
            </a:r>
          </a:p>
          <a:p>
            <a:r>
              <a:rPr lang="en-GB" sz="1200" dirty="0" smtClean="0"/>
              <a:t>Dickens has perhaps  repeated this idea because…</a:t>
            </a:r>
          </a:p>
        </p:txBody>
      </p:sp>
      <p:pic>
        <p:nvPicPr>
          <p:cNvPr id="4" name="Picture 3" descr="Screen Clipping"/>
          <p:cNvPicPr>
            <a:picLocks noChangeAspect="1"/>
          </p:cNvPicPr>
          <p:nvPr/>
        </p:nvPicPr>
        <p:blipFill rotWithShape="1">
          <a:blip r:embed="rId2">
            <a:extLst>
              <a:ext uri="{28A0092B-C50C-407E-A947-70E740481C1C}">
                <a14:useLocalDpi xmlns:a14="http://schemas.microsoft.com/office/drawing/2010/main" val="0"/>
              </a:ext>
            </a:extLst>
          </a:blip>
          <a:srcRect b="18519"/>
          <a:stretch/>
        </p:blipFill>
        <p:spPr>
          <a:xfrm>
            <a:off x="-1" y="578499"/>
            <a:ext cx="6643397" cy="2724538"/>
          </a:xfrm>
          <a:prstGeom prst="rect">
            <a:avLst/>
          </a:prstGeom>
        </p:spPr>
      </p:pic>
    </p:spTree>
    <p:extLst>
      <p:ext uri="{BB962C8B-B14F-4D97-AF65-F5344CB8AC3E}">
        <p14:creationId xmlns:p14="http://schemas.microsoft.com/office/powerpoint/2010/main" val="3134545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198" y="-200383"/>
            <a:ext cx="5915025" cy="1914702"/>
          </a:xfrm>
        </p:spPr>
        <p:txBody>
          <a:bodyPr/>
          <a:lstStyle/>
          <a:p>
            <a:r>
              <a:rPr lang="en-GB" dirty="0" smtClean="0"/>
              <a:t>Paper One Tasks and Quotes</a:t>
            </a:r>
            <a:endParaRPr lang="en-GB" dirty="0"/>
          </a:p>
        </p:txBody>
      </p:sp>
      <p:sp>
        <p:nvSpPr>
          <p:cNvPr id="3" name="Content Placeholder 2"/>
          <p:cNvSpPr>
            <a:spLocks noGrp="1"/>
          </p:cNvSpPr>
          <p:nvPr>
            <p:ph idx="1"/>
          </p:nvPr>
        </p:nvSpPr>
        <p:spPr>
          <a:xfrm>
            <a:off x="322198" y="1306286"/>
            <a:ext cx="6064315" cy="7615994"/>
          </a:xfrm>
        </p:spPr>
        <p:txBody>
          <a:bodyPr/>
          <a:lstStyle/>
          <a:p>
            <a:pPr marL="0" indent="0">
              <a:buNone/>
            </a:pPr>
            <a:r>
              <a:rPr lang="en-GB" sz="1100" b="1" dirty="0" smtClean="0"/>
              <a:t>Section A: Romeo and Juliet</a:t>
            </a:r>
          </a:p>
          <a:p>
            <a:pPr marL="0" indent="0">
              <a:buNone/>
            </a:pPr>
            <a:r>
              <a:rPr lang="en-GB" sz="1100" b="1" dirty="0" smtClean="0"/>
              <a:t>Task One:  Summarise what the play Romeo and Juliet about?</a:t>
            </a:r>
          </a:p>
          <a:p>
            <a:pPr marL="0" indent="0">
              <a:buNone/>
            </a:pPr>
            <a:r>
              <a:rPr lang="en-GB" sz="1100"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0" indent="0">
              <a:buNone/>
            </a:pPr>
            <a:r>
              <a:rPr lang="en-GB" sz="1100" b="1" dirty="0" smtClean="0"/>
              <a:t>Task Two: Make a mind map about what happens in each Act</a:t>
            </a:r>
          </a:p>
          <a:p>
            <a:pPr marL="0" indent="0">
              <a:buNone/>
            </a:pPr>
            <a:r>
              <a:rPr lang="en-GB" sz="1100" i="1" dirty="0" smtClean="0"/>
              <a:t>Challenge: Can you link each bullet point to context?</a:t>
            </a:r>
          </a:p>
          <a:p>
            <a:pPr marL="0" indent="0">
              <a:buNone/>
            </a:pPr>
            <a:endParaRPr lang="en-GB"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198" y="3220988"/>
            <a:ext cx="5915025" cy="5978996"/>
          </a:xfrm>
          <a:prstGeom prst="rect">
            <a:avLst/>
          </a:prstGeom>
        </p:spPr>
      </p:pic>
    </p:spTree>
    <p:extLst>
      <p:ext uri="{BB962C8B-B14F-4D97-AF65-F5344CB8AC3E}">
        <p14:creationId xmlns:p14="http://schemas.microsoft.com/office/powerpoint/2010/main" val="4168915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96" y="242596"/>
            <a:ext cx="6143917" cy="8679684"/>
          </a:xfrm>
        </p:spPr>
        <p:txBody>
          <a:bodyPr>
            <a:normAutofit/>
          </a:bodyPr>
          <a:lstStyle/>
          <a:p>
            <a:pPr marL="0" indent="0">
              <a:buNone/>
            </a:pPr>
            <a:r>
              <a:rPr lang="en-GB" sz="1100" b="1" dirty="0" smtClean="0"/>
              <a:t>Task Three: Make mind maps about each of the characters</a:t>
            </a:r>
          </a:p>
          <a:p>
            <a:pPr marL="0" indent="0">
              <a:buNone/>
            </a:pPr>
            <a:r>
              <a:rPr lang="en-GB" sz="1100" i="1" dirty="0" smtClean="0"/>
              <a:t>Challenge: Can you add quotes to support your ideas and add how they link to Elizabethan context</a:t>
            </a:r>
            <a:r>
              <a:rPr lang="en-GB" sz="1100" b="1" i="1" dirty="0" smtClean="0"/>
              <a:t>?</a:t>
            </a:r>
          </a:p>
          <a:p>
            <a:pPr marL="0" indent="0">
              <a:buNone/>
            </a:pPr>
            <a:r>
              <a:rPr lang="en-GB" sz="1100" i="1" dirty="0" smtClean="0"/>
              <a:t>Super Challenge: Can you make mind maps about any of the minor characters?</a:t>
            </a:r>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dirty="0"/>
          </a:p>
          <a:p>
            <a:pPr marL="0" indent="0">
              <a:buNone/>
            </a:pPr>
            <a:endParaRPr lang="en-GB" sz="1100" dirty="0" smtClean="0"/>
          </a:p>
          <a:p>
            <a:pPr marL="0" indent="0">
              <a:buNone/>
            </a:pPr>
            <a:endParaRPr lang="en-GB" sz="1100" b="1" dirty="0"/>
          </a:p>
          <a:p>
            <a:pPr marL="0" indent="0">
              <a:buNone/>
            </a:pPr>
            <a:r>
              <a:rPr lang="en-GB" sz="1100" b="1" dirty="0" smtClean="0"/>
              <a:t>Task Four: Make mind maps about each of the themes and how they are presented</a:t>
            </a:r>
          </a:p>
          <a:p>
            <a:pPr marL="0" indent="0">
              <a:buNone/>
            </a:pPr>
            <a:r>
              <a:rPr lang="en-GB" sz="1100" i="1" dirty="0" smtClean="0"/>
              <a:t>Challenge: Can you add how each character links to the theme?</a:t>
            </a:r>
            <a:endParaRPr lang="en-GB" sz="1100" i="1" dirty="0"/>
          </a:p>
        </p:txBody>
      </p:sp>
      <p:pic>
        <p:nvPicPr>
          <p:cNvPr id="4" name="Picture 3" descr="Screen Clipping"/>
          <p:cNvPicPr>
            <a:picLocks noChangeAspect="1"/>
          </p:cNvPicPr>
          <p:nvPr/>
        </p:nvPicPr>
        <p:blipFill rotWithShape="1">
          <a:blip r:embed="rId2">
            <a:extLst>
              <a:ext uri="{28A0092B-C50C-407E-A947-70E740481C1C}">
                <a14:useLocalDpi xmlns:a14="http://schemas.microsoft.com/office/drawing/2010/main" val="0"/>
              </a:ext>
            </a:extLst>
          </a:blip>
          <a:srcRect l="1893" t="3453" r="3786" b="2711"/>
          <a:stretch/>
        </p:blipFill>
        <p:spPr>
          <a:xfrm>
            <a:off x="354562" y="1063691"/>
            <a:ext cx="5579707" cy="3228392"/>
          </a:xfrm>
          <a:prstGeom prst="rect">
            <a:avLst/>
          </a:prstGeom>
        </p:spPr>
      </p:pic>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596" y="5087677"/>
            <a:ext cx="5915607" cy="4536893"/>
          </a:xfrm>
          <a:prstGeom prst="rect">
            <a:avLst/>
          </a:prstGeom>
        </p:spPr>
      </p:pic>
    </p:spTree>
    <p:extLst>
      <p:ext uri="{BB962C8B-B14F-4D97-AF65-F5344CB8AC3E}">
        <p14:creationId xmlns:p14="http://schemas.microsoft.com/office/powerpoint/2010/main" val="3709722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38" y="154181"/>
            <a:ext cx="5915025" cy="648252"/>
          </a:xfrm>
        </p:spPr>
        <p:txBody>
          <a:bodyPr>
            <a:normAutofit/>
          </a:bodyPr>
          <a:lstStyle/>
          <a:p>
            <a:r>
              <a:rPr lang="en-GB" sz="1100" b="1" dirty="0" smtClean="0">
                <a:latin typeface="+mn-lt"/>
              </a:rPr>
              <a:t>Task Five: Make a mind map about context</a:t>
            </a:r>
            <a:br>
              <a:rPr lang="en-GB" sz="1100" b="1" dirty="0" smtClean="0">
                <a:latin typeface="+mn-lt"/>
              </a:rPr>
            </a:br>
            <a:r>
              <a:rPr lang="en-GB" sz="1100" i="1" dirty="0" smtClean="0">
                <a:latin typeface="+mn-lt"/>
              </a:rPr>
              <a:t>Challenge: Can you add how characters link to context?</a:t>
            </a:r>
            <a:br>
              <a:rPr lang="en-GB" sz="1100" i="1" dirty="0" smtClean="0">
                <a:latin typeface="+mn-lt"/>
              </a:rPr>
            </a:br>
            <a:r>
              <a:rPr lang="en-GB" sz="1100" i="1" dirty="0" smtClean="0">
                <a:latin typeface="+mn-lt"/>
              </a:rPr>
              <a:t>Super Challenge: Can you also add quotes that link to context?</a:t>
            </a:r>
            <a:endParaRPr lang="en-GB" sz="1100" i="1"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2005824"/>
              </p:ext>
            </p:extLst>
          </p:nvPr>
        </p:nvGraphicFramePr>
        <p:xfrm>
          <a:off x="122238" y="802433"/>
          <a:ext cx="6353207" cy="4538008"/>
        </p:xfrm>
        <a:graphic>
          <a:graphicData uri="http://schemas.openxmlformats.org/drawingml/2006/table">
            <a:tbl>
              <a:tblPr/>
              <a:tblGrid>
                <a:gridCol w="6353207">
                  <a:extLst>
                    <a:ext uri="{9D8B030D-6E8A-4147-A177-3AD203B41FA5}">
                      <a16:colId xmlns:a16="http://schemas.microsoft.com/office/drawing/2014/main" val="20000"/>
                    </a:ext>
                  </a:extLst>
                </a:gridCol>
              </a:tblGrid>
              <a:tr h="571789">
                <a:tc>
                  <a:txBody>
                    <a:bodyPr/>
                    <a:lstStyle/>
                    <a:p>
                      <a:pPr marR="0" indent="0" algn="l" rtl="0">
                        <a:lnSpc>
                          <a:spcPct val="119000"/>
                        </a:lnSpc>
                        <a:spcBef>
                          <a:spcPts val="0"/>
                        </a:spcBef>
                        <a:spcAft>
                          <a:spcPts val="0"/>
                        </a:spcAft>
                      </a:pPr>
                      <a:r>
                        <a:rPr lang="en-US" sz="1600" b="1" kern="1200" dirty="0">
                          <a:ln>
                            <a:noFill/>
                          </a:ln>
                          <a:solidFill>
                            <a:srgbClr val="000000"/>
                          </a:solidFill>
                          <a:effectLst/>
                          <a:latin typeface="Calibri" panose="020F0502020204030204" pitchFamily="34" charset="0"/>
                        </a:rPr>
                        <a:t>CONTEXT</a:t>
                      </a:r>
                      <a:endParaRPr lang="en-US" sz="1000" kern="1400" dirty="0">
                        <a:ln>
                          <a:noFill/>
                        </a:ln>
                        <a:solidFill>
                          <a:srgbClr val="000000"/>
                        </a:solidFill>
                        <a:effectLst/>
                        <a:latin typeface="Calibri" panose="020F050202020403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006576">
                <a:tc>
                  <a:txBody>
                    <a:bodyPr/>
                    <a:lstStyle/>
                    <a:p>
                      <a:pPr marR="0" indent="0" algn="l" rtl="0">
                        <a:lnSpc>
                          <a:spcPct val="119000"/>
                        </a:lnSpc>
                        <a:spcBef>
                          <a:spcPts val="0"/>
                        </a:spcBef>
                        <a:spcAft>
                          <a:spcPts val="0"/>
                        </a:spcAft>
                      </a:pPr>
                      <a:r>
                        <a:rPr lang="en-GB" sz="1400" b="1" kern="1400">
                          <a:ln>
                            <a:noFill/>
                          </a:ln>
                          <a:solidFill>
                            <a:srgbClr val="000000"/>
                          </a:solidFill>
                          <a:effectLst/>
                          <a:latin typeface="Calibri" panose="020F0502020204030204" pitchFamily="34" charset="0"/>
                        </a:rPr>
                        <a:t>The role of women in a patriarchal society: </a:t>
                      </a:r>
                      <a:r>
                        <a:rPr lang="en-GB" sz="1400" kern="1400">
                          <a:ln>
                            <a:noFill/>
                          </a:ln>
                          <a:solidFill>
                            <a:srgbClr val="000000"/>
                          </a:solidFill>
                          <a:effectLst/>
                          <a:latin typeface="Calibri" panose="020F0502020204030204" pitchFamily="34" charset="0"/>
                        </a:rPr>
                        <a:t>Elizabethan England was a society controlled by men. Women were seen as the weaker sex and were expected to be ruled over by men. Women needed to be meek and mild, and most importantly, obedient to their fathers and later their husbands.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99296">
                <a:tc>
                  <a:txBody>
                    <a:bodyPr/>
                    <a:lstStyle/>
                    <a:p>
                      <a:pPr marR="0" indent="0" algn="l" rtl="0">
                        <a:lnSpc>
                          <a:spcPct val="119000"/>
                        </a:lnSpc>
                        <a:spcBef>
                          <a:spcPts val="0"/>
                        </a:spcBef>
                        <a:spcAft>
                          <a:spcPts val="0"/>
                        </a:spcAft>
                      </a:pPr>
                      <a:r>
                        <a:rPr lang="en-GB" sz="1400" b="1" kern="1400">
                          <a:ln>
                            <a:noFill/>
                          </a:ln>
                          <a:solidFill>
                            <a:srgbClr val="000000"/>
                          </a:solidFill>
                          <a:effectLst/>
                          <a:latin typeface="Calibri" panose="020F0502020204030204" pitchFamily="34" charset="0"/>
                        </a:rPr>
                        <a:t>Arranged marriages: </a:t>
                      </a:r>
                      <a:r>
                        <a:rPr lang="en-GB" sz="1400" kern="1400">
                          <a:ln>
                            <a:noFill/>
                          </a:ln>
                          <a:solidFill>
                            <a:srgbClr val="000000"/>
                          </a:solidFill>
                          <a:effectLst/>
                          <a:latin typeface="Calibri" panose="020F0502020204030204" pitchFamily="34" charset="0"/>
                        </a:rPr>
                        <a:t>Marriages amongst the wealthy were arranged by parents, and were not about love. Mostly the marriages were arranged for the purposes of status and power, and improving the social standings of families.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89183">
                <a:tc>
                  <a:txBody>
                    <a:bodyPr/>
                    <a:lstStyle/>
                    <a:p>
                      <a:pPr marR="0" indent="0" algn="l" rtl="0">
                        <a:lnSpc>
                          <a:spcPct val="119000"/>
                        </a:lnSpc>
                        <a:spcBef>
                          <a:spcPts val="0"/>
                        </a:spcBef>
                        <a:spcAft>
                          <a:spcPts val="0"/>
                        </a:spcAft>
                      </a:pPr>
                      <a:r>
                        <a:rPr lang="en-GB" sz="1400" b="1" kern="1400" dirty="0">
                          <a:ln>
                            <a:noFill/>
                          </a:ln>
                          <a:solidFill>
                            <a:srgbClr val="000000"/>
                          </a:solidFill>
                          <a:effectLst/>
                          <a:latin typeface="Calibri" panose="020F0502020204030204" pitchFamily="34" charset="0"/>
                        </a:rPr>
                        <a:t>The Catholic setting of the play: </a:t>
                      </a:r>
                      <a:r>
                        <a:rPr lang="en-GB" sz="1400" kern="1400" dirty="0">
                          <a:ln>
                            <a:noFill/>
                          </a:ln>
                          <a:solidFill>
                            <a:srgbClr val="000000"/>
                          </a:solidFill>
                          <a:effectLst/>
                          <a:latin typeface="Calibri" panose="020F0502020204030204" pitchFamily="34" charset="0"/>
                        </a:rPr>
                        <a:t>The play is set in Italy which is a Catholic country. Religion was extremely important, and marriage vows were sacred – once made, they could not be broken.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06576">
                <a:tc>
                  <a:txBody>
                    <a:bodyPr/>
                    <a:lstStyle/>
                    <a:p>
                      <a:pPr marR="0" indent="0" algn="l" rtl="0">
                        <a:lnSpc>
                          <a:spcPct val="119000"/>
                        </a:lnSpc>
                        <a:spcBef>
                          <a:spcPts val="0"/>
                        </a:spcBef>
                        <a:spcAft>
                          <a:spcPts val="0"/>
                        </a:spcAft>
                      </a:pPr>
                      <a:r>
                        <a:rPr lang="en-GB" sz="1400" b="1" kern="1400" dirty="0">
                          <a:ln>
                            <a:noFill/>
                          </a:ln>
                          <a:solidFill>
                            <a:srgbClr val="000000"/>
                          </a:solidFill>
                          <a:effectLst/>
                          <a:latin typeface="Calibri" panose="020F0502020204030204" pitchFamily="34" charset="0"/>
                        </a:rPr>
                        <a:t>Duelling and the concept of honour: </a:t>
                      </a:r>
                      <a:r>
                        <a:rPr lang="en-GB" sz="1400" kern="1400" dirty="0">
                          <a:ln>
                            <a:noFill/>
                          </a:ln>
                          <a:solidFill>
                            <a:srgbClr val="000000"/>
                          </a:solidFill>
                          <a:effectLst/>
                          <a:latin typeface="Calibri" panose="020F0502020204030204" pitchFamily="34" charset="0"/>
                        </a:rPr>
                        <a:t>Honour was hugely important at the time, and maintaining the honour of your family name was crucial. If you were challenged to a duel and you refused, you would be deemed a coward, thus damaging your honour and the status of your family.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Control 1"/>
          <p:cNvSpPr>
            <a:spLocks noChangeArrowheads="1" noChangeShapeType="1"/>
          </p:cNvSpPr>
          <p:nvPr/>
        </p:nvSpPr>
        <p:spPr bwMode="auto">
          <a:xfrm>
            <a:off x="122238" y="4800600"/>
            <a:ext cx="3422650" cy="264160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GB"/>
          </a:p>
        </p:txBody>
      </p:sp>
      <p:sp>
        <p:nvSpPr>
          <p:cNvPr id="6" name="TextBox 5"/>
          <p:cNvSpPr txBox="1"/>
          <p:nvPr/>
        </p:nvSpPr>
        <p:spPr>
          <a:xfrm>
            <a:off x="122238" y="5635690"/>
            <a:ext cx="6353207" cy="3631763"/>
          </a:xfrm>
          <a:prstGeom prst="rect">
            <a:avLst/>
          </a:prstGeom>
          <a:noFill/>
          <a:ln w="12700">
            <a:solidFill>
              <a:schemeClr val="tx1"/>
            </a:solidFill>
          </a:ln>
        </p:spPr>
        <p:txBody>
          <a:bodyPr wrap="square" rtlCol="0">
            <a:spAutoFit/>
          </a:bodyPr>
          <a:lstStyle/>
          <a:p>
            <a:r>
              <a:rPr lang="en-GB" sz="1400" dirty="0" smtClean="0"/>
              <a:t>Can you add your own research about the context for Romeo and Juliet into this box?</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2056256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242" y="373224"/>
            <a:ext cx="6069272" cy="8549056"/>
          </a:xfrm>
        </p:spPr>
        <p:txBody>
          <a:bodyPr>
            <a:normAutofit/>
          </a:bodyPr>
          <a:lstStyle/>
          <a:p>
            <a:pPr marL="0" indent="0">
              <a:buNone/>
            </a:pPr>
            <a:r>
              <a:rPr lang="en-GB" sz="1200" dirty="0" smtClean="0"/>
              <a:t>Task Six: Below are 15 quotes that you should try to remember from the play. Complete the look/cover/write/check for each quote</a:t>
            </a:r>
            <a:endParaRPr lang="en-GB" sz="1200" dirty="0"/>
          </a:p>
        </p:txBody>
      </p:sp>
      <p:graphicFrame>
        <p:nvGraphicFramePr>
          <p:cNvPr id="4" name="Table 3"/>
          <p:cNvGraphicFramePr>
            <a:graphicFrameLocks noGrp="1"/>
          </p:cNvGraphicFramePr>
          <p:nvPr>
            <p:extLst>
              <p:ext uri="{D42A27DB-BD31-4B8C-83A1-F6EECF244321}">
                <p14:modId xmlns:p14="http://schemas.microsoft.com/office/powerpoint/2010/main" val="2571157003"/>
              </p:ext>
            </p:extLst>
          </p:nvPr>
        </p:nvGraphicFramePr>
        <p:xfrm>
          <a:off x="317238" y="951718"/>
          <a:ext cx="6288834" cy="7631256"/>
        </p:xfrm>
        <a:graphic>
          <a:graphicData uri="http://schemas.openxmlformats.org/drawingml/2006/table">
            <a:tbl>
              <a:tblPr firstRow="1" bandRow="1">
                <a:tableStyleId>{5C22544A-7EE6-4342-B048-85BDC9FD1C3A}</a:tableStyleId>
              </a:tblPr>
              <a:tblGrid>
                <a:gridCol w="1761091">
                  <a:extLst>
                    <a:ext uri="{9D8B030D-6E8A-4147-A177-3AD203B41FA5}">
                      <a16:colId xmlns:a16="http://schemas.microsoft.com/office/drawing/2014/main" val="20000"/>
                    </a:ext>
                  </a:extLst>
                </a:gridCol>
                <a:gridCol w="1075418">
                  <a:extLst>
                    <a:ext uri="{9D8B030D-6E8A-4147-A177-3AD203B41FA5}">
                      <a16:colId xmlns:a16="http://schemas.microsoft.com/office/drawing/2014/main" val="20001"/>
                    </a:ext>
                  </a:extLst>
                </a:gridCol>
                <a:gridCol w="936791">
                  <a:extLst>
                    <a:ext uri="{9D8B030D-6E8A-4147-A177-3AD203B41FA5}">
                      <a16:colId xmlns:a16="http://schemas.microsoft.com/office/drawing/2014/main" val="20002"/>
                    </a:ext>
                  </a:extLst>
                </a:gridCol>
                <a:gridCol w="1257767">
                  <a:extLst>
                    <a:ext uri="{9D8B030D-6E8A-4147-A177-3AD203B41FA5}">
                      <a16:colId xmlns:a16="http://schemas.microsoft.com/office/drawing/2014/main" val="20003"/>
                    </a:ext>
                  </a:extLst>
                </a:gridCol>
                <a:gridCol w="1257767">
                  <a:extLst>
                    <a:ext uri="{9D8B030D-6E8A-4147-A177-3AD203B41FA5}">
                      <a16:colId xmlns:a16="http://schemas.microsoft.com/office/drawing/2014/main" val="20004"/>
                    </a:ext>
                  </a:extLst>
                </a:gridCol>
              </a:tblGrid>
              <a:tr h="753768">
                <a:tc>
                  <a:txBody>
                    <a:bodyPr/>
                    <a:lstStyle/>
                    <a:p>
                      <a:r>
                        <a:rPr lang="en-GB" dirty="0" smtClean="0"/>
                        <a:t>Quote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Look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Cover</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Write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Check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84960">
                <a:tc>
                  <a:txBody>
                    <a:bodyPr/>
                    <a:lstStyle/>
                    <a:p>
                      <a:r>
                        <a:rPr lang="en-GB" dirty="0" smtClean="0"/>
                        <a:t>‘Pair of star-crossed</a:t>
                      </a:r>
                      <a:r>
                        <a:rPr lang="en-GB" baseline="0" dirty="0" smtClean="0"/>
                        <a:t> lovers take their life;’  </a:t>
                      </a:r>
                      <a:r>
                        <a:rPr lang="en-GB" b="1" baseline="0" dirty="0" smtClean="0"/>
                        <a:t>Prologue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53768">
                <a:tc>
                  <a:txBody>
                    <a:bodyPr/>
                    <a:lstStyle/>
                    <a:p>
                      <a:r>
                        <a:rPr lang="en-GB" dirty="0" smtClean="0"/>
                        <a:t>‘Weaker</a:t>
                      </a:r>
                      <a:r>
                        <a:rPr lang="en-GB" baseline="0" dirty="0" smtClean="0"/>
                        <a:t> vessels’ </a:t>
                      </a:r>
                      <a:r>
                        <a:rPr lang="en-GB" b="1" baseline="0" dirty="0" smtClean="0"/>
                        <a:t>Sampson </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53768">
                <a:tc>
                  <a:txBody>
                    <a:bodyPr/>
                    <a:lstStyle/>
                    <a:p>
                      <a:r>
                        <a:rPr lang="en-GB" dirty="0" smtClean="0"/>
                        <a:t>‘look upon thy death.’ </a:t>
                      </a:r>
                      <a:r>
                        <a:rPr lang="en-GB" b="1" dirty="0" smtClean="0"/>
                        <a:t>Tybalt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53768">
                <a:tc>
                  <a:txBody>
                    <a:bodyPr/>
                    <a:lstStyle/>
                    <a:p>
                      <a:r>
                        <a:rPr lang="en-GB" dirty="0" smtClean="0"/>
                        <a:t>‘o brawling love, O loving hate,’ </a:t>
                      </a:r>
                      <a:r>
                        <a:rPr lang="en-GB" b="1" dirty="0" smtClean="0"/>
                        <a:t>Romeo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53768">
                <a:tc>
                  <a:txBody>
                    <a:bodyPr/>
                    <a:lstStyle/>
                    <a:p>
                      <a:r>
                        <a:rPr lang="en-GB" dirty="0" smtClean="0"/>
                        <a:t>‘O I am fortune’s fool’ </a:t>
                      </a:r>
                      <a:r>
                        <a:rPr lang="en-GB" b="1" dirty="0" smtClean="0"/>
                        <a:t>Romeo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84960">
                <a:tc>
                  <a:txBody>
                    <a:bodyPr/>
                    <a:lstStyle/>
                    <a:p>
                      <a:r>
                        <a:rPr lang="en-GB" dirty="0" smtClean="0"/>
                        <a:t>‘My grave is like to be my wedding bed’ </a:t>
                      </a:r>
                      <a:r>
                        <a:rPr lang="en-GB" b="1" dirty="0" smtClean="0"/>
                        <a:t>Juliet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753768">
                <a:tc>
                  <a:txBody>
                    <a:bodyPr/>
                    <a:lstStyle/>
                    <a:p>
                      <a:r>
                        <a:rPr lang="en-GB" b="0" dirty="0" smtClean="0"/>
                        <a:t>‘She’s the hopeful</a:t>
                      </a:r>
                      <a:r>
                        <a:rPr lang="en-GB" b="0" baseline="0" dirty="0" smtClean="0"/>
                        <a:t> lady of my earth’ </a:t>
                      </a:r>
                      <a:r>
                        <a:rPr lang="en-GB" b="1" baseline="0" dirty="0" smtClean="0"/>
                        <a:t>Capulet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784960">
                <a:tc>
                  <a:txBody>
                    <a:bodyPr/>
                    <a:lstStyle/>
                    <a:p>
                      <a:r>
                        <a:rPr lang="en-GB" b="0" dirty="0" smtClean="0"/>
                        <a:t>‘Hang</a:t>
                      </a:r>
                      <a:r>
                        <a:rPr lang="en-GB" b="0" baseline="0" dirty="0" smtClean="0"/>
                        <a:t> thee, young baggage’ disobedient wretch</a:t>
                      </a:r>
                      <a:r>
                        <a:rPr lang="en-GB" b="1" baseline="0" dirty="0" smtClean="0"/>
                        <a:t>’ Capulet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753768">
                <a:tc>
                  <a:txBody>
                    <a:bodyPr/>
                    <a:lstStyle/>
                    <a:p>
                      <a:r>
                        <a:rPr lang="en-GB" b="0" dirty="0" smtClean="0"/>
                        <a:t>‘Juliet</a:t>
                      </a:r>
                      <a:r>
                        <a:rPr lang="en-GB" b="0" baseline="0" dirty="0" smtClean="0"/>
                        <a:t> is the sun’ </a:t>
                      </a:r>
                      <a:r>
                        <a:rPr lang="en-GB" b="1" baseline="0" dirty="0" smtClean="0"/>
                        <a:t>Romeo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0724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75991269"/>
              </p:ext>
            </p:extLst>
          </p:nvPr>
        </p:nvGraphicFramePr>
        <p:xfrm>
          <a:off x="341313" y="322263"/>
          <a:ext cx="6208775" cy="4828540"/>
        </p:xfrm>
        <a:graphic>
          <a:graphicData uri="http://schemas.openxmlformats.org/drawingml/2006/table">
            <a:tbl>
              <a:tblPr firstRow="1" bandRow="1">
                <a:tableStyleId>{5C22544A-7EE6-4342-B048-85BDC9FD1C3A}</a:tableStyleId>
              </a:tblPr>
              <a:tblGrid>
                <a:gridCol w="1580946">
                  <a:extLst>
                    <a:ext uri="{9D8B030D-6E8A-4147-A177-3AD203B41FA5}">
                      <a16:colId xmlns:a16="http://schemas.microsoft.com/office/drawing/2014/main" val="20000"/>
                    </a:ext>
                  </a:extLst>
                </a:gridCol>
                <a:gridCol w="1007553">
                  <a:extLst>
                    <a:ext uri="{9D8B030D-6E8A-4147-A177-3AD203B41FA5}">
                      <a16:colId xmlns:a16="http://schemas.microsoft.com/office/drawing/2014/main" val="20001"/>
                    </a:ext>
                  </a:extLst>
                </a:gridCol>
                <a:gridCol w="1136766">
                  <a:extLst>
                    <a:ext uri="{9D8B030D-6E8A-4147-A177-3AD203B41FA5}">
                      <a16:colId xmlns:a16="http://schemas.microsoft.com/office/drawing/2014/main" val="20002"/>
                    </a:ext>
                  </a:extLst>
                </a:gridCol>
                <a:gridCol w="1241755">
                  <a:extLst>
                    <a:ext uri="{9D8B030D-6E8A-4147-A177-3AD203B41FA5}">
                      <a16:colId xmlns:a16="http://schemas.microsoft.com/office/drawing/2014/main" val="20003"/>
                    </a:ext>
                  </a:extLst>
                </a:gridCol>
                <a:gridCol w="1241755">
                  <a:extLst>
                    <a:ext uri="{9D8B030D-6E8A-4147-A177-3AD203B41FA5}">
                      <a16:colId xmlns:a16="http://schemas.microsoft.com/office/drawing/2014/main" val="20004"/>
                    </a:ext>
                  </a:extLst>
                </a:gridCol>
              </a:tblGrid>
              <a:tr h="370840">
                <a:tc>
                  <a:txBody>
                    <a:bodyPr/>
                    <a:lstStyle/>
                    <a:p>
                      <a:r>
                        <a:rPr lang="en-GB" dirty="0" smtClean="0"/>
                        <a:t>Quote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Look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Cover</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Write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Check</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GB" dirty="0" smtClean="0"/>
                        <a:t>‘Deny thy father and refuse thy</a:t>
                      </a:r>
                      <a:r>
                        <a:rPr lang="en-GB" baseline="0" dirty="0" smtClean="0"/>
                        <a:t> name’ </a:t>
                      </a:r>
                      <a:r>
                        <a:rPr lang="en-GB" b="1" baseline="0" dirty="0" smtClean="0"/>
                        <a:t>Juliet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GB" dirty="0" smtClean="0"/>
                        <a:t>‘a plague</a:t>
                      </a:r>
                      <a:r>
                        <a:rPr lang="en-GB" baseline="0" dirty="0" smtClean="0"/>
                        <a:t> o’ both your houses’ </a:t>
                      </a:r>
                      <a:r>
                        <a:rPr lang="en-GB" b="1" baseline="0" dirty="0" smtClean="0"/>
                        <a:t>Mercutio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GB" dirty="0" smtClean="0"/>
                        <a:t>‘If</a:t>
                      </a:r>
                      <a:r>
                        <a:rPr lang="en-GB" baseline="0" dirty="0" smtClean="0"/>
                        <a:t> love be rough with you, be rough with love’ </a:t>
                      </a:r>
                      <a:r>
                        <a:rPr lang="en-GB" b="1" baseline="0" dirty="0" smtClean="0"/>
                        <a:t>Mercutio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GB" dirty="0" smtClean="0"/>
                        <a:t>‘These violent</a:t>
                      </a:r>
                      <a:r>
                        <a:rPr lang="en-GB" baseline="0" dirty="0" smtClean="0"/>
                        <a:t> delights have violent ends’ </a:t>
                      </a:r>
                      <a:r>
                        <a:rPr lang="en-GB" b="1" baseline="0" dirty="0" smtClean="0"/>
                        <a:t>Friar Lawrence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n-GB" dirty="0" smtClean="0"/>
                        <a:t>‘He’s a flower, in faith,</a:t>
                      </a:r>
                      <a:r>
                        <a:rPr lang="en-GB" baseline="0" dirty="0" smtClean="0"/>
                        <a:t> a very flower’ </a:t>
                      </a:r>
                      <a:r>
                        <a:rPr lang="en-GB" b="1" baseline="0" dirty="0" smtClean="0"/>
                        <a:t>Nurse about Paris</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n-GB" dirty="0" smtClean="0"/>
                        <a:t>‘O brother Montague,</a:t>
                      </a:r>
                      <a:r>
                        <a:rPr lang="en-GB" baseline="0" dirty="0" smtClean="0"/>
                        <a:t> give me thy hand’ </a:t>
                      </a:r>
                      <a:r>
                        <a:rPr lang="en-GB" b="1" baseline="0" dirty="0" smtClean="0"/>
                        <a:t>Capulet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 name="TextBox 2"/>
          <p:cNvSpPr txBox="1"/>
          <p:nvPr/>
        </p:nvSpPr>
        <p:spPr>
          <a:xfrm>
            <a:off x="341313" y="5150803"/>
            <a:ext cx="6208775" cy="815608"/>
          </a:xfrm>
          <a:prstGeom prst="rect">
            <a:avLst/>
          </a:prstGeom>
          <a:noFill/>
        </p:spPr>
        <p:txBody>
          <a:bodyPr wrap="square" rtlCol="0">
            <a:spAutoFit/>
          </a:bodyPr>
          <a:lstStyle/>
          <a:p>
            <a:r>
              <a:rPr lang="en-GB" sz="1100" b="1" dirty="0" smtClean="0"/>
              <a:t>Task 7: Now you’ve completed learning the quotes can you explain what they mean and add the techniques used?</a:t>
            </a:r>
          </a:p>
          <a:p>
            <a:r>
              <a:rPr lang="en-GB" sz="1100" i="1" dirty="0" smtClean="0"/>
              <a:t>Challenge: Can you  create perceptive and original meanings for them?</a:t>
            </a:r>
          </a:p>
          <a:p>
            <a:endParaRPr lang="en-GB" sz="1400" i="1" dirty="0"/>
          </a:p>
        </p:txBody>
      </p:sp>
      <p:graphicFrame>
        <p:nvGraphicFramePr>
          <p:cNvPr id="2" name="Table 1"/>
          <p:cNvGraphicFramePr>
            <a:graphicFrameLocks noGrp="1"/>
          </p:cNvGraphicFramePr>
          <p:nvPr>
            <p:extLst>
              <p:ext uri="{D42A27DB-BD31-4B8C-83A1-F6EECF244321}">
                <p14:modId xmlns:p14="http://schemas.microsoft.com/office/powerpoint/2010/main" val="1264033519"/>
              </p:ext>
            </p:extLst>
          </p:nvPr>
        </p:nvGraphicFramePr>
        <p:xfrm>
          <a:off x="341313" y="5926673"/>
          <a:ext cx="6248804" cy="3800032"/>
        </p:xfrm>
        <a:graphic>
          <a:graphicData uri="http://schemas.openxmlformats.org/drawingml/2006/table">
            <a:tbl>
              <a:tblPr firstRow="1" bandRow="1">
                <a:tableStyleId>{5C22544A-7EE6-4342-B048-85BDC9FD1C3A}</a:tableStyleId>
              </a:tblPr>
              <a:tblGrid>
                <a:gridCol w="1749881">
                  <a:extLst>
                    <a:ext uri="{9D8B030D-6E8A-4147-A177-3AD203B41FA5}">
                      <a16:colId xmlns:a16="http://schemas.microsoft.com/office/drawing/2014/main" val="20000"/>
                    </a:ext>
                  </a:extLst>
                </a:gridCol>
                <a:gridCol w="1068573">
                  <a:extLst>
                    <a:ext uri="{9D8B030D-6E8A-4147-A177-3AD203B41FA5}">
                      <a16:colId xmlns:a16="http://schemas.microsoft.com/office/drawing/2014/main" val="20001"/>
                    </a:ext>
                  </a:extLst>
                </a:gridCol>
                <a:gridCol w="930828">
                  <a:extLst>
                    <a:ext uri="{9D8B030D-6E8A-4147-A177-3AD203B41FA5}">
                      <a16:colId xmlns:a16="http://schemas.microsoft.com/office/drawing/2014/main" val="20002"/>
                    </a:ext>
                  </a:extLst>
                </a:gridCol>
                <a:gridCol w="1249761">
                  <a:extLst>
                    <a:ext uri="{9D8B030D-6E8A-4147-A177-3AD203B41FA5}">
                      <a16:colId xmlns:a16="http://schemas.microsoft.com/office/drawing/2014/main" val="20003"/>
                    </a:ext>
                  </a:extLst>
                </a:gridCol>
                <a:gridCol w="1249761">
                  <a:extLst>
                    <a:ext uri="{9D8B030D-6E8A-4147-A177-3AD203B41FA5}">
                      <a16:colId xmlns:a16="http://schemas.microsoft.com/office/drawing/2014/main" val="20004"/>
                    </a:ext>
                  </a:extLst>
                </a:gridCol>
              </a:tblGrid>
              <a:tr h="753768">
                <a:tc>
                  <a:txBody>
                    <a:bodyPr/>
                    <a:lstStyle/>
                    <a:p>
                      <a:r>
                        <a:rPr lang="en-GB" dirty="0" smtClean="0"/>
                        <a:t>Quote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Meaning</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Technique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Context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Effect</a:t>
                      </a:r>
                      <a:r>
                        <a:rPr lang="en-GB" baseline="0" dirty="0" smtClean="0"/>
                        <a:t> on an Elizabethan audience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84960">
                <a:tc>
                  <a:txBody>
                    <a:bodyPr/>
                    <a:lstStyle/>
                    <a:p>
                      <a:r>
                        <a:rPr lang="en-GB" dirty="0" smtClean="0"/>
                        <a:t>‘Pair of star-crossed</a:t>
                      </a:r>
                      <a:r>
                        <a:rPr lang="en-GB" baseline="0" dirty="0" smtClean="0"/>
                        <a:t> lovers take their life;’  </a:t>
                      </a:r>
                      <a:r>
                        <a:rPr lang="en-GB" b="1" baseline="0" dirty="0" smtClean="0"/>
                        <a:t>Prologue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53768">
                <a:tc>
                  <a:txBody>
                    <a:bodyPr/>
                    <a:lstStyle/>
                    <a:p>
                      <a:r>
                        <a:rPr lang="en-GB" dirty="0" smtClean="0"/>
                        <a:t>‘Weaker</a:t>
                      </a:r>
                      <a:r>
                        <a:rPr lang="en-GB" baseline="0" dirty="0" smtClean="0"/>
                        <a:t> vessels’ </a:t>
                      </a:r>
                      <a:r>
                        <a:rPr lang="en-GB" b="1" baseline="0" dirty="0" smtClean="0"/>
                        <a:t>Sampson </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53768">
                <a:tc>
                  <a:txBody>
                    <a:bodyPr/>
                    <a:lstStyle/>
                    <a:p>
                      <a:r>
                        <a:rPr lang="en-GB" dirty="0" smtClean="0"/>
                        <a:t>‘look upon thy death.’ </a:t>
                      </a:r>
                      <a:r>
                        <a:rPr lang="en-GB" b="1" dirty="0" smtClean="0"/>
                        <a:t>Tybalt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53768">
                <a:tc>
                  <a:txBody>
                    <a:bodyPr/>
                    <a:lstStyle/>
                    <a:p>
                      <a:r>
                        <a:rPr lang="en-GB" dirty="0" smtClean="0"/>
                        <a:t>‘o brawling love, O loving hate,’ </a:t>
                      </a:r>
                      <a:r>
                        <a:rPr lang="en-GB" b="1" dirty="0" smtClean="0"/>
                        <a:t>Romeo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51247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98756955"/>
              </p:ext>
            </p:extLst>
          </p:nvPr>
        </p:nvGraphicFramePr>
        <p:xfrm>
          <a:off x="220476" y="233083"/>
          <a:ext cx="6288834" cy="4306069"/>
        </p:xfrm>
        <a:graphic>
          <a:graphicData uri="http://schemas.openxmlformats.org/drawingml/2006/table">
            <a:tbl>
              <a:tblPr firstRow="1" bandRow="1">
                <a:tableStyleId>{5C22544A-7EE6-4342-B048-85BDC9FD1C3A}</a:tableStyleId>
              </a:tblPr>
              <a:tblGrid>
                <a:gridCol w="1761091">
                  <a:extLst>
                    <a:ext uri="{9D8B030D-6E8A-4147-A177-3AD203B41FA5}">
                      <a16:colId xmlns:a16="http://schemas.microsoft.com/office/drawing/2014/main" val="20000"/>
                    </a:ext>
                  </a:extLst>
                </a:gridCol>
                <a:gridCol w="1075418">
                  <a:extLst>
                    <a:ext uri="{9D8B030D-6E8A-4147-A177-3AD203B41FA5}">
                      <a16:colId xmlns:a16="http://schemas.microsoft.com/office/drawing/2014/main" val="20001"/>
                    </a:ext>
                  </a:extLst>
                </a:gridCol>
                <a:gridCol w="936791">
                  <a:extLst>
                    <a:ext uri="{9D8B030D-6E8A-4147-A177-3AD203B41FA5}">
                      <a16:colId xmlns:a16="http://schemas.microsoft.com/office/drawing/2014/main" val="20002"/>
                    </a:ext>
                  </a:extLst>
                </a:gridCol>
                <a:gridCol w="1257767">
                  <a:extLst>
                    <a:ext uri="{9D8B030D-6E8A-4147-A177-3AD203B41FA5}">
                      <a16:colId xmlns:a16="http://schemas.microsoft.com/office/drawing/2014/main" val="20003"/>
                    </a:ext>
                  </a:extLst>
                </a:gridCol>
                <a:gridCol w="1257767">
                  <a:extLst>
                    <a:ext uri="{9D8B030D-6E8A-4147-A177-3AD203B41FA5}">
                      <a16:colId xmlns:a16="http://schemas.microsoft.com/office/drawing/2014/main" val="20004"/>
                    </a:ext>
                  </a:extLst>
                </a:gridCol>
              </a:tblGrid>
              <a:tr h="627529">
                <a:tc>
                  <a:txBody>
                    <a:bodyPr/>
                    <a:lstStyle/>
                    <a:p>
                      <a:r>
                        <a:rPr lang="en-GB" b="1" dirty="0" smtClean="0"/>
                        <a:t>Quote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Meaning</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Technique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Context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smtClean="0"/>
                        <a:t>Effect</a:t>
                      </a:r>
                      <a:r>
                        <a:rPr lang="en-GB" baseline="0" dirty="0" smtClean="0"/>
                        <a:t> on an Elizabethan audience</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19953">
                <a:tc>
                  <a:txBody>
                    <a:bodyPr/>
                    <a:lstStyle/>
                    <a:p>
                      <a:r>
                        <a:rPr lang="en-GB" b="0" dirty="0" smtClean="0"/>
                        <a:t>‘O I am fortune’s fool’ </a:t>
                      </a:r>
                      <a:r>
                        <a:rPr lang="en-GB" b="1" dirty="0" smtClean="0"/>
                        <a:t>Romeo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84960">
                <a:tc>
                  <a:txBody>
                    <a:bodyPr/>
                    <a:lstStyle/>
                    <a:p>
                      <a:r>
                        <a:rPr lang="en-GB" dirty="0" smtClean="0"/>
                        <a:t>‘My grave is like to be my wedding bed’ </a:t>
                      </a:r>
                      <a:r>
                        <a:rPr lang="en-GB" b="1" dirty="0" smtClean="0"/>
                        <a:t>Juliet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53768">
                <a:tc>
                  <a:txBody>
                    <a:bodyPr/>
                    <a:lstStyle/>
                    <a:p>
                      <a:r>
                        <a:rPr lang="en-GB" b="0" dirty="0" smtClean="0"/>
                        <a:t>‘She’s the hopeful</a:t>
                      </a:r>
                      <a:r>
                        <a:rPr lang="en-GB" b="0" baseline="0" dirty="0" smtClean="0"/>
                        <a:t> lady of my earth’ </a:t>
                      </a:r>
                      <a:r>
                        <a:rPr lang="en-GB" b="1" baseline="0" dirty="0" smtClean="0"/>
                        <a:t>Capulet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84960">
                <a:tc>
                  <a:txBody>
                    <a:bodyPr/>
                    <a:lstStyle/>
                    <a:p>
                      <a:r>
                        <a:rPr lang="en-GB" b="0" dirty="0" smtClean="0"/>
                        <a:t>‘Hang</a:t>
                      </a:r>
                      <a:r>
                        <a:rPr lang="en-GB" b="0" baseline="0" dirty="0" smtClean="0"/>
                        <a:t> thee, young baggage’ disobedient wretch</a:t>
                      </a:r>
                      <a:r>
                        <a:rPr lang="en-GB" b="1" baseline="0" dirty="0" smtClean="0"/>
                        <a:t>’ Capulet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53768">
                <a:tc>
                  <a:txBody>
                    <a:bodyPr/>
                    <a:lstStyle/>
                    <a:p>
                      <a:r>
                        <a:rPr lang="en-GB" b="0" dirty="0" smtClean="0"/>
                        <a:t>‘Juliet</a:t>
                      </a:r>
                      <a:r>
                        <a:rPr lang="en-GB" b="0" baseline="0" dirty="0" smtClean="0"/>
                        <a:t> is the sun’ </a:t>
                      </a:r>
                      <a:r>
                        <a:rPr lang="en-GB" b="1" baseline="0" dirty="0" smtClean="0"/>
                        <a:t>Romeo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73349896"/>
              </p:ext>
            </p:extLst>
          </p:nvPr>
        </p:nvGraphicFramePr>
        <p:xfrm>
          <a:off x="220476" y="4539152"/>
          <a:ext cx="6288834" cy="4046220"/>
        </p:xfrm>
        <a:graphic>
          <a:graphicData uri="http://schemas.openxmlformats.org/drawingml/2006/table">
            <a:tbl>
              <a:tblPr firstRow="1" bandRow="1">
                <a:tableStyleId>{5C22544A-7EE6-4342-B048-85BDC9FD1C3A}</a:tableStyleId>
              </a:tblPr>
              <a:tblGrid>
                <a:gridCol w="1762703">
                  <a:extLst>
                    <a:ext uri="{9D8B030D-6E8A-4147-A177-3AD203B41FA5}">
                      <a16:colId xmlns:a16="http://schemas.microsoft.com/office/drawing/2014/main" val="20000"/>
                    </a:ext>
                  </a:extLst>
                </a:gridCol>
                <a:gridCol w="1092530">
                  <a:extLst>
                    <a:ext uri="{9D8B030D-6E8A-4147-A177-3AD203B41FA5}">
                      <a16:colId xmlns:a16="http://schemas.microsoft.com/office/drawing/2014/main" val="20001"/>
                    </a:ext>
                  </a:extLst>
                </a:gridCol>
                <a:gridCol w="918067">
                  <a:extLst>
                    <a:ext uri="{9D8B030D-6E8A-4147-A177-3AD203B41FA5}">
                      <a16:colId xmlns:a16="http://schemas.microsoft.com/office/drawing/2014/main" val="20002"/>
                    </a:ext>
                  </a:extLst>
                </a:gridCol>
                <a:gridCol w="1257767">
                  <a:extLst>
                    <a:ext uri="{9D8B030D-6E8A-4147-A177-3AD203B41FA5}">
                      <a16:colId xmlns:a16="http://schemas.microsoft.com/office/drawing/2014/main" val="20003"/>
                    </a:ext>
                  </a:extLst>
                </a:gridCol>
                <a:gridCol w="1257767">
                  <a:extLst>
                    <a:ext uri="{9D8B030D-6E8A-4147-A177-3AD203B41FA5}">
                      <a16:colId xmlns:a16="http://schemas.microsoft.com/office/drawing/2014/main" val="20004"/>
                    </a:ext>
                  </a:extLst>
                </a:gridCol>
              </a:tblGrid>
              <a:tr h="697866">
                <a:tc>
                  <a:txBody>
                    <a:bodyPr/>
                    <a:lstStyle/>
                    <a:p>
                      <a:r>
                        <a:rPr lang="en-GB" b="0" dirty="0" smtClean="0">
                          <a:solidFill>
                            <a:schemeClr val="tx1"/>
                          </a:solidFill>
                        </a:rPr>
                        <a:t>‘Deny thy father and refuse thy</a:t>
                      </a:r>
                      <a:r>
                        <a:rPr lang="en-GB" b="0" baseline="0" dirty="0" smtClean="0">
                          <a:solidFill>
                            <a:schemeClr val="tx1"/>
                          </a:solidFill>
                        </a:rPr>
                        <a:t> name’</a:t>
                      </a:r>
                      <a:r>
                        <a:rPr lang="en-GB" baseline="0" dirty="0" smtClean="0">
                          <a:solidFill>
                            <a:schemeClr val="tx1"/>
                          </a:solidFill>
                        </a:rPr>
                        <a:t> </a:t>
                      </a:r>
                      <a:r>
                        <a:rPr lang="en-GB" b="1" baseline="0" dirty="0" smtClean="0">
                          <a:solidFill>
                            <a:schemeClr val="tx1"/>
                          </a:solidFill>
                        </a:rPr>
                        <a:t>Juliet</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CD6EE"/>
                    </a:solidFill>
                  </a:tcPr>
                </a:tc>
                <a:extLst>
                  <a:ext uri="{0D108BD9-81ED-4DB2-BD59-A6C34878D82A}">
                    <a16:rowId xmlns:a16="http://schemas.microsoft.com/office/drawing/2014/main" val="10000"/>
                  </a:ext>
                </a:extLst>
              </a:tr>
              <a:tr h="370840">
                <a:tc>
                  <a:txBody>
                    <a:bodyPr/>
                    <a:lstStyle/>
                    <a:p>
                      <a:r>
                        <a:rPr lang="en-GB" dirty="0" smtClean="0"/>
                        <a:t>‘a plague</a:t>
                      </a:r>
                      <a:r>
                        <a:rPr lang="en-GB" baseline="0" dirty="0" smtClean="0"/>
                        <a:t> o’ both your houses’ </a:t>
                      </a:r>
                      <a:r>
                        <a:rPr lang="en-GB" b="1" baseline="0" dirty="0" smtClean="0"/>
                        <a:t>Mercutio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GB" dirty="0" smtClean="0"/>
                        <a:t>‘If</a:t>
                      </a:r>
                      <a:r>
                        <a:rPr lang="en-GB" baseline="0" dirty="0" smtClean="0"/>
                        <a:t> love be rough with you, be rough with love’ </a:t>
                      </a:r>
                      <a:r>
                        <a:rPr lang="en-GB" b="1" baseline="0" dirty="0" smtClean="0"/>
                        <a:t>Mercutio</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GB" dirty="0" smtClean="0"/>
                        <a:t>‘These violent</a:t>
                      </a:r>
                      <a:r>
                        <a:rPr lang="en-GB" baseline="0" dirty="0" smtClean="0"/>
                        <a:t> delights have violent ends’ </a:t>
                      </a:r>
                      <a:r>
                        <a:rPr lang="en-GB" b="1" baseline="0" dirty="0" smtClean="0"/>
                        <a:t>Friar Lawrence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GB" dirty="0" smtClean="0"/>
                        <a:t>‘He’s a flower, in faith,</a:t>
                      </a:r>
                      <a:r>
                        <a:rPr lang="en-GB" baseline="0" dirty="0" smtClean="0"/>
                        <a:t> a very flower’ </a:t>
                      </a:r>
                      <a:r>
                        <a:rPr lang="en-GB" b="1" baseline="0" dirty="0" smtClean="0"/>
                        <a:t>Nurse about Paris</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n-GB" dirty="0" smtClean="0"/>
                        <a:t>‘O brother Montague,</a:t>
                      </a:r>
                      <a:r>
                        <a:rPr lang="en-GB" baseline="0" dirty="0" smtClean="0"/>
                        <a:t> give me thy hand’ </a:t>
                      </a:r>
                      <a:r>
                        <a:rPr lang="en-GB" b="1" baseline="0" dirty="0" smtClean="0"/>
                        <a:t>Capulet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09037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1882" y="142504"/>
            <a:ext cx="6184632" cy="8779776"/>
          </a:xfrm>
        </p:spPr>
        <p:txBody>
          <a:bodyPr>
            <a:normAutofit/>
          </a:bodyPr>
          <a:lstStyle/>
          <a:p>
            <a:r>
              <a:rPr lang="en-GB" sz="1100" dirty="0" smtClean="0"/>
              <a:t>Task 8: On the following pages you will find three example questions. Create plans for them in the boxes provided and then write your answers on additional lined paper.</a:t>
            </a:r>
            <a:endParaRPr lang="en-GB" sz="1100"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882" y="567035"/>
            <a:ext cx="6184632" cy="5513131"/>
          </a:xfrm>
          <a:prstGeom prst="rect">
            <a:avLst/>
          </a:prstGeom>
        </p:spPr>
      </p:pic>
      <p:sp>
        <p:nvSpPr>
          <p:cNvPr id="5" name="TextBox 4"/>
          <p:cNvSpPr txBox="1"/>
          <p:nvPr/>
        </p:nvSpPr>
        <p:spPr>
          <a:xfrm>
            <a:off x="475012" y="6222670"/>
            <a:ext cx="5911501" cy="3416320"/>
          </a:xfrm>
          <a:prstGeom prst="rect">
            <a:avLst/>
          </a:prstGeom>
          <a:noFill/>
          <a:ln w="19050">
            <a:solidFill>
              <a:schemeClr val="tx1"/>
            </a:solidFill>
          </a:ln>
        </p:spPr>
        <p:txBody>
          <a:bodyPr wrap="square" rtlCol="0">
            <a:spAutoFit/>
          </a:bodyPr>
          <a:lstStyle/>
          <a:p>
            <a:r>
              <a:rPr lang="en-GB" dirty="0" smtClean="0"/>
              <a:t>Plan: </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2657699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582</TotalTime>
  <Words>1851</Words>
  <Application>Microsoft Office PowerPoint</Application>
  <PresentationFormat>A4 Paper (210x297 mm)</PresentationFormat>
  <Paragraphs>285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Year 11 English Literature Paper One Revision Booklet</vt:lpstr>
      <vt:lpstr>What do your Literature Exams look like?</vt:lpstr>
      <vt:lpstr>Paper One Tasks and Quotes</vt:lpstr>
      <vt:lpstr>PowerPoint Presentation</vt:lpstr>
      <vt:lpstr>Task Five: Make a mind map about context Challenge: Can you add how characters link to context? Super Challenge: Can you also add quotes that link to context?</vt:lpstr>
      <vt:lpstr>PowerPoint Presentation</vt:lpstr>
      <vt:lpstr>PowerPoint Presentation</vt:lpstr>
      <vt:lpstr>PowerPoint Presentation</vt:lpstr>
      <vt:lpstr>PowerPoint Presentation</vt:lpstr>
      <vt:lpstr>PowerPoint Presentation</vt:lpstr>
      <vt:lpstr>PowerPoint Presentation</vt:lpstr>
      <vt:lpstr>How to write your answer</vt:lpstr>
      <vt:lpstr>Section B: PAPER ONE</vt:lpstr>
      <vt:lpstr>PowerPoint Presentation</vt:lpstr>
      <vt:lpstr>Task Five: Make a mind map about context Challenge: Can you add how characters link to context? Super Challenge: Can you also add quotes that link to context?</vt:lpstr>
      <vt:lpstr>PowerPoint Presentation</vt:lpstr>
      <vt:lpstr>PowerPoint Presentation</vt:lpstr>
      <vt:lpstr>PowerPoint Presentation</vt:lpstr>
      <vt:lpstr>PowerPoint Presentation</vt:lpstr>
      <vt:lpstr>PowerPoint Presentation</vt:lpstr>
      <vt:lpstr>PowerPoint Presentation</vt:lpstr>
      <vt:lpstr>How to write your answer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English Literature Revision Booklet</dc:title>
  <dc:creator>Laura Colledge</dc:creator>
  <cp:lastModifiedBy>Jacqueline de Carles</cp:lastModifiedBy>
  <cp:revision>27</cp:revision>
  <dcterms:created xsi:type="dcterms:W3CDTF">2019-01-10T12:37:39Z</dcterms:created>
  <dcterms:modified xsi:type="dcterms:W3CDTF">2022-02-15T08:09:00Z</dcterms:modified>
</cp:coreProperties>
</file>