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88" r:id="rId5"/>
    <p:sldId id="259" r:id="rId6"/>
    <p:sldId id="280" r:id="rId7"/>
    <p:sldId id="290" r:id="rId8"/>
    <p:sldId id="289" r:id="rId9"/>
    <p:sldId id="282" r:id="rId10"/>
    <p:sldId id="291" r:id="rId11"/>
    <p:sldId id="292" r:id="rId12"/>
    <p:sldId id="293" r:id="rId13"/>
  </p:sldIdLst>
  <p:sldSz cx="6858000" cy="9906000" type="A4"/>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D6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51" d="100"/>
          <a:sy n="51" d="100"/>
        </p:scale>
        <p:origin x="13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33398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1111198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1214251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434598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2292771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2010F4-BAE7-4574-8C31-6BCA194BA43B}" type="datetimeFigureOut">
              <a:rPr lang="en-GB" smtClean="0"/>
              <a:t>15/2/22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3657207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2010F4-BAE7-4574-8C31-6BCA194BA43B}" type="datetimeFigureOut">
              <a:rPr lang="en-GB" smtClean="0"/>
              <a:t>15/2/22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475908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C2010F4-BAE7-4574-8C31-6BCA194BA43B}" type="datetimeFigureOut">
              <a:rPr lang="en-GB" smtClean="0"/>
              <a:t>15/2/22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3602912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2010F4-BAE7-4574-8C31-6BCA194BA43B}" type="datetimeFigureOut">
              <a:rPr lang="en-GB" smtClean="0"/>
              <a:t>15/2/22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1657299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2010F4-BAE7-4574-8C31-6BCA194BA43B}" type="datetimeFigureOut">
              <a:rPr lang="en-GB" smtClean="0"/>
              <a:t>15/2/22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727070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2010F4-BAE7-4574-8C31-6BCA194BA43B}" type="datetimeFigureOut">
              <a:rPr lang="en-GB" smtClean="0"/>
              <a:t>15/2/22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28142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C2010F4-BAE7-4574-8C31-6BCA194BA43B}" type="datetimeFigureOut">
              <a:rPr lang="en-GB" smtClean="0"/>
              <a:t>15/2/22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EDEC32E-0B6B-476B-82C5-41EE34D223E6}" type="slidenum">
              <a:rPr lang="en-GB" smtClean="0"/>
              <a:t>‹#›</a:t>
            </a:fld>
            <a:endParaRPr lang="en-GB"/>
          </a:p>
        </p:txBody>
      </p:sp>
    </p:spTree>
    <p:extLst>
      <p:ext uri="{BB962C8B-B14F-4D97-AF65-F5344CB8AC3E}">
        <p14:creationId xmlns:p14="http://schemas.microsoft.com/office/powerpoint/2010/main" val="29445646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image" Target="../media/image13.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724539"/>
            <a:ext cx="5486400" cy="2214780"/>
          </a:xfrm>
        </p:spPr>
        <p:txBody>
          <a:bodyPr/>
          <a:lstStyle/>
          <a:p>
            <a:r>
              <a:rPr lang="en-GB" dirty="0" smtClean="0"/>
              <a:t>Year 11 English Language Paper Two Revision Booklet</a:t>
            </a:r>
            <a:endParaRPr lang="en-GB" dirty="0"/>
          </a:p>
        </p:txBody>
      </p:sp>
      <p:sp>
        <p:nvSpPr>
          <p:cNvPr id="3" name="Subtitle 2"/>
          <p:cNvSpPr>
            <a:spLocks noGrp="1"/>
          </p:cNvSpPr>
          <p:nvPr>
            <p:ph type="subTitle" idx="1"/>
          </p:nvPr>
        </p:nvSpPr>
        <p:spPr/>
        <p:txBody>
          <a:bodyPr>
            <a:normAutofit fontScale="92500"/>
          </a:bodyPr>
          <a:lstStyle/>
          <a:p>
            <a:pPr algn="l"/>
            <a:r>
              <a:rPr lang="en-GB" dirty="0" smtClean="0"/>
              <a:t>Name: ___________________________________________</a:t>
            </a:r>
          </a:p>
          <a:p>
            <a:pPr algn="l"/>
            <a:endParaRPr lang="en-GB" dirty="0"/>
          </a:p>
          <a:p>
            <a:pPr algn="l"/>
            <a:r>
              <a:rPr lang="en-GB" dirty="0" smtClean="0"/>
              <a:t>Teacher:    ___________________________________________</a:t>
            </a:r>
          </a:p>
          <a:p>
            <a:pPr algn="l"/>
            <a:endParaRPr lang="en-GB" dirty="0"/>
          </a:p>
          <a:p>
            <a:pPr algn="l"/>
            <a:r>
              <a:rPr lang="en-GB" dirty="0" smtClean="0"/>
              <a:t>Class: _____________________________________________</a:t>
            </a:r>
            <a:endParaRPr lang="en-GB" dirty="0"/>
          </a:p>
        </p:txBody>
      </p:sp>
      <p:sp>
        <p:nvSpPr>
          <p:cNvPr id="5" name="TextBox 4"/>
          <p:cNvSpPr txBox="1"/>
          <p:nvPr/>
        </p:nvSpPr>
        <p:spPr>
          <a:xfrm>
            <a:off x="2679052" y="792233"/>
            <a:ext cx="2154205" cy="1200329"/>
          </a:xfrm>
          <a:prstGeom prst="rect">
            <a:avLst/>
          </a:prstGeom>
          <a:noFill/>
          <a:ln w="12700">
            <a:solidFill>
              <a:schemeClr val="tx1"/>
            </a:solidFill>
          </a:ln>
        </p:spPr>
        <p:txBody>
          <a:bodyPr wrap="square" rtlCol="0">
            <a:spAutoFit/>
          </a:bodyPr>
          <a:lstStyle/>
          <a:p>
            <a:pPr algn="ctr"/>
            <a:r>
              <a:rPr lang="en-GB" dirty="0" smtClean="0"/>
              <a:t>The Secret of Success:</a:t>
            </a:r>
          </a:p>
          <a:p>
            <a:pPr algn="ctr"/>
            <a:r>
              <a:rPr lang="en-GB" dirty="0" smtClean="0"/>
              <a:t>Stop Wishing!</a:t>
            </a:r>
          </a:p>
          <a:p>
            <a:pPr algn="ctr"/>
            <a:r>
              <a:rPr lang="en-GB" dirty="0" smtClean="0"/>
              <a:t>Start Doing!</a:t>
            </a:r>
            <a:endParaRPr lang="en-GB" dirty="0"/>
          </a:p>
        </p:txBody>
      </p:sp>
    </p:spTree>
    <p:extLst>
      <p:ext uri="{BB962C8B-B14F-4D97-AF65-F5344CB8AC3E}">
        <p14:creationId xmlns:p14="http://schemas.microsoft.com/office/powerpoint/2010/main" val="23120612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7" name="Content Placeholder 6"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0231" y="194365"/>
            <a:ext cx="6434657" cy="4396296"/>
          </a:xfrm>
        </p:spPr>
      </p:pic>
      <p:pic>
        <p:nvPicPr>
          <p:cNvPr id="8" name="Picture 7"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418" y="4590661"/>
            <a:ext cx="6176282" cy="4478694"/>
          </a:xfrm>
          <a:prstGeom prst="rect">
            <a:avLst/>
          </a:prstGeom>
        </p:spPr>
      </p:pic>
    </p:spTree>
    <p:extLst>
      <p:ext uri="{BB962C8B-B14F-4D97-AF65-F5344CB8AC3E}">
        <p14:creationId xmlns:p14="http://schemas.microsoft.com/office/powerpoint/2010/main" val="2194848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031" y="348036"/>
            <a:ext cx="6523668" cy="6817873"/>
          </a:xfrm>
        </p:spPr>
      </p:pic>
    </p:spTree>
    <p:extLst>
      <p:ext uri="{BB962C8B-B14F-4D97-AF65-F5344CB8AC3E}">
        <p14:creationId xmlns:p14="http://schemas.microsoft.com/office/powerpoint/2010/main" val="2484722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8620" y="376224"/>
            <a:ext cx="6087893" cy="5893947"/>
          </a:xfrm>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88" y="6421352"/>
            <a:ext cx="5834436" cy="2295331"/>
          </a:xfrm>
          <a:prstGeom prst="rect">
            <a:avLst/>
          </a:prstGeom>
        </p:spPr>
      </p:pic>
    </p:spTree>
    <p:extLst>
      <p:ext uri="{BB962C8B-B14F-4D97-AF65-F5344CB8AC3E}">
        <p14:creationId xmlns:p14="http://schemas.microsoft.com/office/powerpoint/2010/main" val="2456013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257" y="167951"/>
            <a:ext cx="5453452" cy="1023854"/>
          </a:xfrm>
        </p:spPr>
        <p:txBody>
          <a:bodyPr/>
          <a:lstStyle/>
          <a:p>
            <a:r>
              <a:rPr lang="en-GB" dirty="0" smtClean="0"/>
              <a:t>What do your Language exams look like?</a:t>
            </a:r>
            <a:endParaRPr lang="en-GB"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0465" y="1191805"/>
            <a:ext cx="5024244" cy="4051999"/>
          </a:xfrm>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0465" y="5243804"/>
            <a:ext cx="5024244" cy="4477375"/>
          </a:xfrm>
          <a:prstGeom prst="rect">
            <a:avLst/>
          </a:prstGeom>
        </p:spPr>
      </p:pic>
      <p:sp>
        <p:nvSpPr>
          <p:cNvPr id="3" name="Left Arrow 2"/>
          <p:cNvSpPr/>
          <p:nvPr/>
        </p:nvSpPr>
        <p:spPr>
          <a:xfrm>
            <a:off x="4124131" y="4907902"/>
            <a:ext cx="2425959" cy="110101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This booklet is based on this paper</a:t>
            </a:r>
            <a:endParaRPr lang="en-GB" dirty="0"/>
          </a:p>
        </p:txBody>
      </p:sp>
    </p:spTree>
    <p:extLst>
      <p:ext uri="{BB962C8B-B14F-4D97-AF65-F5344CB8AC3E}">
        <p14:creationId xmlns:p14="http://schemas.microsoft.com/office/powerpoint/2010/main" val="3706233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257" y="783772"/>
            <a:ext cx="6199901" cy="9461242"/>
          </a:xfrm>
        </p:spPr>
        <p:txBody>
          <a:bodyPr>
            <a:normAutofit fontScale="62500" lnSpcReduction="20000"/>
          </a:bodyPr>
          <a:lstStyle/>
          <a:p>
            <a:r>
              <a:rPr lang="en-GB" sz="2400" b="1" dirty="0"/>
              <a:t>Source A: 20</a:t>
            </a:r>
            <a:r>
              <a:rPr lang="en-GB" sz="2400" b="1" baseline="30000" dirty="0"/>
              <a:t>th</a:t>
            </a:r>
            <a:r>
              <a:rPr lang="en-GB" sz="2400" b="1" dirty="0"/>
              <a:t> century nonfiction</a:t>
            </a:r>
            <a:endParaRPr lang="en-GB" sz="2400" dirty="0"/>
          </a:p>
          <a:p>
            <a:r>
              <a:rPr lang="en-GB" sz="2400" dirty="0"/>
              <a:t>Extract taken from Bill Bryson’s travel book </a:t>
            </a:r>
            <a:r>
              <a:rPr lang="en-GB" sz="2400" i="1" dirty="0"/>
              <a:t>Notes from a Small Island</a:t>
            </a:r>
            <a:r>
              <a:rPr lang="en-GB" sz="2400" dirty="0"/>
              <a:t>.</a:t>
            </a:r>
          </a:p>
          <a:p>
            <a:r>
              <a:rPr lang="en-GB" sz="2400" dirty="0"/>
              <a:t>Blackpool – and I don’t care how many times you hear this, it never stops being amazing – attracts more visitors every year than Greece and has more holiday beds than the whole of Portugal. It consumes more chips per capita than anywhere else on the planet. (It gets through forty acres of potatoes a day.) It has the largest concentration of roller-coasters in Europe. It has the continent's second most popular tourist attraction, the forty-two-acre Pleasure Beach, whose 6.5 million annual visitors are exceeded in number only by those going to the Vatican. It has the most famous illuminations. And on Friday and Saturday nights it has more public toilets than anywhere else in Britain; elsewhere they call them doorways. </a:t>
            </a:r>
          </a:p>
          <a:p>
            <a:r>
              <a:rPr lang="en-GB" sz="2400" dirty="0"/>
              <a:t>Whatever you may think of the place, it does what it does very well - or if not very well at least very successfully. In the past twenty years, during a period in which the number of Britons taking traditional seaside holidays has declined by a fifth, Blackpool has increased its visitor numbers by 7 per cent and built tourism into a £250-million-a-year industry - no small achievement when you consider the British climate, the fact that Blackpool is ugly, dirty and a long way from anywhere, that its sea is an open toilet, and its attractions nearly all cheap, provincial and dire. </a:t>
            </a:r>
          </a:p>
          <a:p>
            <a:r>
              <a:rPr lang="en-GB" sz="2400" dirty="0"/>
              <a:t>It was the illuminations that had brought me there. I had been hearing and reading about them for so long that I was genuinely keen to see them. So, after securing a room in a modest guesthouse on a back street, I hastened to the front in a sense of some expectation. Well, all I can say is that Blackpool's illuminations are nothing if not splendid, and they are not splendid. There is, of course, always a danger of disappointment when you finally encounter something you have wanted to see for a long time, but in terms of </a:t>
            </a:r>
            <a:r>
              <a:rPr lang="en-GB" sz="2400" dirty="0" err="1"/>
              <a:t>letdown</a:t>
            </a:r>
            <a:r>
              <a:rPr lang="en-GB" sz="2400" dirty="0"/>
              <a:t> it would be hard to exceed Blackpool's light show. I thought there would be lasers sweeping the sky, strobe lights tattooing the clouds and other gasp-making </a:t>
            </a:r>
            <a:r>
              <a:rPr lang="en-GB" sz="2400" dirty="0" err="1"/>
              <a:t>dazzlements</a:t>
            </a:r>
            <a:r>
              <a:rPr lang="en-GB" sz="2400" dirty="0"/>
              <a:t>. Instead there was just a rumbling procession of old trams decorated as rocket ships or Christmas crackers, and several miles of paltry decorations on lampposts. I suppose if you had never seen electricity in action, it would be pretty </a:t>
            </a:r>
            <a:r>
              <a:rPr lang="en-GB" sz="2400" dirty="0" err="1"/>
              <a:t>breathtaking</a:t>
            </a:r>
            <a:r>
              <a:rPr lang="en-GB" sz="2400" dirty="0"/>
              <a:t>, but I'm not even sure of that. It all just seemed tacky and inadequate on rather a grand scale, like Blackpool itself. </a:t>
            </a:r>
          </a:p>
          <a:p>
            <a:r>
              <a:rPr lang="en-GB" sz="2400" dirty="0"/>
              <a:t>What was no less amazing than the meagreness of the illuminations were the crowds of people who had come to witness the spectacle. Traffic along the front was bumper to bumper, with childish faces pressed to the windows of every creeping car, and there were masses of people ambling happily along the spacious promenade. At frequent intervals hawkers sold luminous necklaces and bracelets or other short-lived diversions, and were doing a roaring trade. I read somewhere once that half of all visitors to Blackpool have been there at least ten times. Goodness knows what they find in the place. I walked for a mile or so along the prom, and couldn't understand the appeal of it - and I, as you may have realized by now, am an enthusiast for tat. Perhaps I was just weary after my long journey from </a:t>
            </a:r>
            <a:r>
              <a:rPr lang="en-GB" sz="2400" dirty="0" err="1"/>
              <a:t>Porthmadog</a:t>
            </a:r>
            <a:r>
              <a:rPr lang="en-GB" sz="2400" dirty="0"/>
              <a:t>, but I couldn't wake up any enthusiasm for it at all. I wandered through brightly lit arcades and peered in bingo halls, but the festive atmosphere that seemed to seize everyone failed to rub off on me. Eventually, feeling very tired and very foreign, I retired to a fish restaurant on a side-street, where I had a plate of haddock, chips and peas, and was looked at like I was some kind of southern pansy when I asked for tartare sauce, and afterwards took yet another early night.</a:t>
            </a:r>
          </a:p>
          <a:p>
            <a:pPr marL="0" indent="0">
              <a:buNone/>
            </a:pPr>
            <a:endParaRPr lang="en-GB" sz="2200" dirty="0"/>
          </a:p>
        </p:txBody>
      </p:sp>
      <p:sp>
        <p:nvSpPr>
          <p:cNvPr id="6" name="TextBox 5"/>
          <p:cNvSpPr txBox="1"/>
          <p:nvPr/>
        </p:nvSpPr>
        <p:spPr>
          <a:xfrm>
            <a:off x="261257" y="298580"/>
            <a:ext cx="6064898" cy="307777"/>
          </a:xfrm>
          <a:prstGeom prst="rect">
            <a:avLst/>
          </a:prstGeom>
          <a:noFill/>
        </p:spPr>
        <p:txBody>
          <a:bodyPr wrap="square" rtlCol="0">
            <a:spAutoFit/>
          </a:bodyPr>
          <a:lstStyle/>
          <a:p>
            <a:r>
              <a:rPr lang="en-GB" sz="1400" b="1" dirty="0" smtClean="0"/>
              <a:t>STEP ONE: Underline key words in the questions and read the extracts</a:t>
            </a:r>
            <a:endParaRPr lang="en-GB" sz="1400" b="1" dirty="0"/>
          </a:p>
        </p:txBody>
      </p:sp>
    </p:spTree>
    <p:extLst>
      <p:ext uri="{BB962C8B-B14F-4D97-AF65-F5344CB8AC3E}">
        <p14:creationId xmlns:p14="http://schemas.microsoft.com/office/powerpoint/2010/main" val="4168915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274" y="167951"/>
            <a:ext cx="6181240" cy="9367935"/>
          </a:xfrm>
        </p:spPr>
        <p:txBody>
          <a:bodyPr>
            <a:normAutofit fontScale="62500" lnSpcReduction="20000"/>
          </a:bodyPr>
          <a:lstStyle/>
          <a:p>
            <a:r>
              <a:rPr lang="en-GB" b="1" dirty="0"/>
              <a:t>Source B: 19</a:t>
            </a:r>
            <a:r>
              <a:rPr lang="en-GB" b="1" baseline="30000" dirty="0"/>
              <a:t>th</a:t>
            </a:r>
            <a:r>
              <a:rPr lang="en-GB" b="1" dirty="0"/>
              <a:t> century literary </a:t>
            </a:r>
            <a:r>
              <a:rPr lang="en-GB" b="1" dirty="0" smtClean="0"/>
              <a:t>nonfiction</a:t>
            </a:r>
            <a:endParaRPr lang="en-GB" dirty="0"/>
          </a:p>
          <a:p>
            <a:r>
              <a:rPr lang="en-GB" dirty="0"/>
              <a:t>Extract taken from Charles Dickens’ travelogue </a:t>
            </a:r>
            <a:r>
              <a:rPr lang="en-GB" i="1" dirty="0"/>
              <a:t>Pictures from Italy.</a:t>
            </a:r>
            <a:endParaRPr lang="en-GB" dirty="0"/>
          </a:p>
          <a:p>
            <a:r>
              <a:rPr lang="en-US" dirty="0" smtClean="0"/>
              <a:t>Pleasant </a:t>
            </a:r>
            <a:r>
              <a:rPr lang="en-US" dirty="0"/>
              <a:t>Verona! With its beautiful old palaces, and charming country in the distance, seen from terrace walks, and stately, </a:t>
            </a:r>
            <a:r>
              <a:rPr lang="en-US" dirty="0" err="1"/>
              <a:t>balustraded</a:t>
            </a:r>
            <a:r>
              <a:rPr lang="en-US" dirty="0"/>
              <a:t> galleries*. With its Roman gates, still spanning the fair street, and casting, on the sunlight of to-day, the shade of fifteen hundred years ago. With its marble-fitted churches, lofty towers, rich architecture, and quaint old quiet thoroughfares, where shouts of Montagues and Capulets* once resounded. […] With its fast-rushing river, picturesque old bridge, great castle, waving cypresses, and prospect so delightful, and so cheerful! Pleasant Verona!</a:t>
            </a:r>
            <a:endParaRPr lang="en-GB" dirty="0"/>
          </a:p>
          <a:p>
            <a:r>
              <a:rPr lang="en-US" dirty="0"/>
              <a:t>In the midst of it, in the Piazza di Bra — a spirit of old time among the familiar realities of the passing hour — is the great Roman Amphitheatre*. So well preserved, and carefully maintained, that every row of seats is there, unbroken. Over certain of the arches, the old Roman numerals may yet be seen; and there are corridors, and staircases, and subterranean* passages for beasts, and winding ways, above ground and below, as when the fierce thousands hurried in and out, intent upon the bloody shows of the arena. Nestling in some of the shadows and hollow places of the walls, now, are smiths with their forges, and a few small dealers of one kind or other; and there are green weeds, and leaves, and grass, upon the parapet. But little else is greatly changed.</a:t>
            </a:r>
            <a:endParaRPr lang="en-GB" dirty="0"/>
          </a:p>
          <a:p>
            <a:r>
              <a:rPr lang="en-US" dirty="0"/>
              <a:t>When I had traversed all about it, with great interest, and had gone up to the topmost round of seats, and turning from the lovely panorama closed in by the distant Alps, looked down into the building, it seemed to lie before me like the inside of a prodigious* hat of plaited straw, with an enormously broad brim and a shallow crown; the plaits being represented by the four-and-forty rows of seats. The comparison is a homely and fantastic one, in sober remembrance and on paper, but it was irresistibly suggested at the moment, nevertheless.</a:t>
            </a:r>
            <a:endParaRPr lang="en-GB" dirty="0"/>
          </a:p>
          <a:p>
            <a:r>
              <a:rPr lang="en-US" dirty="0"/>
              <a:t>[…]</a:t>
            </a:r>
            <a:endParaRPr lang="en-GB" dirty="0"/>
          </a:p>
          <a:p>
            <a:r>
              <a:rPr lang="en-US" dirty="0"/>
              <a:t>I walked through and through the town all the rest of the day, and could have walked there until now, I think. In one place, there was a very pretty modern theatre, where they had just performed the opera (always popular in Verona) of Romeo and Juliet. In another there was a collection, under a colonnade*, of Greek, Roman, and Etruscan remains, presided over by an ancient man who might have been an Etruscan relic himself; for he was not strong enough to open the iron gate, when he had unlocked it, and had neither voice enough to be audible when he described the curiosities, nor sight enough to see them: he was so very old. In another place, there was a gallery of pictures: so abominably bad, that it was quite delightful to see them </a:t>
            </a:r>
            <a:r>
              <a:rPr lang="en-US" dirty="0" err="1"/>
              <a:t>mouldering</a:t>
            </a:r>
            <a:r>
              <a:rPr lang="en-US" dirty="0"/>
              <a:t> away. But anywhere: in the churches, among the palaces, in the streets, on the bridge, or down beside the river: it was always pleasant Verona, and in my remembrance always will be.</a:t>
            </a:r>
            <a:endParaRPr lang="en-GB" dirty="0"/>
          </a:p>
          <a:p>
            <a:pPr marL="0" indent="0">
              <a:buNone/>
            </a:pPr>
            <a:r>
              <a:rPr lang="en-US" u="sng" dirty="0" smtClean="0"/>
              <a:t>*</a:t>
            </a:r>
            <a:r>
              <a:rPr lang="en-US" u="sng" dirty="0"/>
              <a:t>Glossary</a:t>
            </a:r>
            <a:endParaRPr lang="en-GB" dirty="0"/>
          </a:p>
          <a:p>
            <a:pPr marL="0" indent="0">
              <a:buNone/>
            </a:pPr>
            <a:r>
              <a:rPr lang="en-US" dirty="0" err="1"/>
              <a:t>balustraded</a:t>
            </a:r>
            <a:r>
              <a:rPr lang="en-US" dirty="0"/>
              <a:t> gallery = a type of balcony</a:t>
            </a:r>
            <a:endParaRPr lang="en-GB" dirty="0"/>
          </a:p>
          <a:p>
            <a:pPr marL="0" indent="0">
              <a:buNone/>
            </a:pPr>
            <a:r>
              <a:rPr lang="en-US" dirty="0"/>
              <a:t>Montagues and Capulets = the two families from Shakespeare’s </a:t>
            </a:r>
            <a:r>
              <a:rPr lang="en-US" i="1" dirty="0"/>
              <a:t>Romeo and Juliet</a:t>
            </a:r>
            <a:r>
              <a:rPr lang="en-US" dirty="0"/>
              <a:t>, which is set in Verona</a:t>
            </a:r>
            <a:endParaRPr lang="en-GB" dirty="0"/>
          </a:p>
          <a:p>
            <a:pPr marL="0" indent="0">
              <a:buNone/>
            </a:pPr>
            <a:r>
              <a:rPr lang="en-US" dirty="0"/>
              <a:t>Amphitheatre = an open, circular building with a central space for the presentation of dramatic or sporting events surrounded by tiers of seats for spectators</a:t>
            </a:r>
            <a:endParaRPr lang="en-GB" dirty="0"/>
          </a:p>
          <a:p>
            <a:pPr marL="0" indent="0">
              <a:buNone/>
            </a:pPr>
            <a:r>
              <a:rPr lang="en-US" dirty="0"/>
              <a:t>subterranean = underground</a:t>
            </a:r>
            <a:endParaRPr lang="en-GB" dirty="0"/>
          </a:p>
          <a:p>
            <a:pPr marL="0" indent="0">
              <a:buNone/>
            </a:pPr>
            <a:r>
              <a:rPr lang="en-US" dirty="0"/>
              <a:t>prodigious = impressive, extraordinary</a:t>
            </a:r>
            <a:endParaRPr lang="en-GB" dirty="0"/>
          </a:p>
          <a:p>
            <a:pPr marL="0" indent="0">
              <a:buNone/>
            </a:pPr>
            <a:r>
              <a:rPr lang="en-US" dirty="0"/>
              <a:t>colonnade = a type of walkway with a row of columns supporting a roof</a:t>
            </a:r>
            <a:endParaRPr lang="en-GB" dirty="0"/>
          </a:p>
          <a:p>
            <a:pPr marL="0" indent="0">
              <a:buNone/>
            </a:pPr>
            <a:r>
              <a:rPr lang="en-GB" dirty="0"/>
              <a:t> </a:t>
            </a:r>
          </a:p>
          <a:p>
            <a:pPr marL="0" indent="0">
              <a:buNone/>
            </a:pPr>
            <a:r>
              <a:rPr lang="en-GB" b="1" dirty="0"/>
              <a:t/>
            </a:r>
            <a:br>
              <a:rPr lang="en-GB" b="1" dirty="0"/>
            </a:br>
            <a:endParaRPr lang="en-GB" dirty="0"/>
          </a:p>
        </p:txBody>
      </p:sp>
    </p:spTree>
    <p:extLst>
      <p:ext uri="{BB962C8B-B14F-4D97-AF65-F5344CB8AC3E}">
        <p14:creationId xmlns:p14="http://schemas.microsoft.com/office/powerpoint/2010/main" val="3487799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creen Clipping"/>
          <p:cNvPicPr>
            <a:picLocks noChangeAspect="1"/>
          </p:cNvPicPr>
          <p:nvPr/>
        </p:nvPicPr>
        <p:blipFill rotWithShape="1">
          <a:blip r:embed="rId2">
            <a:extLst>
              <a:ext uri="{28A0092B-C50C-407E-A947-70E740481C1C}">
                <a14:useLocalDpi xmlns:a14="http://schemas.microsoft.com/office/drawing/2010/main" val="0"/>
              </a:ext>
            </a:extLst>
          </a:blip>
          <a:srcRect l="4332" t="3847" b="34525"/>
          <a:stretch/>
        </p:blipFill>
        <p:spPr>
          <a:xfrm>
            <a:off x="162980" y="3376867"/>
            <a:ext cx="3927987" cy="1508823"/>
          </a:xfrm>
          <a:prstGeom prst="rect">
            <a:avLst/>
          </a:prstGeom>
        </p:spPr>
      </p:pic>
      <p:sp>
        <p:nvSpPr>
          <p:cNvPr id="6" name="TextBox 5"/>
          <p:cNvSpPr txBox="1"/>
          <p:nvPr/>
        </p:nvSpPr>
        <p:spPr>
          <a:xfrm>
            <a:off x="130629" y="223935"/>
            <a:ext cx="6419461" cy="1938992"/>
          </a:xfrm>
          <a:prstGeom prst="rect">
            <a:avLst/>
          </a:prstGeom>
          <a:noFill/>
        </p:spPr>
        <p:txBody>
          <a:bodyPr wrap="square" rtlCol="0">
            <a:spAutoFit/>
          </a:bodyPr>
          <a:lstStyle/>
          <a:p>
            <a:r>
              <a:rPr lang="en-GB" sz="1200" dirty="0" smtClean="0"/>
              <a:t>Question One will also ask for </a:t>
            </a:r>
            <a:r>
              <a:rPr lang="en-GB" sz="1200" dirty="0"/>
              <a:t> </a:t>
            </a:r>
            <a:r>
              <a:rPr lang="en-GB" sz="1200" dirty="0" smtClean="0"/>
              <a:t>facts that are stated or implied in the text. The focus of this booklet will be on Questions 2 -4.</a:t>
            </a:r>
          </a:p>
          <a:p>
            <a:endParaRPr lang="en-GB" sz="1200" dirty="0"/>
          </a:p>
          <a:p>
            <a:r>
              <a:rPr lang="en-GB" sz="1200" b="1" u="sng" dirty="0" smtClean="0"/>
              <a:t>Question Two</a:t>
            </a:r>
          </a:p>
          <a:p>
            <a:pPr marL="171450" indent="-171450">
              <a:buFontTx/>
              <a:buChar char="-"/>
            </a:pPr>
            <a:r>
              <a:rPr lang="en-GB" sz="1200" dirty="0" smtClean="0"/>
              <a:t>Asks you to summarise the differences or similarities between the texts</a:t>
            </a:r>
          </a:p>
          <a:p>
            <a:pPr marL="171450" indent="-171450">
              <a:buFontTx/>
              <a:buChar char="-"/>
            </a:pPr>
            <a:r>
              <a:rPr lang="en-GB" sz="1200" dirty="0" smtClean="0"/>
              <a:t>You need to make comparative points</a:t>
            </a:r>
          </a:p>
          <a:p>
            <a:pPr marL="171450" indent="-171450">
              <a:buFontTx/>
              <a:buChar char="-"/>
            </a:pPr>
            <a:r>
              <a:rPr lang="en-GB" sz="1200" dirty="0" smtClean="0"/>
              <a:t>You only need one line of inference</a:t>
            </a:r>
            <a:endParaRPr lang="en-GB" sz="1200" dirty="0"/>
          </a:p>
          <a:p>
            <a:r>
              <a:rPr lang="en-GB" sz="1200" dirty="0" smtClean="0"/>
              <a:t>Let’s look at an example question about the sources you have just read.</a:t>
            </a:r>
          </a:p>
          <a:p>
            <a:endParaRPr lang="en-GB" sz="1200" dirty="0"/>
          </a:p>
          <a:p>
            <a:endParaRPr lang="en-GB" sz="1200" dirty="0"/>
          </a:p>
        </p:txBody>
      </p:sp>
      <p:sp>
        <p:nvSpPr>
          <p:cNvPr id="8" name="TextBox 7"/>
          <p:cNvSpPr txBox="1"/>
          <p:nvPr/>
        </p:nvSpPr>
        <p:spPr>
          <a:xfrm>
            <a:off x="130629" y="3077364"/>
            <a:ext cx="6158203" cy="276999"/>
          </a:xfrm>
          <a:prstGeom prst="rect">
            <a:avLst/>
          </a:prstGeom>
          <a:noFill/>
        </p:spPr>
        <p:txBody>
          <a:bodyPr wrap="square" rtlCol="0">
            <a:spAutoFit/>
          </a:bodyPr>
          <a:lstStyle/>
          <a:p>
            <a:r>
              <a:rPr lang="en-GB" sz="1200" b="1" dirty="0" smtClean="0"/>
              <a:t>Step One: Let’s look at part of the mark scheme</a:t>
            </a:r>
            <a:endParaRPr lang="en-GB" b="1" dirty="0"/>
          </a:p>
        </p:txBody>
      </p:sp>
      <p:cxnSp>
        <p:nvCxnSpPr>
          <p:cNvPr id="4" name="Straight Arrow Connector 3"/>
          <p:cNvCxnSpPr/>
          <p:nvPr/>
        </p:nvCxnSpPr>
        <p:spPr>
          <a:xfrm flipV="1">
            <a:off x="3830793" y="3648747"/>
            <a:ext cx="475861" cy="2417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4283328" y="3371515"/>
            <a:ext cx="2649894" cy="461665"/>
          </a:xfrm>
          <a:prstGeom prst="rect">
            <a:avLst/>
          </a:prstGeom>
          <a:noFill/>
        </p:spPr>
        <p:txBody>
          <a:bodyPr wrap="square" rtlCol="0">
            <a:spAutoFit/>
          </a:bodyPr>
          <a:lstStyle/>
          <a:p>
            <a:r>
              <a:rPr lang="en-GB" sz="1200" dirty="0" smtClean="0"/>
              <a:t>Brief explanation of what your quote shows</a:t>
            </a:r>
            <a:endParaRPr lang="en-GB" sz="1200" dirty="0"/>
          </a:p>
        </p:txBody>
      </p:sp>
      <p:cxnSp>
        <p:nvCxnSpPr>
          <p:cNvPr id="10" name="Straight Arrow Connector 9"/>
          <p:cNvCxnSpPr/>
          <p:nvPr/>
        </p:nvCxnSpPr>
        <p:spPr>
          <a:xfrm>
            <a:off x="3369506" y="4131278"/>
            <a:ext cx="14555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926564" y="3850332"/>
            <a:ext cx="1623526" cy="461665"/>
          </a:xfrm>
          <a:prstGeom prst="rect">
            <a:avLst/>
          </a:prstGeom>
          <a:noFill/>
        </p:spPr>
        <p:txBody>
          <a:bodyPr wrap="square" rtlCol="0">
            <a:spAutoFit/>
          </a:bodyPr>
          <a:lstStyle/>
          <a:p>
            <a:r>
              <a:rPr lang="en-GB" sz="1200" dirty="0" smtClean="0"/>
              <a:t>Use quotes from the passages</a:t>
            </a:r>
            <a:endParaRPr lang="en-GB" sz="1200" dirty="0"/>
          </a:p>
        </p:txBody>
      </p:sp>
      <p:cxnSp>
        <p:nvCxnSpPr>
          <p:cNvPr id="14" name="Straight Arrow Connector 13"/>
          <p:cNvCxnSpPr/>
          <p:nvPr/>
        </p:nvCxnSpPr>
        <p:spPr>
          <a:xfrm>
            <a:off x="2788423" y="4647294"/>
            <a:ext cx="1362267" cy="2554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274577" y="4747190"/>
            <a:ext cx="2239349" cy="276999"/>
          </a:xfrm>
          <a:prstGeom prst="rect">
            <a:avLst/>
          </a:prstGeom>
          <a:noFill/>
        </p:spPr>
        <p:txBody>
          <a:bodyPr wrap="square" rtlCol="0">
            <a:spAutoFit/>
          </a:bodyPr>
          <a:lstStyle/>
          <a:p>
            <a:r>
              <a:rPr lang="en-GB" sz="1200" dirty="0" smtClean="0"/>
              <a:t>Points that show differences</a:t>
            </a:r>
            <a:endParaRPr lang="en-GB" sz="1200" dirty="0"/>
          </a:p>
        </p:txBody>
      </p:sp>
      <p:pic>
        <p:nvPicPr>
          <p:cNvPr id="3" name="Picture 2"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057" y="1968943"/>
            <a:ext cx="5506218" cy="1171739"/>
          </a:xfrm>
          <a:prstGeom prst="rect">
            <a:avLst/>
          </a:prstGeom>
        </p:spPr>
      </p:pic>
      <p:sp>
        <p:nvSpPr>
          <p:cNvPr id="16" name="TextBox 15"/>
          <p:cNvSpPr txBox="1"/>
          <p:nvPr/>
        </p:nvSpPr>
        <p:spPr>
          <a:xfrm>
            <a:off x="162980" y="5224602"/>
            <a:ext cx="5840963" cy="276999"/>
          </a:xfrm>
          <a:prstGeom prst="rect">
            <a:avLst/>
          </a:prstGeom>
          <a:noFill/>
        </p:spPr>
        <p:txBody>
          <a:bodyPr wrap="square" rtlCol="0">
            <a:spAutoFit/>
          </a:bodyPr>
          <a:lstStyle/>
          <a:p>
            <a:r>
              <a:rPr lang="en-GB" sz="1200" b="1" dirty="0" smtClean="0"/>
              <a:t>Step Two: Briefly plan your ideas in a table</a:t>
            </a:r>
            <a:endParaRPr lang="en-GB" sz="1200" b="1" dirty="0"/>
          </a:p>
        </p:txBody>
      </p:sp>
      <p:graphicFrame>
        <p:nvGraphicFramePr>
          <p:cNvPr id="17" name="Table 16"/>
          <p:cNvGraphicFramePr>
            <a:graphicFrameLocks noGrp="1"/>
          </p:cNvGraphicFramePr>
          <p:nvPr>
            <p:extLst>
              <p:ext uri="{D42A27DB-BD31-4B8C-83A1-F6EECF244321}">
                <p14:modId xmlns:p14="http://schemas.microsoft.com/office/powerpoint/2010/main" val="3401595010"/>
              </p:ext>
            </p:extLst>
          </p:nvPr>
        </p:nvGraphicFramePr>
        <p:xfrm>
          <a:off x="253081" y="5534387"/>
          <a:ext cx="4572000" cy="1483360"/>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tblGrid>
              <a:tr h="370840">
                <a:tc>
                  <a:txBody>
                    <a:bodyPr/>
                    <a:lstStyle/>
                    <a:p>
                      <a:r>
                        <a:rPr lang="en-GB" dirty="0" smtClean="0">
                          <a:solidFill>
                            <a:schemeClr val="tx1"/>
                          </a:solidFill>
                        </a:rPr>
                        <a:t>Source A</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Source B</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TextBox 17"/>
          <p:cNvSpPr txBox="1"/>
          <p:nvPr/>
        </p:nvSpPr>
        <p:spPr>
          <a:xfrm>
            <a:off x="232683" y="7050533"/>
            <a:ext cx="6215352" cy="276999"/>
          </a:xfrm>
          <a:prstGeom prst="rect">
            <a:avLst/>
          </a:prstGeom>
          <a:noFill/>
        </p:spPr>
        <p:txBody>
          <a:bodyPr wrap="square" rtlCol="0">
            <a:spAutoFit/>
          </a:bodyPr>
          <a:lstStyle/>
          <a:p>
            <a:r>
              <a:rPr lang="en-GB" sz="1200" b="1" dirty="0" smtClean="0"/>
              <a:t>Step Three: Let’s look at an example and annotate how it hits the mark scheme</a:t>
            </a:r>
            <a:endParaRPr lang="en-GB" sz="1200" b="1" dirty="0"/>
          </a:p>
        </p:txBody>
      </p:sp>
      <p:sp>
        <p:nvSpPr>
          <p:cNvPr id="20" name="TextBox 19"/>
          <p:cNvSpPr txBox="1"/>
          <p:nvPr/>
        </p:nvSpPr>
        <p:spPr>
          <a:xfrm>
            <a:off x="253081" y="7554078"/>
            <a:ext cx="6297009" cy="1384995"/>
          </a:xfrm>
          <a:prstGeom prst="rect">
            <a:avLst/>
          </a:prstGeom>
          <a:noFill/>
        </p:spPr>
        <p:txBody>
          <a:bodyPr wrap="square" rtlCol="0">
            <a:spAutoFit/>
          </a:bodyPr>
          <a:lstStyle/>
          <a:p>
            <a:r>
              <a:rPr lang="en-GB" sz="1200" dirty="0" smtClean="0"/>
              <a:t>Blackpool is described as being ‘ugly, dirty’ which conveys it is not a nice or attractive place to </a:t>
            </a:r>
          </a:p>
          <a:p>
            <a:endParaRPr lang="en-GB" sz="1200" dirty="0"/>
          </a:p>
          <a:p>
            <a:r>
              <a:rPr lang="en-GB" sz="1200" dirty="0" smtClean="0"/>
              <a:t>be. Whereas, Verona is described in the first sentence as ‘pleasant’ which suggests that unlike </a:t>
            </a:r>
          </a:p>
          <a:p>
            <a:endParaRPr lang="en-GB" sz="1200" dirty="0"/>
          </a:p>
          <a:p>
            <a:r>
              <a:rPr lang="en-GB" sz="1200" dirty="0" smtClean="0"/>
              <a:t>Blackpool, Verona would be an attractive place to be.</a:t>
            </a:r>
          </a:p>
          <a:p>
            <a:endParaRPr lang="en-GB" sz="1200" dirty="0" smtClean="0"/>
          </a:p>
          <a:p>
            <a:r>
              <a:rPr lang="en-GB" sz="1200" dirty="0" smtClean="0"/>
              <a:t>Added to this…  </a:t>
            </a:r>
            <a:endParaRPr lang="en-GB" sz="1200" dirty="0"/>
          </a:p>
        </p:txBody>
      </p:sp>
    </p:spTree>
    <p:extLst>
      <p:ext uri="{BB962C8B-B14F-4D97-AF65-F5344CB8AC3E}">
        <p14:creationId xmlns:p14="http://schemas.microsoft.com/office/powerpoint/2010/main" val="37097221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596" y="298580"/>
            <a:ext cx="6143917" cy="9386596"/>
          </a:xfrm>
        </p:spPr>
        <p:txBody>
          <a:bodyPr>
            <a:normAutofit/>
          </a:bodyPr>
          <a:lstStyle/>
          <a:p>
            <a:pPr marL="0" indent="0">
              <a:buNone/>
            </a:pPr>
            <a:r>
              <a:rPr lang="en-GB" sz="1200" b="1" dirty="0" smtClean="0"/>
              <a:t>Now try your own example…</a:t>
            </a:r>
          </a:p>
          <a:p>
            <a:pPr marL="0" indent="0">
              <a:buNone/>
            </a:pPr>
            <a:r>
              <a:rPr lang="en-GB" sz="1200" dirty="0" smtClean="0"/>
              <a:t>In addition to this Blackpool is described as ‘_________________________________________’ which suggests ____________________________________________________________________________________________________________________________________________________________</a:t>
            </a:r>
          </a:p>
          <a:p>
            <a:pPr marL="0" indent="0">
              <a:buNone/>
            </a:pPr>
            <a:r>
              <a:rPr lang="en-GB" sz="1200" dirty="0" smtClean="0"/>
              <a:t>Whereas, Verona is described as ‘___________________________________________________’</a:t>
            </a:r>
          </a:p>
          <a:p>
            <a:pPr marL="0" indent="0">
              <a:buNone/>
            </a:pPr>
            <a:r>
              <a:rPr lang="en-GB" sz="1200" dirty="0" smtClean="0"/>
              <a:t>Which is different to the way Blackpool is described because ____________________________________________________________________________________________________________________________________________________________</a:t>
            </a:r>
          </a:p>
          <a:p>
            <a:pPr marL="0" indent="0">
              <a:buNone/>
            </a:pPr>
            <a:r>
              <a:rPr lang="en-GB" sz="1200" dirty="0" smtClean="0"/>
              <a:t>Additionally, Blackpool is also described as ‘__________________________________________’</a:t>
            </a:r>
          </a:p>
          <a:p>
            <a:pPr marL="0" indent="0">
              <a:buNone/>
            </a:pPr>
            <a:r>
              <a:rPr lang="en-GB" sz="1200" dirty="0" smtClean="0"/>
              <a:t>Which highlights that ____________________________________________________________________________________________________________________________________________________________</a:t>
            </a:r>
          </a:p>
          <a:p>
            <a:pPr marL="0" indent="0">
              <a:buNone/>
            </a:pPr>
            <a:r>
              <a:rPr lang="en-GB" sz="1200" dirty="0" smtClean="0"/>
              <a:t>Where as Verona is described as ‘_____________________________________________________________________________’</a:t>
            </a:r>
          </a:p>
          <a:p>
            <a:pPr marL="0" indent="0">
              <a:buNone/>
            </a:pPr>
            <a:r>
              <a:rPr lang="en-GB" sz="1200" dirty="0" smtClean="0"/>
              <a:t>Which is different to the way Blackpool  is described because ____________________________________________________________________________________________________________________________________________________________.</a:t>
            </a:r>
            <a:endParaRPr lang="en-GB" sz="1200" dirty="0"/>
          </a:p>
          <a:p>
            <a:pPr marL="0" indent="0">
              <a:buNone/>
            </a:pPr>
            <a:r>
              <a:rPr lang="en-GB" sz="1200" b="1" i="1" dirty="0" smtClean="0"/>
              <a:t>Challenge: Try to come up with perceptive and original points</a:t>
            </a:r>
          </a:p>
          <a:p>
            <a:pPr marL="0" indent="0">
              <a:buNone/>
            </a:pPr>
            <a:endParaRPr lang="en-GB" sz="1200" b="1" i="1" dirty="0"/>
          </a:p>
          <a:p>
            <a:pPr marL="0" indent="0">
              <a:buNone/>
            </a:pPr>
            <a:r>
              <a:rPr lang="en-GB" sz="1200" b="1" u="sng" dirty="0" smtClean="0"/>
              <a:t>Question Three</a:t>
            </a:r>
          </a:p>
          <a:p>
            <a:r>
              <a:rPr lang="en-GB" sz="1200" dirty="0" smtClean="0"/>
              <a:t>Asks you to write about the</a:t>
            </a:r>
            <a:r>
              <a:rPr lang="en-GB" sz="1200" b="1" dirty="0" smtClean="0"/>
              <a:t> </a:t>
            </a:r>
            <a:r>
              <a:rPr lang="en-GB" sz="1200" b="1" u="sng" dirty="0" smtClean="0"/>
              <a:t>effect </a:t>
            </a:r>
            <a:r>
              <a:rPr lang="en-GB" sz="1200" dirty="0" smtClean="0"/>
              <a:t>of language</a:t>
            </a:r>
          </a:p>
          <a:p>
            <a:r>
              <a:rPr lang="en-GB" sz="1200" dirty="0" smtClean="0"/>
              <a:t>You MUST include subject terminology</a:t>
            </a:r>
          </a:p>
          <a:p>
            <a:r>
              <a:rPr lang="en-GB" sz="1200" dirty="0" smtClean="0"/>
              <a:t>You MUST include effect</a:t>
            </a:r>
          </a:p>
          <a:p>
            <a:r>
              <a:rPr lang="en-GB" sz="1200" dirty="0" smtClean="0"/>
              <a:t>You MUST aim for 3 paragraphs</a:t>
            </a:r>
          </a:p>
          <a:p>
            <a:pPr marL="0" indent="0">
              <a:buNone/>
            </a:pPr>
            <a:r>
              <a:rPr lang="en-GB" sz="1200" b="1" u="sng" dirty="0" smtClean="0"/>
              <a:t>Let’s look at an example question:</a:t>
            </a:r>
          </a:p>
          <a:p>
            <a:pPr marL="0" indent="0">
              <a:buNone/>
            </a:pPr>
            <a:endParaRPr lang="en-GB" sz="1200" b="1" u="sng" dirty="0" smtClean="0"/>
          </a:p>
        </p:txBody>
      </p:sp>
      <p:pic>
        <p:nvPicPr>
          <p:cNvPr id="2" name="Picture 1"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596" y="6495293"/>
            <a:ext cx="5534797" cy="1095528"/>
          </a:xfrm>
          <a:prstGeom prst="rect">
            <a:avLst/>
          </a:prstGeom>
        </p:spPr>
      </p:pic>
      <p:sp>
        <p:nvSpPr>
          <p:cNvPr id="5" name="TextBox 4"/>
          <p:cNvSpPr txBox="1"/>
          <p:nvPr/>
        </p:nvSpPr>
        <p:spPr>
          <a:xfrm>
            <a:off x="242596" y="7259216"/>
            <a:ext cx="5840963" cy="276999"/>
          </a:xfrm>
          <a:prstGeom prst="rect">
            <a:avLst/>
          </a:prstGeom>
          <a:noFill/>
        </p:spPr>
        <p:txBody>
          <a:bodyPr wrap="square" rtlCol="0">
            <a:spAutoFit/>
          </a:bodyPr>
          <a:lstStyle/>
          <a:p>
            <a:r>
              <a:rPr lang="en-GB" sz="1200" b="1" dirty="0" smtClean="0"/>
              <a:t>Now let’s look at the mark scheme</a:t>
            </a:r>
            <a:endParaRPr lang="en-GB" sz="1200" b="1" dirty="0"/>
          </a:p>
        </p:txBody>
      </p:sp>
      <p:pic>
        <p:nvPicPr>
          <p:cNvPr id="6" name="Picture 5" descr="Screen Clipping"/>
          <p:cNvPicPr>
            <a:picLocks noChangeAspect="1"/>
          </p:cNvPicPr>
          <p:nvPr/>
        </p:nvPicPr>
        <p:blipFill rotWithShape="1">
          <a:blip r:embed="rId3">
            <a:extLst>
              <a:ext uri="{28A0092B-C50C-407E-A947-70E740481C1C}">
                <a14:useLocalDpi xmlns:a14="http://schemas.microsoft.com/office/drawing/2010/main" val="0"/>
              </a:ext>
            </a:extLst>
          </a:blip>
          <a:srcRect l="6441" t="7096" b="22188"/>
          <a:stretch/>
        </p:blipFill>
        <p:spPr>
          <a:xfrm>
            <a:off x="223934" y="7725747"/>
            <a:ext cx="3253175" cy="1623526"/>
          </a:xfrm>
          <a:prstGeom prst="rect">
            <a:avLst/>
          </a:prstGeom>
        </p:spPr>
      </p:pic>
      <p:cxnSp>
        <p:nvCxnSpPr>
          <p:cNvPr id="8" name="Straight Arrow Connector 7"/>
          <p:cNvCxnSpPr/>
          <p:nvPr/>
        </p:nvCxnSpPr>
        <p:spPr>
          <a:xfrm flipV="1">
            <a:off x="3163077" y="8154955"/>
            <a:ext cx="905070" cy="1679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015373" y="7734590"/>
            <a:ext cx="2068186" cy="461665"/>
          </a:xfrm>
          <a:prstGeom prst="rect">
            <a:avLst/>
          </a:prstGeom>
          <a:noFill/>
        </p:spPr>
        <p:txBody>
          <a:bodyPr wrap="square" rtlCol="0">
            <a:spAutoFit/>
          </a:bodyPr>
          <a:lstStyle/>
          <a:p>
            <a:r>
              <a:rPr lang="en-GB" sz="1200" dirty="0" smtClean="0"/>
              <a:t>Comment on the meaning of quotes and single words</a:t>
            </a:r>
            <a:endParaRPr lang="en-GB" sz="1200" dirty="0"/>
          </a:p>
        </p:txBody>
      </p:sp>
      <p:cxnSp>
        <p:nvCxnSpPr>
          <p:cNvPr id="11" name="Straight Arrow Connector 10"/>
          <p:cNvCxnSpPr/>
          <p:nvPr/>
        </p:nvCxnSpPr>
        <p:spPr>
          <a:xfrm>
            <a:off x="2463282" y="8565502"/>
            <a:ext cx="16048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217437" y="8322906"/>
            <a:ext cx="1559956" cy="461665"/>
          </a:xfrm>
          <a:prstGeom prst="rect">
            <a:avLst/>
          </a:prstGeom>
          <a:noFill/>
        </p:spPr>
        <p:txBody>
          <a:bodyPr wrap="square" rtlCol="0">
            <a:spAutoFit/>
          </a:bodyPr>
          <a:lstStyle/>
          <a:p>
            <a:r>
              <a:rPr lang="en-GB" sz="1200" dirty="0" smtClean="0"/>
              <a:t>Include quotes from the passage</a:t>
            </a:r>
            <a:endParaRPr lang="en-GB" sz="1200" dirty="0"/>
          </a:p>
        </p:txBody>
      </p:sp>
      <p:cxnSp>
        <p:nvCxnSpPr>
          <p:cNvPr id="14" name="Straight Arrow Connector 13"/>
          <p:cNvCxnSpPr/>
          <p:nvPr/>
        </p:nvCxnSpPr>
        <p:spPr>
          <a:xfrm>
            <a:off x="2743200" y="9032033"/>
            <a:ext cx="1063690" cy="373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806890" y="8986840"/>
            <a:ext cx="2068186" cy="276999"/>
          </a:xfrm>
          <a:prstGeom prst="rect">
            <a:avLst/>
          </a:prstGeom>
          <a:noFill/>
        </p:spPr>
        <p:txBody>
          <a:bodyPr wrap="square" rtlCol="0">
            <a:spAutoFit/>
          </a:bodyPr>
          <a:lstStyle/>
          <a:p>
            <a:r>
              <a:rPr lang="en-GB" sz="1200" dirty="0" smtClean="0"/>
              <a:t>Techniques</a:t>
            </a:r>
            <a:endParaRPr lang="en-GB" sz="1200" dirty="0"/>
          </a:p>
        </p:txBody>
      </p:sp>
    </p:spTree>
    <p:extLst>
      <p:ext uri="{BB962C8B-B14F-4D97-AF65-F5344CB8AC3E}">
        <p14:creationId xmlns:p14="http://schemas.microsoft.com/office/powerpoint/2010/main" val="8002983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952" y="167951"/>
            <a:ext cx="6218562" cy="8754329"/>
          </a:xfrm>
        </p:spPr>
        <p:txBody>
          <a:bodyPr>
            <a:normAutofit/>
          </a:bodyPr>
          <a:lstStyle/>
          <a:p>
            <a:r>
              <a:rPr lang="en-GB" sz="1200" b="1" u="sng" dirty="0" smtClean="0"/>
              <a:t>Let’s look at an example and how it fits the mark scheme:</a:t>
            </a:r>
          </a:p>
          <a:p>
            <a:pPr marL="0" indent="0">
              <a:buNone/>
            </a:pPr>
            <a:r>
              <a:rPr lang="en-GB" sz="1200" dirty="0" smtClean="0"/>
              <a:t>The writer makes the amphitheatre sound timeless with adjectives such as ‘preserved’, </a:t>
            </a:r>
          </a:p>
          <a:p>
            <a:pPr marL="0" indent="0">
              <a:buNone/>
            </a:pPr>
            <a:r>
              <a:rPr lang="en-GB" sz="1200" dirty="0" smtClean="0"/>
              <a:t>‘maintained’ and ‘unbroken’. These adjectives make the amphitheatre sound timeless because </a:t>
            </a:r>
          </a:p>
          <a:p>
            <a:pPr marL="0" indent="0">
              <a:buNone/>
            </a:pPr>
            <a:r>
              <a:rPr lang="en-GB" sz="1200" dirty="0" smtClean="0"/>
              <a:t>‘maintained’ shows it is well looked after and ‘preserved’ has connotations of it being kept like </a:t>
            </a:r>
          </a:p>
          <a:p>
            <a:pPr marL="0" indent="0">
              <a:buNone/>
            </a:pPr>
            <a:r>
              <a:rPr lang="en-GB" sz="1200" dirty="0" smtClean="0"/>
              <a:t>a valuable item. The adjective ‘unbroken’ could suggest that it is perfect and undamaged by </a:t>
            </a:r>
          </a:p>
          <a:p>
            <a:pPr marL="0" indent="0">
              <a:buNone/>
            </a:pPr>
            <a:r>
              <a:rPr lang="en-GB" sz="1200" dirty="0" smtClean="0"/>
              <a:t>the trials of time. </a:t>
            </a:r>
          </a:p>
          <a:p>
            <a:pPr marL="0" indent="0">
              <a:buNone/>
            </a:pPr>
            <a:r>
              <a:rPr lang="en-GB" sz="1200" b="1" u="sng" dirty="0" smtClean="0"/>
              <a:t>Now give it a go:</a:t>
            </a:r>
          </a:p>
          <a:p>
            <a:pPr marL="0" indent="0">
              <a:buNone/>
            </a:pPr>
            <a:r>
              <a:rPr lang="en-GB" sz="1200" dirty="0" smtClean="0"/>
              <a:t>The passage makes the amphitheatre sound _________________</a:t>
            </a:r>
          </a:p>
          <a:p>
            <a:pPr marL="0" indent="0">
              <a:buNone/>
            </a:pPr>
            <a:r>
              <a:rPr lang="en-GB" sz="1200" dirty="0" smtClean="0"/>
              <a:t>The writer does this through their use of ________________ in the line ‘______________________________________________________________________________’</a:t>
            </a:r>
          </a:p>
          <a:p>
            <a:pPr marL="0" indent="0">
              <a:buNone/>
            </a:pPr>
            <a:r>
              <a:rPr lang="en-GB" sz="1200" dirty="0" smtClean="0"/>
              <a:t>This makes the amphitheatre sound _________________ because ______________________________________________________________________________________________________________________________________________________________</a:t>
            </a:r>
          </a:p>
          <a:p>
            <a:pPr marL="0" indent="0">
              <a:buNone/>
            </a:pPr>
            <a:r>
              <a:rPr lang="en-GB" sz="1200" dirty="0" smtClean="0"/>
              <a:t>The writer has used the word ‘____________’ because ______________________________________________________________________________________________________________________________________________________________</a:t>
            </a:r>
          </a:p>
          <a:p>
            <a:pPr marL="0" indent="0">
              <a:buNone/>
            </a:pPr>
            <a:endParaRPr lang="en-GB" sz="1200" dirty="0"/>
          </a:p>
          <a:p>
            <a:pPr marL="0" indent="0">
              <a:buNone/>
            </a:pPr>
            <a:r>
              <a:rPr lang="en-GB" sz="1200" b="1" u="sng" dirty="0" smtClean="0"/>
              <a:t>Question Four</a:t>
            </a:r>
          </a:p>
          <a:p>
            <a:r>
              <a:rPr lang="en-GB" sz="1200" dirty="0" smtClean="0"/>
              <a:t>This question is about comparing the writer’s point of view (how they feel)</a:t>
            </a:r>
          </a:p>
          <a:p>
            <a:r>
              <a:rPr lang="en-GB" sz="1200" dirty="0" smtClean="0"/>
              <a:t>You need to comment on writer’s methods</a:t>
            </a:r>
          </a:p>
          <a:p>
            <a:r>
              <a:rPr lang="en-GB" sz="1200" dirty="0" smtClean="0"/>
              <a:t>You need to use quotes</a:t>
            </a:r>
          </a:p>
          <a:p>
            <a:r>
              <a:rPr lang="en-GB" sz="1200" dirty="0" smtClean="0"/>
              <a:t>You need to comment on how point of view is shown</a:t>
            </a:r>
          </a:p>
          <a:p>
            <a:r>
              <a:rPr lang="en-GB" sz="1200" dirty="0" smtClean="0"/>
              <a:t>You need to aim for at least 3 paragraphs</a:t>
            </a:r>
          </a:p>
          <a:p>
            <a:pPr marL="0" indent="0">
              <a:buNone/>
            </a:pPr>
            <a:endParaRPr lang="en-GB" sz="1200" b="1" dirty="0"/>
          </a:p>
          <a:p>
            <a:pPr marL="0" indent="0">
              <a:buNone/>
            </a:pPr>
            <a:r>
              <a:rPr lang="en-GB" sz="1200" b="1" dirty="0" smtClean="0"/>
              <a:t>Let’s look at an example question</a:t>
            </a:r>
            <a:endParaRPr lang="en-GB" sz="1200" b="1"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952" y="6247674"/>
            <a:ext cx="5430008" cy="2038635"/>
          </a:xfrm>
          <a:prstGeom prst="rect">
            <a:avLst/>
          </a:prstGeom>
        </p:spPr>
      </p:pic>
    </p:spTree>
    <p:extLst>
      <p:ext uri="{BB962C8B-B14F-4D97-AF65-F5344CB8AC3E}">
        <p14:creationId xmlns:p14="http://schemas.microsoft.com/office/powerpoint/2010/main" val="2429844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612" y="335902"/>
            <a:ext cx="6199901" cy="8586378"/>
          </a:xfrm>
        </p:spPr>
        <p:txBody>
          <a:bodyPr/>
          <a:lstStyle/>
          <a:p>
            <a:pPr marL="0" indent="0">
              <a:buNone/>
            </a:pPr>
            <a:r>
              <a:rPr lang="en-GB" sz="1200" dirty="0" smtClean="0"/>
              <a:t>Let’s look at the mark scheme:</a:t>
            </a:r>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a:p>
          <a:p>
            <a:pPr marL="0" indent="0">
              <a:buNone/>
            </a:pPr>
            <a:r>
              <a:rPr lang="en-GB" sz="1200" b="1" dirty="0" smtClean="0"/>
              <a:t>Tricks to answer Question Four successfully:</a:t>
            </a:r>
          </a:p>
          <a:p>
            <a:pPr marL="228600" indent="-228600">
              <a:buAutoNum type="arabicPeriod"/>
            </a:pPr>
            <a:r>
              <a:rPr lang="en-GB" sz="1200" dirty="0" smtClean="0"/>
              <a:t>Read through Source A and highlight any information linked to the key words in the question</a:t>
            </a:r>
          </a:p>
          <a:p>
            <a:pPr marL="228600" indent="-228600">
              <a:buAutoNum type="arabicPeriod"/>
            </a:pPr>
            <a:r>
              <a:rPr lang="en-GB" sz="1200" dirty="0" smtClean="0"/>
              <a:t>Read through Source B and highlight any information linked to the key words in the question</a:t>
            </a:r>
          </a:p>
          <a:p>
            <a:pPr marL="228600" indent="-228600">
              <a:buAutoNum type="arabicPeriod"/>
            </a:pPr>
            <a:r>
              <a:rPr lang="en-GB" sz="1200" dirty="0" smtClean="0"/>
              <a:t>Create a comparative view point table</a:t>
            </a:r>
          </a:p>
          <a:p>
            <a:pPr marL="0" indent="0">
              <a:buNone/>
            </a:pPr>
            <a:endParaRPr lang="en-GB" sz="1200" dirty="0" smtClean="0"/>
          </a:p>
          <a:p>
            <a:pPr marL="0" indent="0">
              <a:buNone/>
            </a:pPr>
            <a:endParaRPr lang="en-GB" dirty="0" smtClean="0"/>
          </a:p>
          <a:p>
            <a:pPr marL="0" indent="0">
              <a:buNone/>
            </a:pPr>
            <a:endParaRPr lang="en-GB" dirty="0"/>
          </a:p>
          <a:p>
            <a:pPr marL="0" indent="0">
              <a:buNone/>
            </a:pPr>
            <a:endParaRPr lang="en-GB" dirty="0"/>
          </a:p>
        </p:txBody>
      </p:sp>
      <p:pic>
        <p:nvPicPr>
          <p:cNvPr id="4" name="Picture 3" descr="Screen Clipping"/>
          <p:cNvPicPr>
            <a:picLocks noChangeAspect="1"/>
          </p:cNvPicPr>
          <p:nvPr/>
        </p:nvPicPr>
        <p:blipFill rotWithShape="1">
          <a:blip r:embed="rId2">
            <a:extLst>
              <a:ext uri="{28A0092B-C50C-407E-A947-70E740481C1C}">
                <a14:useLocalDpi xmlns:a14="http://schemas.microsoft.com/office/drawing/2010/main" val="0"/>
              </a:ext>
            </a:extLst>
          </a:blip>
          <a:srcRect l="2062" t="4537"/>
          <a:stretch/>
        </p:blipFill>
        <p:spPr>
          <a:xfrm>
            <a:off x="261257" y="821094"/>
            <a:ext cx="3545360" cy="1818824"/>
          </a:xfrm>
          <a:prstGeom prst="rect">
            <a:avLst/>
          </a:prstGeom>
        </p:spPr>
      </p:pic>
      <p:cxnSp>
        <p:nvCxnSpPr>
          <p:cNvPr id="6" name="Straight Arrow Connector 5"/>
          <p:cNvCxnSpPr/>
          <p:nvPr/>
        </p:nvCxnSpPr>
        <p:spPr>
          <a:xfrm flipV="1">
            <a:off x="2855167" y="1063690"/>
            <a:ext cx="1399592" cy="933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315254" y="695331"/>
            <a:ext cx="2295330" cy="461665"/>
          </a:xfrm>
          <a:prstGeom prst="rect">
            <a:avLst/>
          </a:prstGeom>
          <a:noFill/>
        </p:spPr>
        <p:txBody>
          <a:bodyPr wrap="square" rtlCol="0">
            <a:spAutoFit/>
          </a:bodyPr>
          <a:lstStyle/>
          <a:p>
            <a:r>
              <a:rPr lang="en-GB" sz="1200" dirty="0" smtClean="0"/>
              <a:t>Make  comparative links about point of view</a:t>
            </a:r>
            <a:endParaRPr lang="en-GB" sz="1200" dirty="0"/>
          </a:p>
        </p:txBody>
      </p:sp>
      <p:cxnSp>
        <p:nvCxnSpPr>
          <p:cNvPr id="9" name="Straight Arrow Connector 8"/>
          <p:cNvCxnSpPr/>
          <p:nvPr/>
        </p:nvCxnSpPr>
        <p:spPr>
          <a:xfrm flipV="1">
            <a:off x="2033937" y="1436914"/>
            <a:ext cx="2015549" cy="746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007343" y="1268841"/>
            <a:ext cx="2603241" cy="461665"/>
          </a:xfrm>
          <a:prstGeom prst="rect">
            <a:avLst/>
          </a:prstGeom>
          <a:noFill/>
        </p:spPr>
        <p:txBody>
          <a:bodyPr wrap="square" rtlCol="0">
            <a:spAutoFit/>
          </a:bodyPr>
          <a:lstStyle/>
          <a:p>
            <a:r>
              <a:rPr lang="en-GB" sz="1200" dirty="0" smtClean="0"/>
              <a:t>What has the writer used to show their view point?</a:t>
            </a:r>
            <a:endParaRPr lang="en-GB" sz="1200" dirty="0"/>
          </a:p>
        </p:txBody>
      </p:sp>
      <p:cxnSp>
        <p:nvCxnSpPr>
          <p:cNvPr id="12" name="Straight Arrow Connector 11"/>
          <p:cNvCxnSpPr/>
          <p:nvPr/>
        </p:nvCxnSpPr>
        <p:spPr>
          <a:xfrm>
            <a:off x="2183363" y="1730506"/>
            <a:ext cx="2131891" cy="1729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315254" y="1672612"/>
            <a:ext cx="2071259" cy="461665"/>
          </a:xfrm>
          <a:prstGeom prst="rect">
            <a:avLst/>
          </a:prstGeom>
          <a:noFill/>
        </p:spPr>
        <p:txBody>
          <a:bodyPr wrap="square" rtlCol="0">
            <a:spAutoFit/>
          </a:bodyPr>
          <a:lstStyle/>
          <a:p>
            <a:r>
              <a:rPr lang="en-GB" sz="1200" dirty="0" smtClean="0"/>
              <a:t>Choose quotes that link from both sources</a:t>
            </a:r>
            <a:endParaRPr lang="en-GB" sz="1200" dirty="0"/>
          </a:p>
        </p:txBody>
      </p:sp>
      <p:cxnSp>
        <p:nvCxnSpPr>
          <p:cNvPr id="15" name="Straight Arrow Connector 14"/>
          <p:cNvCxnSpPr/>
          <p:nvPr/>
        </p:nvCxnSpPr>
        <p:spPr>
          <a:xfrm>
            <a:off x="2033937" y="2134277"/>
            <a:ext cx="2281317" cy="5056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359496" y="2329453"/>
            <a:ext cx="1898934" cy="646331"/>
          </a:xfrm>
          <a:prstGeom prst="rect">
            <a:avLst/>
          </a:prstGeom>
          <a:noFill/>
        </p:spPr>
        <p:txBody>
          <a:bodyPr wrap="square" rtlCol="0">
            <a:spAutoFit/>
          </a:bodyPr>
          <a:lstStyle/>
          <a:p>
            <a:r>
              <a:rPr lang="en-GB" sz="1200" dirty="0" smtClean="0"/>
              <a:t>You show that you can clearly understand writer’s feelings</a:t>
            </a:r>
            <a:endParaRPr lang="en-GB" sz="1200" dirty="0"/>
          </a:p>
        </p:txBody>
      </p:sp>
      <p:graphicFrame>
        <p:nvGraphicFramePr>
          <p:cNvPr id="17" name="Table 16"/>
          <p:cNvGraphicFramePr>
            <a:graphicFrameLocks noGrp="1"/>
          </p:cNvGraphicFramePr>
          <p:nvPr>
            <p:extLst>
              <p:ext uri="{D42A27DB-BD31-4B8C-83A1-F6EECF244321}">
                <p14:modId xmlns:p14="http://schemas.microsoft.com/office/powerpoint/2010/main" val="1019426638"/>
              </p:ext>
            </p:extLst>
          </p:nvPr>
        </p:nvGraphicFramePr>
        <p:xfrm>
          <a:off x="223934" y="4041177"/>
          <a:ext cx="6125256" cy="1483360"/>
        </p:xfrm>
        <a:graphic>
          <a:graphicData uri="http://schemas.openxmlformats.org/drawingml/2006/table">
            <a:tbl>
              <a:tblPr firstRow="1" bandRow="1">
                <a:tableStyleId>{5C22544A-7EE6-4342-B048-85BDC9FD1C3A}</a:tableStyleId>
              </a:tblPr>
              <a:tblGrid>
                <a:gridCol w="1531314">
                  <a:extLst>
                    <a:ext uri="{9D8B030D-6E8A-4147-A177-3AD203B41FA5}">
                      <a16:colId xmlns:a16="http://schemas.microsoft.com/office/drawing/2014/main" val="20000"/>
                    </a:ext>
                  </a:extLst>
                </a:gridCol>
                <a:gridCol w="1531314">
                  <a:extLst>
                    <a:ext uri="{9D8B030D-6E8A-4147-A177-3AD203B41FA5}">
                      <a16:colId xmlns:a16="http://schemas.microsoft.com/office/drawing/2014/main" val="20001"/>
                    </a:ext>
                  </a:extLst>
                </a:gridCol>
                <a:gridCol w="1531314">
                  <a:extLst>
                    <a:ext uri="{9D8B030D-6E8A-4147-A177-3AD203B41FA5}">
                      <a16:colId xmlns:a16="http://schemas.microsoft.com/office/drawing/2014/main" val="20002"/>
                    </a:ext>
                  </a:extLst>
                </a:gridCol>
                <a:gridCol w="1531314">
                  <a:extLst>
                    <a:ext uri="{9D8B030D-6E8A-4147-A177-3AD203B41FA5}">
                      <a16:colId xmlns:a16="http://schemas.microsoft.com/office/drawing/2014/main" val="20003"/>
                    </a:ext>
                  </a:extLst>
                </a:gridCol>
              </a:tblGrid>
              <a:tr h="370840">
                <a:tc>
                  <a:txBody>
                    <a:bodyPr/>
                    <a:lstStyle/>
                    <a:p>
                      <a:r>
                        <a:rPr lang="en-GB" b="0" dirty="0" smtClean="0">
                          <a:solidFill>
                            <a:schemeClr val="tx1"/>
                          </a:solidFill>
                        </a:rPr>
                        <a:t>Source A </a:t>
                      </a: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b="0" dirty="0" smtClean="0">
                          <a:solidFill>
                            <a:schemeClr val="tx1"/>
                          </a:solidFill>
                        </a:rPr>
                        <a:t>Evidence</a:t>
                      </a: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b="0" dirty="0" smtClean="0">
                          <a:solidFill>
                            <a:schemeClr val="tx1"/>
                          </a:solidFill>
                        </a:rPr>
                        <a:t>Source B</a:t>
                      </a: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b="0" dirty="0" smtClean="0">
                          <a:solidFill>
                            <a:schemeClr val="tx1"/>
                          </a:solidFill>
                        </a:rPr>
                        <a:t>Evidence</a:t>
                      </a:r>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9" name="TextBox 18"/>
          <p:cNvSpPr txBox="1"/>
          <p:nvPr/>
        </p:nvSpPr>
        <p:spPr>
          <a:xfrm>
            <a:off x="186680" y="5598293"/>
            <a:ext cx="6423904" cy="4524315"/>
          </a:xfrm>
          <a:prstGeom prst="rect">
            <a:avLst/>
          </a:prstGeom>
          <a:noFill/>
        </p:spPr>
        <p:txBody>
          <a:bodyPr wrap="square" rtlCol="0">
            <a:spAutoFit/>
          </a:bodyPr>
          <a:lstStyle/>
          <a:p>
            <a:r>
              <a:rPr lang="en-GB" sz="1200" b="1" u="sng" dirty="0" smtClean="0"/>
              <a:t>Now let’s look at an example answer and label where it hits the mark scheme</a:t>
            </a:r>
          </a:p>
          <a:p>
            <a:endParaRPr lang="en-GB" sz="1200" b="1" u="sng" dirty="0" smtClean="0"/>
          </a:p>
          <a:p>
            <a:r>
              <a:rPr lang="en-GB" sz="1200" dirty="0" smtClean="0"/>
              <a:t>The writer in Source A conveys a sense of disgust when writing about Blackpool. He refers to </a:t>
            </a:r>
          </a:p>
          <a:p>
            <a:endParaRPr lang="en-GB" sz="1200" dirty="0"/>
          </a:p>
          <a:p>
            <a:r>
              <a:rPr lang="en-GB" sz="1200" dirty="0" smtClean="0"/>
              <a:t>the ocean ‘an open toilet’ which highlights his extreme distaste towards Blackpool. This is </a:t>
            </a:r>
          </a:p>
          <a:p>
            <a:endParaRPr lang="en-GB" sz="1200" dirty="0"/>
          </a:p>
          <a:p>
            <a:r>
              <a:rPr lang="en-GB" sz="1200" dirty="0" smtClean="0"/>
              <a:t>because  his metaphor suggests that the sea is full of waste and unwanted items. This is due </a:t>
            </a:r>
          </a:p>
          <a:p>
            <a:endParaRPr lang="en-GB" sz="1200" dirty="0"/>
          </a:p>
          <a:p>
            <a:r>
              <a:rPr lang="en-GB" sz="1200" dirty="0" smtClean="0"/>
              <a:t>to his use of the noun ‘toilet’ having connotations of disgust and excrement. The writer has </a:t>
            </a:r>
          </a:p>
          <a:p>
            <a:endParaRPr lang="en-GB" sz="1200" dirty="0"/>
          </a:p>
          <a:p>
            <a:r>
              <a:rPr lang="en-GB" sz="1200" dirty="0" smtClean="0"/>
              <a:t>used this metaphor to reinforce how unhygienic he believes the ocean to be. In stark contrast </a:t>
            </a:r>
          </a:p>
          <a:p>
            <a:endParaRPr lang="en-GB" sz="1200" dirty="0"/>
          </a:p>
          <a:p>
            <a:r>
              <a:rPr lang="en-GB" sz="1200" dirty="0" smtClean="0"/>
              <a:t>to this the writer of Source B uses </a:t>
            </a:r>
            <a:r>
              <a:rPr lang="en-GB" sz="1200" dirty="0"/>
              <a:t> </a:t>
            </a:r>
            <a:r>
              <a:rPr lang="en-GB" sz="1200" dirty="0" smtClean="0"/>
              <a:t>the adjective ‘Pleasant’ to describe Verona as the first </a:t>
            </a:r>
          </a:p>
          <a:p>
            <a:endParaRPr lang="en-GB" sz="1200" dirty="0"/>
          </a:p>
          <a:p>
            <a:r>
              <a:rPr lang="en-GB" sz="1200" dirty="0" smtClean="0"/>
              <a:t>word of the passage which highlights how he believes Verona is a lovely place to visit. The </a:t>
            </a:r>
          </a:p>
          <a:p>
            <a:endParaRPr lang="en-GB" sz="1200" dirty="0"/>
          </a:p>
          <a:p>
            <a:r>
              <a:rPr lang="en-GB" sz="1200" dirty="0" smtClean="0"/>
              <a:t>writer has  also used an exclamation mark in their short sentence ‘Pleasant Verona!’ to </a:t>
            </a:r>
          </a:p>
          <a:p>
            <a:endParaRPr lang="en-GB" sz="1200" dirty="0"/>
          </a:p>
          <a:p>
            <a:r>
              <a:rPr lang="en-GB" sz="1200" dirty="0" smtClean="0"/>
              <a:t>emphasise how delighted he was with the place. The short sentence has been used to show </a:t>
            </a:r>
          </a:p>
          <a:p>
            <a:endParaRPr lang="en-GB" sz="1200" dirty="0"/>
          </a:p>
          <a:p>
            <a:r>
              <a:rPr lang="en-GB" sz="1200" dirty="0" smtClean="0"/>
              <a:t>that there is no question of his judgment whereas in Source A the noun ‘toilet’ is provided in </a:t>
            </a:r>
          </a:p>
          <a:p>
            <a:endParaRPr lang="en-GB" sz="1200" dirty="0"/>
          </a:p>
          <a:p>
            <a:r>
              <a:rPr lang="en-GB" sz="1200" dirty="0" smtClean="0"/>
              <a:t>a complex sentence which could convey his long list of reasons to dislike Blackpool.</a:t>
            </a:r>
          </a:p>
          <a:p>
            <a:endParaRPr lang="en-GB" sz="1200" b="1" dirty="0"/>
          </a:p>
        </p:txBody>
      </p:sp>
    </p:spTree>
    <p:extLst>
      <p:ext uri="{BB962C8B-B14F-4D97-AF65-F5344CB8AC3E}">
        <p14:creationId xmlns:p14="http://schemas.microsoft.com/office/powerpoint/2010/main" val="2578751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258" y="317241"/>
            <a:ext cx="6596742" cy="9588759"/>
          </a:xfrm>
        </p:spPr>
        <p:txBody>
          <a:bodyPr>
            <a:normAutofit/>
          </a:bodyPr>
          <a:lstStyle/>
          <a:p>
            <a:pPr marL="0" indent="0">
              <a:buNone/>
            </a:pPr>
            <a:endParaRPr lang="en-GB" sz="1200" b="1" dirty="0"/>
          </a:p>
          <a:p>
            <a:pPr marL="0" indent="0">
              <a:buNone/>
            </a:pPr>
            <a:endParaRPr lang="en-GB" sz="1200" b="1" dirty="0"/>
          </a:p>
        </p:txBody>
      </p:sp>
      <p:sp>
        <p:nvSpPr>
          <p:cNvPr id="2" name="TextBox 1"/>
          <p:cNvSpPr txBox="1"/>
          <p:nvPr/>
        </p:nvSpPr>
        <p:spPr>
          <a:xfrm>
            <a:off x="0" y="130629"/>
            <a:ext cx="6680718" cy="8494633"/>
          </a:xfrm>
          <a:prstGeom prst="rect">
            <a:avLst/>
          </a:prstGeom>
          <a:noFill/>
        </p:spPr>
        <p:txBody>
          <a:bodyPr wrap="square" rtlCol="0">
            <a:spAutoFit/>
          </a:bodyPr>
          <a:lstStyle/>
          <a:p>
            <a:r>
              <a:rPr lang="en-GB" sz="1200" b="1" u="sng" dirty="0" smtClean="0"/>
              <a:t>Now give Question Four ago:</a:t>
            </a:r>
          </a:p>
          <a:p>
            <a:r>
              <a:rPr lang="en-GB" sz="1200" dirty="0" smtClean="0"/>
              <a:t>In Source A the writer also shows that he believes that Brighton is __________________.</a:t>
            </a:r>
          </a:p>
          <a:p>
            <a:r>
              <a:rPr lang="en-GB" sz="1200" dirty="0" smtClean="0"/>
              <a:t>The show they feel this way because of the line ‘_____________________________________________’</a:t>
            </a:r>
          </a:p>
          <a:p>
            <a:r>
              <a:rPr lang="en-GB" sz="1200" dirty="0" smtClean="0"/>
              <a:t>This shows they believe Brighton is _____________ because___________________________________________________________________________________________________________________________________________________________________</a:t>
            </a:r>
          </a:p>
          <a:p>
            <a:r>
              <a:rPr lang="en-GB" sz="1200" dirty="0" smtClean="0"/>
              <a:t>The writer has used the word ‘__________’ because __________________________________________________________________________________________________________________________________________________________________________</a:t>
            </a:r>
          </a:p>
          <a:p>
            <a:r>
              <a:rPr lang="en-GB" sz="1200" dirty="0" smtClean="0"/>
              <a:t>In contrast to this, the writer in Source B uses a ____________ in the line ‘____________________________________________________________________________________’</a:t>
            </a:r>
          </a:p>
          <a:p>
            <a:r>
              <a:rPr lang="en-GB" sz="1200" dirty="0" smtClean="0"/>
              <a:t>To highlight that they feel _______________ about Verona. This shows they feel__________________ about Verona because___________________________________________________________________________________________________________________________________________________________________The have used the word ‘______________’ because __________________________________________________________________________________________________________________________________________________________________________</a:t>
            </a:r>
          </a:p>
          <a:p>
            <a:r>
              <a:rPr lang="en-GB" sz="1200" dirty="0" smtClean="0"/>
              <a:t>This provides a stark contrast to Source A because _________________________________________________________________________________________________________________________________________________________________________.</a:t>
            </a:r>
          </a:p>
          <a:p>
            <a:r>
              <a:rPr lang="en-GB" sz="1200" dirty="0" smtClean="0"/>
              <a:t>In addition to this, </a:t>
            </a:r>
            <a:r>
              <a:rPr lang="en-GB" sz="1200" dirty="0"/>
              <a:t>In Source A the writer also shows that he believes that Brighton is __________________.</a:t>
            </a:r>
          </a:p>
          <a:p>
            <a:r>
              <a:rPr lang="en-GB" sz="1200" dirty="0"/>
              <a:t>The show they feel this way because of the line ‘_____________________________________________’</a:t>
            </a:r>
          </a:p>
          <a:p>
            <a:r>
              <a:rPr lang="en-GB" sz="1200" dirty="0"/>
              <a:t>This shows they believe Brighton is _____________ because___________________________________________________________________________________________________________________________________________________________________</a:t>
            </a:r>
          </a:p>
          <a:p>
            <a:r>
              <a:rPr lang="en-GB" sz="1200" dirty="0"/>
              <a:t>The writer has used the word ‘__________’ because __________________________________________________________________________________________________________________________________________________________________________</a:t>
            </a:r>
          </a:p>
          <a:p>
            <a:r>
              <a:rPr lang="en-GB" sz="1200" dirty="0"/>
              <a:t>In contrast to this, the writer in Source B uses a ____________ in the line ‘____________________________________________________________________________________’</a:t>
            </a:r>
          </a:p>
          <a:p>
            <a:r>
              <a:rPr lang="en-GB" sz="1200" dirty="0"/>
              <a:t>To highlight that they feel _______________ about Verona. This shows they feel__________________ about </a:t>
            </a:r>
            <a:r>
              <a:rPr lang="en-GB" sz="1200" dirty="0" smtClean="0"/>
              <a:t>Verona because</a:t>
            </a:r>
            <a:r>
              <a:rPr lang="en-GB" sz="1200" dirty="0"/>
              <a:t>___________________________________________________________________________________________________________________________________________________________________The have used the word ‘______________’ because __________________________________________________________________________________________________________________________________________________________________________</a:t>
            </a:r>
          </a:p>
          <a:p>
            <a:r>
              <a:rPr lang="en-GB" sz="1200" dirty="0"/>
              <a:t>This provides a stark contrast to Source A because </a:t>
            </a:r>
            <a:r>
              <a:rPr lang="en-GB" sz="1200" dirty="0" smtClean="0"/>
              <a:t>__________________________________________________________________________________________________________________________________________________________________________</a:t>
            </a:r>
          </a:p>
          <a:p>
            <a:endParaRPr lang="en-GB" sz="1200" b="1" u="sng" dirty="0"/>
          </a:p>
          <a:p>
            <a:endParaRPr lang="en-GB" sz="1200" b="1" u="sng" dirty="0" smtClean="0"/>
          </a:p>
          <a:p>
            <a:endParaRPr lang="en-GB" dirty="0"/>
          </a:p>
        </p:txBody>
      </p:sp>
      <p:pic>
        <p:nvPicPr>
          <p:cNvPr id="4" name="Picture 3"/>
          <p:cNvPicPr>
            <a:picLocks noChangeAspect="1"/>
          </p:cNvPicPr>
          <p:nvPr/>
        </p:nvPicPr>
        <p:blipFill>
          <a:blip r:embed="rId2"/>
          <a:stretch>
            <a:fillRect/>
          </a:stretch>
        </p:blipFill>
        <p:spPr>
          <a:xfrm>
            <a:off x="2066947" y="8150400"/>
            <a:ext cx="2164268" cy="1322947"/>
          </a:xfrm>
          <a:prstGeom prst="rect">
            <a:avLst/>
          </a:prstGeom>
        </p:spPr>
      </p:pic>
    </p:spTree>
    <p:extLst>
      <p:ext uri="{BB962C8B-B14F-4D97-AF65-F5344CB8AC3E}">
        <p14:creationId xmlns:p14="http://schemas.microsoft.com/office/powerpoint/2010/main" val="20496240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3591</TotalTime>
  <Words>2461</Words>
  <Application>Microsoft Office PowerPoint</Application>
  <PresentationFormat>A4 Paper (210x297 mm)</PresentationFormat>
  <Paragraphs>156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Year 11 English Language Paper Two Revision Booklet</vt:lpstr>
      <vt:lpstr>What do your Language exams look like?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11 English Literature Revision Booklet</dc:title>
  <dc:creator>Laura Colledge</dc:creator>
  <cp:lastModifiedBy>Jacqueline de Carles</cp:lastModifiedBy>
  <cp:revision>80</cp:revision>
  <dcterms:created xsi:type="dcterms:W3CDTF">2019-01-10T12:37:39Z</dcterms:created>
  <dcterms:modified xsi:type="dcterms:W3CDTF">2022-02-15T08:14:52Z</dcterms:modified>
</cp:coreProperties>
</file>