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80" r:id="rId6"/>
    <p:sldId id="281" r:id="rId7"/>
    <p:sldId id="282" r:id="rId8"/>
    <p:sldId id="283" r:id="rId9"/>
    <p:sldId id="284" r:id="rId10"/>
    <p:sldId id="285" r:id="rId11"/>
    <p:sldId id="286" r:id="rId12"/>
    <p:sldId id="287" r:id="rId13"/>
  </p:sldIdLst>
  <p:sldSz cx="6858000" cy="9906000" type="A4"/>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D6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51" d="100"/>
          <a:sy n="51" d="100"/>
        </p:scale>
        <p:origin x="134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C2010F4-BAE7-4574-8C31-6BCA194BA43B}" type="datetimeFigureOut">
              <a:rPr lang="en-GB" smtClean="0"/>
              <a:t>15/2/22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33398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2010F4-BAE7-4574-8C31-6BCA194BA43B}" type="datetimeFigureOut">
              <a:rPr lang="en-GB" smtClean="0"/>
              <a:t>15/2/22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1111198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2010F4-BAE7-4574-8C31-6BCA194BA43B}" type="datetimeFigureOut">
              <a:rPr lang="en-GB" smtClean="0"/>
              <a:t>15/2/22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1214251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2010F4-BAE7-4574-8C31-6BCA194BA43B}" type="datetimeFigureOut">
              <a:rPr lang="en-GB" smtClean="0"/>
              <a:t>15/2/22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434598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2010F4-BAE7-4574-8C31-6BCA194BA43B}" type="datetimeFigureOut">
              <a:rPr lang="en-GB" smtClean="0"/>
              <a:t>15/2/22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2292771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C2010F4-BAE7-4574-8C31-6BCA194BA43B}" type="datetimeFigureOut">
              <a:rPr lang="en-GB" smtClean="0"/>
              <a:t>15/2/22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3657207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C2010F4-BAE7-4574-8C31-6BCA194BA43B}" type="datetimeFigureOut">
              <a:rPr lang="en-GB" smtClean="0"/>
              <a:t>15/2/22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475908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C2010F4-BAE7-4574-8C31-6BCA194BA43B}" type="datetimeFigureOut">
              <a:rPr lang="en-GB" smtClean="0"/>
              <a:t>15/2/22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3602912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2010F4-BAE7-4574-8C31-6BCA194BA43B}" type="datetimeFigureOut">
              <a:rPr lang="en-GB" smtClean="0"/>
              <a:t>15/2/22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1657299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2010F4-BAE7-4574-8C31-6BCA194BA43B}" type="datetimeFigureOut">
              <a:rPr lang="en-GB" smtClean="0"/>
              <a:t>15/2/22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727070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2010F4-BAE7-4574-8C31-6BCA194BA43B}" type="datetimeFigureOut">
              <a:rPr lang="en-GB" smtClean="0"/>
              <a:t>15/2/22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28142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C2010F4-BAE7-4574-8C31-6BCA194BA43B}" type="datetimeFigureOut">
              <a:rPr lang="en-GB" smtClean="0"/>
              <a:t>15/2/22</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EDEC32E-0B6B-476B-82C5-41EE34D223E6}" type="slidenum">
              <a:rPr lang="en-GB" smtClean="0"/>
              <a:t>‹#›</a:t>
            </a:fld>
            <a:endParaRPr lang="en-GB"/>
          </a:p>
        </p:txBody>
      </p:sp>
    </p:spTree>
    <p:extLst>
      <p:ext uri="{BB962C8B-B14F-4D97-AF65-F5344CB8AC3E}">
        <p14:creationId xmlns:p14="http://schemas.microsoft.com/office/powerpoint/2010/main" val="29445646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tmp"/><Relationship Id="rId2" Type="http://schemas.openxmlformats.org/officeDocument/2006/relationships/image" Target="../media/image10.tmp"/><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tmp"/><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724539"/>
            <a:ext cx="5486400" cy="2214780"/>
          </a:xfrm>
        </p:spPr>
        <p:txBody>
          <a:bodyPr/>
          <a:lstStyle/>
          <a:p>
            <a:r>
              <a:rPr lang="en-GB" dirty="0" smtClean="0"/>
              <a:t>Year 11 English Language Paper One Revision Booklet</a:t>
            </a:r>
            <a:endParaRPr lang="en-GB" dirty="0"/>
          </a:p>
        </p:txBody>
      </p:sp>
      <p:sp>
        <p:nvSpPr>
          <p:cNvPr id="3" name="Subtitle 2"/>
          <p:cNvSpPr>
            <a:spLocks noGrp="1"/>
          </p:cNvSpPr>
          <p:nvPr>
            <p:ph type="subTitle" idx="1"/>
          </p:nvPr>
        </p:nvSpPr>
        <p:spPr/>
        <p:txBody>
          <a:bodyPr>
            <a:normAutofit fontScale="92500"/>
          </a:bodyPr>
          <a:lstStyle/>
          <a:p>
            <a:pPr algn="l"/>
            <a:r>
              <a:rPr lang="en-GB" dirty="0" smtClean="0"/>
              <a:t>Name: ___________________________________________</a:t>
            </a:r>
          </a:p>
          <a:p>
            <a:pPr algn="l"/>
            <a:endParaRPr lang="en-GB" dirty="0"/>
          </a:p>
          <a:p>
            <a:pPr algn="l"/>
            <a:r>
              <a:rPr lang="en-GB" dirty="0" smtClean="0"/>
              <a:t>Teacher:    ___________________________________________</a:t>
            </a:r>
          </a:p>
          <a:p>
            <a:pPr algn="l"/>
            <a:endParaRPr lang="en-GB" dirty="0"/>
          </a:p>
          <a:p>
            <a:pPr algn="l"/>
            <a:r>
              <a:rPr lang="en-GB" dirty="0" smtClean="0"/>
              <a:t>Class: _____________________________________________</a:t>
            </a:r>
            <a:endParaRPr lang="en-GB" dirty="0"/>
          </a:p>
        </p:txBody>
      </p:sp>
      <p:sp>
        <p:nvSpPr>
          <p:cNvPr id="5" name="TextBox 4"/>
          <p:cNvSpPr txBox="1"/>
          <p:nvPr/>
        </p:nvSpPr>
        <p:spPr>
          <a:xfrm>
            <a:off x="2679052" y="792233"/>
            <a:ext cx="2154205" cy="1200329"/>
          </a:xfrm>
          <a:prstGeom prst="rect">
            <a:avLst/>
          </a:prstGeom>
          <a:noFill/>
          <a:ln w="12700">
            <a:solidFill>
              <a:schemeClr val="tx1"/>
            </a:solidFill>
          </a:ln>
        </p:spPr>
        <p:txBody>
          <a:bodyPr wrap="square" rtlCol="0">
            <a:spAutoFit/>
          </a:bodyPr>
          <a:lstStyle/>
          <a:p>
            <a:pPr algn="ctr"/>
            <a:r>
              <a:rPr lang="en-GB" dirty="0" smtClean="0"/>
              <a:t>The Secret of Success:</a:t>
            </a:r>
          </a:p>
          <a:p>
            <a:pPr algn="ctr"/>
            <a:r>
              <a:rPr lang="en-GB" dirty="0" smtClean="0"/>
              <a:t>Stop Wishing!</a:t>
            </a:r>
          </a:p>
          <a:p>
            <a:pPr algn="ctr"/>
            <a:r>
              <a:rPr lang="en-GB" dirty="0" smtClean="0"/>
              <a:t>Start Doing!</a:t>
            </a:r>
            <a:endParaRPr lang="en-GB" dirty="0"/>
          </a:p>
        </p:txBody>
      </p:sp>
    </p:spTree>
    <p:extLst>
      <p:ext uri="{BB962C8B-B14F-4D97-AF65-F5344CB8AC3E}">
        <p14:creationId xmlns:p14="http://schemas.microsoft.com/office/powerpoint/2010/main" val="23120612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0657" y="354563"/>
            <a:ext cx="6298093" cy="9237306"/>
          </a:xfrm>
        </p:spPr>
      </p:pic>
    </p:spTree>
    <p:extLst>
      <p:ext uri="{BB962C8B-B14F-4D97-AF65-F5344CB8AC3E}">
        <p14:creationId xmlns:p14="http://schemas.microsoft.com/office/powerpoint/2010/main" val="37664340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1332" y="330954"/>
            <a:ext cx="5517829" cy="2356262"/>
          </a:xfrm>
        </p:spPr>
      </p:pic>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1332" y="3023118"/>
            <a:ext cx="6042774" cy="5281127"/>
          </a:xfrm>
          <a:prstGeom prst="rect">
            <a:avLst/>
          </a:prstGeom>
        </p:spPr>
      </p:pic>
    </p:spTree>
    <p:extLst>
      <p:ext uri="{BB962C8B-B14F-4D97-AF65-F5344CB8AC3E}">
        <p14:creationId xmlns:p14="http://schemas.microsoft.com/office/powerpoint/2010/main" val="36477701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4345" y="558464"/>
            <a:ext cx="6224322" cy="8007037"/>
          </a:xfrm>
        </p:spPr>
      </p:pic>
    </p:spTree>
    <p:extLst>
      <p:ext uri="{BB962C8B-B14F-4D97-AF65-F5344CB8AC3E}">
        <p14:creationId xmlns:p14="http://schemas.microsoft.com/office/powerpoint/2010/main" val="37282998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257" y="167951"/>
            <a:ext cx="5453452" cy="1023854"/>
          </a:xfrm>
        </p:spPr>
        <p:txBody>
          <a:bodyPr/>
          <a:lstStyle/>
          <a:p>
            <a:r>
              <a:rPr lang="en-GB" dirty="0" smtClean="0"/>
              <a:t>What do your Language exams look like?</a:t>
            </a:r>
            <a:endParaRPr lang="en-GB" dirty="0"/>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90465" y="1191805"/>
            <a:ext cx="5024244" cy="4051999"/>
          </a:xfrm>
        </p:spPr>
      </p:pic>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0465" y="5243804"/>
            <a:ext cx="5024244" cy="4477375"/>
          </a:xfrm>
          <a:prstGeom prst="rect">
            <a:avLst/>
          </a:prstGeom>
        </p:spPr>
      </p:pic>
      <p:sp>
        <p:nvSpPr>
          <p:cNvPr id="3" name="Left Arrow 2"/>
          <p:cNvSpPr/>
          <p:nvPr/>
        </p:nvSpPr>
        <p:spPr>
          <a:xfrm>
            <a:off x="3202587" y="1511559"/>
            <a:ext cx="2892490" cy="100770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This booklet focuses on this exam</a:t>
            </a:r>
            <a:endParaRPr lang="en-GB" dirty="0"/>
          </a:p>
        </p:txBody>
      </p:sp>
    </p:spTree>
    <p:extLst>
      <p:ext uri="{BB962C8B-B14F-4D97-AF65-F5344CB8AC3E}">
        <p14:creationId xmlns:p14="http://schemas.microsoft.com/office/powerpoint/2010/main" val="37062337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1257" y="667912"/>
            <a:ext cx="6199901" cy="8998603"/>
          </a:xfrm>
        </p:spPr>
        <p:txBody>
          <a:bodyPr>
            <a:normAutofit fontScale="62500" lnSpcReduction="20000"/>
          </a:bodyPr>
          <a:lstStyle/>
          <a:p>
            <a:pPr marL="0" indent="0">
              <a:buNone/>
            </a:pPr>
            <a:r>
              <a:rPr lang="en-GB" sz="2200" b="1" dirty="0"/>
              <a:t>Source A</a:t>
            </a:r>
            <a:endParaRPr lang="en-GB" sz="2200" dirty="0"/>
          </a:p>
          <a:p>
            <a:pPr marL="0" indent="0">
              <a:buNone/>
            </a:pPr>
            <a:r>
              <a:rPr lang="en-GB" sz="2200" dirty="0"/>
              <a:t>This extract is from a novel by Yann Martel. In this section the central character, Pi, is on a sinking ship. The ship is carrying the animals belonging to Pi’s father, who owns a zoo.</a:t>
            </a:r>
          </a:p>
          <a:p>
            <a:pPr marL="0" indent="0">
              <a:buNone/>
            </a:pPr>
            <a:r>
              <a:rPr lang="en-GB" sz="2200" i="1" dirty="0"/>
              <a:t>Life of Pi</a:t>
            </a:r>
            <a:endParaRPr lang="en-GB" sz="2200" dirty="0"/>
          </a:p>
          <a:p>
            <a:r>
              <a:rPr lang="en-GB" sz="2200" dirty="0"/>
              <a:t>Inside the ship, there were noises. Deep structural groans. I stumbled and fell. No harm done. I got up. With the help of the handrails I went down the stairwell four steps at a time. I had gone down just one level when I saw water. Lots of water. It was blocking my way. It was surging from below like a riotous crowd, raging, frothing and boiling. Stairs vanished into watery darkness. I couldn't believe my eyes. What was this water doing here? Where had it come from? I stood nailed to the spot, frightened and incredulous and ignorant of what I should do next. Down there was where my family was. </a:t>
            </a:r>
          </a:p>
          <a:p>
            <a:r>
              <a:rPr lang="en-GB" sz="2200" dirty="0"/>
              <a:t>I ran up the stairs. I got to the main deck. The weather wasn't entertaining any more. I was very afraid. Now it was plain and obvious: the ship was listing badly. And it wasn't level the other way either. There was a noticeable incline going from bow to stern. I looked overboard. The water didn't look to be eighty feet away. The ship was sinking. My mind could hardly conceive it. It was as unbelievable as the moon catching fire. </a:t>
            </a:r>
          </a:p>
          <a:p>
            <a:r>
              <a:rPr lang="en-GB" sz="2200" dirty="0"/>
              <a:t>Where were the officers and the crew? What were they doing? Towards the bow I saw some men running in the gloom. I thought I saw some animals too, but I dismissed the sight as illusion crafted by rain and shadow. We had the hatch covers over their bay pulled open when the weather was good, but at all times the animals were kept confined to their cages. These were dangerous wild animals we were transporting, not farm livestock. Above me, on the bridge, I thought I heard some men shouting. </a:t>
            </a:r>
          </a:p>
          <a:p>
            <a:r>
              <a:rPr lang="en-GB" sz="2200" dirty="0"/>
              <a:t>The ship shook and there was that sound, the monstrous metallic burp. What was it? Was it the collective scream of humans and animals protesting their oncoming death? Was it the ship itself giving up the ghost? I fell over. I got to my feet. I looked overboard again. The sea was rising. The waves were getting closer. We were sinking fast. </a:t>
            </a:r>
          </a:p>
          <a:p>
            <a:r>
              <a:rPr lang="en-GB" sz="2200" dirty="0"/>
              <a:t>I clearly heard monkeys shrieking. Something was shaking the deck, a gaur - an Indian wild ox -exploded out of the rain and thundered by me, terrified, out of control, berserk. I looked at it, dumbstruck and amazed. Who in God's name had let it out? </a:t>
            </a:r>
          </a:p>
          <a:p>
            <a:r>
              <a:rPr lang="en-GB" sz="2200" dirty="0"/>
              <a:t>I ran for the stairs to the bridge. Up there was where the officers were, the only people on the ship who spoke English, the masters of our destiny here, the ones who would right this wrong. They would explain everything. They would take care of my family and me. I climbed to the middle bridge. There was no one on the starboard side. I ran to the port side. I saw three men, crew members. I fell. I got up. They were looking overboard. I shouted. They turned. They looked at me and at each other. They spoke a few words. They came towards me quickly. I felt gratitude and relief welling up in me. I said, "Thank God I've found you. What is happening? I am very scared. There is water at the bottom of the ship. I am worried about my family. I can't get to the level where our cabins are. Is this normal? Do you think-" </a:t>
            </a:r>
          </a:p>
          <a:p>
            <a:r>
              <a:rPr lang="en-GB" sz="2200" dirty="0"/>
              <a:t>One of the men interrupted me by thrusting a life jacket into my arms and shouting something in Chinese. I noticed an orange whistle dangling from the life jacket. The men were nodding vigorously at me. When they took hold of me and lifted me in their strong arms, I thought nothing of it. I thought they were helping me. I was so full of trust in them that I felt grateful as they carried me in the air. Only when they threw me overboard did I begin to have doubts.</a:t>
            </a:r>
          </a:p>
          <a:p>
            <a:pPr marL="0" indent="0">
              <a:buNone/>
            </a:pPr>
            <a:endParaRPr lang="en-GB" dirty="0"/>
          </a:p>
        </p:txBody>
      </p:sp>
      <p:sp>
        <p:nvSpPr>
          <p:cNvPr id="6" name="TextBox 5"/>
          <p:cNvSpPr txBox="1"/>
          <p:nvPr/>
        </p:nvSpPr>
        <p:spPr>
          <a:xfrm>
            <a:off x="261257" y="298580"/>
            <a:ext cx="6064898" cy="369332"/>
          </a:xfrm>
          <a:prstGeom prst="rect">
            <a:avLst/>
          </a:prstGeom>
          <a:noFill/>
        </p:spPr>
        <p:txBody>
          <a:bodyPr wrap="square" rtlCol="0">
            <a:spAutoFit/>
          </a:bodyPr>
          <a:lstStyle/>
          <a:p>
            <a:r>
              <a:rPr lang="en-GB" b="1" dirty="0" smtClean="0"/>
              <a:t>STEP ONE: Read the extract </a:t>
            </a:r>
            <a:endParaRPr lang="en-GB" b="1" dirty="0"/>
          </a:p>
        </p:txBody>
      </p:sp>
    </p:spTree>
    <p:extLst>
      <p:ext uri="{BB962C8B-B14F-4D97-AF65-F5344CB8AC3E}">
        <p14:creationId xmlns:p14="http://schemas.microsoft.com/office/powerpoint/2010/main" val="41689156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30629" y="223935"/>
            <a:ext cx="6419461" cy="2308324"/>
          </a:xfrm>
          <a:prstGeom prst="rect">
            <a:avLst/>
          </a:prstGeom>
          <a:noFill/>
        </p:spPr>
        <p:txBody>
          <a:bodyPr wrap="square" rtlCol="0">
            <a:spAutoFit/>
          </a:bodyPr>
          <a:lstStyle/>
          <a:p>
            <a:r>
              <a:rPr lang="en-GB" sz="1200" dirty="0" smtClean="0"/>
              <a:t>Question One will also ask for information that is clearly stated in the text. The focus of this booklet will be on Questions 2 -4.</a:t>
            </a:r>
          </a:p>
          <a:p>
            <a:endParaRPr lang="en-GB" sz="1200" dirty="0"/>
          </a:p>
          <a:p>
            <a:r>
              <a:rPr lang="en-GB" sz="1200" b="1" u="sng" dirty="0" smtClean="0"/>
              <a:t>Question Two</a:t>
            </a:r>
          </a:p>
          <a:p>
            <a:r>
              <a:rPr lang="en-GB" sz="1200" b="1" dirty="0" smtClean="0"/>
              <a:t>-    </a:t>
            </a:r>
            <a:r>
              <a:rPr lang="en-GB" sz="1200" dirty="0" smtClean="0"/>
              <a:t>This question is about the </a:t>
            </a:r>
            <a:r>
              <a:rPr lang="en-GB" sz="1200" b="1" u="sng" dirty="0" smtClean="0"/>
              <a:t>effect </a:t>
            </a:r>
            <a:r>
              <a:rPr lang="en-GB" sz="1200" dirty="0" smtClean="0"/>
              <a:t>of language</a:t>
            </a:r>
          </a:p>
          <a:p>
            <a:pPr marL="285750" indent="-285750">
              <a:buFontTx/>
              <a:buChar char="-"/>
            </a:pPr>
            <a:r>
              <a:rPr lang="en-GB" sz="1200" dirty="0" smtClean="0"/>
              <a:t>You need to aim for 2 paragraphs</a:t>
            </a:r>
          </a:p>
          <a:p>
            <a:pPr marL="285750" indent="-285750">
              <a:buFontTx/>
              <a:buChar char="-"/>
            </a:pPr>
            <a:r>
              <a:rPr lang="en-GB" sz="1200" dirty="0" smtClean="0"/>
              <a:t>You MUST comment on the connotations of single words</a:t>
            </a:r>
          </a:p>
          <a:p>
            <a:pPr marL="285750" indent="-285750">
              <a:buFontTx/>
              <a:buChar char="-"/>
            </a:pPr>
            <a:r>
              <a:rPr lang="en-GB" sz="1200" dirty="0" smtClean="0"/>
              <a:t>You MUST plan your ideas</a:t>
            </a:r>
          </a:p>
          <a:p>
            <a:endParaRPr lang="en-GB" sz="1200" dirty="0"/>
          </a:p>
          <a:p>
            <a:r>
              <a:rPr lang="en-GB" sz="1200" dirty="0" smtClean="0"/>
              <a:t>Let’s look at an example question about the source you have just read.</a:t>
            </a:r>
          </a:p>
          <a:p>
            <a:endParaRPr lang="en-GB" sz="1200" dirty="0"/>
          </a:p>
          <a:p>
            <a:endParaRPr lang="en-GB" sz="1200" dirty="0"/>
          </a:p>
        </p:txBody>
      </p:sp>
      <p:pic>
        <p:nvPicPr>
          <p:cNvPr id="7" name="Picture 6"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628" y="2223334"/>
            <a:ext cx="6419461" cy="4094359"/>
          </a:xfrm>
          <a:prstGeom prst="rect">
            <a:avLst/>
          </a:prstGeom>
        </p:spPr>
      </p:pic>
      <p:sp>
        <p:nvSpPr>
          <p:cNvPr id="8" name="TextBox 7"/>
          <p:cNvSpPr txBox="1"/>
          <p:nvPr/>
        </p:nvSpPr>
        <p:spPr>
          <a:xfrm>
            <a:off x="261256" y="6317693"/>
            <a:ext cx="6158203" cy="276999"/>
          </a:xfrm>
          <a:prstGeom prst="rect">
            <a:avLst/>
          </a:prstGeom>
          <a:noFill/>
        </p:spPr>
        <p:txBody>
          <a:bodyPr wrap="square" rtlCol="0">
            <a:spAutoFit/>
          </a:bodyPr>
          <a:lstStyle/>
          <a:p>
            <a:r>
              <a:rPr lang="en-GB" sz="1200" dirty="0" smtClean="0"/>
              <a:t>Step One: Let’s look at part of the mark scheme</a:t>
            </a:r>
            <a:endParaRPr lang="en-GB" dirty="0"/>
          </a:p>
        </p:txBody>
      </p:sp>
      <p:pic>
        <p:nvPicPr>
          <p:cNvPr id="2" name="Picture 1"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1256" y="6679812"/>
            <a:ext cx="2366615" cy="1637280"/>
          </a:xfrm>
          <a:prstGeom prst="rect">
            <a:avLst/>
          </a:prstGeom>
        </p:spPr>
      </p:pic>
      <p:cxnSp>
        <p:nvCxnSpPr>
          <p:cNvPr id="4" name="Straight Arrow Connector 3"/>
          <p:cNvCxnSpPr/>
          <p:nvPr/>
        </p:nvCxnSpPr>
        <p:spPr>
          <a:xfrm flipV="1">
            <a:off x="2369976" y="7035282"/>
            <a:ext cx="970381" cy="2052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3340357" y="6907085"/>
            <a:ext cx="2649894" cy="461665"/>
          </a:xfrm>
          <a:prstGeom prst="rect">
            <a:avLst/>
          </a:prstGeom>
          <a:noFill/>
        </p:spPr>
        <p:txBody>
          <a:bodyPr wrap="square" rtlCol="0">
            <a:spAutoFit/>
          </a:bodyPr>
          <a:lstStyle/>
          <a:p>
            <a:r>
              <a:rPr lang="en-GB" sz="1200" dirty="0" smtClean="0"/>
              <a:t>Examine techniques/single words and their meaning</a:t>
            </a:r>
            <a:endParaRPr lang="en-GB" sz="1200" dirty="0"/>
          </a:p>
        </p:txBody>
      </p:sp>
      <p:cxnSp>
        <p:nvCxnSpPr>
          <p:cNvPr id="10" name="Straight Arrow Connector 9"/>
          <p:cNvCxnSpPr>
            <a:endCxn id="11" idx="1"/>
          </p:cNvCxnSpPr>
          <p:nvPr/>
        </p:nvCxnSpPr>
        <p:spPr>
          <a:xfrm>
            <a:off x="2183363" y="7632441"/>
            <a:ext cx="145557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638938" y="7401608"/>
            <a:ext cx="1623526" cy="461665"/>
          </a:xfrm>
          <a:prstGeom prst="rect">
            <a:avLst/>
          </a:prstGeom>
          <a:noFill/>
        </p:spPr>
        <p:txBody>
          <a:bodyPr wrap="square" rtlCol="0">
            <a:spAutoFit/>
          </a:bodyPr>
          <a:lstStyle/>
          <a:p>
            <a:r>
              <a:rPr lang="en-GB" sz="1200" dirty="0" smtClean="0"/>
              <a:t>Use quotes from the passage</a:t>
            </a:r>
            <a:endParaRPr lang="en-GB" sz="1200" dirty="0"/>
          </a:p>
        </p:txBody>
      </p:sp>
      <p:cxnSp>
        <p:nvCxnSpPr>
          <p:cNvPr id="14" name="Straight Arrow Connector 13"/>
          <p:cNvCxnSpPr/>
          <p:nvPr/>
        </p:nvCxnSpPr>
        <p:spPr>
          <a:xfrm>
            <a:off x="1978090" y="8061649"/>
            <a:ext cx="1362267" cy="2554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340357" y="8317092"/>
            <a:ext cx="2239349" cy="276999"/>
          </a:xfrm>
          <a:prstGeom prst="rect">
            <a:avLst/>
          </a:prstGeom>
          <a:noFill/>
        </p:spPr>
        <p:txBody>
          <a:bodyPr wrap="square" rtlCol="0">
            <a:spAutoFit/>
          </a:bodyPr>
          <a:lstStyle/>
          <a:p>
            <a:r>
              <a:rPr lang="en-GB" sz="1200" dirty="0" smtClean="0"/>
              <a:t>SOSMAPS/techniques</a:t>
            </a:r>
            <a:endParaRPr lang="en-GB" sz="1200" dirty="0"/>
          </a:p>
        </p:txBody>
      </p:sp>
    </p:spTree>
    <p:extLst>
      <p:ext uri="{BB962C8B-B14F-4D97-AF65-F5344CB8AC3E}">
        <p14:creationId xmlns:p14="http://schemas.microsoft.com/office/powerpoint/2010/main" val="37097221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596" y="298580"/>
            <a:ext cx="6143917" cy="9386596"/>
          </a:xfrm>
        </p:spPr>
        <p:txBody>
          <a:bodyPr>
            <a:normAutofit/>
          </a:bodyPr>
          <a:lstStyle/>
          <a:p>
            <a:r>
              <a:rPr lang="en-GB" sz="1200" b="1" dirty="0" smtClean="0"/>
              <a:t>Paper One is about fiction so the techniques you will be identifying will be descriptive/narrative techniques</a:t>
            </a:r>
          </a:p>
          <a:p>
            <a:pPr marL="0" indent="0">
              <a:buNone/>
            </a:pPr>
            <a:endParaRPr lang="en-GB" sz="1200" dirty="0"/>
          </a:p>
          <a:p>
            <a:pPr marL="0" indent="0">
              <a:buNone/>
            </a:pPr>
            <a:endParaRPr lang="en-GB" sz="1200" dirty="0" smtClean="0"/>
          </a:p>
          <a:p>
            <a:endParaRPr lang="en-GB" sz="1200" dirty="0"/>
          </a:p>
          <a:p>
            <a:endParaRPr lang="en-GB" sz="1200" dirty="0" smtClean="0"/>
          </a:p>
          <a:p>
            <a:endParaRPr lang="en-GB" sz="1200" dirty="0"/>
          </a:p>
          <a:p>
            <a:endParaRPr lang="en-GB" sz="1200" dirty="0" smtClean="0"/>
          </a:p>
          <a:p>
            <a:endParaRPr lang="en-GB" sz="1200" dirty="0"/>
          </a:p>
          <a:p>
            <a:endParaRPr lang="en-GB" sz="1200" dirty="0" smtClean="0"/>
          </a:p>
          <a:p>
            <a:endParaRPr lang="en-GB" sz="1200" dirty="0"/>
          </a:p>
          <a:p>
            <a:endParaRPr lang="en-GB" sz="1200" dirty="0" smtClean="0"/>
          </a:p>
          <a:p>
            <a:endParaRPr lang="en-GB" sz="1200" dirty="0"/>
          </a:p>
          <a:p>
            <a:endParaRPr lang="en-GB" sz="1200" dirty="0" smtClean="0"/>
          </a:p>
          <a:p>
            <a:endParaRPr lang="en-GB" sz="1200" dirty="0"/>
          </a:p>
          <a:p>
            <a:endParaRPr lang="en-GB" sz="1200" dirty="0" smtClean="0"/>
          </a:p>
          <a:p>
            <a:r>
              <a:rPr lang="en-GB" sz="1200" b="1" dirty="0" smtClean="0"/>
              <a:t>Let’s look at the beginning of an example and annotate where it has hit the mark scheme.</a:t>
            </a:r>
          </a:p>
          <a:p>
            <a:pPr marL="0" indent="0">
              <a:buNone/>
            </a:pPr>
            <a:r>
              <a:rPr lang="en-GB" sz="1200" dirty="0" smtClean="0"/>
              <a:t>The writer creates a sense of fear through their use of alliteration  in the line ‘monstrous </a:t>
            </a:r>
          </a:p>
          <a:p>
            <a:pPr marL="0" indent="0">
              <a:buNone/>
            </a:pPr>
            <a:r>
              <a:rPr lang="en-GB" sz="1200" dirty="0" smtClean="0"/>
              <a:t>metallic burp’ and this creates a sense of fear because the repetition of the harsh m sound </a:t>
            </a:r>
          </a:p>
          <a:p>
            <a:pPr marL="0" indent="0">
              <a:buNone/>
            </a:pPr>
            <a:r>
              <a:rPr lang="en-GB" sz="1200" dirty="0" smtClean="0"/>
              <a:t>reflects the loud sound that the ship was making. The writer has used the adjective ‘monstrous’ </a:t>
            </a:r>
          </a:p>
          <a:p>
            <a:pPr marL="0" indent="0">
              <a:buNone/>
            </a:pPr>
            <a:r>
              <a:rPr lang="en-GB" sz="1200" dirty="0" smtClean="0"/>
              <a:t>because it conveys how loud and threatening the sound was as it has connotations of being </a:t>
            </a:r>
          </a:p>
          <a:p>
            <a:pPr marL="0" indent="0">
              <a:buNone/>
            </a:pPr>
            <a:r>
              <a:rPr lang="en-GB" sz="1200" dirty="0" smtClean="0"/>
              <a:t>overwhelming and intimidation. The use of  the adjective ‘metallic’ could perhaps reflect a </a:t>
            </a:r>
          </a:p>
          <a:p>
            <a:pPr marL="0" indent="0">
              <a:buNone/>
            </a:pPr>
            <a:r>
              <a:rPr lang="en-GB" sz="1200" dirty="0" smtClean="0"/>
              <a:t>screeching sound for the reader and therefore suggests not only a sense of fear but also a sense </a:t>
            </a:r>
          </a:p>
          <a:p>
            <a:pPr marL="0" indent="0">
              <a:buNone/>
            </a:pPr>
            <a:r>
              <a:rPr lang="en-GB" sz="1200" dirty="0" smtClean="0"/>
              <a:t>of discomfort. </a:t>
            </a:r>
          </a:p>
          <a:p>
            <a:r>
              <a:rPr lang="en-GB" sz="1200" b="1" dirty="0" smtClean="0"/>
              <a:t>Now try your own example…</a:t>
            </a:r>
          </a:p>
          <a:p>
            <a:pPr marL="0" indent="0">
              <a:buNone/>
            </a:pPr>
            <a:r>
              <a:rPr lang="en-GB" sz="1200" dirty="0" smtClean="0"/>
              <a:t>In addition to this, the writer also creates a feeling of fear through their use of _________ in the line ‘____________________________________’ this creates a sense of fear because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indent="0">
              <a:buNone/>
            </a:pPr>
            <a:r>
              <a:rPr lang="en-GB" sz="1200" dirty="0" smtClean="0"/>
              <a:t>They have used the _____________ ‘____________’ because___________________________________________________________________________________________________________________________________________________________________________________________________________________________________</a:t>
            </a:r>
          </a:p>
          <a:p>
            <a:pPr marL="0" indent="0">
              <a:buNone/>
            </a:pPr>
            <a:endParaRPr lang="en-GB" sz="1200" dirty="0"/>
          </a:p>
          <a:p>
            <a:pPr marL="0" indent="0">
              <a:buNone/>
            </a:pPr>
            <a:r>
              <a:rPr lang="en-GB" sz="1200" b="1" i="1" dirty="0" smtClean="0"/>
              <a:t>Challenge: Make sure you add how sentence structure/paragraph length supports what you are saying about the effect of language choices.</a:t>
            </a:r>
          </a:p>
          <a:p>
            <a:pPr marL="0" indent="0">
              <a:buNone/>
            </a:pPr>
            <a:endParaRPr lang="en-GB" sz="1200" dirty="0" smtClean="0"/>
          </a:p>
        </p:txBody>
      </p:sp>
      <p:graphicFrame>
        <p:nvGraphicFramePr>
          <p:cNvPr id="4" name="Table 3"/>
          <p:cNvGraphicFramePr>
            <a:graphicFrameLocks noGrp="1"/>
          </p:cNvGraphicFramePr>
          <p:nvPr>
            <p:extLst>
              <p:ext uri="{D42A27DB-BD31-4B8C-83A1-F6EECF244321}">
                <p14:modId xmlns:p14="http://schemas.microsoft.com/office/powerpoint/2010/main" val="3962820247"/>
              </p:ext>
            </p:extLst>
          </p:nvPr>
        </p:nvGraphicFramePr>
        <p:xfrm>
          <a:off x="242592" y="816429"/>
          <a:ext cx="6363480" cy="3627120"/>
        </p:xfrm>
        <a:graphic>
          <a:graphicData uri="http://schemas.openxmlformats.org/drawingml/2006/table">
            <a:tbl>
              <a:tblPr firstRow="1" bandRow="1">
                <a:tableStyleId>{5C22544A-7EE6-4342-B048-85BDC9FD1C3A}</a:tableStyleId>
              </a:tblPr>
              <a:tblGrid>
                <a:gridCol w="2121160">
                  <a:extLst>
                    <a:ext uri="{9D8B030D-6E8A-4147-A177-3AD203B41FA5}">
                      <a16:colId xmlns:a16="http://schemas.microsoft.com/office/drawing/2014/main" val="20000"/>
                    </a:ext>
                  </a:extLst>
                </a:gridCol>
                <a:gridCol w="2121160">
                  <a:extLst>
                    <a:ext uri="{9D8B030D-6E8A-4147-A177-3AD203B41FA5}">
                      <a16:colId xmlns:a16="http://schemas.microsoft.com/office/drawing/2014/main" val="20001"/>
                    </a:ext>
                  </a:extLst>
                </a:gridCol>
                <a:gridCol w="2121160">
                  <a:extLst>
                    <a:ext uri="{9D8B030D-6E8A-4147-A177-3AD203B41FA5}">
                      <a16:colId xmlns:a16="http://schemas.microsoft.com/office/drawing/2014/main" val="20002"/>
                    </a:ext>
                  </a:extLst>
                </a:gridCol>
              </a:tblGrid>
              <a:tr h="370840">
                <a:tc>
                  <a:txBody>
                    <a:bodyPr/>
                    <a:lstStyle/>
                    <a:p>
                      <a:r>
                        <a:rPr lang="en-GB" dirty="0" smtClean="0"/>
                        <a:t>Technique</a:t>
                      </a:r>
                      <a:endParaRPr lang="en-GB" dirty="0"/>
                    </a:p>
                  </a:txBody>
                  <a:tcPr/>
                </a:tc>
                <a:tc>
                  <a:txBody>
                    <a:bodyPr/>
                    <a:lstStyle/>
                    <a:p>
                      <a:r>
                        <a:rPr lang="en-GB" dirty="0" smtClean="0"/>
                        <a:t>Definition</a:t>
                      </a:r>
                      <a:endParaRPr lang="en-GB" dirty="0"/>
                    </a:p>
                  </a:txBody>
                  <a:tcPr/>
                </a:tc>
                <a:tc>
                  <a:txBody>
                    <a:bodyPr/>
                    <a:lstStyle/>
                    <a:p>
                      <a:r>
                        <a:rPr lang="en-GB" dirty="0" smtClean="0"/>
                        <a:t>Example</a:t>
                      </a:r>
                      <a:endParaRPr lang="en-GB" dirty="0"/>
                    </a:p>
                  </a:txBody>
                  <a:tcPr/>
                </a:tc>
                <a:extLst>
                  <a:ext uri="{0D108BD9-81ED-4DB2-BD59-A6C34878D82A}">
                    <a16:rowId xmlns:a16="http://schemas.microsoft.com/office/drawing/2014/main" val="10000"/>
                  </a:ext>
                </a:extLst>
              </a:tr>
              <a:tr h="370840">
                <a:tc>
                  <a:txBody>
                    <a:bodyPr/>
                    <a:lstStyle/>
                    <a:p>
                      <a:r>
                        <a:rPr lang="en-GB" sz="1200" dirty="0" smtClean="0"/>
                        <a:t>Simile</a:t>
                      </a:r>
                      <a:endParaRPr lang="en-GB" sz="1200" dirty="0"/>
                    </a:p>
                  </a:txBody>
                  <a:tcPr/>
                </a:tc>
                <a:tc>
                  <a:txBody>
                    <a:bodyPr/>
                    <a:lstStyle/>
                    <a:p>
                      <a:r>
                        <a:rPr lang="en-GB" sz="1200" dirty="0" smtClean="0"/>
                        <a:t>When something is like/or as something else</a:t>
                      </a:r>
                      <a:endParaRPr lang="en-GB" sz="1200" dirty="0"/>
                    </a:p>
                  </a:txBody>
                  <a:tcPr/>
                </a:tc>
                <a:tc>
                  <a:txBody>
                    <a:bodyPr/>
                    <a:lstStyle/>
                    <a:p>
                      <a:endParaRPr lang="en-GB"/>
                    </a:p>
                  </a:txBody>
                  <a:tcPr/>
                </a:tc>
                <a:extLst>
                  <a:ext uri="{0D108BD9-81ED-4DB2-BD59-A6C34878D82A}">
                    <a16:rowId xmlns:a16="http://schemas.microsoft.com/office/drawing/2014/main" val="10001"/>
                  </a:ext>
                </a:extLst>
              </a:tr>
              <a:tr h="370840">
                <a:tc>
                  <a:txBody>
                    <a:bodyPr/>
                    <a:lstStyle/>
                    <a:p>
                      <a:r>
                        <a:rPr lang="en-GB" sz="1200" dirty="0" smtClean="0"/>
                        <a:t>Onomatopoeia</a:t>
                      </a:r>
                      <a:endParaRPr lang="en-GB" sz="1200" dirty="0"/>
                    </a:p>
                  </a:txBody>
                  <a:tcPr/>
                </a:tc>
                <a:tc>
                  <a:txBody>
                    <a:bodyPr/>
                    <a:lstStyle/>
                    <a:p>
                      <a:r>
                        <a:rPr lang="en-GB" sz="1200" dirty="0" smtClean="0"/>
                        <a:t>When the</a:t>
                      </a:r>
                      <a:r>
                        <a:rPr lang="en-GB" sz="1200" baseline="0" dirty="0" smtClean="0"/>
                        <a:t> word is the same as the sound</a:t>
                      </a:r>
                      <a:endParaRPr lang="en-GB" sz="1200" dirty="0"/>
                    </a:p>
                  </a:txBody>
                  <a:tcPr/>
                </a:tc>
                <a:tc>
                  <a:txBody>
                    <a:bodyPr/>
                    <a:lstStyle/>
                    <a:p>
                      <a:endParaRPr lang="en-GB"/>
                    </a:p>
                  </a:txBody>
                  <a:tcPr/>
                </a:tc>
                <a:extLst>
                  <a:ext uri="{0D108BD9-81ED-4DB2-BD59-A6C34878D82A}">
                    <a16:rowId xmlns:a16="http://schemas.microsoft.com/office/drawing/2014/main" val="10002"/>
                  </a:ext>
                </a:extLst>
              </a:tr>
              <a:tr h="370840">
                <a:tc>
                  <a:txBody>
                    <a:bodyPr/>
                    <a:lstStyle/>
                    <a:p>
                      <a:r>
                        <a:rPr lang="en-GB" sz="1200" dirty="0" smtClean="0"/>
                        <a:t>Senses</a:t>
                      </a:r>
                      <a:endParaRPr lang="en-GB" sz="1200" dirty="0"/>
                    </a:p>
                  </a:txBody>
                  <a:tcPr/>
                </a:tc>
                <a:tc>
                  <a:txBody>
                    <a:bodyPr/>
                    <a:lstStyle/>
                    <a:p>
                      <a:r>
                        <a:rPr lang="en-GB" sz="1200" dirty="0" smtClean="0"/>
                        <a:t>Taste/touch/sight/sound/smell</a:t>
                      </a:r>
                      <a:endParaRPr lang="en-GB" sz="1200" dirty="0"/>
                    </a:p>
                  </a:txBody>
                  <a:tcPr/>
                </a:tc>
                <a:tc>
                  <a:txBody>
                    <a:bodyPr/>
                    <a:lstStyle/>
                    <a:p>
                      <a:endParaRPr lang="en-GB" dirty="0"/>
                    </a:p>
                  </a:txBody>
                  <a:tcPr/>
                </a:tc>
                <a:extLst>
                  <a:ext uri="{0D108BD9-81ED-4DB2-BD59-A6C34878D82A}">
                    <a16:rowId xmlns:a16="http://schemas.microsoft.com/office/drawing/2014/main" val="10003"/>
                  </a:ext>
                </a:extLst>
              </a:tr>
              <a:tr h="370840">
                <a:tc>
                  <a:txBody>
                    <a:bodyPr/>
                    <a:lstStyle/>
                    <a:p>
                      <a:r>
                        <a:rPr lang="en-GB" sz="1200" dirty="0" smtClean="0"/>
                        <a:t>Metaphor</a:t>
                      </a:r>
                      <a:endParaRPr lang="en-GB" sz="1200" dirty="0"/>
                    </a:p>
                  </a:txBody>
                  <a:tcPr/>
                </a:tc>
                <a:tc>
                  <a:txBody>
                    <a:bodyPr/>
                    <a:lstStyle/>
                    <a:p>
                      <a:r>
                        <a:rPr lang="en-GB" sz="1200" dirty="0" smtClean="0"/>
                        <a:t>When something is something else</a:t>
                      </a:r>
                      <a:endParaRPr lang="en-GB" sz="1200" dirty="0"/>
                    </a:p>
                  </a:txBody>
                  <a:tcPr/>
                </a:tc>
                <a:tc>
                  <a:txBody>
                    <a:bodyPr/>
                    <a:lstStyle/>
                    <a:p>
                      <a:endParaRPr lang="en-GB"/>
                    </a:p>
                  </a:txBody>
                  <a:tcPr/>
                </a:tc>
                <a:extLst>
                  <a:ext uri="{0D108BD9-81ED-4DB2-BD59-A6C34878D82A}">
                    <a16:rowId xmlns:a16="http://schemas.microsoft.com/office/drawing/2014/main" val="10004"/>
                  </a:ext>
                </a:extLst>
              </a:tr>
              <a:tr h="370840">
                <a:tc>
                  <a:txBody>
                    <a:bodyPr/>
                    <a:lstStyle/>
                    <a:p>
                      <a:r>
                        <a:rPr lang="en-GB" sz="1200" dirty="0" smtClean="0"/>
                        <a:t>Alliteration</a:t>
                      </a:r>
                      <a:endParaRPr lang="en-GB" sz="1200" dirty="0"/>
                    </a:p>
                  </a:txBody>
                  <a:tcPr/>
                </a:tc>
                <a:tc>
                  <a:txBody>
                    <a:bodyPr/>
                    <a:lstStyle/>
                    <a:p>
                      <a:r>
                        <a:rPr lang="en-GB" sz="1200" dirty="0" smtClean="0"/>
                        <a:t>Two or more words together in a sentence that begin with the same letter</a:t>
                      </a:r>
                      <a:endParaRPr lang="en-GB" sz="1200" dirty="0"/>
                    </a:p>
                  </a:txBody>
                  <a:tcPr/>
                </a:tc>
                <a:tc>
                  <a:txBody>
                    <a:bodyPr/>
                    <a:lstStyle/>
                    <a:p>
                      <a:endParaRPr lang="en-GB"/>
                    </a:p>
                  </a:txBody>
                  <a:tcPr/>
                </a:tc>
                <a:extLst>
                  <a:ext uri="{0D108BD9-81ED-4DB2-BD59-A6C34878D82A}">
                    <a16:rowId xmlns:a16="http://schemas.microsoft.com/office/drawing/2014/main" val="10005"/>
                  </a:ext>
                </a:extLst>
              </a:tr>
              <a:tr h="370840">
                <a:tc>
                  <a:txBody>
                    <a:bodyPr/>
                    <a:lstStyle/>
                    <a:p>
                      <a:r>
                        <a:rPr lang="en-GB" dirty="0" smtClean="0"/>
                        <a:t>Personification</a:t>
                      </a:r>
                      <a:endParaRPr lang="en-GB" dirty="0"/>
                    </a:p>
                  </a:txBody>
                  <a:tcPr/>
                </a:tc>
                <a:tc>
                  <a:txBody>
                    <a:bodyPr/>
                    <a:lstStyle/>
                    <a:p>
                      <a:r>
                        <a:rPr lang="en-GB" dirty="0" smtClean="0"/>
                        <a:t>When you</a:t>
                      </a:r>
                      <a:r>
                        <a:rPr lang="en-GB" baseline="0" dirty="0" smtClean="0"/>
                        <a:t> give an object human features</a:t>
                      </a:r>
                      <a:endParaRPr lang="en-GB" dirty="0"/>
                    </a:p>
                  </a:txBody>
                  <a:tcPr/>
                </a:tc>
                <a:tc>
                  <a:txBody>
                    <a:bodyPr/>
                    <a:lstStyle/>
                    <a:p>
                      <a:endParaRPr lang="en-GB"/>
                    </a:p>
                  </a:txBody>
                  <a:tcPr/>
                </a:tc>
                <a:extLst>
                  <a:ext uri="{0D108BD9-81ED-4DB2-BD59-A6C34878D82A}">
                    <a16:rowId xmlns:a16="http://schemas.microsoft.com/office/drawing/2014/main" val="10006"/>
                  </a:ext>
                </a:extLst>
              </a:tr>
              <a:tr h="370840">
                <a:tc>
                  <a:txBody>
                    <a:bodyPr/>
                    <a:lstStyle/>
                    <a:p>
                      <a:r>
                        <a:rPr lang="en-GB" dirty="0" smtClean="0"/>
                        <a:t>Strong Adjective</a:t>
                      </a:r>
                      <a:endParaRPr lang="en-GB" dirty="0"/>
                    </a:p>
                  </a:txBody>
                  <a:tcPr/>
                </a:tc>
                <a:tc>
                  <a:txBody>
                    <a:bodyPr/>
                    <a:lstStyle/>
                    <a:p>
                      <a:r>
                        <a:rPr lang="en-GB" dirty="0" smtClean="0"/>
                        <a:t>Words</a:t>
                      </a:r>
                      <a:r>
                        <a:rPr lang="en-GB" baseline="0" dirty="0" smtClean="0"/>
                        <a:t> that describe nouns</a:t>
                      </a:r>
                      <a:endParaRPr lang="en-GB" dirty="0"/>
                    </a:p>
                  </a:txBody>
                  <a:tcPr/>
                </a:tc>
                <a:tc>
                  <a:txBody>
                    <a:bodyPr/>
                    <a:lstStyle/>
                    <a:p>
                      <a:endParaRPr lang="en-GB"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8002983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7242" y="242596"/>
            <a:ext cx="6069272" cy="8679684"/>
          </a:xfrm>
        </p:spPr>
        <p:txBody>
          <a:bodyPr>
            <a:normAutofit/>
          </a:bodyPr>
          <a:lstStyle/>
          <a:p>
            <a:pPr marL="0" indent="0">
              <a:buNone/>
            </a:pPr>
            <a:r>
              <a:rPr lang="en-GB" sz="1200" b="1" u="sng" dirty="0" smtClean="0"/>
              <a:t>Question Three</a:t>
            </a:r>
          </a:p>
          <a:p>
            <a:pPr>
              <a:buFontTx/>
              <a:buChar char="-"/>
            </a:pPr>
            <a:r>
              <a:rPr lang="en-GB" sz="1200" dirty="0" smtClean="0"/>
              <a:t>This question is about the </a:t>
            </a:r>
            <a:r>
              <a:rPr lang="en-GB" sz="1200" b="1" u="sng" dirty="0" smtClean="0"/>
              <a:t>effect</a:t>
            </a:r>
            <a:r>
              <a:rPr lang="en-GB" sz="1200" b="1" dirty="0" smtClean="0"/>
              <a:t> </a:t>
            </a:r>
            <a:r>
              <a:rPr lang="en-GB" sz="1200" dirty="0" smtClean="0"/>
              <a:t>of structure</a:t>
            </a:r>
          </a:p>
          <a:p>
            <a:pPr marL="285750" indent="-285750">
              <a:buFontTx/>
              <a:buChar char="-"/>
            </a:pPr>
            <a:r>
              <a:rPr lang="en-GB" sz="1200" dirty="0"/>
              <a:t>You need to aim for 2 paragraphs</a:t>
            </a:r>
          </a:p>
          <a:p>
            <a:pPr marL="285750" indent="-285750">
              <a:buFontTx/>
              <a:buChar char="-"/>
            </a:pPr>
            <a:r>
              <a:rPr lang="en-GB" sz="1200" dirty="0"/>
              <a:t>You MUST comment on the </a:t>
            </a:r>
            <a:r>
              <a:rPr lang="en-GB" sz="1200" dirty="0" smtClean="0"/>
              <a:t>effect of structural features</a:t>
            </a:r>
            <a:endParaRPr lang="en-GB" sz="1200" dirty="0"/>
          </a:p>
          <a:p>
            <a:pPr marL="285750" indent="-285750">
              <a:buFontTx/>
              <a:buChar char="-"/>
            </a:pPr>
            <a:r>
              <a:rPr lang="en-GB" sz="1200" dirty="0"/>
              <a:t>You </a:t>
            </a:r>
            <a:r>
              <a:rPr lang="en-GB" sz="1200" dirty="0" smtClean="0"/>
              <a:t>MUST comment on the beginning/middle/ end of the passage</a:t>
            </a:r>
          </a:p>
          <a:p>
            <a:pPr marL="0" indent="0">
              <a:buNone/>
            </a:pPr>
            <a:endParaRPr lang="en-GB" sz="1200" dirty="0"/>
          </a:p>
          <a:p>
            <a:pPr marL="0" indent="0">
              <a:buNone/>
            </a:pPr>
            <a:r>
              <a:rPr lang="en-GB" sz="1200" b="1" u="sng" dirty="0" smtClean="0"/>
              <a:t>What are structural features?</a:t>
            </a:r>
          </a:p>
          <a:p>
            <a:pPr marL="0" indent="0">
              <a:buNone/>
            </a:pPr>
            <a:r>
              <a:rPr lang="en-GB" sz="1200" dirty="0" smtClean="0"/>
              <a:t>The simplest structural features you can refer to are:</a:t>
            </a:r>
          </a:p>
          <a:p>
            <a:r>
              <a:rPr lang="en-GB" sz="1200" dirty="0" smtClean="0"/>
              <a:t>Focus – what does the writer give you information about?</a:t>
            </a:r>
          </a:p>
          <a:p>
            <a:r>
              <a:rPr lang="en-GB" sz="1200" dirty="0" smtClean="0"/>
              <a:t>Tone – how does the passage sound in different places?</a:t>
            </a:r>
          </a:p>
          <a:p>
            <a:r>
              <a:rPr lang="en-GB" sz="1200" dirty="0" smtClean="0"/>
              <a:t>Flashback – something that happened in the past</a:t>
            </a:r>
          </a:p>
          <a:p>
            <a:r>
              <a:rPr lang="en-GB" sz="1200" dirty="0" smtClean="0"/>
              <a:t>Dialogue – speech</a:t>
            </a:r>
          </a:p>
          <a:p>
            <a:r>
              <a:rPr lang="en-GB" sz="1200" dirty="0" smtClean="0"/>
              <a:t>Sentence length – have the sentences been shaped for effect?</a:t>
            </a:r>
          </a:p>
          <a:p>
            <a:r>
              <a:rPr lang="en-GB" sz="1200" dirty="0" smtClean="0"/>
              <a:t>Paragraph length – has paragraph length been shaped for effect?</a:t>
            </a:r>
          </a:p>
          <a:p>
            <a:pPr marL="0" indent="0">
              <a:buNone/>
            </a:pPr>
            <a:r>
              <a:rPr lang="en-GB" sz="1200" b="1" u="sng" dirty="0" smtClean="0"/>
              <a:t>Let’s look at an example Question Three</a:t>
            </a:r>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9290" y="4171891"/>
            <a:ext cx="5635690" cy="2415296"/>
          </a:xfrm>
          <a:prstGeom prst="rect">
            <a:avLst/>
          </a:prstGeom>
        </p:spPr>
      </p:pic>
      <p:sp>
        <p:nvSpPr>
          <p:cNvPr id="5" name="TextBox 4"/>
          <p:cNvSpPr txBox="1"/>
          <p:nvPr/>
        </p:nvSpPr>
        <p:spPr>
          <a:xfrm>
            <a:off x="317242" y="6310188"/>
            <a:ext cx="6069272" cy="276999"/>
          </a:xfrm>
          <a:prstGeom prst="rect">
            <a:avLst/>
          </a:prstGeom>
          <a:noFill/>
        </p:spPr>
        <p:txBody>
          <a:bodyPr wrap="square" rtlCol="0">
            <a:spAutoFit/>
          </a:bodyPr>
          <a:lstStyle/>
          <a:p>
            <a:r>
              <a:rPr lang="en-GB" sz="1200" b="1" u="sng" dirty="0" smtClean="0"/>
              <a:t>Let’s look at the mark scheme</a:t>
            </a:r>
            <a:endParaRPr lang="en-GB" sz="1200" b="1" u="sng" dirty="0"/>
          </a:p>
        </p:txBody>
      </p:sp>
      <p:pic>
        <p:nvPicPr>
          <p:cNvPr id="9" name="Picture 8"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7242" y="6890965"/>
            <a:ext cx="3029373" cy="2543530"/>
          </a:xfrm>
          <a:prstGeom prst="rect">
            <a:avLst/>
          </a:prstGeom>
        </p:spPr>
      </p:pic>
      <p:cxnSp>
        <p:nvCxnSpPr>
          <p:cNvPr id="11" name="Straight Arrow Connector 10"/>
          <p:cNvCxnSpPr/>
          <p:nvPr/>
        </p:nvCxnSpPr>
        <p:spPr>
          <a:xfrm flipV="1">
            <a:off x="2967135" y="7501812"/>
            <a:ext cx="914400" cy="5225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881534" y="7277878"/>
            <a:ext cx="2976465" cy="461665"/>
          </a:xfrm>
          <a:prstGeom prst="rect">
            <a:avLst/>
          </a:prstGeom>
          <a:noFill/>
        </p:spPr>
        <p:txBody>
          <a:bodyPr wrap="square" rtlCol="0">
            <a:spAutoFit/>
          </a:bodyPr>
          <a:lstStyle/>
          <a:p>
            <a:r>
              <a:rPr lang="en-GB" sz="1200" dirty="0" smtClean="0"/>
              <a:t>Write about how structural features are effective for the reader</a:t>
            </a:r>
            <a:endParaRPr lang="en-GB" sz="1200" dirty="0"/>
          </a:p>
        </p:txBody>
      </p:sp>
      <p:cxnSp>
        <p:nvCxnSpPr>
          <p:cNvPr id="14" name="Straight Arrow Connector 13"/>
          <p:cNvCxnSpPr/>
          <p:nvPr/>
        </p:nvCxnSpPr>
        <p:spPr>
          <a:xfrm flipV="1">
            <a:off x="2967135" y="8328105"/>
            <a:ext cx="646939" cy="2187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614074" y="8010531"/>
            <a:ext cx="2504980" cy="461665"/>
          </a:xfrm>
          <a:prstGeom prst="rect">
            <a:avLst/>
          </a:prstGeom>
          <a:noFill/>
        </p:spPr>
        <p:txBody>
          <a:bodyPr wrap="square" rtlCol="0">
            <a:spAutoFit/>
          </a:bodyPr>
          <a:lstStyle/>
          <a:p>
            <a:r>
              <a:rPr lang="en-GB" sz="1200" dirty="0" smtClean="0"/>
              <a:t>Use quotes from the text to support your ideas</a:t>
            </a:r>
            <a:endParaRPr lang="en-GB" sz="1200" dirty="0"/>
          </a:p>
        </p:txBody>
      </p:sp>
      <p:cxnSp>
        <p:nvCxnSpPr>
          <p:cNvPr id="18" name="Straight Arrow Connector 17"/>
          <p:cNvCxnSpPr/>
          <p:nvPr/>
        </p:nvCxnSpPr>
        <p:spPr>
          <a:xfrm>
            <a:off x="2967135" y="8922280"/>
            <a:ext cx="91439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049486" y="8752114"/>
            <a:ext cx="2069568" cy="461665"/>
          </a:xfrm>
          <a:prstGeom prst="rect">
            <a:avLst/>
          </a:prstGeom>
          <a:noFill/>
        </p:spPr>
        <p:txBody>
          <a:bodyPr wrap="square" rtlCol="0">
            <a:spAutoFit/>
          </a:bodyPr>
          <a:lstStyle/>
          <a:p>
            <a:r>
              <a:rPr lang="en-GB" sz="1200" dirty="0" smtClean="0"/>
              <a:t>Focus, tone, flashback, dialogue…</a:t>
            </a:r>
            <a:endParaRPr lang="en-GB" sz="1200" dirty="0"/>
          </a:p>
        </p:txBody>
      </p:sp>
    </p:spTree>
    <p:extLst>
      <p:ext uri="{BB962C8B-B14F-4D97-AF65-F5344CB8AC3E}">
        <p14:creationId xmlns:p14="http://schemas.microsoft.com/office/powerpoint/2010/main" val="10303616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1258" y="317241"/>
            <a:ext cx="6596742" cy="9588759"/>
          </a:xfrm>
        </p:spPr>
        <p:txBody>
          <a:bodyPr>
            <a:normAutofit/>
          </a:bodyPr>
          <a:lstStyle/>
          <a:p>
            <a:pPr marL="228600" indent="-228600">
              <a:buFont typeface="+mj-lt"/>
              <a:buAutoNum type="arabicPeriod"/>
            </a:pPr>
            <a:r>
              <a:rPr lang="en-GB" sz="1200" b="1" dirty="0" smtClean="0"/>
              <a:t>Let’s look at what we focus on throughout the language and label where our focus is at the beginning/middle and end of the passage?</a:t>
            </a:r>
          </a:p>
          <a:p>
            <a:pPr marL="228600" indent="-228600">
              <a:buFont typeface="+mj-lt"/>
              <a:buAutoNum type="arabicPeriod"/>
            </a:pPr>
            <a:r>
              <a:rPr lang="en-GB" sz="1200" b="1" dirty="0" smtClean="0"/>
              <a:t>Now let’s look at an example opening and annotate where it has hit the mark scheme</a:t>
            </a:r>
          </a:p>
          <a:p>
            <a:pPr marL="0" indent="0">
              <a:buNone/>
            </a:pPr>
            <a:r>
              <a:rPr lang="en-GB" sz="1200" dirty="0" smtClean="0"/>
              <a:t>The opening of the passage is effective in engaging the reader because it encourages them to </a:t>
            </a:r>
          </a:p>
          <a:p>
            <a:pPr marL="0" indent="0">
              <a:buNone/>
            </a:pPr>
            <a:r>
              <a:rPr lang="en-GB" sz="1200" dirty="0" smtClean="0"/>
              <a:t>focus on the narrator and his experiences in the ship. They introduce us to the narrator’s sense </a:t>
            </a:r>
          </a:p>
          <a:p>
            <a:pPr marL="0" indent="0">
              <a:buNone/>
            </a:pPr>
            <a:r>
              <a:rPr lang="en-GB" sz="1200" dirty="0" smtClean="0"/>
              <a:t>of fear through their use of rhetorical questions ‘What was this water doing here? Where had it </a:t>
            </a:r>
          </a:p>
          <a:p>
            <a:pPr marL="0" indent="0">
              <a:buNone/>
            </a:pPr>
            <a:r>
              <a:rPr lang="en-GB" sz="1200" dirty="0" smtClean="0"/>
              <a:t>come from?’ The use of these simple sentences reflect the feeling of  breathlessness and panic </a:t>
            </a:r>
          </a:p>
          <a:p>
            <a:pPr marL="0" indent="0">
              <a:buNone/>
            </a:pPr>
            <a:r>
              <a:rPr lang="en-GB" sz="1200" dirty="0" smtClean="0"/>
              <a:t>the narrator is feeling and therefore create a sense of unease for us as readers. The reader is </a:t>
            </a:r>
          </a:p>
          <a:p>
            <a:pPr marL="0" indent="0">
              <a:buNone/>
            </a:pPr>
            <a:r>
              <a:rPr lang="en-GB" sz="1200" dirty="0" smtClean="0"/>
              <a:t>encouraged to read on due to the suspense that this description creates. </a:t>
            </a:r>
          </a:p>
          <a:p>
            <a:pPr marL="0" indent="0">
              <a:buNone/>
            </a:pPr>
            <a:r>
              <a:rPr lang="en-GB" sz="1200" b="1" dirty="0" smtClean="0"/>
              <a:t>Now try your own example:</a:t>
            </a:r>
            <a:endParaRPr lang="en-GB" sz="1200" b="1" dirty="0"/>
          </a:p>
          <a:p>
            <a:pPr marL="0" indent="0">
              <a:buNone/>
            </a:pPr>
            <a:r>
              <a:rPr lang="en-GB" sz="1200" dirty="0" smtClean="0"/>
              <a:t>In the middle of the passage the writer’s use of __________ questions is continued and therefore a tone of ___________ is created. This is done through the use of the line ‘______________________________________________________________________’</a:t>
            </a:r>
          </a:p>
          <a:p>
            <a:pPr marL="0" indent="0">
              <a:buNone/>
            </a:pPr>
            <a:r>
              <a:rPr lang="en-GB" sz="1200" dirty="0" err="1" smtClean="0"/>
              <a:t>Thie</a:t>
            </a:r>
            <a:r>
              <a:rPr lang="en-GB" sz="1200" dirty="0"/>
              <a:t> </a:t>
            </a:r>
            <a:r>
              <a:rPr lang="en-GB" sz="1200" dirty="0" smtClean="0"/>
              <a:t>creates a feeling of panic because____________________________________________________________________________________________________________________________________________________.</a:t>
            </a:r>
          </a:p>
          <a:p>
            <a:pPr marL="0" indent="0">
              <a:buNone/>
            </a:pPr>
            <a:r>
              <a:rPr lang="en-GB" sz="1200" dirty="0" smtClean="0"/>
              <a:t>The writer also draws our focus to the description of the animal and _____________________________________________________________________________</a:t>
            </a:r>
          </a:p>
          <a:p>
            <a:pPr marL="0" indent="0">
              <a:buNone/>
            </a:pPr>
            <a:r>
              <a:rPr lang="en-GB" sz="1200" dirty="0" smtClean="0"/>
              <a:t>This is done through the use of the line ‘____________________________________________’</a:t>
            </a:r>
          </a:p>
          <a:p>
            <a:pPr marL="0" indent="0">
              <a:buNone/>
            </a:pPr>
            <a:r>
              <a:rPr lang="en-GB" sz="1200" dirty="0" smtClean="0"/>
              <a:t>This would encourage the reader to _______________________________________________________________________________________________________________________________________________________________________________________________________________________________________.</a:t>
            </a:r>
          </a:p>
          <a:p>
            <a:pPr marL="0" indent="0">
              <a:buNone/>
            </a:pPr>
            <a:r>
              <a:rPr lang="en-GB" sz="1200" dirty="0" smtClean="0"/>
              <a:t>Finally, the writer  finishes the passage with the use of a ____________ sentence in the line ‘___________________________________________________________________________’</a:t>
            </a:r>
          </a:p>
          <a:p>
            <a:pPr marL="0" indent="0">
              <a:buNone/>
            </a:pPr>
            <a:r>
              <a:rPr lang="en-GB" sz="1200" dirty="0" smtClean="0"/>
              <a:t>The writer has finished their opening this way because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indent="0">
              <a:buNone/>
            </a:pPr>
            <a:r>
              <a:rPr lang="en-GB" sz="1200" b="1" i="1" dirty="0" smtClean="0"/>
              <a:t>Challenge: Can you evaluate why the writer might have chosen to use a first person narrator? How might this change the effect for the reader?</a:t>
            </a:r>
          </a:p>
          <a:p>
            <a:pPr marL="0" indent="0">
              <a:buNone/>
            </a:pPr>
            <a:endParaRPr lang="en-GB" sz="1200" b="1" i="1" dirty="0" smtClean="0"/>
          </a:p>
          <a:p>
            <a:pPr marL="0" indent="0">
              <a:buNone/>
            </a:pPr>
            <a:r>
              <a:rPr lang="en-GB" sz="1200" b="1" u="sng" dirty="0" smtClean="0"/>
              <a:t>Question Four</a:t>
            </a:r>
          </a:p>
          <a:p>
            <a:r>
              <a:rPr lang="en-GB" sz="1200" dirty="0" smtClean="0"/>
              <a:t>This question is about evaluating a statement</a:t>
            </a:r>
          </a:p>
          <a:p>
            <a:r>
              <a:rPr lang="en-GB" sz="1200" dirty="0" smtClean="0"/>
              <a:t>You must refer to the statement</a:t>
            </a:r>
          </a:p>
          <a:p>
            <a:r>
              <a:rPr lang="en-GB" sz="1200" dirty="0" smtClean="0"/>
              <a:t>You must use evidence from the passage to support your ideas</a:t>
            </a:r>
          </a:p>
          <a:p>
            <a:r>
              <a:rPr lang="en-GB" sz="1200" dirty="0" smtClean="0"/>
              <a:t>You must comment on writer’s methods</a:t>
            </a:r>
          </a:p>
          <a:p>
            <a:r>
              <a:rPr lang="en-GB" sz="1200" dirty="0" smtClean="0"/>
              <a:t>You must comment on effect on the reader</a:t>
            </a:r>
          </a:p>
          <a:p>
            <a:r>
              <a:rPr lang="en-GB" sz="1200" dirty="0" smtClean="0"/>
              <a:t>You need to aim to write at least 3 PEA</a:t>
            </a:r>
          </a:p>
          <a:p>
            <a:pPr marL="0" indent="0">
              <a:buNone/>
            </a:pPr>
            <a:endParaRPr lang="en-GB" sz="1200" b="1" dirty="0"/>
          </a:p>
          <a:p>
            <a:pPr marL="0" indent="0">
              <a:buNone/>
            </a:pPr>
            <a:endParaRPr lang="en-GB" sz="1200" b="1" dirty="0"/>
          </a:p>
        </p:txBody>
      </p:sp>
    </p:spTree>
    <p:extLst>
      <p:ext uri="{BB962C8B-B14F-4D97-AF65-F5344CB8AC3E}">
        <p14:creationId xmlns:p14="http://schemas.microsoft.com/office/powerpoint/2010/main" val="20496240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612" y="149290"/>
            <a:ext cx="6199901" cy="8772990"/>
          </a:xfrm>
        </p:spPr>
        <p:txBody>
          <a:bodyPr>
            <a:normAutofit/>
          </a:bodyPr>
          <a:lstStyle/>
          <a:p>
            <a:pPr marL="0" indent="0">
              <a:buNone/>
            </a:pPr>
            <a:r>
              <a:rPr lang="en-GB" sz="1200" b="1" dirty="0" smtClean="0"/>
              <a:t>Let’s look at an example Question Four</a:t>
            </a:r>
          </a:p>
          <a:p>
            <a:pPr marL="0" indent="0">
              <a:buNone/>
            </a:pPr>
            <a:endParaRPr lang="en-GB" sz="1200" b="1" dirty="0"/>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612" y="416261"/>
            <a:ext cx="6199901" cy="2656555"/>
          </a:xfrm>
          <a:prstGeom prst="rect">
            <a:avLst/>
          </a:prstGeom>
        </p:spPr>
      </p:pic>
      <p:sp>
        <p:nvSpPr>
          <p:cNvPr id="5" name="TextBox 4"/>
          <p:cNvSpPr txBox="1"/>
          <p:nvPr/>
        </p:nvSpPr>
        <p:spPr>
          <a:xfrm>
            <a:off x="316205" y="3039999"/>
            <a:ext cx="5673012" cy="276999"/>
          </a:xfrm>
          <a:prstGeom prst="rect">
            <a:avLst/>
          </a:prstGeom>
          <a:noFill/>
        </p:spPr>
        <p:txBody>
          <a:bodyPr wrap="square" rtlCol="0">
            <a:spAutoFit/>
          </a:bodyPr>
          <a:lstStyle/>
          <a:p>
            <a:r>
              <a:rPr lang="en-GB" sz="1200" b="1" dirty="0" smtClean="0"/>
              <a:t>Let’s look at the mark scheme</a:t>
            </a:r>
            <a:endParaRPr lang="en-GB" sz="1200" b="1" dirty="0"/>
          </a:p>
        </p:txBody>
      </p:sp>
      <p:pic>
        <p:nvPicPr>
          <p:cNvPr id="6" name="Picture 5"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287" y="3401377"/>
            <a:ext cx="3229426" cy="2724530"/>
          </a:xfrm>
          <a:prstGeom prst="rect">
            <a:avLst/>
          </a:prstGeom>
        </p:spPr>
      </p:pic>
      <p:cxnSp>
        <p:nvCxnSpPr>
          <p:cNvPr id="8" name="Straight Arrow Connector 7"/>
          <p:cNvCxnSpPr/>
          <p:nvPr/>
        </p:nvCxnSpPr>
        <p:spPr>
          <a:xfrm flipV="1">
            <a:off x="2884193" y="3976139"/>
            <a:ext cx="1063690" cy="1866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947883" y="3807420"/>
            <a:ext cx="2612571" cy="461665"/>
          </a:xfrm>
          <a:prstGeom prst="rect">
            <a:avLst/>
          </a:prstGeom>
          <a:noFill/>
        </p:spPr>
        <p:txBody>
          <a:bodyPr wrap="square" rtlCol="0">
            <a:spAutoFit/>
          </a:bodyPr>
          <a:lstStyle/>
          <a:p>
            <a:r>
              <a:rPr lang="en-GB" sz="1200" dirty="0" smtClean="0"/>
              <a:t>How does the source sound? Make the reader feel?</a:t>
            </a:r>
            <a:endParaRPr lang="en-GB" sz="1200" dirty="0"/>
          </a:p>
        </p:txBody>
      </p:sp>
      <p:cxnSp>
        <p:nvCxnSpPr>
          <p:cNvPr id="11" name="Straight Arrow Connector 10"/>
          <p:cNvCxnSpPr/>
          <p:nvPr/>
        </p:nvCxnSpPr>
        <p:spPr>
          <a:xfrm flipV="1">
            <a:off x="2385414" y="4644497"/>
            <a:ext cx="1534595" cy="559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984747" y="4422512"/>
            <a:ext cx="2466504" cy="461665"/>
          </a:xfrm>
          <a:prstGeom prst="rect">
            <a:avLst/>
          </a:prstGeom>
          <a:noFill/>
        </p:spPr>
        <p:txBody>
          <a:bodyPr wrap="square" rtlCol="0">
            <a:spAutoFit/>
          </a:bodyPr>
          <a:lstStyle/>
          <a:p>
            <a:r>
              <a:rPr lang="en-GB" sz="1200" dirty="0" smtClean="0"/>
              <a:t>What has the writer used to show their ideas?</a:t>
            </a:r>
            <a:endParaRPr lang="en-GB" sz="1200" dirty="0"/>
          </a:p>
        </p:txBody>
      </p:sp>
      <p:cxnSp>
        <p:nvCxnSpPr>
          <p:cNvPr id="14" name="Straight Arrow Connector 13"/>
          <p:cNvCxnSpPr/>
          <p:nvPr/>
        </p:nvCxnSpPr>
        <p:spPr>
          <a:xfrm>
            <a:off x="2616948" y="5131472"/>
            <a:ext cx="1362269" cy="186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979217" y="5015899"/>
            <a:ext cx="1530221" cy="461665"/>
          </a:xfrm>
          <a:prstGeom prst="rect">
            <a:avLst/>
          </a:prstGeom>
          <a:noFill/>
        </p:spPr>
        <p:txBody>
          <a:bodyPr wrap="square" rtlCol="0">
            <a:spAutoFit/>
          </a:bodyPr>
          <a:lstStyle/>
          <a:p>
            <a:r>
              <a:rPr lang="en-GB" sz="1200" dirty="0" smtClean="0"/>
              <a:t>Used quotes from the passage</a:t>
            </a:r>
            <a:endParaRPr lang="en-GB" sz="1200" dirty="0"/>
          </a:p>
        </p:txBody>
      </p:sp>
      <p:cxnSp>
        <p:nvCxnSpPr>
          <p:cNvPr id="17" name="Straight Arrow Connector 16"/>
          <p:cNvCxnSpPr/>
          <p:nvPr/>
        </p:nvCxnSpPr>
        <p:spPr>
          <a:xfrm>
            <a:off x="2949508" y="5619513"/>
            <a:ext cx="1063689" cy="1866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013197" y="5657743"/>
            <a:ext cx="1735494" cy="646331"/>
          </a:xfrm>
          <a:prstGeom prst="rect">
            <a:avLst/>
          </a:prstGeom>
          <a:noFill/>
        </p:spPr>
        <p:txBody>
          <a:bodyPr wrap="square" rtlCol="0">
            <a:spAutoFit/>
          </a:bodyPr>
          <a:lstStyle/>
          <a:p>
            <a:r>
              <a:rPr lang="en-GB" sz="1200" dirty="0" smtClean="0"/>
              <a:t>Keep referring to ‘I agree with the statement because…’</a:t>
            </a:r>
            <a:endParaRPr lang="en-GB" sz="1200" dirty="0"/>
          </a:p>
        </p:txBody>
      </p:sp>
      <p:sp>
        <p:nvSpPr>
          <p:cNvPr id="19" name="TextBox 18"/>
          <p:cNvSpPr txBox="1"/>
          <p:nvPr/>
        </p:nvSpPr>
        <p:spPr>
          <a:xfrm>
            <a:off x="231077" y="6411887"/>
            <a:ext cx="6069272" cy="923330"/>
          </a:xfrm>
          <a:prstGeom prst="rect">
            <a:avLst/>
          </a:prstGeom>
          <a:noFill/>
        </p:spPr>
        <p:txBody>
          <a:bodyPr wrap="square" rtlCol="0">
            <a:spAutoFit/>
          </a:bodyPr>
          <a:lstStyle/>
          <a:p>
            <a:pPr marL="342900" indent="-342900">
              <a:buAutoNum type="arabicPeriod"/>
            </a:pPr>
            <a:r>
              <a:rPr lang="en-GB" sz="1200" b="1" dirty="0" smtClean="0"/>
              <a:t>Draw a box round line 19 to the end</a:t>
            </a:r>
          </a:p>
          <a:p>
            <a:pPr marL="342900" indent="-342900">
              <a:buAutoNum type="arabicPeriod"/>
            </a:pPr>
            <a:r>
              <a:rPr lang="en-GB" sz="1200" b="1" dirty="0" smtClean="0"/>
              <a:t>Underline/highlight any information that makes you feel sympathy for the narrator</a:t>
            </a:r>
          </a:p>
          <a:p>
            <a:pPr marL="342900" indent="-342900">
              <a:buAutoNum type="arabicPeriod"/>
            </a:pPr>
            <a:r>
              <a:rPr lang="en-GB" sz="1200" b="1" dirty="0" smtClean="0"/>
              <a:t>Let’s look at an example response and annotate where it has hit the mark scheme</a:t>
            </a:r>
          </a:p>
          <a:p>
            <a:pPr marL="342900" indent="-342900">
              <a:buAutoNum type="arabicPeriod"/>
            </a:pPr>
            <a:endParaRPr lang="en-GB" dirty="0"/>
          </a:p>
        </p:txBody>
      </p:sp>
      <p:sp>
        <p:nvSpPr>
          <p:cNvPr id="21" name="TextBox 20"/>
          <p:cNvSpPr txBox="1"/>
          <p:nvPr/>
        </p:nvSpPr>
        <p:spPr>
          <a:xfrm>
            <a:off x="166338" y="7094628"/>
            <a:ext cx="6394115" cy="2862322"/>
          </a:xfrm>
          <a:prstGeom prst="rect">
            <a:avLst/>
          </a:prstGeom>
          <a:noFill/>
        </p:spPr>
        <p:txBody>
          <a:bodyPr wrap="square" rtlCol="0">
            <a:spAutoFit/>
          </a:bodyPr>
          <a:lstStyle/>
          <a:p>
            <a:r>
              <a:rPr lang="en-GB" sz="1200" dirty="0" smtClean="0"/>
              <a:t>I agree with the statement that the reader feels sympathy for the narrator due to the </a:t>
            </a:r>
          </a:p>
          <a:p>
            <a:endParaRPr lang="en-GB" sz="1200" dirty="0"/>
          </a:p>
          <a:p>
            <a:r>
              <a:rPr lang="en-GB" sz="1200" dirty="0" smtClean="0"/>
              <a:t>writer’s use of simple sentences such as ‘The waves were getting closer. We were sinking </a:t>
            </a:r>
          </a:p>
          <a:p>
            <a:endParaRPr lang="en-GB" sz="1200" dirty="0"/>
          </a:p>
          <a:p>
            <a:r>
              <a:rPr lang="en-GB" sz="1200" dirty="0" smtClean="0"/>
              <a:t>fast’ This enables the reader to feel sympathy for the narrator because the simple sentences </a:t>
            </a:r>
          </a:p>
          <a:p>
            <a:endParaRPr lang="en-GB" sz="1200" dirty="0"/>
          </a:p>
          <a:p>
            <a:r>
              <a:rPr lang="en-GB" sz="1200" dirty="0" smtClean="0"/>
              <a:t>could reflect a theme of breathlessness they reflect how quickly every thing is happening. The </a:t>
            </a:r>
          </a:p>
          <a:p>
            <a:endParaRPr lang="en-GB" sz="1200" dirty="0"/>
          </a:p>
          <a:p>
            <a:r>
              <a:rPr lang="en-GB" sz="1200" dirty="0" smtClean="0"/>
              <a:t>use of ‘closer’ and ‘sinking’ highlight the power of the water and the reader feels sorry for the </a:t>
            </a:r>
          </a:p>
          <a:p>
            <a:endParaRPr lang="en-GB" sz="1200" dirty="0"/>
          </a:p>
          <a:p>
            <a:r>
              <a:rPr lang="en-GB" sz="1200" dirty="0" smtClean="0"/>
              <a:t>rising sense of panic the narrator must be feeling. The use of the verb ‘sinking’ shows that the </a:t>
            </a:r>
          </a:p>
          <a:p>
            <a:endParaRPr lang="en-GB" sz="1200" dirty="0"/>
          </a:p>
          <a:p>
            <a:r>
              <a:rPr lang="en-GB" sz="1200" dirty="0" smtClean="0"/>
              <a:t>narrator is about to drown and allows the reader to feel sympathy for the reader due to his </a:t>
            </a:r>
          </a:p>
          <a:p>
            <a:endParaRPr lang="en-GB" sz="1200" dirty="0"/>
          </a:p>
          <a:p>
            <a:r>
              <a:rPr lang="en-GB" sz="1200" dirty="0" smtClean="0"/>
              <a:t>deadly situation. </a:t>
            </a:r>
            <a:endParaRPr lang="en-GB" sz="1200" dirty="0"/>
          </a:p>
        </p:txBody>
      </p:sp>
    </p:spTree>
    <p:extLst>
      <p:ext uri="{BB962C8B-B14F-4D97-AF65-F5344CB8AC3E}">
        <p14:creationId xmlns:p14="http://schemas.microsoft.com/office/powerpoint/2010/main" val="17596860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3936" y="130630"/>
            <a:ext cx="6162578" cy="6867330"/>
          </a:xfrm>
        </p:spPr>
        <p:txBody>
          <a:bodyPr>
            <a:normAutofit/>
          </a:bodyPr>
          <a:lstStyle/>
          <a:p>
            <a:r>
              <a:rPr lang="en-GB" sz="1200" b="1" dirty="0" smtClean="0"/>
              <a:t>Now give it a go…</a:t>
            </a:r>
          </a:p>
          <a:p>
            <a:pPr marL="0" indent="0">
              <a:buNone/>
            </a:pPr>
            <a:endParaRPr lang="en-GB" sz="1200" b="1" dirty="0"/>
          </a:p>
          <a:p>
            <a:pPr marL="0" indent="0">
              <a:buNone/>
            </a:pPr>
            <a:r>
              <a:rPr lang="en-GB" sz="1200" b="1" dirty="0" smtClean="0"/>
              <a:t>In addition to this, I also agree with the statement because of the writer’s use of _________ </a:t>
            </a:r>
          </a:p>
          <a:p>
            <a:pPr marL="0" indent="0">
              <a:buNone/>
            </a:pPr>
            <a:r>
              <a:rPr lang="en-GB" sz="1200" b="1" dirty="0" smtClean="0"/>
              <a:t>‘____________________________________________________________________________’</a:t>
            </a:r>
          </a:p>
          <a:p>
            <a:pPr marL="0" indent="0">
              <a:buNone/>
            </a:pPr>
            <a:r>
              <a:rPr lang="en-GB" sz="1200" b="1" dirty="0" smtClean="0"/>
              <a:t>This makes the reader feel sympathy for the narrator because __________________________________________________________________________________________________________________________________________________________________________________________________________________________________________</a:t>
            </a:r>
          </a:p>
          <a:p>
            <a:pPr marL="0" indent="0">
              <a:buNone/>
            </a:pPr>
            <a:r>
              <a:rPr lang="en-GB" sz="1200" b="1" dirty="0" smtClean="0"/>
              <a:t>The writer has used the ________ ‘_________’ because __________________________________________________________________________________________________________________________________________________________________________________________________________________________________________</a:t>
            </a:r>
          </a:p>
          <a:p>
            <a:pPr marL="0" indent="0">
              <a:buNone/>
            </a:pPr>
            <a:r>
              <a:rPr lang="en-GB" sz="1200" b="1" dirty="0" smtClean="0"/>
              <a:t>I also agree with the statement because of the ________ ‘____________________________________________________________________________’</a:t>
            </a:r>
          </a:p>
          <a:p>
            <a:pPr marL="0" indent="0">
              <a:buNone/>
            </a:pPr>
            <a:r>
              <a:rPr lang="en-GB" sz="1200" b="1" dirty="0" smtClean="0"/>
              <a:t>This enables the reader to feel sympathetic towards the narrator because __________________________________________________________________________________________________________________________________________________________________________________________________________________________________________</a:t>
            </a:r>
          </a:p>
          <a:p>
            <a:pPr marL="0" indent="0">
              <a:buNone/>
            </a:pPr>
            <a:r>
              <a:rPr lang="en-GB" sz="1200" b="1" dirty="0" smtClean="0"/>
              <a:t>The writer has used the _________ ‘_________’ because</a:t>
            </a:r>
          </a:p>
          <a:p>
            <a:pPr marL="0" indent="0">
              <a:buNone/>
            </a:pPr>
            <a:r>
              <a:rPr lang="en-GB" sz="1200" b="1" dirty="0" smtClean="0"/>
              <a:t>__________________________________________________________________________________________________________________________________________________________________________________________________________________________________________</a:t>
            </a:r>
          </a:p>
          <a:p>
            <a:pPr marL="0" indent="0">
              <a:buNone/>
            </a:pPr>
            <a:r>
              <a:rPr lang="en-GB" sz="1200" b="1" dirty="0" smtClean="0"/>
              <a:t>Finally, the writer is also encourage to feel sympathy for the narrator through the use of the ________ in ‘_________________________________________________________________’</a:t>
            </a:r>
          </a:p>
          <a:p>
            <a:pPr marL="0" indent="0">
              <a:buNone/>
            </a:pPr>
            <a:r>
              <a:rPr lang="en-GB" sz="1200" b="1" dirty="0" smtClean="0"/>
              <a:t>This enables the reader to feel sympathy for the narrator because __________________________________________________________________________________________________________________________________________________________________________________________________________________________________________</a:t>
            </a:r>
          </a:p>
          <a:p>
            <a:pPr marL="0" indent="0">
              <a:buNone/>
            </a:pPr>
            <a:r>
              <a:rPr lang="en-GB" sz="1200" b="1" dirty="0"/>
              <a:t>The writer has used the ________ ‘_________’ because __________________________________________________________________________________________________________________________________________________________________________________________________________________________________________</a:t>
            </a:r>
          </a:p>
          <a:p>
            <a:pPr marL="0" indent="0">
              <a:buNone/>
            </a:pPr>
            <a:endParaRPr lang="en-GB" sz="1200" b="1" dirty="0"/>
          </a:p>
        </p:txBody>
      </p:sp>
      <p:sp>
        <p:nvSpPr>
          <p:cNvPr id="4" name="TextBox 3"/>
          <p:cNvSpPr txBox="1"/>
          <p:nvPr/>
        </p:nvSpPr>
        <p:spPr>
          <a:xfrm>
            <a:off x="2228122" y="7379645"/>
            <a:ext cx="2154205" cy="1200329"/>
          </a:xfrm>
          <a:prstGeom prst="rect">
            <a:avLst/>
          </a:prstGeom>
          <a:noFill/>
          <a:ln w="12700">
            <a:solidFill>
              <a:schemeClr val="tx1"/>
            </a:solidFill>
          </a:ln>
        </p:spPr>
        <p:txBody>
          <a:bodyPr wrap="square" rtlCol="0">
            <a:spAutoFit/>
          </a:bodyPr>
          <a:lstStyle/>
          <a:p>
            <a:pPr algn="ctr"/>
            <a:r>
              <a:rPr lang="en-GB" dirty="0" smtClean="0"/>
              <a:t>The Secret of Success:</a:t>
            </a:r>
          </a:p>
          <a:p>
            <a:pPr algn="ctr"/>
            <a:r>
              <a:rPr lang="en-GB" dirty="0" smtClean="0"/>
              <a:t>Stop Wishing!</a:t>
            </a:r>
          </a:p>
          <a:p>
            <a:pPr algn="ctr"/>
            <a:r>
              <a:rPr lang="en-GB" dirty="0" smtClean="0"/>
              <a:t>Start Doing!</a:t>
            </a:r>
            <a:endParaRPr lang="en-GB" dirty="0"/>
          </a:p>
        </p:txBody>
      </p:sp>
    </p:spTree>
    <p:extLst>
      <p:ext uri="{BB962C8B-B14F-4D97-AF65-F5344CB8AC3E}">
        <p14:creationId xmlns:p14="http://schemas.microsoft.com/office/powerpoint/2010/main" val="12979367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2063</TotalTime>
  <Words>2022</Words>
  <Application>Microsoft Office PowerPoint</Application>
  <PresentationFormat>A4 Paper (210x297 mm)</PresentationFormat>
  <Paragraphs>164</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Year 11 English Language Paper One Revision Booklet</vt:lpstr>
      <vt:lpstr>What do your Language exams look like?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11 English Literature Revision Booklet</dc:title>
  <dc:creator>Laura Colledge</dc:creator>
  <cp:lastModifiedBy>Jacqueline de Carles</cp:lastModifiedBy>
  <cp:revision>56</cp:revision>
  <dcterms:created xsi:type="dcterms:W3CDTF">2019-01-10T12:37:39Z</dcterms:created>
  <dcterms:modified xsi:type="dcterms:W3CDTF">2022-02-15T08:14:23Z</dcterms:modified>
</cp:coreProperties>
</file>