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70" r:id="rId3"/>
    <p:sldId id="319" r:id="rId4"/>
    <p:sldId id="312" r:id="rId5"/>
    <p:sldId id="320" r:id="rId6"/>
    <p:sldId id="293" r:id="rId7"/>
    <p:sldId id="294" r:id="rId8"/>
    <p:sldId id="278" r:id="rId9"/>
    <p:sldId id="295" r:id="rId10"/>
    <p:sldId id="296" r:id="rId11"/>
    <p:sldId id="279" r:id="rId12"/>
    <p:sldId id="297" r:id="rId13"/>
    <p:sldId id="298" r:id="rId14"/>
    <p:sldId id="282" r:id="rId15"/>
    <p:sldId id="301" r:id="rId16"/>
    <p:sldId id="302" r:id="rId17"/>
    <p:sldId id="280" r:id="rId18"/>
    <p:sldId id="317" r:id="rId19"/>
    <p:sldId id="303" r:id="rId20"/>
    <p:sldId id="304" r:id="rId21"/>
    <p:sldId id="305" r:id="rId22"/>
    <p:sldId id="306" r:id="rId23"/>
    <p:sldId id="307" r:id="rId24"/>
    <p:sldId id="281" r:id="rId25"/>
    <p:sldId id="308" r:id="rId26"/>
    <p:sldId id="309" r:id="rId27"/>
    <p:sldId id="310" r:id="rId28"/>
    <p:sldId id="311" r:id="rId29"/>
  </p:sldIdLst>
  <p:sldSz cx="9144000" cy="6858000" type="screen4x3"/>
  <p:notesSz cx="6834188" cy="9979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autoAdjust="0"/>
    <p:restoredTop sz="94660"/>
  </p:normalViewPr>
  <p:slideViewPr>
    <p:cSldViewPr snapToGrid="0">
      <p:cViewPr varScale="1">
        <p:scale>
          <a:sx n="99" d="100"/>
          <a:sy n="99" d="100"/>
        </p:scale>
        <p:origin x="1157"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BF679B4-BE82-4EA5-90E8-E4F5BAE960FD}" type="datetimeFigureOut">
              <a:rPr lang="en-GB" smtClean="0"/>
              <a:t>11/06/21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9615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679B4-BE82-4EA5-90E8-E4F5BAE960FD}" type="datetimeFigureOut">
              <a:rPr lang="en-GB" smtClean="0"/>
              <a:t>11/06/21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379870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679B4-BE82-4EA5-90E8-E4F5BAE960FD}" type="datetimeFigureOut">
              <a:rPr lang="en-GB" smtClean="0"/>
              <a:t>11/06/21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6142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F679B4-BE82-4EA5-90E8-E4F5BAE960FD}" type="datetimeFigureOut">
              <a:rPr lang="en-GB" smtClean="0"/>
              <a:t>11/06/21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416992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BF679B4-BE82-4EA5-90E8-E4F5BAE960FD}" type="datetimeFigureOut">
              <a:rPr lang="en-GB" smtClean="0"/>
              <a:t>11/06/21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124207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F679B4-BE82-4EA5-90E8-E4F5BAE960FD}" type="datetimeFigureOut">
              <a:rPr lang="en-GB" smtClean="0"/>
              <a:t>11/06/21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355285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BF679B4-BE82-4EA5-90E8-E4F5BAE960FD}" type="datetimeFigureOut">
              <a:rPr lang="en-GB" smtClean="0"/>
              <a:t>11/06/21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2922772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BF679B4-BE82-4EA5-90E8-E4F5BAE960FD}" type="datetimeFigureOut">
              <a:rPr lang="en-GB" smtClean="0"/>
              <a:t>11/06/21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3979283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679B4-BE82-4EA5-90E8-E4F5BAE960FD}" type="datetimeFigureOut">
              <a:rPr lang="en-GB" smtClean="0"/>
              <a:t>11/06/21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405482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F679B4-BE82-4EA5-90E8-E4F5BAE960FD}" type="datetimeFigureOut">
              <a:rPr lang="en-GB" smtClean="0"/>
              <a:t>11/06/21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1774528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BF679B4-BE82-4EA5-90E8-E4F5BAE960FD}" type="datetimeFigureOut">
              <a:rPr lang="en-GB" smtClean="0"/>
              <a:t>11/06/21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B2C99D-98BD-4018-9ED9-0BF9E22FC04A}" type="slidenum">
              <a:rPr lang="en-GB" smtClean="0"/>
              <a:t>‹#›</a:t>
            </a:fld>
            <a:endParaRPr lang="en-GB"/>
          </a:p>
        </p:txBody>
      </p:sp>
    </p:spTree>
    <p:extLst>
      <p:ext uri="{BB962C8B-B14F-4D97-AF65-F5344CB8AC3E}">
        <p14:creationId xmlns:p14="http://schemas.microsoft.com/office/powerpoint/2010/main" val="371646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679B4-BE82-4EA5-90E8-E4F5BAE960FD}" type="datetimeFigureOut">
              <a:rPr lang="en-GB" smtClean="0"/>
              <a:t>11/06/21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B2C99D-98BD-4018-9ED9-0BF9E22FC04A}" type="slidenum">
              <a:rPr lang="en-GB" smtClean="0"/>
              <a:t>‹#›</a:t>
            </a:fld>
            <a:endParaRPr lang="en-GB"/>
          </a:p>
        </p:txBody>
      </p:sp>
    </p:spTree>
    <p:extLst>
      <p:ext uri="{BB962C8B-B14F-4D97-AF65-F5344CB8AC3E}">
        <p14:creationId xmlns:p14="http://schemas.microsoft.com/office/powerpoint/2010/main" val="3917189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5749" y="5143030"/>
            <a:ext cx="6351684" cy="1661993"/>
          </a:xfrm>
          <a:prstGeom prst="rect">
            <a:avLst/>
          </a:prstGeom>
          <a:noFill/>
        </p:spPr>
        <p:txBody>
          <a:bodyPr wrap="square" rtlCol="0">
            <a:spAutoFit/>
          </a:bodyPr>
          <a:lstStyle/>
          <a:p>
            <a:pPr algn="ctr"/>
            <a:endParaRPr lang="en-GB" sz="2000" dirty="0"/>
          </a:p>
          <a:p>
            <a:pPr algn="ctr"/>
            <a:r>
              <a:rPr lang="en-GB" sz="3200" dirty="0" smtClean="0">
                <a:latin typeface="Adamsky SF" pitchFamily="2" charset="0"/>
              </a:rPr>
              <a:t>Theatre Evaluation and Analysis</a:t>
            </a:r>
          </a:p>
          <a:p>
            <a:pPr algn="ctr"/>
            <a:r>
              <a:rPr lang="en-GB" sz="3200" dirty="0" smtClean="0">
                <a:latin typeface="Adamsky SF" pitchFamily="2" charset="0"/>
              </a:rPr>
              <a:t>Revision </a:t>
            </a:r>
            <a:r>
              <a:rPr lang="en-GB" sz="3200" dirty="0">
                <a:latin typeface="Adamsky SF" pitchFamily="2" charset="0"/>
              </a:rPr>
              <a:t>Booklet</a:t>
            </a:r>
          </a:p>
          <a:p>
            <a:pPr algn="ctr"/>
            <a:endParaRPr lang="en-GB" i="1" dirty="0"/>
          </a:p>
        </p:txBody>
      </p:sp>
      <p:sp>
        <p:nvSpPr>
          <p:cNvPr id="2" name="Rectangle 1"/>
          <p:cNvSpPr/>
          <p:nvPr/>
        </p:nvSpPr>
        <p:spPr>
          <a:xfrm>
            <a:off x="202021" y="112827"/>
            <a:ext cx="8779141" cy="369332"/>
          </a:xfrm>
          <a:prstGeom prst="rect">
            <a:avLst/>
          </a:prstGeom>
          <a:ln>
            <a:solidFill>
              <a:srgbClr val="7030A0"/>
            </a:solidFill>
            <a:prstDash val="dash"/>
          </a:ln>
        </p:spPr>
        <p:style>
          <a:lnRef idx="2">
            <a:schemeClr val="dk1"/>
          </a:lnRef>
          <a:fillRef idx="1">
            <a:schemeClr val="lt1"/>
          </a:fillRef>
          <a:effectRef idx="0">
            <a:schemeClr val="dk1"/>
          </a:effectRef>
          <a:fontRef idx="minor">
            <a:schemeClr val="dk1"/>
          </a:fontRef>
        </p:style>
        <p:txBody>
          <a:bodyPr wrap="square">
            <a:spAutoFit/>
          </a:bodyPr>
          <a:lstStyle/>
          <a:p>
            <a:r>
              <a:rPr lang="en-GB" dirty="0"/>
              <a:t>Name</a:t>
            </a:r>
            <a:r>
              <a:rPr lang="en-GB" i="1" dirty="0"/>
              <a:t>:</a:t>
            </a:r>
          </a:p>
        </p:txBody>
      </p:sp>
      <p:pic>
        <p:nvPicPr>
          <p:cNvPr id="10" name="Picture 9"/>
          <p:cNvPicPr>
            <a:picLocks noChangeAspect="1"/>
          </p:cNvPicPr>
          <p:nvPr/>
        </p:nvPicPr>
        <p:blipFill>
          <a:blip r:embed="rId2"/>
          <a:stretch>
            <a:fillRect/>
          </a:stretch>
        </p:blipFill>
        <p:spPr>
          <a:xfrm>
            <a:off x="3194697" y="1995886"/>
            <a:ext cx="2726426" cy="2726426"/>
          </a:xfrm>
          <a:prstGeom prst="rect">
            <a:avLst/>
          </a:prstGeom>
        </p:spPr>
      </p:pic>
      <p:pic>
        <p:nvPicPr>
          <p:cNvPr id="5" name="Picture 4"/>
          <p:cNvPicPr>
            <a:picLocks noChangeAspect="1"/>
          </p:cNvPicPr>
          <p:nvPr/>
        </p:nvPicPr>
        <p:blipFill>
          <a:blip r:embed="rId3"/>
          <a:stretch>
            <a:fillRect/>
          </a:stretch>
        </p:blipFill>
        <p:spPr>
          <a:xfrm>
            <a:off x="531502" y="955481"/>
            <a:ext cx="2571750" cy="1771650"/>
          </a:xfrm>
          <a:prstGeom prst="rect">
            <a:avLst/>
          </a:prstGeom>
        </p:spPr>
      </p:pic>
      <p:pic>
        <p:nvPicPr>
          <p:cNvPr id="6" name="Picture 5"/>
          <p:cNvPicPr>
            <a:picLocks noChangeAspect="1"/>
          </p:cNvPicPr>
          <p:nvPr/>
        </p:nvPicPr>
        <p:blipFill>
          <a:blip r:embed="rId4"/>
          <a:stretch>
            <a:fillRect/>
          </a:stretch>
        </p:blipFill>
        <p:spPr>
          <a:xfrm>
            <a:off x="3194697" y="1927860"/>
            <a:ext cx="2726426" cy="2794452"/>
          </a:xfrm>
          <a:prstGeom prst="rect">
            <a:avLst/>
          </a:prstGeom>
        </p:spPr>
      </p:pic>
      <p:pic>
        <p:nvPicPr>
          <p:cNvPr id="8" name="Picture 7"/>
          <p:cNvPicPr>
            <a:picLocks noChangeAspect="1"/>
          </p:cNvPicPr>
          <p:nvPr/>
        </p:nvPicPr>
        <p:blipFill>
          <a:blip r:embed="rId5"/>
          <a:stretch>
            <a:fillRect/>
          </a:stretch>
        </p:blipFill>
        <p:spPr>
          <a:xfrm>
            <a:off x="6441193" y="555431"/>
            <a:ext cx="1771650" cy="2571750"/>
          </a:xfrm>
          <a:prstGeom prst="rect">
            <a:avLst/>
          </a:prstGeom>
        </p:spPr>
      </p:pic>
      <p:pic>
        <p:nvPicPr>
          <p:cNvPr id="9" name="Picture 8"/>
          <p:cNvPicPr>
            <a:picLocks noChangeAspect="1"/>
          </p:cNvPicPr>
          <p:nvPr/>
        </p:nvPicPr>
        <p:blipFill>
          <a:blip r:embed="rId6"/>
          <a:stretch>
            <a:fillRect/>
          </a:stretch>
        </p:blipFill>
        <p:spPr>
          <a:xfrm>
            <a:off x="6166485" y="3619553"/>
            <a:ext cx="2647950" cy="1724025"/>
          </a:xfrm>
          <a:prstGeom prst="rect">
            <a:avLst/>
          </a:prstGeom>
        </p:spPr>
      </p:pic>
      <p:pic>
        <p:nvPicPr>
          <p:cNvPr id="12" name="Picture 11"/>
          <p:cNvPicPr>
            <a:picLocks noChangeAspect="1"/>
          </p:cNvPicPr>
          <p:nvPr/>
        </p:nvPicPr>
        <p:blipFill>
          <a:blip r:embed="rId7"/>
          <a:stretch>
            <a:fillRect/>
          </a:stretch>
        </p:blipFill>
        <p:spPr>
          <a:xfrm>
            <a:off x="301385" y="3325086"/>
            <a:ext cx="2647950" cy="1724025"/>
          </a:xfrm>
          <a:prstGeom prst="rect">
            <a:avLst/>
          </a:prstGeom>
        </p:spPr>
      </p:pic>
      <p:pic>
        <p:nvPicPr>
          <p:cNvPr id="3" name="Picture 2"/>
          <p:cNvPicPr>
            <a:picLocks noChangeAspect="1"/>
          </p:cNvPicPr>
          <p:nvPr/>
        </p:nvPicPr>
        <p:blipFill>
          <a:blip r:embed="rId8"/>
          <a:stretch>
            <a:fillRect/>
          </a:stretch>
        </p:blipFill>
        <p:spPr>
          <a:xfrm>
            <a:off x="56023" y="4361191"/>
            <a:ext cx="1781175" cy="2571750"/>
          </a:xfrm>
          <a:prstGeom prst="rect">
            <a:avLst/>
          </a:prstGeom>
        </p:spPr>
      </p:pic>
    </p:spTree>
    <p:extLst>
      <p:ext uri="{BB962C8B-B14F-4D97-AF65-F5344CB8AC3E}">
        <p14:creationId xmlns:p14="http://schemas.microsoft.com/office/powerpoint/2010/main" val="33944946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78618" y="138063"/>
            <a:ext cx="5731245" cy="646331"/>
          </a:xfrm>
          <a:prstGeom prst="rect">
            <a:avLst/>
          </a:prstGeom>
          <a:noFill/>
        </p:spPr>
        <p:txBody>
          <a:bodyPr wrap="square" rtlCol="0">
            <a:spAutoFit/>
          </a:bodyPr>
          <a:lstStyle/>
          <a:p>
            <a:pPr algn="ctr"/>
            <a:r>
              <a:rPr lang="en-US" sz="3600" dirty="0" smtClean="0">
                <a:latin typeface="Adamsky SF" pitchFamily="2" charset="0"/>
              </a:rPr>
              <a:t>DNA Lighting</a:t>
            </a:r>
            <a:endParaRPr lang="en-GB" sz="3600" dirty="0" smtClean="0">
              <a:latin typeface="Adamsky SF" pitchFamily="2" charset="0"/>
            </a:endParaRPr>
          </a:p>
        </p:txBody>
      </p:sp>
      <p:sp>
        <p:nvSpPr>
          <p:cNvPr id="15" name="Rectangle 14"/>
          <p:cNvSpPr/>
          <p:nvPr/>
        </p:nvSpPr>
        <p:spPr>
          <a:xfrm>
            <a:off x="2878667" y="804962"/>
            <a:ext cx="6010814" cy="954107"/>
          </a:xfrm>
          <a:prstGeom prst="rect">
            <a:avLst/>
          </a:prstGeom>
          <a:ln>
            <a:solidFill>
              <a:srgbClr val="7030A0"/>
            </a:solidFill>
            <a:prstDash val="dash"/>
          </a:ln>
        </p:spPr>
        <p:txBody>
          <a:bodyPr wrap="square">
            <a:spAutoFit/>
          </a:bodyPr>
          <a:lstStyle/>
          <a:p>
            <a:pPr algn="ctr"/>
            <a:r>
              <a:rPr lang="en-US" sz="1400" dirty="0" smtClean="0"/>
              <a:t>The lighting can be used to set the scene of the many locations used in DNA especially when the set cannot. Gobo’s are used to create shadows on the cyclorama and spotlights are used to highlight important moments. </a:t>
            </a:r>
            <a:r>
              <a:rPr lang="en-US" sz="1400" dirty="0" err="1" smtClean="0"/>
              <a:t>Barndoors</a:t>
            </a:r>
            <a:r>
              <a:rPr lang="en-US" sz="1400" dirty="0" smtClean="0"/>
              <a:t> create sharp lines on specific lights.</a:t>
            </a:r>
            <a:endParaRPr lang="en-GB" sz="1400" dirty="0"/>
          </a:p>
        </p:txBody>
      </p:sp>
      <p:sp>
        <p:nvSpPr>
          <p:cNvPr id="4" name="TextBox 3"/>
          <p:cNvSpPr txBox="1"/>
          <p:nvPr/>
        </p:nvSpPr>
        <p:spPr>
          <a:xfrm>
            <a:off x="3135234" y="4309359"/>
            <a:ext cx="5754245" cy="2031325"/>
          </a:xfrm>
          <a:prstGeom prst="rect">
            <a:avLst/>
          </a:prstGeom>
          <a:noFill/>
          <a:ln>
            <a:solidFill>
              <a:srgbClr val="7030A0"/>
            </a:solidFill>
            <a:prstDash val="dash"/>
          </a:ln>
        </p:spPr>
        <p:txBody>
          <a:bodyPr wrap="square" rtlCol="0">
            <a:spAutoFit/>
          </a:bodyPr>
          <a:lstStyle/>
          <a:p>
            <a:r>
              <a:rPr lang="en-US" sz="1400" dirty="0" smtClean="0"/>
              <a:t>How did lighting show the 4 locations within DNA?</a:t>
            </a:r>
          </a:p>
          <a:p>
            <a:r>
              <a:rPr lang="en-US" sz="1400" dirty="0" smtClean="0"/>
              <a:t>………………………………………………………………………………………………………………………………………………………………………………………………………………………………………………………………………………………………………………………………………………………………………………………………………………………………………………………………………………………………………………………………………………………………………………………………………………………</a:t>
            </a:r>
          </a:p>
          <a:p>
            <a:r>
              <a:rPr lang="en-US" sz="1400" dirty="0" smtClean="0"/>
              <a:t>………………………………………………………………………………………………………………………………………………………………………………………………………………………………………………………………………………………………………………………………………………………………………</a:t>
            </a:r>
            <a:endParaRPr lang="en-GB" sz="1400" dirty="0"/>
          </a:p>
        </p:txBody>
      </p:sp>
      <p:sp>
        <p:nvSpPr>
          <p:cNvPr id="12" name="TextBox 11"/>
          <p:cNvSpPr txBox="1"/>
          <p:nvPr/>
        </p:nvSpPr>
        <p:spPr>
          <a:xfrm>
            <a:off x="133220" y="1881225"/>
            <a:ext cx="2878629" cy="2246769"/>
          </a:xfrm>
          <a:prstGeom prst="rect">
            <a:avLst/>
          </a:prstGeom>
          <a:noFill/>
          <a:ln>
            <a:solidFill>
              <a:srgbClr val="7030A0"/>
            </a:solidFill>
            <a:prstDash val="dash"/>
          </a:ln>
        </p:spPr>
        <p:txBody>
          <a:bodyPr wrap="square" rtlCol="0">
            <a:spAutoFit/>
          </a:bodyPr>
          <a:lstStyle/>
          <a:p>
            <a:r>
              <a:rPr lang="en-US" sz="1400" dirty="0" smtClean="0"/>
              <a:t>How could  using PHONES lighting impact the audience?</a:t>
            </a:r>
          </a:p>
          <a:p>
            <a:r>
              <a:rPr lang="en-US" sz="1400" dirty="0" smtClean="0"/>
              <a:t>……………………………………………………………………………………………………………………………………………………………………………………………………………………………………………………………………………………………………………………………………………………………………………………………………………………………………………………………………………………</a:t>
            </a:r>
            <a:endParaRPr lang="en-GB" sz="1400" dirty="0"/>
          </a:p>
        </p:txBody>
      </p:sp>
      <p:sp>
        <p:nvSpPr>
          <p:cNvPr id="14" name="TextBox 13"/>
          <p:cNvSpPr txBox="1"/>
          <p:nvPr/>
        </p:nvSpPr>
        <p:spPr>
          <a:xfrm>
            <a:off x="3135235" y="1881226"/>
            <a:ext cx="5754245" cy="2246769"/>
          </a:xfrm>
          <a:prstGeom prst="rect">
            <a:avLst/>
          </a:prstGeom>
          <a:noFill/>
          <a:ln>
            <a:solidFill>
              <a:srgbClr val="7030A0"/>
            </a:solidFill>
            <a:prstDash val="dash"/>
          </a:ln>
        </p:spPr>
        <p:txBody>
          <a:bodyPr wrap="square" rtlCol="0">
            <a:spAutoFit/>
          </a:bodyPr>
          <a:lstStyle/>
          <a:p>
            <a:r>
              <a:rPr lang="en-US" sz="1400" dirty="0" smtClean="0"/>
              <a:t>Name a scene in which the lighting could impact the intended meaning of the scene and explain how</a:t>
            </a:r>
          </a:p>
          <a:p>
            <a:r>
              <a:rPr lang="en-US" sz="1400" dirty="0" smtClean="0"/>
              <a:t>……………………………………………………………………………………………………………………………………………………………………………………………………………………………………………………………………………………………………………………………………………………………………………………………………………………………………………………………………………………………………………………………………………………………………………………………………………………………………………………………………………………………………………………………………………………………………………………………………………………………………………………………………………………………………………………………………………………………………………………………..</a:t>
            </a:r>
            <a:endParaRPr lang="en-GB" sz="1400" dirty="0"/>
          </a:p>
        </p:txBody>
      </p:sp>
      <p:sp>
        <p:nvSpPr>
          <p:cNvPr id="13" name="Rectangle 12"/>
          <p:cNvSpPr/>
          <p:nvPr/>
        </p:nvSpPr>
        <p:spPr>
          <a:xfrm>
            <a:off x="7018348" y="73183"/>
            <a:ext cx="1871133" cy="369332"/>
          </a:xfrm>
          <a:prstGeom prst="rect">
            <a:avLst/>
          </a:prstGeom>
          <a:ln>
            <a:solidFill>
              <a:srgbClr val="7030A0"/>
            </a:solidFill>
            <a:prstDash val="dash"/>
          </a:ln>
        </p:spPr>
        <p:txBody>
          <a:bodyPr wrap="square">
            <a:spAutoFit/>
          </a:bodyPr>
          <a:lstStyle/>
          <a:p>
            <a:pPr algn="ctr"/>
            <a:r>
              <a:rPr lang="en-US" dirty="0" smtClean="0"/>
              <a:t>Lighting Designer</a:t>
            </a:r>
            <a:endParaRPr lang="en-GB" dirty="0"/>
          </a:p>
        </p:txBody>
      </p:sp>
      <p:pic>
        <p:nvPicPr>
          <p:cNvPr id="5" name="Picture 4"/>
          <p:cNvPicPr>
            <a:picLocks noChangeAspect="1"/>
          </p:cNvPicPr>
          <p:nvPr/>
        </p:nvPicPr>
        <p:blipFill>
          <a:blip r:embed="rId2"/>
          <a:stretch>
            <a:fillRect/>
          </a:stretch>
        </p:blipFill>
        <p:spPr>
          <a:xfrm>
            <a:off x="154349" y="190343"/>
            <a:ext cx="2857500" cy="1600200"/>
          </a:xfrm>
          <a:prstGeom prst="rect">
            <a:avLst/>
          </a:prstGeom>
        </p:spPr>
      </p:pic>
      <p:pic>
        <p:nvPicPr>
          <p:cNvPr id="6" name="Picture 5"/>
          <p:cNvPicPr>
            <a:picLocks noChangeAspect="1"/>
          </p:cNvPicPr>
          <p:nvPr/>
        </p:nvPicPr>
        <p:blipFill>
          <a:blip r:embed="rId3"/>
          <a:stretch>
            <a:fillRect/>
          </a:stretch>
        </p:blipFill>
        <p:spPr>
          <a:xfrm>
            <a:off x="392474" y="4597609"/>
            <a:ext cx="2619375" cy="1743075"/>
          </a:xfrm>
          <a:prstGeom prst="rect">
            <a:avLst/>
          </a:prstGeom>
        </p:spPr>
      </p:pic>
    </p:spTree>
    <p:extLst>
      <p:ext uri="{BB962C8B-B14F-4D97-AF65-F5344CB8AC3E}">
        <p14:creationId xmlns:p14="http://schemas.microsoft.com/office/powerpoint/2010/main" val="5946437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281" y="247618"/>
            <a:ext cx="7886700" cy="1325563"/>
          </a:xfrm>
        </p:spPr>
        <p:txBody>
          <a:bodyPr/>
          <a:lstStyle/>
          <a:p>
            <a:pPr algn="ctr"/>
            <a:r>
              <a:rPr lang="en-GB" dirty="0" smtClean="0">
                <a:latin typeface="Adamsky SF" pitchFamily="2" charset="0"/>
              </a:rPr>
              <a:t>SOUND- KEY WORDS</a:t>
            </a:r>
            <a:endParaRPr lang="en-GB" dirty="0">
              <a:latin typeface="Adamsky SF" pitchFamily="2"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7860966"/>
              </p:ext>
            </p:extLst>
          </p:nvPr>
        </p:nvGraphicFramePr>
        <p:xfrm>
          <a:off x="274320" y="1440177"/>
          <a:ext cx="5996893" cy="5349564"/>
        </p:xfrm>
        <a:graphic>
          <a:graphicData uri="http://schemas.openxmlformats.org/drawingml/2006/table">
            <a:tbl>
              <a:tblPr firstRow="1" bandRow="1">
                <a:tableStyleId>{5940675A-B579-460E-94D1-54222C63F5DA}</a:tableStyleId>
              </a:tblPr>
              <a:tblGrid>
                <a:gridCol w="1314475">
                  <a:extLst>
                    <a:ext uri="{9D8B030D-6E8A-4147-A177-3AD203B41FA5}">
                      <a16:colId xmlns:a16="http://schemas.microsoft.com/office/drawing/2014/main" val="20000"/>
                    </a:ext>
                  </a:extLst>
                </a:gridCol>
                <a:gridCol w="4682418">
                  <a:extLst>
                    <a:ext uri="{9D8B030D-6E8A-4147-A177-3AD203B41FA5}">
                      <a16:colId xmlns:a16="http://schemas.microsoft.com/office/drawing/2014/main" val="20001"/>
                    </a:ext>
                  </a:extLst>
                </a:gridCol>
              </a:tblGrid>
              <a:tr h="594396">
                <a:tc>
                  <a:txBody>
                    <a:bodyPr/>
                    <a:lstStyle/>
                    <a:p>
                      <a:r>
                        <a:rPr lang="en-GB" sz="1800" dirty="0" smtClean="0"/>
                        <a:t>Key Word</a:t>
                      </a:r>
                      <a:endParaRPr lang="en-GB" sz="1800" dirty="0"/>
                    </a:p>
                  </a:txBody>
                  <a:tcPr marL="69728" marR="69728" marT="34864" marB="34864"/>
                </a:tc>
                <a:tc>
                  <a:txBody>
                    <a:bodyPr/>
                    <a:lstStyle/>
                    <a:p>
                      <a:r>
                        <a:rPr lang="en-GB" sz="1800" dirty="0" smtClean="0"/>
                        <a:t>Definition</a:t>
                      </a:r>
                      <a:endParaRPr lang="en-GB" sz="1800" dirty="0"/>
                    </a:p>
                  </a:txBody>
                  <a:tcPr marL="69728" marR="69728" marT="34864" marB="34864"/>
                </a:tc>
                <a:extLst>
                  <a:ext uri="{0D108BD9-81ED-4DB2-BD59-A6C34878D82A}">
                    <a16:rowId xmlns:a16="http://schemas.microsoft.com/office/drawing/2014/main" val="10000"/>
                  </a:ext>
                </a:extLst>
              </a:tr>
              <a:tr h="594396">
                <a:tc>
                  <a:txBody>
                    <a:bodyPr/>
                    <a:lstStyle/>
                    <a:p>
                      <a:r>
                        <a:rPr lang="en-GB" sz="1400" dirty="0" smtClean="0"/>
                        <a:t>Volume</a:t>
                      </a:r>
                      <a:endParaRPr lang="en-GB" sz="1400" dirty="0"/>
                    </a:p>
                  </a:txBody>
                  <a:tcPr marL="69728" marR="69728" marT="34864" marB="34864"/>
                </a:tc>
                <a:tc>
                  <a:txBody>
                    <a:bodyPr/>
                    <a:lstStyle/>
                    <a:p>
                      <a:endParaRPr lang="en-GB" sz="1800"/>
                    </a:p>
                  </a:txBody>
                  <a:tcPr marL="69728" marR="69728" marT="34864" marB="34864"/>
                </a:tc>
                <a:extLst>
                  <a:ext uri="{0D108BD9-81ED-4DB2-BD59-A6C34878D82A}">
                    <a16:rowId xmlns:a16="http://schemas.microsoft.com/office/drawing/2014/main" val="10001"/>
                  </a:ext>
                </a:extLst>
              </a:tr>
              <a:tr h="594396">
                <a:tc>
                  <a:txBody>
                    <a:bodyPr/>
                    <a:lstStyle/>
                    <a:p>
                      <a:r>
                        <a:rPr lang="en-GB" sz="1400" dirty="0" smtClean="0"/>
                        <a:t>Sound Cue</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2"/>
                  </a:ext>
                </a:extLst>
              </a:tr>
              <a:tr h="594396">
                <a:tc>
                  <a:txBody>
                    <a:bodyPr/>
                    <a:lstStyle/>
                    <a:p>
                      <a:r>
                        <a:rPr lang="en-GB" sz="1400" dirty="0" smtClean="0"/>
                        <a:t>Surround Sound</a:t>
                      </a:r>
                      <a:endParaRPr lang="en-GB" sz="1400" dirty="0"/>
                    </a:p>
                  </a:txBody>
                  <a:tcPr marL="69728" marR="69728" marT="34864" marB="34864"/>
                </a:tc>
                <a:tc>
                  <a:txBody>
                    <a:bodyPr/>
                    <a:lstStyle/>
                    <a:p>
                      <a:endParaRPr lang="en-GB" sz="1800"/>
                    </a:p>
                  </a:txBody>
                  <a:tcPr marL="69728" marR="69728" marT="34864" marB="34864"/>
                </a:tc>
                <a:extLst>
                  <a:ext uri="{0D108BD9-81ED-4DB2-BD59-A6C34878D82A}">
                    <a16:rowId xmlns:a16="http://schemas.microsoft.com/office/drawing/2014/main" val="10003"/>
                  </a:ext>
                </a:extLst>
              </a:tr>
              <a:tr h="594396">
                <a:tc>
                  <a:txBody>
                    <a:bodyPr/>
                    <a:lstStyle/>
                    <a:p>
                      <a:r>
                        <a:rPr lang="en-GB" sz="1400" dirty="0" smtClean="0"/>
                        <a:t>Diegetic</a:t>
                      </a:r>
                      <a:r>
                        <a:rPr lang="en-GB" sz="1400" baseline="0" dirty="0" smtClean="0"/>
                        <a:t> Sound</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4"/>
                  </a:ext>
                </a:extLst>
              </a:tr>
              <a:tr h="594396">
                <a:tc>
                  <a:txBody>
                    <a:bodyPr/>
                    <a:lstStyle/>
                    <a:p>
                      <a:r>
                        <a:rPr lang="en-GB" sz="1400" dirty="0" smtClean="0"/>
                        <a:t>Non- Diegetic sound</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5"/>
                  </a:ext>
                </a:extLst>
              </a:tr>
              <a:tr h="594396">
                <a:tc>
                  <a:txBody>
                    <a:bodyPr/>
                    <a:lstStyle/>
                    <a:p>
                      <a:r>
                        <a:rPr lang="en-GB" sz="1400" dirty="0" smtClean="0"/>
                        <a:t>Echo</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263453792"/>
                  </a:ext>
                </a:extLst>
              </a:tr>
              <a:tr h="594396">
                <a:tc>
                  <a:txBody>
                    <a:bodyPr/>
                    <a:lstStyle/>
                    <a:p>
                      <a:r>
                        <a:rPr lang="en-GB" sz="1400" dirty="0" smtClean="0"/>
                        <a:t>Live music</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2259210650"/>
                  </a:ext>
                </a:extLst>
              </a:tr>
              <a:tr h="594396">
                <a:tc>
                  <a:txBody>
                    <a:bodyPr/>
                    <a:lstStyle/>
                    <a:p>
                      <a:r>
                        <a:rPr lang="en-GB" sz="1400" dirty="0" smtClean="0"/>
                        <a:t>Ambient Sound</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435101549"/>
                  </a:ext>
                </a:extLst>
              </a:tr>
            </a:tbl>
          </a:graphicData>
        </a:graphic>
      </p:graphicFrame>
      <p:pic>
        <p:nvPicPr>
          <p:cNvPr id="7" name="Picture 6"/>
          <p:cNvPicPr>
            <a:picLocks noChangeAspect="1"/>
          </p:cNvPicPr>
          <p:nvPr/>
        </p:nvPicPr>
        <p:blipFill>
          <a:blip r:embed="rId2"/>
          <a:stretch>
            <a:fillRect/>
          </a:stretch>
        </p:blipFill>
        <p:spPr>
          <a:xfrm>
            <a:off x="6467610" y="1240293"/>
            <a:ext cx="2460420" cy="1409700"/>
          </a:xfrm>
          <a:prstGeom prst="rect">
            <a:avLst/>
          </a:prstGeom>
        </p:spPr>
      </p:pic>
      <p:pic>
        <p:nvPicPr>
          <p:cNvPr id="8" name="Picture 7"/>
          <p:cNvPicPr>
            <a:picLocks noChangeAspect="1"/>
          </p:cNvPicPr>
          <p:nvPr/>
        </p:nvPicPr>
        <p:blipFill>
          <a:blip r:embed="rId3"/>
          <a:stretch>
            <a:fillRect/>
          </a:stretch>
        </p:blipFill>
        <p:spPr>
          <a:xfrm>
            <a:off x="6467610" y="4778705"/>
            <a:ext cx="2457450" cy="1866900"/>
          </a:xfrm>
          <a:prstGeom prst="rect">
            <a:avLst/>
          </a:prstGeom>
        </p:spPr>
      </p:pic>
      <p:pic>
        <p:nvPicPr>
          <p:cNvPr id="9" name="Picture 8"/>
          <p:cNvPicPr>
            <a:picLocks noChangeAspect="1"/>
          </p:cNvPicPr>
          <p:nvPr/>
        </p:nvPicPr>
        <p:blipFill>
          <a:blip r:embed="rId4"/>
          <a:stretch>
            <a:fillRect/>
          </a:stretch>
        </p:blipFill>
        <p:spPr>
          <a:xfrm>
            <a:off x="6764331" y="2356793"/>
            <a:ext cx="1771650" cy="2571750"/>
          </a:xfrm>
          <a:prstGeom prst="rect">
            <a:avLst/>
          </a:prstGeom>
        </p:spPr>
      </p:pic>
    </p:spTree>
    <p:extLst>
      <p:ext uri="{BB962C8B-B14F-4D97-AF65-F5344CB8AC3E}">
        <p14:creationId xmlns:p14="http://schemas.microsoft.com/office/powerpoint/2010/main" val="2934548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53149" y="158672"/>
            <a:ext cx="5731245" cy="646331"/>
          </a:xfrm>
          <a:prstGeom prst="rect">
            <a:avLst/>
          </a:prstGeom>
          <a:noFill/>
        </p:spPr>
        <p:txBody>
          <a:bodyPr wrap="square" rtlCol="0">
            <a:spAutoFit/>
          </a:bodyPr>
          <a:lstStyle/>
          <a:p>
            <a:pPr algn="ctr"/>
            <a:r>
              <a:rPr lang="en-US" sz="3600" dirty="0" smtClean="0">
                <a:latin typeface="Adamsky SF" pitchFamily="2" charset="0"/>
              </a:rPr>
              <a:t>DNA Sound</a:t>
            </a:r>
            <a:endParaRPr lang="en-GB" sz="3600" dirty="0" smtClean="0">
              <a:latin typeface="Adamsky SF" pitchFamily="2" charset="0"/>
            </a:endParaRPr>
          </a:p>
        </p:txBody>
      </p:sp>
      <p:sp>
        <p:nvSpPr>
          <p:cNvPr id="15" name="Rectangle 14"/>
          <p:cNvSpPr/>
          <p:nvPr/>
        </p:nvSpPr>
        <p:spPr>
          <a:xfrm>
            <a:off x="6535142" y="144041"/>
            <a:ext cx="2354339" cy="954107"/>
          </a:xfrm>
          <a:prstGeom prst="rect">
            <a:avLst/>
          </a:prstGeom>
          <a:ln>
            <a:solidFill>
              <a:srgbClr val="7030A0"/>
            </a:solidFill>
            <a:prstDash val="dash"/>
          </a:ln>
        </p:spPr>
        <p:txBody>
          <a:bodyPr wrap="square">
            <a:spAutoFit/>
          </a:bodyPr>
          <a:lstStyle/>
          <a:p>
            <a:pPr algn="ctr"/>
            <a:r>
              <a:rPr lang="en-GB" sz="1400" dirty="0" smtClean="0"/>
              <a:t>A SOUNDTRACK is heard throughout the performance. The music is a mix of ambient music and very modern. </a:t>
            </a:r>
            <a:endParaRPr lang="en-GB" sz="1400" dirty="0"/>
          </a:p>
        </p:txBody>
      </p:sp>
      <p:sp>
        <p:nvSpPr>
          <p:cNvPr id="4" name="TextBox 3"/>
          <p:cNvSpPr txBox="1"/>
          <p:nvPr/>
        </p:nvSpPr>
        <p:spPr>
          <a:xfrm>
            <a:off x="171901" y="2167467"/>
            <a:ext cx="2737554" cy="2246769"/>
          </a:xfrm>
          <a:prstGeom prst="rect">
            <a:avLst/>
          </a:prstGeom>
          <a:noFill/>
          <a:ln>
            <a:solidFill>
              <a:srgbClr val="7030A0"/>
            </a:solidFill>
            <a:prstDash val="dash"/>
          </a:ln>
        </p:spPr>
        <p:txBody>
          <a:bodyPr wrap="square" rtlCol="0">
            <a:spAutoFit/>
          </a:bodyPr>
          <a:lstStyle/>
          <a:p>
            <a:r>
              <a:rPr lang="en-US" sz="1400" dirty="0" smtClean="0"/>
              <a:t>Name a moment in which the music could show location and setting.</a:t>
            </a:r>
          </a:p>
          <a:p>
            <a:r>
              <a:rPr lang="en-US" sz="1400" dirty="0" smtClean="0"/>
              <a:t>……………………………………………………………………………………………………………………………………………………………………………………………………………………………………………………………………………………………………………………………………………………………………………………</a:t>
            </a:r>
            <a:endParaRPr lang="en-GB" sz="1400" dirty="0"/>
          </a:p>
        </p:txBody>
      </p:sp>
      <p:sp>
        <p:nvSpPr>
          <p:cNvPr id="12" name="TextBox 11"/>
          <p:cNvSpPr txBox="1"/>
          <p:nvPr/>
        </p:nvSpPr>
        <p:spPr>
          <a:xfrm>
            <a:off x="171902" y="4496476"/>
            <a:ext cx="3408440" cy="2031325"/>
          </a:xfrm>
          <a:prstGeom prst="rect">
            <a:avLst/>
          </a:prstGeom>
          <a:noFill/>
          <a:ln>
            <a:solidFill>
              <a:srgbClr val="7030A0"/>
            </a:solidFill>
            <a:prstDash val="dash"/>
          </a:ln>
        </p:spPr>
        <p:txBody>
          <a:bodyPr wrap="square" rtlCol="0">
            <a:spAutoFit/>
          </a:bodyPr>
          <a:lstStyle/>
          <a:p>
            <a:r>
              <a:rPr lang="en-US" sz="1400" dirty="0" smtClean="0"/>
              <a:t>How did the music effect the mood and atmosphere?</a:t>
            </a:r>
          </a:p>
          <a:p>
            <a:r>
              <a:rPr lang="en-US" sz="1400" dirty="0" smtClean="0"/>
              <a:t>……………………………………………………………………………………………………………………………………………………………………………………………………………………………………………………………………………………………………………………………………………………………………………………………………………………………………………………………………………………………………</a:t>
            </a:r>
            <a:endParaRPr lang="en-GB" sz="1400" dirty="0"/>
          </a:p>
        </p:txBody>
      </p:sp>
      <p:sp>
        <p:nvSpPr>
          <p:cNvPr id="14" name="TextBox 13"/>
          <p:cNvSpPr txBox="1"/>
          <p:nvPr/>
        </p:nvSpPr>
        <p:spPr>
          <a:xfrm>
            <a:off x="3135236" y="2167466"/>
            <a:ext cx="5754245" cy="2246769"/>
          </a:xfrm>
          <a:prstGeom prst="rect">
            <a:avLst/>
          </a:prstGeom>
          <a:noFill/>
          <a:ln>
            <a:solidFill>
              <a:srgbClr val="7030A0"/>
            </a:solidFill>
            <a:prstDash val="dash"/>
          </a:ln>
        </p:spPr>
        <p:txBody>
          <a:bodyPr wrap="square" rtlCol="0">
            <a:spAutoFit/>
          </a:bodyPr>
          <a:lstStyle/>
          <a:p>
            <a:r>
              <a:rPr lang="en-US" sz="1400" dirty="0" smtClean="0"/>
              <a:t>In which scene could the music  have the most impact on the audience and why?</a:t>
            </a:r>
          </a:p>
          <a:p>
            <a:r>
              <a:rPr lang="en-US" sz="1400" dirty="0" smtClean="0"/>
              <a:t>……………………………………………………………………………………………………………………………………………………………………………………………………………………………………………………………………………………………………………………………………………………………………………………………………………………………………………………………………………………………………………………………………………………………………………………………………………………………………………………………………………………………………………………………………………………………………………………………………………………………………………………………………………………………………………………………………………………………………………………………..</a:t>
            </a:r>
            <a:endParaRPr lang="en-GB" sz="1400" dirty="0"/>
          </a:p>
        </p:txBody>
      </p:sp>
      <p:sp>
        <p:nvSpPr>
          <p:cNvPr id="16" name="TextBox 15"/>
          <p:cNvSpPr txBox="1"/>
          <p:nvPr/>
        </p:nvSpPr>
        <p:spPr>
          <a:xfrm>
            <a:off x="3848606" y="4496473"/>
            <a:ext cx="2840158" cy="2031325"/>
          </a:xfrm>
          <a:prstGeom prst="rect">
            <a:avLst/>
          </a:prstGeom>
          <a:noFill/>
          <a:ln>
            <a:solidFill>
              <a:srgbClr val="7030A0"/>
            </a:solidFill>
            <a:prstDash val="dash"/>
          </a:ln>
        </p:spPr>
        <p:txBody>
          <a:bodyPr wrap="square" rtlCol="0">
            <a:spAutoFit/>
          </a:bodyPr>
          <a:lstStyle/>
          <a:p>
            <a:r>
              <a:rPr lang="en-US" sz="1400" dirty="0" smtClean="0"/>
              <a:t>What didn’t work as well about the music? How would you improve it?</a:t>
            </a:r>
          </a:p>
          <a:p>
            <a:r>
              <a:rPr lang="en-US" sz="1400" dirty="0" smtClean="0"/>
              <a:t>………………………………………………………………………………………………………………………………………………………………………………………………………………………………………………………………………………………………………………………………………………………………………………………………………</a:t>
            </a:r>
            <a:endParaRPr lang="en-GB" sz="1400" dirty="0"/>
          </a:p>
        </p:txBody>
      </p:sp>
      <p:sp>
        <p:nvSpPr>
          <p:cNvPr id="2" name="Rectangle 1"/>
          <p:cNvSpPr/>
          <p:nvPr/>
        </p:nvSpPr>
        <p:spPr>
          <a:xfrm>
            <a:off x="2788914" y="1028407"/>
            <a:ext cx="3481192" cy="307777"/>
          </a:xfrm>
          <a:prstGeom prst="rect">
            <a:avLst/>
          </a:prstGeom>
          <a:ln>
            <a:solidFill>
              <a:srgbClr val="7030A0"/>
            </a:solidFill>
            <a:prstDash val="dash"/>
          </a:ln>
        </p:spPr>
        <p:txBody>
          <a:bodyPr wrap="square">
            <a:spAutoFit/>
          </a:bodyPr>
          <a:lstStyle/>
          <a:p>
            <a:pPr algn="ctr"/>
            <a:r>
              <a:rPr lang="en-GB" sz="1400" b="1" dirty="0"/>
              <a:t>Music </a:t>
            </a:r>
            <a:r>
              <a:rPr lang="en-GB" sz="1400" b="1" dirty="0" smtClean="0"/>
              <a:t>Director</a:t>
            </a:r>
            <a:endParaRPr lang="en-GB" sz="1400" dirty="0"/>
          </a:p>
        </p:txBody>
      </p:sp>
      <p:pic>
        <p:nvPicPr>
          <p:cNvPr id="5" name="Picture 4"/>
          <p:cNvPicPr>
            <a:picLocks noChangeAspect="1"/>
          </p:cNvPicPr>
          <p:nvPr/>
        </p:nvPicPr>
        <p:blipFill>
          <a:blip r:embed="rId2"/>
          <a:stretch>
            <a:fillRect/>
          </a:stretch>
        </p:blipFill>
        <p:spPr>
          <a:xfrm>
            <a:off x="345242" y="254643"/>
            <a:ext cx="2443671" cy="1705280"/>
          </a:xfrm>
          <a:prstGeom prst="rect">
            <a:avLst/>
          </a:prstGeom>
        </p:spPr>
      </p:pic>
      <p:pic>
        <p:nvPicPr>
          <p:cNvPr id="6" name="Picture 5"/>
          <p:cNvPicPr>
            <a:picLocks noChangeAspect="1"/>
          </p:cNvPicPr>
          <p:nvPr/>
        </p:nvPicPr>
        <p:blipFill>
          <a:blip r:embed="rId3"/>
          <a:stretch>
            <a:fillRect/>
          </a:stretch>
        </p:blipFill>
        <p:spPr>
          <a:xfrm>
            <a:off x="6852213" y="4689716"/>
            <a:ext cx="2037268" cy="1743075"/>
          </a:xfrm>
          <a:prstGeom prst="rect">
            <a:avLst/>
          </a:prstGeom>
        </p:spPr>
      </p:pic>
    </p:spTree>
    <p:extLst>
      <p:ext uri="{BB962C8B-B14F-4D97-AF65-F5344CB8AC3E}">
        <p14:creationId xmlns:p14="http://schemas.microsoft.com/office/powerpoint/2010/main" val="635199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5234" y="4457594"/>
            <a:ext cx="3503561" cy="2246769"/>
          </a:xfrm>
          <a:prstGeom prst="rect">
            <a:avLst/>
          </a:prstGeom>
          <a:noFill/>
          <a:ln>
            <a:solidFill>
              <a:srgbClr val="7030A0"/>
            </a:solidFill>
            <a:prstDash val="dash"/>
          </a:ln>
        </p:spPr>
        <p:txBody>
          <a:bodyPr wrap="square" rtlCol="0">
            <a:spAutoFit/>
          </a:bodyPr>
          <a:lstStyle/>
          <a:p>
            <a:r>
              <a:rPr lang="en-US" sz="1400" dirty="0" smtClean="0"/>
              <a:t>Which sounds are associated with Bertha and what do they represent?</a:t>
            </a:r>
          </a:p>
          <a:p>
            <a:r>
              <a:rPr lang="en-US" sz="1400" dirty="0" smtClean="0"/>
              <a:t>………………………………………………………………………………………………………………………………………………………………………………………………………………………………………………………………………………………………………………………………………………………………………………………………………………………………………………………………………………………………………………………………………………………………………………………………</a:t>
            </a:r>
          </a:p>
        </p:txBody>
      </p:sp>
      <p:sp>
        <p:nvSpPr>
          <p:cNvPr id="12" name="TextBox 11"/>
          <p:cNvSpPr txBox="1"/>
          <p:nvPr/>
        </p:nvSpPr>
        <p:spPr>
          <a:xfrm>
            <a:off x="158366" y="1883775"/>
            <a:ext cx="2878629" cy="4616648"/>
          </a:xfrm>
          <a:prstGeom prst="rect">
            <a:avLst/>
          </a:prstGeom>
          <a:noFill/>
          <a:ln>
            <a:solidFill>
              <a:srgbClr val="7030A0"/>
            </a:solidFill>
            <a:prstDash val="dash"/>
          </a:ln>
        </p:spPr>
        <p:txBody>
          <a:bodyPr wrap="square" rtlCol="0">
            <a:spAutoFit/>
          </a:bodyPr>
          <a:lstStyle/>
          <a:p>
            <a:r>
              <a:rPr lang="en-US" sz="1400" dirty="0" smtClean="0"/>
              <a:t>What sound effects and what effect does it have?</a:t>
            </a:r>
          </a:p>
          <a:p>
            <a:r>
              <a:rPr lang="en-US" sz="1400" dirty="0" smtClean="0"/>
              <a:t>…………………………………………………………………………………………………………………………………………………………………………………………………………………………………………………………………………………………………………………………………………………………………………………………………………………………………………………………………………………………………………………………………………………………………………………………………………………………………………………………………………………………………………………………………………………………………………………………………………………………………………………………………………………………………………………………………………………………………………………………………………………………………………………………………………………………………………………………………………………………</a:t>
            </a:r>
            <a:endParaRPr lang="en-GB" sz="1400" dirty="0"/>
          </a:p>
        </p:txBody>
      </p:sp>
      <p:sp>
        <p:nvSpPr>
          <p:cNvPr id="14" name="TextBox 13"/>
          <p:cNvSpPr txBox="1"/>
          <p:nvPr/>
        </p:nvSpPr>
        <p:spPr>
          <a:xfrm>
            <a:off x="3135235" y="1881226"/>
            <a:ext cx="5754245" cy="2246769"/>
          </a:xfrm>
          <a:prstGeom prst="rect">
            <a:avLst/>
          </a:prstGeom>
          <a:noFill/>
          <a:ln>
            <a:solidFill>
              <a:srgbClr val="7030A0"/>
            </a:solidFill>
            <a:prstDash val="dash"/>
          </a:ln>
        </p:spPr>
        <p:txBody>
          <a:bodyPr wrap="square" rtlCol="0">
            <a:spAutoFit/>
          </a:bodyPr>
          <a:lstStyle/>
          <a:p>
            <a:r>
              <a:rPr lang="en-US" sz="1400" dirty="0" smtClean="0"/>
              <a:t>Name a scene in which the sound creates mood and atmosphere and explain how?</a:t>
            </a:r>
          </a:p>
          <a:p>
            <a:r>
              <a:rPr lang="en-US" sz="1400" dirty="0" smtClean="0"/>
              <a:t>……………………………………………………………………………………………………………………………………………………………………………………………………………………………………………………………………………………………………………………………………………………………………………………………………………………………………………………………………………………………………………………………………………………………………………………………………………………………………………………………………………………………………………………………………………………………………………………………………………………………………………………………………………………………………………………………………………………………………………………………..</a:t>
            </a:r>
            <a:endParaRPr lang="en-GB" sz="1400" dirty="0"/>
          </a:p>
        </p:txBody>
      </p:sp>
      <p:sp>
        <p:nvSpPr>
          <p:cNvPr id="11" name="TextBox 10"/>
          <p:cNvSpPr txBox="1"/>
          <p:nvPr/>
        </p:nvSpPr>
        <p:spPr>
          <a:xfrm>
            <a:off x="1753149" y="158672"/>
            <a:ext cx="5731245" cy="646331"/>
          </a:xfrm>
          <a:prstGeom prst="rect">
            <a:avLst/>
          </a:prstGeom>
          <a:noFill/>
        </p:spPr>
        <p:txBody>
          <a:bodyPr wrap="square" rtlCol="0">
            <a:spAutoFit/>
          </a:bodyPr>
          <a:lstStyle/>
          <a:p>
            <a:pPr algn="ctr"/>
            <a:r>
              <a:rPr lang="en-US" sz="3600" dirty="0" smtClean="0">
                <a:latin typeface="Adamsky SF" pitchFamily="2" charset="0"/>
              </a:rPr>
              <a:t>DNA Sound</a:t>
            </a:r>
            <a:endParaRPr lang="en-GB" sz="3600" dirty="0" smtClean="0">
              <a:latin typeface="Adamsky SF" pitchFamily="2" charset="0"/>
            </a:endParaRPr>
          </a:p>
        </p:txBody>
      </p:sp>
      <p:sp>
        <p:nvSpPr>
          <p:cNvPr id="16" name="Rectangle 15"/>
          <p:cNvSpPr/>
          <p:nvPr/>
        </p:nvSpPr>
        <p:spPr>
          <a:xfrm>
            <a:off x="6535141" y="158672"/>
            <a:ext cx="2354339" cy="1169551"/>
          </a:xfrm>
          <a:prstGeom prst="rect">
            <a:avLst/>
          </a:prstGeom>
          <a:ln>
            <a:solidFill>
              <a:srgbClr val="7030A0"/>
            </a:solidFill>
            <a:prstDash val="dash"/>
          </a:ln>
        </p:spPr>
        <p:txBody>
          <a:bodyPr wrap="square">
            <a:spAutoFit/>
          </a:bodyPr>
          <a:lstStyle/>
          <a:p>
            <a:pPr algn="ctr"/>
            <a:r>
              <a:rPr lang="en-GB" sz="1400" dirty="0" smtClean="0"/>
              <a:t>Much of the sound is non diegetic and created using soundtracks. </a:t>
            </a:r>
            <a:r>
              <a:rPr lang="en-GB" sz="1400" dirty="0" err="1" smtClean="0"/>
              <a:t>Thediegetic</a:t>
            </a:r>
            <a:r>
              <a:rPr lang="en-GB" sz="1400" dirty="0" smtClean="0"/>
              <a:t> sounds are traffic, phones, TV, BIRDS ETC.</a:t>
            </a:r>
            <a:endParaRPr lang="en-GB" sz="1400" dirty="0"/>
          </a:p>
        </p:txBody>
      </p:sp>
      <p:pic>
        <p:nvPicPr>
          <p:cNvPr id="3" name="Picture 2"/>
          <p:cNvPicPr>
            <a:picLocks noChangeAspect="1"/>
          </p:cNvPicPr>
          <p:nvPr/>
        </p:nvPicPr>
        <p:blipFill>
          <a:blip r:embed="rId2"/>
          <a:stretch>
            <a:fillRect/>
          </a:stretch>
        </p:blipFill>
        <p:spPr>
          <a:xfrm>
            <a:off x="274745" y="104088"/>
            <a:ext cx="2762250" cy="1657350"/>
          </a:xfrm>
          <a:prstGeom prst="rect">
            <a:avLst/>
          </a:prstGeom>
        </p:spPr>
      </p:pic>
      <p:pic>
        <p:nvPicPr>
          <p:cNvPr id="6" name="Picture 5"/>
          <p:cNvPicPr>
            <a:picLocks noChangeAspect="1"/>
          </p:cNvPicPr>
          <p:nvPr/>
        </p:nvPicPr>
        <p:blipFill>
          <a:blip r:embed="rId2"/>
          <a:stretch>
            <a:fillRect/>
          </a:stretch>
        </p:blipFill>
        <p:spPr>
          <a:xfrm>
            <a:off x="6840638" y="4480185"/>
            <a:ext cx="2152891" cy="2224178"/>
          </a:xfrm>
          <a:prstGeom prst="rect">
            <a:avLst/>
          </a:prstGeom>
        </p:spPr>
      </p:pic>
    </p:spTree>
    <p:extLst>
      <p:ext uri="{BB962C8B-B14F-4D97-AF65-F5344CB8AC3E}">
        <p14:creationId xmlns:p14="http://schemas.microsoft.com/office/powerpoint/2010/main" val="3000155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Adamsky SF" pitchFamily="2" charset="0"/>
              </a:rPr>
              <a:t>COSTUME- KEY WORDS</a:t>
            </a:r>
            <a:endParaRPr lang="en-GB" dirty="0">
              <a:latin typeface="Adamsky SF" pitchFamily="2"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447747171"/>
              </p:ext>
            </p:extLst>
          </p:nvPr>
        </p:nvGraphicFramePr>
        <p:xfrm>
          <a:off x="342292" y="2037530"/>
          <a:ext cx="6041091" cy="4404138"/>
        </p:xfrm>
        <a:graphic>
          <a:graphicData uri="http://schemas.openxmlformats.org/drawingml/2006/table">
            <a:tbl>
              <a:tblPr firstRow="1" bandRow="1">
                <a:tableStyleId>{5940675A-B579-460E-94D1-54222C63F5DA}</a:tableStyleId>
              </a:tblPr>
              <a:tblGrid>
                <a:gridCol w="1135032">
                  <a:extLst>
                    <a:ext uri="{9D8B030D-6E8A-4147-A177-3AD203B41FA5}">
                      <a16:colId xmlns:a16="http://schemas.microsoft.com/office/drawing/2014/main" val="20000"/>
                    </a:ext>
                  </a:extLst>
                </a:gridCol>
                <a:gridCol w="4906059">
                  <a:extLst>
                    <a:ext uri="{9D8B030D-6E8A-4147-A177-3AD203B41FA5}">
                      <a16:colId xmlns:a16="http://schemas.microsoft.com/office/drawing/2014/main" val="20001"/>
                    </a:ext>
                  </a:extLst>
                </a:gridCol>
              </a:tblGrid>
              <a:tr h="486097">
                <a:tc>
                  <a:txBody>
                    <a:bodyPr/>
                    <a:lstStyle/>
                    <a:p>
                      <a:r>
                        <a:rPr lang="en-GB" sz="1800" dirty="0" smtClean="0"/>
                        <a:t>Key Word</a:t>
                      </a:r>
                      <a:endParaRPr lang="en-GB" sz="1800" dirty="0"/>
                    </a:p>
                  </a:txBody>
                  <a:tcPr marL="69131" marR="69131" marT="34566" marB="34566"/>
                </a:tc>
                <a:tc>
                  <a:txBody>
                    <a:bodyPr/>
                    <a:lstStyle/>
                    <a:p>
                      <a:r>
                        <a:rPr lang="en-GB" sz="1800" dirty="0" smtClean="0"/>
                        <a:t>Definition</a:t>
                      </a:r>
                      <a:endParaRPr lang="en-GB" sz="1800" dirty="0"/>
                    </a:p>
                  </a:txBody>
                  <a:tcPr marL="69131" marR="69131" marT="34566" marB="34566"/>
                </a:tc>
                <a:extLst>
                  <a:ext uri="{0D108BD9-81ED-4DB2-BD59-A6C34878D82A}">
                    <a16:rowId xmlns:a16="http://schemas.microsoft.com/office/drawing/2014/main" val="10000"/>
                  </a:ext>
                </a:extLst>
              </a:tr>
              <a:tr h="486097">
                <a:tc>
                  <a:txBody>
                    <a:bodyPr/>
                    <a:lstStyle/>
                    <a:p>
                      <a:r>
                        <a:rPr lang="en-GB" sz="1400" dirty="0" smtClean="0"/>
                        <a:t>Colour</a:t>
                      </a:r>
                      <a:endParaRPr lang="en-GB" sz="1400" dirty="0"/>
                    </a:p>
                  </a:txBody>
                  <a:tcPr marL="69131" marR="69131" marT="34566" marB="34566"/>
                </a:tc>
                <a:tc>
                  <a:txBody>
                    <a:bodyPr/>
                    <a:lstStyle/>
                    <a:p>
                      <a:endParaRPr lang="en-GB" sz="1800"/>
                    </a:p>
                  </a:txBody>
                  <a:tcPr marL="69131" marR="69131" marT="34566" marB="34566"/>
                </a:tc>
                <a:extLst>
                  <a:ext uri="{0D108BD9-81ED-4DB2-BD59-A6C34878D82A}">
                    <a16:rowId xmlns:a16="http://schemas.microsoft.com/office/drawing/2014/main" val="10001"/>
                  </a:ext>
                </a:extLst>
              </a:tr>
              <a:tr h="486097">
                <a:tc>
                  <a:txBody>
                    <a:bodyPr/>
                    <a:lstStyle/>
                    <a:p>
                      <a:r>
                        <a:rPr lang="en-GB" sz="1400" dirty="0" smtClean="0"/>
                        <a:t>Hat/</a:t>
                      </a:r>
                      <a:r>
                        <a:rPr lang="en-GB" sz="1400" baseline="0" dirty="0" smtClean="0"/>
                        <a:t> Hair</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2"/>
                  </a:ext>
                </a:extLst>
              </a:tr>
              <a:tr h="486097">
                <a:tc>
                  <a:txBody>
                    <a:bodyPr/>
                    <a:lstStyle/>
                    <a:p>
                      <a:r>
                        <a:rPr lang="en-GB" sz="1400" dirty="0" smtClean="0"/>
                        <a:t>Era/</a:t>
                      </a:r>
                      <a:r>
                        <a:rPr lang="en-GB" sz="1400" baseline="0" dirty="0" smtClean="0"/>
                        <a:t> Time Period</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3993573181"/>
                  </a:ext>
                </a:extLst>
              </a:tr>
              <a:tr h="486097">
                <a:tc>
                  <a:txBody>
                    <a:bodyPr/>
                    <a:lstStyle/>
                    <a:p>
                      <a:r>
                        <a:rPr lang="en-GB" sz="1400" dirty="0" smtClean="0"/>
                        <a:t>Economics/</a:t>
                      </a:r>
                      <a:r>
                        <a:rPr lang="en-GB" sz="1400" baseline="0" dirty="0" smtClean="0"/>
                        <a:t> condition</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547181082"/>
                  </a:ext>
                </a:extLst>
              </a:tr>
              <a:tr h="486097">
                <a:tc>
                  <a:txBody>
                    <a:bodyPr/>
                    <a:lstStyle/>
                    <a:p>
                      <a:r>
                        <a:rPr lang="en-GB" sz="1400" dirty="0" smtClean="0"/>
                        <a:t>Shoes/ Status</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316873915"/>
                  </a:ext>
                </a:extLst>
              </a:tr>
              <a:tr h="486097">
                <a:tc>
                  <a:txBody>
                    <a:bodyPr/>
                    <a:lstStyle/>
                    <a:p>
                      <a:r>
                        <a:rPr lang="en-GB" sz="1400" dirty="0" smtClean="0"/>
                        <a:t>Embellish-</a:t>
                      </a:r>
                      <a:r>
                        <a:rPr lang="en-GB" sz="1400" dirty="0" err="1" smtClean="0"/>
                        <a:t>ments</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431512869"/>
                  </a:ext>
                </a:extLst>
              </a:tr>
              <a:tr h="486097">
                <a:tc>
                  <a:txBody>
                    <a:bodyPr/>
                    <a:lstStyle/>
                    <a:p>
                      <a:r>
                        <a:rPr lang="en-GB" sz="1400" dirty="0" smtClean="0"/>
                        <a:t>Material</a:t>
                      </a:r>
                      <a:endParaRPr lang="en-GB" sz="1400" dirty="0"/>
                    </a:p>
                  </a:txBody>
                  <a:tcPr marL="69131" marR="69131" marT="34566" marB="34566"/>
                </a:tc>
                <a:tc>
                  <a:txBody>
                    <a:bodyPr/>
                    <a:lstStyle/>
                    <a:p>
                      <a:endParaRPr lang="en-GB" sz="1800"/>
                    </a:p>
                  </a:txBody>
                  <a:tcPr marL="69131" marR="69131" marT="34566" marB="34566"/>
                </a:tc>
                <a:extLst>
                  <a:ext uri="{0D108BD9-81ED-4DB2-BD59-A6C34878D82A}">
                    <a16:rowId xmlns:a16="http://schemas.microsoft.com/office/drawing/2014/main" val="10003"/>
                  </a:ext>
                </a:extLst>
              </a:tr>
              <a:tr h="486097">
                <a:tc>
                  <a:txBody>
                    <a:bodyPr/>
                    <a:lstStyle/>
                    <a:p>
                      <a:r>
                        <a:rPr lang="en-GB" sz="1400" dirty="0" smtClean="0"/>
                        <a:t>Make</a:t>
                      </a:r>
                      <a:r>
                        <a:rPr lang="en-GB" sz="1400" baseline="0" dirty="0" smtClean="0"/>
                        <a:t> up</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rotWithShape="1">
          <a:blip r:embed="rId2"/>
          <a:srcRect l="15221" r="9309"/>
          <a:stretch/>
        </p:blipFill>
        <p:spPr>
          <a:xfrm>
            <a:off x="6622318" y="2002608"/>
            <a:ext cx="2244764" cy="1979310"/>
          </a:xfrm>
          <a:prstGeom prst="rect">
            <a:avLst/>
          </a:prstGeom>
        </p:spPr>
      </p:pic>
      <p:pic>
        <p:nvPicPr>
          <p:cNvPr id="3" name="Picture 2"/>
          <p:cNvPicPr>
            <a:picLocks noChangeAspect="1"/>
          </p:cNvPicPr>
          <p:nvPr/>
        </p:nvPicPr>
        <p:blipFill>
          <a:blip r:embed="rId3"/>
          <a:stretch>
            <a:fillRect/>
          </a:stretch>
        </p:blipFill>
        <p:spPr>
          <a:xfrm>
            <a:off x="6622318" y="4353302"/>
            <a:ext cx="2362881" cy="1573004"/>
          </a:xfrm>
          <a:prstGeom prst="rect">
            <a:avLst/>
          </a:prstGeom>
        </p:spPr>
      </p:pic>
    </p:spTree>
    <p:extLst>
      <p:ext uri="{BB962C8B-B14F-4D97-AF65-F5344CB8AC3E}">
        <p14:creationId xmlns:p14="http://schemas.microsoft.com/office/powerpoint/2010/main" val="3072587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38952" y="174592"/>
            <a:ext cx="5731245" cy="646331"/>
          </a:xfrm>
          <a:prstGeom prst="rect">
            <a:avLst/>
          </a:prstGeom>
          <a:noFill/>
        </p:spPr>
        <p:txBody>
          <a:bodyPr wrap="square" rtlCol="0">
            <a:spAutoFit/>
          </a:bodyPr>
          <a:lstStyle/>
          <a:p>
            <a:pPr algn="ctr"/>
            <a:r>
              <a:rPr lang="en-US" sz="3600" dirty="0" smtClean="0">
                <a:latin typeface="Adamsky SF" pitchFamily="2" charset="0"/>
              </a:rPr>
              <a:t>DNA Costume</a:t>
            </a:r>
            <a:endParaRPr lang="en-GB" sz="3600" dirty="0" smtClean="0">
              <a:latin typeface="Adamsky SF" pitchFamily="2" charset="0"/>
            </a:endParaRPr>
          </a:p>
        </p:txBody>
      </p:sp>
      <p:sp>
        <p:nvSpPr>
          <p:cNvPr id="15" name="Rectangle 14"/>
          <p:cNvSpPr/>
          <p:nvPr/>
        </p:nvSpPr>
        <p:spPr>
          <a:xfrm>
            <a:off x="2720546" y="922332"/>
            <a:ext cx="6168935" cy="738664"/>
          </a:xfrm>
          <a:prstGeom prst="rect">
            <a:avLst/>
          </a:prstGeom>
          <a:ln>
            <a:solidFill>
              <a:srgbClr val="7030A0"/>
            </a:solidFill>
            <a:prstDash val="dash"/>
          </a:ln>
        </p:spPr>
        <p:txBody>
          <a:bodyPr wrap="square">
            <a:spAutoFit/>
          </a:bodyPr>
          <a:lstStyle/>
          <a:p>
            <a:pPr algn="ctr"/>
            <a:r>
              <a:rPr lang="en-US" sz="1400" dirty="0" smtClean="0"/>
              <a:t>The costumes in DNA reflect the time period whilst also having a twist. The designer needed to think about the practicalities of the actors moving around the stage and how to show their characters </a:t>
            </a:r>
            <a:endParaRPr lang="en-GB" sz="1400" dirty="0"/>
          </a:p>
        </p:txBody>
      </p:sp>
      <p:sp>
        <p:nvSpPr>
          <p:cNvPr id="11" name="Rectangle 10"/>
          <p:cNvSpPr/>
          <p:nvPr/>
        </p:nvSpPr>
        <p:spPr>
          <a:xfrm>
            <a:off x="7017054" y="142582"/>
            <a:ext cx="1922624" cy="369332"/>
          </a:xfrm>
          <a:prstGeom prst="rect">
            <a:avLst/>
          </a:prstGeom>
          <a:ln>
            <a:solidFill>
              <a:srgbClr val="7030A0"/>
            </a:solidFill>
            <a:prstDash val="dash"/>
          </a:ln>
        </p:spPr>
        <p:txBody>
          <a:bodyPr wrap="square">
            <a:spAutoFit/>
          </a:bodyPr>
          <a:lstStyle/>
          <a:p>
            <a:pPr algn="ctr"/>
            <a:r>
              <a:rPr lang="en-GB" b="1" dirty="0"/>
              <a:t>Costume Designer </a:t>
            </a:r>
            <a:endParaRPr lang="en-GB" b="1" dirty="0" smtClean="0"/>
          </a:p>
        </p:txBody>
      </p:sp>
      <p:sp>
        <p:nvSpPr>
          <p:cNvPr id="4" name="TextBox 3"/>
          <p:cNvSpPr txBox="1"/>
          <p:nvPr/>
        </p:nvSpPr>
        <p:spPr>
          <a:xfrm>
            <a:off x="166664" y="2167466"/>
            <a:ext cx="2814661" cy="4401205"/>
          </a:xfrm>
          <a:prstGeom prst="rect">
            <a:avLst/>
          </a:prstGeom>
          <a:noFill/>
          <a:ln>
            <a:solidFill>
              <a:srgbClr val="7030A0"/>
            </a:solidFill>
            <a:prstDash val="dash"/>
          </a:ln>
        </p:spPr>
        <p:txBody>
          <a:bodyPr wrap="square" rtlCol="0">
            <a:spAutoFit/>
          </a:bodyPr>
          <a:lstStyle/>
          <a:p>
            <a:r>
              <a:rPr lang="en-US" sz="1400" dirty="0" smtClean="0"/>
              <a:t>Describe the garments of one character’s costume, thinking about </a:t>
            </a:r>
            <a:r>
              <a:rPr lang="en-US" sz="1400" dirty="0" err="1" smtClean="0"/>
              <a:t>colour</a:t>
            </a:r>
            <a:r>
              <a:rPr lang="en-US" sz="1400" dirty="0" smtClean="0"/>
              <a:t>, material and condition.</a:t>
            </a:r>
          </a:p>
          <a:p>
            <a:r>
              <a:rPr lang="en-US" sz="1400" dirty="0" smtClean="0"/>
              <a:t>……………………………………………………………………………………………………………………………………………………………………………………………………………………………………………………………………………………………………………………………………………………………………………………..................................................................................................................................................................................................................................................................................................................................................................................................................................................................................................................................................................................................................................</a:t>
            </a:r>
            <a:endParaRPr lang="en-GB" sz="1400" dirty="0"/>
          </a:p>
        </p:txBody>
      </p:sp>
      <p:sp>
        <p:nvSpPr>
          <p:cNvPr id="14" name="TextBox 13"/>
          <p:cNvSpPr txBox="1"/>
          <p:nvPr/>
        </p:nvSpPr>
        <p:spPr>
          <a:xfrm>
            <a:off x="3135236" y="2167466"/>
            <a:ext cx="5754245" cy="2246769"/>
          </a:xfrm>
          <a:prstGeom prst="rect">
            <a:avLst/>
          </a:prstGeom>
          <a:noFill/>
          <a:ln>
            <a:solidFill>
              <a:srgbClr val="7030A0"/>
            </a:solidFill>
            <a:prstDash val="dash"/>
          </a:ln>
        </p:spPr>
        <p:txBody>
          <a:bodyPr wrap="square" rtlCol="0">
            <a:spAutoFit/>
          </a:bodyPr>
          <a:lstStyle/>
          <a:p>
            <a:r>
              <a:rPr lang="en-US" sz="1400" dirty="0"/>
              <a:t>Why does </a:t>
            </a:r>
            <a:r>
              <a:rPr lang="en-US" sz="1400" dirty="0" smtClean="0"/>
              <a:t>Leah have </a:t>
            </a:r>
            <a:r>
              <a:rPr lang="en-US" sz="1400" dirty="0"/>
              <a:t>all of her costume changes on </a:t>
            </a:r>
            <a:r>
              <a:rPr lang="en-US" sz="1400" dirty="0" smtClean="0"/>
              <a:t>stage and how have her costumes been designed for this?</a:t>
            </a:r>
            <a:endParaRPr lang="en-US" sz="1400" dirty="0"/>
          </a:p>
          <a:p>
            <a:r>
              <a:rPr lang="en-US" sz="1400" dirty="0" smtClean="0"/>
              <a:t>……………………………………………………………………………………………………………………………………………………………………………………………………………………………………………………………………………………………………………………………………………………………………………………………………………………………………………………………………………………………………………………………………………………………………………………………………………………………………………………………………………………………………………………………………………………………………………………………………………………………………………………………………………………………………………………………………………………………………………………………..</a:t>
            </a:r>
            <a:endParaRPr lang="en-GB" sz="1400" dirty="0"/>
          </a:p>
        </p:txBody>
      </p:sp>
      <p:sp>
        <p:nvSpPr>
          <p:cNvPr id="16" name="TextBox 15"/>
          <p:cNvSpPr txBox="1"/>
          <p:nvPr/>
        </p:nvSpPr>
        <p:spPr>
          <a:xfrm>
            <a:off x="3172200" y="4496475"/>
            <a:ext cx="2840158" cy="2031325"/>
          </a:xfrm>
          <a:prstGeom prst="rect">
            <a:avLst/>
          </a:prstGeom>
          <a:noFill/>
          <a:ln>
            <a:solidFill>
              <a:srgbClr val="7030A0"/>
            </a:solidFill>
            <a:prstDash val="dash"/>
          </a:ln>
        </p:spPr>
        <p:txBody>
          <a:bodyPr wrap="square" rtlCol="0">
            <a:spAutoFit/>
          </a:bodyPr>
          <a:lstStyle/>
          <a:p>
            <a:r>
              <a:rPr lang="en-US" sz="1400" dirty="0" smtClean="0"/>
              <a:t>What would you improve about the costumes? Why?</a:t>
            </a:r>
          </a:p>
          <a:p>
            <a:r>
              <a:rPr lang="en-US" sz="1400" dirty="0" smtClean="0"/>
              <a:t>………………………………………………………………………………………………………………………………………………………………………………………………………………………………………………………………………………………………………………………………………………………………………………………………………</a:t>
            </a:r>
            <a:endParaRPr lang="en-GB" sz="1400" dirty="0"/>
          </a:p>
        </p:txBody>
      </p:sp>
      <p:pic>
        <p:nvPicPr>
          <p:cNvPr id="2" name="Picture 1"/>
          <p:cNvPicPr>
            <a:picLocks noChangeAspect="1"/>
          </p:cNvPicPr>
          <p:nvPr/>
        </p:nvPicPr>
        <p:blipFill>
          <a:blip r:embed="rId2"/>
          <a:stretch>
            <a:fillRect/>
          </a:stretch>
        </p:blipFill>
        <p:spPr>
          <a:xfrm>
            <a:off x="0" y="266406"/>
            <a:ext cx="2771775" cy="1647825"/>
          </a:xfrm>
          <a:prstGeom prst="rect">
            <a:avLst/>
          </a:prstGeom>
        </p:spPr>
      </p:pic>
      <p:pic>
        <p:nvPicPr>
          <p:cNvPr id="5" name="Picture 4"/>
          <p:cNvPicPr>
            <a:picLocks noChangeAspect="1"/>
          </p:cNvPicPr>
          <p:nvPr/>
        </p:nvPicPr>
        <p:blipFill>
          <a:blip r:embed="rId3"/>
          <a:stretch>
            <a:fillRect/>
          </a:stretch>
        </p:blipFill>
        <p:spPr>
          <a:xfrm>
            <a:off x="6329828" y="4635837"/>
            <a:ext cx="2609850" cy="1752600"/>
          </a:xfrm>
          <a:prstGeom prst="rect">
            <a:avLst/>
          </a:prstGeom>
        </p:spPr>
      </p:pic>
    </p:spTree>
    <p:extLst>
      <p:ext uri="{BB962C8B-B14F-4D97-AF65-F5344CB8AC3E}">
        <p14:creationId xmlns:p14="http://schemas.microsoft.com/office/powerpoint/2010/main" val="10606262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38952" y="174592"/>
            <a:ext cx="5731245" cy="646331"/>
          </a:xfrm>
          <a:prstGeom prst="rect">
            <a:avLst/>
          </a:prstGeom>
          <a:noFill/>
        </p:spPr>
        <p:txBody>
          <a:bodyPr wrap="square" rtlCol="0">
            <a:spAutoFit/>
          </a:bodyPr>
          <a:lstStyle/>
          <a:p>
            <a:pPr algn="ctr"/>
            <a:r>
              <a:rPr lang="en-US" sz="3600" dirty="0" smtClean="0">
                <a:latin typeface="Adamsky SF" pitchFamily="2" charset="0"/>
              </a:rPr>
              <a:t>Jane Eyre Costume</a:t>
            </a:r>
            <a:endParaRPr lang="en-GB" sz="3600" dirty="0" smtClean="0">
              <a:latin typeface="Adamsky SF" pitchFamily="2" charset="0"/>
            </a:endParaRPr>
          </a:p>
        </p:txBody>
      </p:sp>
      <p:sp>
        <p:nvSpPr>
          <p:cNvPr id="15" name="Rectangle 14"/>
          <p:cNvSpPr/>
          <p:nvPr/>
        </p:nvSpPr>
        <p:spPr>
          <a:xfrm>
            <a:off x="2720546" y="922332"/>
            <a:ext cx="6168935" cy="954107"/>
          </a:xfrm>
          <a:prstGeom prst="rect">
            <a:avLst/>
          </a:prstGeom>
          <a:ln>
            <a:solidFill>
              <a:srgbClr val="7030A0"/>
            </a:solidFill>
            <a:prstDash val="dash"/>
          </a:ln>
        </p:spPr>
        <p:txBody>
          <a:bodyPr wrap="square">
            <a:spAutoFit/>
          </a:bodyPr>
          <a:lstStyle/>
          <a:p>
            <a:pPr algn="ctr"/>
            <a:r>
              <a:rPr lang="en-US" sz="1400" dirty="0" smtClean="0"/>
              <a:t>The </a:t>
            </a:r>
            <a:r>
              <a:rPr lang="en-US" sz="1400" dirty="0" err="1" smtClean="0"/>
              <a:t>Colours</a:t>
            </a:r>
            <a:r>
              <a:rPr lang="en-US" sz="1400" dirty="0" smtClean="0"/>
              <a:t> of the costumes for the poorer characters are dreary and reflect the working class people of the Victorian times. The rich characters wear more vibrant </a:t>
            </a:r>
            <a:r>
              <a:rPr lang="en-US" sz="1400" dirty="0" err="1" smtClean="0"/>
              <a:t>colours</a:t>
            </a:r>
            <a:r>
              <a:rPr lang="en-US" sz="1400" dirty="0" smtClean="0"/>
              <a:t> and richer materials to show their higher class. Bertha wears a deep red. Jane’s strength can be seen in the costume choices.</a:t>
            </a:r>
            <a:endParaRPr lang="en-GB" sz="1400" dirty="0"/>
          </a:p>
        </p:txBody>
      </p:sp>
      <p:sp>
        <p:nvSpPr>
          <p:cNvPr id="11" name="Rectangle 10"/>
          <p:cNvSpPr/>
          <p:nvPr/>
        </p:nvSpPr>
        <p:spPr>
          <a:xfrm>
            <a:off x="7017054" y="142582"/>
            <a:ext cx="1922624" cy="646331"/>
          </a:xfrm>
          <a:prstGeom prst="rect">
            <a:avLst/>
          </a:prstGeom>
          <a:ln>
            <a:solidFill>
              <a:srgbClr val="7030A0"/>
            </a:solidFill>
            <a:prstDash val="dash"/>
          </a:ln>
        </p:spPr>
        <p:txBody>
          <a:bodyPr wrap="square">
            <a:spAutoFit/>
          </a:bodyPr>
          <a:lstStyle/>
          <a:p>
            <a:pPr algn="ctr"/>
            <a:r>
              <a:rPr lang="en-GB" b="1" dirty="0"/>
              <a:t>Costume Designer </a:t>
            </a:r>
            <a:endParaRPr lang="en-GB" b="1" dirty="0" smtClean="0"/>
          </a:p>
          <a:p>
            <a:pPr algn="ctr"/>
            <a:r>
              <a:rPr lang="en-GB" dirty="0" smtClean="0"/>
              <a:t>Katie </a:t>
            </a:r>
            <a:r>
              <a:rPr lang="en-GB" dirty="0"/>
              <a:t>Sykes</a:t>
            </a:r>
          </a:p>
        </p:txBody>
      </p:sp>
      <p:sp>
        <p:nvSpPr>
          <p:cNvPr id="4" name="TextBox 3"/>
          <p:cNvSpPr txBox="1"/>
          <p:nvPr/>
        </p:nvSpPr>
        <p:spPr>
          <a:xfrm>
            <a:off x="171901" y="2167467"/>
            <a:ext cx="2698299" cy="2677656"/>
          </a:xfrm>
          <a:prstGeom prst="rect">
            <a:avLst/>
          </a:prstGeom>
          <a:noFill/>
          <a:ln>
            <a:solidFill>
              <a:srgbClr val="7030A0"/>
            </a:solidFill>
            <a:prstDash val="dash"/>
          </a:ln>
        </p:spPr>
        <p:txBody>
          <a:bodyPr wrap="square" rtlCol="0">
            <a:spAutoFit/>
          </a:bodyPr>
          <a:lstStyle/>
          <a:p>
            <a:r>
              <a:rPr lang="en-US" sz="1400" dirty="0" smtClean="0"/>
              <a:t>Name a garment that helped an actor to multi role and explain why.</a:t>
            </a:r>
          </a:p>
          <a:p>
            <a:r>
              <a:rPr lang="en-US" sz="1400" dirty="0" smtClean="0"/>
              <a:t>……………………………………………………………………………………………………………………………………………………………………………………………………………………………………………………………………………………………………………………………………………………………………………………………………………………………………………………………………………………………...</a:t>
            </a:r>
            <a:endParaRPr lang="en-GB" sz="1400" dirty="0"/>
          </a:p>
        </p:txBody>
      </p:sp>
      <p:sp>
        <p:nvSpPr>
          <p:cNvPr id="14" name="TextBox 13"/>
          <p:cNvSpPr txBox="1"/>
          <p:nvPr/>
        </p:nvSpPr>
        <p:spPr>
          <a:xfrm>
            <a:off x="3135236" y="2167466"/>
            <a:ext cx="5754245" cy="2246769"/>
          </a:xfrm>
          <a:prstGeom prst="rect">
            <a:avLst/>
          </a:prstGeom>
          <a:noFill/>
          <a:ln>
            <a:solidFill>
              <a:srgbClr val="7030A0"/>
            </a:solidFill>
            <a:prstDash val="dash"/>
          </a:ln>
        </p:spPr>
        <p:txBody>
          <a:bodyPr wrap="square" rtlCol="0">
            <a:spAutoFit/>
          </a:bodyPr>
          <a:lstStyle/>
          <a:p>
            <a:r>
              <a:rPr lang="en-US" sz="1400" dirty="0" smtClean="0"/>
              <a:t>Explain how a characters costume represented the time period, personality and status of the character?</a:t>
            </a:r>
          </a:p>
          <a:p>
            <a:r>
              <a:rPr lang="en-US" sz="1400" dirty="0" smtClean="0"/>
              <a:t>……………………………………………………………………………………………………………………………………………………………………………………………………………………………………………………………………………………………………………………………………………………………………………………………………………………………………………………………………………………………………………………………………………………………………………………………………………………………………………………………………………………………………………………………………………………………………………………………………………………………………………………………………………………………………………………………………………………………………………………………..</a:t>
            </a:r>
            <a:endParaRPr lang="en-GB" sz="1400" dirty="0"/>
          </a:p>
        </p:txBody>
      </p:sp>
      <p:sp>
        <p:nvSpPr>
          <p:cNvPr id="16" name="TextBox 15"/>
          <p:cNvSpPr txBox="1"/>
          <p:nvPr/>
        </p:nvSpPr>
        <p:spPr>
          <a:xfrm>
            <a:off x="3129357" y="4475277"/>
            <a:ext cx="2840158" cy="2246769"/>
          </a:xfrm>
          <a:prstGeom prst="rect">
            <a:avLst/>
          </a:prstGeom>
          <a:noFill/>
          <a:ln>
            <a:solidFill>
              <a:srgbClr val="7030A0"/>
            </a:solidFill>
            <a:prstDash val="dash"/>
          </a:ln>
        </p:spPr>
        <p:txBody>
          <a:bodyPr wrap="square" rtlCol="0">
            <a:spAutoFit/>
          </a:bodyPr>
          <a:lstStyle/>
          <a:p>
            <a:r>
              <a:rPr lang="en-US" sz="1400" dirty="0" smtClean="0"/>
              <a:t>Describe a costume that shows a characters status and explain why.</a:t>
            </a:r>
          </a:p>
          <a:p>
            <a:r>
              <a:rPr lang="en-US" sz="1400" dirty="0" smtClean="0"/>
              <a:t>………………………………………………………………………………………………………………………………………………………………………………………………………………………………………………………………………………………………………………………………………………………………………………………………………………………………………………………………</a:t>
            </a:r>
            <a:endParaRPr lang="en-GB" sz="1400" dirty="0"/>
          </a:p>
        </p:txBody>
      </p:sp>
      <p:pic>
        <p:nvPicPr>
          <p:cNvPr id="2" name="Picture 1"/>
          <p:cNvPicPr>
            <a:picLocks noChangeAspect="1"/>
          </p:cNvPicPr>
          <p:nvPr/>
        </p:nvPicPr>
        <p:blipFill>
          <a:blip r:embed="rId2"/>
          <a:stretch>
            <a:fillRect/>
          </a:stretch>
        </p:blipFill>
        <p:spPr>
          <a:xfrm>
            <a:off x="6160634" y="4705262"/>
            <a:ext cx="2657475" cy="1724025"/>
          </a:xfrm>
          <a:prstGeom prst="rect">
            <a:avLst/>
          </a:prstGeom>
        </p:spPr>
      </p:pic>
      <p:pic>
        <p:nvPicPr>
          <p:cNvPr id="5" name="Picture 4"/>
          <p:cNvPicPr>
            <a:picLocks noChangeAspect="1"/>
          </p:cNvPicPr>
          <p:nvPr/>
        </p:nvPicPr>
        <p:blipFill rotWithShape="1">
          <a:blip r:embed="rId3"/>
          <a:srcRect l="4987"/>
          <a:stretch/>
        </p:blipFill>
        <p:spPr>
          <a:xfrm>
            <a:off x="130629" y="174592"/>
            <a:ext cx="2488746" cy="1743075"/>
          </a:xfrm>
          <a:prstGeom prst="rect">
            <a:avLst/>
          </a:prstGeom>
        </p:spPr>
      </p:pic>
      <p:pic>
        <p:nvPicPr>
          <p:cNvPr id="7" name="Picture 6"/>
          <p:cNvPicPr>
            <a:picLocks noChangeAspect="1"/>
          </p:cNvPicPr>
          <p:nvPr/>
        </p:nvPicPr>
        <p:blipFill>
          <a:blip r:embed="rId4"/>
          <a:stretch>
            <a:fillRect/>
          </a:stretch>
        </p:blipFill>
        <p:spPr>
          <a:xfrm>
            <a:off x="239937" y="4933269"/>
            <a:ext cx="2562225" cy="1781175"/>
          </a:xfrm>
          <a:prstGeom prst="rect">
            <a:avLst/>
          </a:prstGeom>
        </p:spPr>
      </p:pic>
    </p:spTree>
    <p:extLst>
      <p:ext uri="{BB962C8B-B14F-4D97-AF65-F5344CB8AC3E}">
        <p14:creationId xmlns:p14="http://schemas.microsoft.com/office/powerpoint/2010/main" val="8525021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816" y="25223"/>
            <a:ext cx="7886700" cy="1325563"/>
          </a:xfrm>
        </p:spPr>
        <p:txBody>
          <a:bodyPr>
            <a:normAutofit/>
          </a:bodyPr>
          <a:lstStyle/>
          <a:p>
            <a:r>
              <a:rPr lang="en-GB" sz="3600" dirty="0" smtClean="0">
                <a:latin typeface="Adamsky SF" pitchFamily="2" charset="0"/>
              </a:rPr>
              <a:t>CHARACTERISATION- KEY WORDS vocal expression </a:t>
            </a:r>
            <a:endParaRPr lang="en-GB" sz="3600" dirty="0">
              <a:latin typeface="Adamsky SF" pitchFamily="2"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489990308"/>
              </p:ext>
            </p:extLst>
          </p:nvPr>
        </p:nvGraphicFramePr>
        <p:xfrm>
          <a:off x="338583" y="1377310"/>
          <a:ext cx="6188341" cy="3888776"/>
        </p:xfrm>
        <a:graphic>
          <a:graphicData uri="http://schemas.openxmlformats.org/drawingml/2006/table">
            <a:tbl>
              <a:tblPr firstRow="1" bandRow="1">
                <a:tableStyleId>{5940675A-B579-460E-94D1-54222C63F5DA}</a:tableStyleId>
              </a:tblPr>
              <a:tblGrid>
                <a:gridCol w="1162699">
                  <a:extLst>
                    <a:ext uri="{9D8B030D-6E8A-4147-A177-3AD203B41FA5}">
                      <a16:colId xmlns:a16="http://schemas.microsoft.com/office/drawing/2014/main" val="20000"/>
                    </a:ext>
                  </a:extLst>
                </a:gridCol>
                <a:gridCol w="5025642">
                  <a:extLst>
                    <a:ext uri="{9D8B030D-6E8A-4147-A177-3AD203B41FA5}">
                      <a16:colId xmlns:a16="http://schemas.microsoft.com/office/drawing/2014/main" val="20001"/>
                    </a:ext>
                  </a:extLst>
                </a:gridCol>
              </a:tblGrid>
              <a:tr h="486097">
                <a:tc>
                  <a:txBody>
                    <a:bodyPr/>
                    <a:lstStyle/>
                    <a:p>
                      <a:r>
                        <a:rPr lang="en-GB" sz="1800" dirty="0" smtClean="0"/>
                        <a:t>Key Word</a:t>
                      </a:r>
                      <a:endParaRPr lang="en-GB" sz="1800" dirty="0"/>
                    </a:p>
                  </a:txBody>
                  <a:tcPr marL="69131" marR="69131" marT="34566" marB="34566"/>
                </a:tc>
                <a:tc>
                  <a:txBody>
                    <a:bodyPr/>
                    <a:lstStyle/>
                    <a:p>
                      <a:r>
                        <a:rPr lang="en-GB" sz="1800" dirty="0" smtClean="0"/>
                        <a:t>Definition</a:t>
                      </a:r>
                      <a:endParaRPr lang="en-GB" sz="1800" dirty="0"/>
                    </a:p>
                  </a:txBody>
                  <a:tcPr marL="69131" marR="69131" marT="34566" marB="34566"/>
                </a:tc>
                <a:extLst>
                  <a:ext uri="{0D108BD9-81ED-4DB2-BD59-A6C34878D82A}">
                    <a16:rowId xmlns:a16="http://schemas.microsoft.com/office/drawing/2014/main" val="10000"/>
                  </a:ext>
                </a:extLst>
              </a:tr>
              <a:tr h="486097">
                <a:tc>
                  <a:txBody>
                    <a:bodyPr/>
                    <a:lstStyle/>
                    <a:p>
                      <a:r>
                        <a:rPr lang="en-GB" sz="1400" dirty="0" smtClean="0"/>
                        <a:t>Emphasis</a:t>
                      </a:r>
                      <a:endParaRPr lang="en-GB" sz="1400" dirty="0"/>
                    </a:p>
                  </a:txBody>
                  <a:tcPr marL="69131" marR="69131" marT="34566" marB="34566"/>
                </a:tc>
                <a:tc>
                  <a:txBody>
                    <a:bodyPr/>
                    <a:lstStyle/>
                    <a:p>
                      <a:endParaRPr lang="en-GB" sz="1800"/>
                    </a:p>
                  </a:txBody>
                  <a:tcPr marL="69131" marR="69131" marT="34566" marB="34566"/>
                </a:tc>
                <a:extLst>
                  <a:ext uri="{0D108BD9-81ED-4DB2-BD59-A6C34878D82A}">
                    <a16:rowId xmlns:a16="http://schemas.microsoft.com/office/drawing/2014/main" val="10001"/>
                  </a:ext>
                </a:extLst>
              </a:tr>
              <a:tr h="486097">
                <a:tc>
                  <a:txBody>
                    <a:bodyPr/>
                    <a:lstStyle/>
                    <a:p>
                      <a:r>
                        <a:rPr lang="en-GB" sz="1400" dirty="0" smtClean="0"/>
                        <a:t>Accent</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2"/>
                  </a:ext>
                </a:extLst>
              </a:tr>
              <a:tr h="486097">
                <a:tc>
                  <a:txBody>
                    <a:bodyPr/>
                    <a:lstStyle/>
                    <a:p>
                      <a:r>
                        <a:rPr lang="en-GB" sz="1400" dirty="0" smtClean="0"/>
                        <a:t>Tone</a:t>
                      </a:r>
                      <a:endParaRPr lang="en-GB" sz="1400" dirty="0"/>
                    </a:p>
                  </a:txBody>
                  <a:tcPr marL="69131" marR="69131" marT="34566" marB="34566"/>
                </a:tc>
                <a:tc>
                  <a:txBody>
                    <a:bodyPr/>
                    <a:lstStyle/>
                    <a:p>
                      <a:endParaRPr lang="en-GB" sz="1800"/>
                    </a:p>
                  </a:txBody>
                  <a:tcPr marL="69131" marR="69131" marT="34566" marB="34566"/>
                </a:tc>
                <a:extLst>
                  <a:ext uri="{0D108BD9-81ED-4DB2-BD59-A6C34878D82A}">
                    <a16:rowId xmlns:a16="http://schemas.microsoft.com/office/drawing/2014/main" val="10003"/>
                  </a:ext>
                </a:extLst>
              </a:tr>
              <a:tr h="486097">
                <a:tc>
                  <a:txBody>
                    <a:bodyPr/>
                    <a:lstStyle/>
                    <a:p>
                      <a:r>
                        <a:rPr lang="en-GB" sz="1400" dirty="0" smtClean="0"/>
                        <a:t>Pause</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4"/>
                  </a:ext>
                </a:extLst>
              </a:tr>
              <a:tr h="486097">
                <a:tc>
                  <a:txBody>
                    <a:bodyPr/>
                    <a:lstStyle/>
                    <a:p>
                      <a:r>
                        <a:rPr lang="en-GB" sz="1400" dirty="0" smtClean="0"/>
                        <a:t>Pace</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5"/>
                  </a:ext>
                </a:extLst>
              </a:tr>
              <a:tr h="486097">
                <a:tc>
                  <a:txBody>
                    <a:bodyPr/>
                    <a:lstStyle/>
                    <a:p>
                      <a:r>
                        <a:rPr lang="en-GB" sz="1400" dirty="0" smtClean="0"/>
                        <a:t>Projection</a:t>
                      </a:r>
                      <a:r>
                        <a:rPr lang="en-GB" sz="1400" baseline="0" dirty="0" smtClean="0"/>
                        <a:t> </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6"/>
                  </a:ext>
                </a:extLst>
              </a:tr>
              <a:tr h="486097">
                <a:tc>
                  <a:txBody>
                    <a:bodyPr/>
                    <a:lstStyle/>
                    <a:p>
                      <a:r>
                        <a:rPr lang="en-GB" sz="1400" dirty="0" smtClean="0"/>
                        <a:t>Pitch</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7"/>
                  </a:ext>
                </a:extLst>
              </a:tr>
            </a:tbl>
          </a:graphicData>
        </a:graphic>
      </p:graphicFrame>
      <p:pic>
        <p:nvPicPr>
          <p:cNvPr id="3" name="Picture 2"/>
          <p:cNvPicPr>
            <a:picLocks noChangeAspect="1"/>
          </p:cNvPicPr>
          <p:nvPr/>
        </p:nvPicPr>
        <p:blipFill rotWithShape="1">
          <a:blip r:embed="rId2"/>
          <a:srcRect l="12431" r="6114"/>
          <a:stretch/>
        </p:blipFill>
        <p:spPr>
          <a:xfrm>
            <a:off x="6763594" y="1586316"/>
            <a:ext cx="2133600" cy="1743075"/>
          </a:xfrm>
          <a:prstGeom prst="rect">
            <a:avLst/>
          </a:prstGeom>
        </p:spPr>
      </p:pic>
      <p:pic>
        <p:nvPicPr>
          <p:cNvPr id="4" name="Picture 3"/>
          <p:cNvPicPr>
            <a:picLocks noChangeAspect="1"/>
          </p:cNvPicPr>
          <p:nvPr/>
        </p:nvPicPr>
        <p:blipFill>
          <a:blip r:embed="rId3"/>
          <a:stretch>
            <a:fillRect/>
          </a:stretch>
        </p:blipFill>
        <p:spPr>
          <a:xfrm>
            <a:off x="6763594" y="4263656"/>
            <a:ext cx="2319579" cy="1306696"/>
          </a:xfrm>
          <a:prstGeom prst="rect">
            <a:avLst/>
          </a:prstGeom>
        </p:spPr>
      </p:pic>
    </p:spTree>
    <p:extLst>
      <p:ext uri="{BB962C8B-B14F-4D97-AF65-F5344CB8AC3E}">
        <p14:creationId xmlns:p14="http://schemas.microsoft.com/office/powerpoint/2010/main" val="8952914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816" y="25223"/>
            <a:ext cx="7886700" cy="1325563"/>
          </a:xfrm>
        </p:spPr>
        <p:txBody>
          <a:bodyPr>
            <a:normAutofit/>
          </a:bodyPr>
          <a:lstStyle/>
          <a:p>
            <a:r>
              <a:rPr lang="en-GB" sz="3600" dirty="0" smtClean="0">
                <a:latin typeface="Adamsky SF" pitchFamily="2" charset="0"/>
              </a:rPr>
              <a:t>CHARACTERISATION- KEY WORDS – physical expression </a:t>
            </a:r>
            <a:endParaRPr lang="en-GB" sz="3600" dirty="0">
              <a:latin typeface="Adamsky SF" pitchFamily="2"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673543397"/>
              </p:ext>
            </p:extLst>
          </p:nvPr>
        </p:nvGraphicFramePr>
        <p:xfrm>
          <a:off x="338583" y="1377310"/>
          <a:ext cx="6188341" cy="5332750"/>
        </p:xfrm>
        <a:graphic>
          <a:graphicData uri="http://schemas.openxmlformats.org/drawingml/2006/table">
            <a:tbl>
              <a:tblPr firstRow="1" bandRow="1">
                <a:tableStyleId>{5940675A-B579-460E-94D1-54222C63F5DA}</a:tableStyleId>
              </a:tblPr>
              <a:tblGrid>
                <a:gridCol w="1162699">
                  <a:extLst>
                    <a:ext uri="{9D8B030D-6E8A-4147-A177-3AD203B41FA5}">
                      <a16:colId xmlns:a16="http://schemas.microsoft.com/office/drawing/2014/main" val="20000"/>
                    </a:ext>
                  </a:extLst>
                </a:gridCol>
                <a:gridCol w="5025642">
                  <a:extLst>
                    <a:ext uri="{9D8B030D-6E8A-4147-A177-3AD203B41FA5}">
                      <a16:colId xmlns:a16="http://schemas.microsoft.com/office/drawing/2014/main" val="20001"/>
                    </a:ext>
                  </a:extLst>
                </a:gridCol>
              </a:tblGrid>
              <a:tr h="486097">
                <a:tc>
                  <a:txBody>
                    <a:bodyPr/>
                    <a:lstStyle/>
                    <a:p>
                      <a:r>
                        <a:rPr lang="en-GB" sz="1800" dirty="0" smtClean="0"/>
                        <a:t>Key Word</a:t>
                      </a:r>
                      <a:endParaRPr lang="en-GB" sz="1800" dirty="0"/>
                    </a:p>
                  </a:txBody>
                  <a:tcPr marL="69131" marR="69131" marT="34566" marB="34566"/>
                </a:tc>
                <a:tc>
                  <a:txBody>
                    <a:bodyPr/>
                    <a:lstStyle/>
                    <a:p>
                      <a:r>
                        <a:rPr lang="en-GB" sz="1800" dirty="0" smtClean="0"/>
                        <a:t>Definition</a:t>
                      </a:r>
                      <a:endParaRPr lang="en-GB" sz="1800" dirty="0"/>
                    </a:p>
                  </a:txBody>
                  <a:tcPr marL="69131" marR="69131" marT="34566" marB="34566"/>
                </a:tc>
                <a:extLst>
                  <a:ext uri="{0D108BD9-81ED-4DB2-BD59-A6C34878D82A}">
                    <a16:rowId xmlns:a16="http://schemas.microsoft.com/office/drawing/2014/main" val="10000"/>
                  </a:ext>
                </a:extLst>
              </a:tr>
              <a:tr h="486097">
                <a:tc>
                  <a:txBody>
                    <a:bodyPr/>
                    <a:lstStyle/>
                    <a:p>
                      <a:r>
                        <a:rPr lang="en-GB" sz="1400" dirty="0" smtClean="0"/>
                        <a:t>Facial Expression</a:t>
                      </a:r>
                      <a:endParaRPr lang="en-GB" sz="1400" dirty="0"/>
                    </a:p>
                  </a:txBody>
                  <a:tcPr marL="69131" marR="69131" marT="34566" marB="34566"/>
                </a:tc>
                <a:tc>
                  <a:txBody>
                    <a:bodyPr/>
                    <a:lstStyle/>
                    <a:p>
                      <a:endParaRPr lang="en-GB" sz="1800"/>
                    </a:p>
                  </a:txBody>
                  <a:tcPr marL="69131" marR="69131" marT="34566" marB="34566"/>
                </a:tc>
                <a:extLst>
                  <a:ext uri="{0D108BD9-81ED-4DB2-BD59-A6C34878D82A}">
                    <a16:rowId xmlns:a16="http://schemas.microsoft.com/office/drawing/2014/main" val="10001"/>
                  </a:ext>
                </a:extLst>
              </a:tr>
              <a:tr h="486097">
                <a:tc>
                  <a:txBody>
                    <a:bodyPr/>
                    <a:lstStyle/>
                    <a:p>
                      <a:r>
                        <a:rPr lang="en-GB" sz="1400" dirty="0" smtClean="0"/>
                        <a:t>Levels of Tension</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2"/>
                  </a:ext>
                </a:extLst>
              </a:tr>
              <a:tr h="486097">
                <a:tc>
                  <a:txBody>
                    <a:bodyPr/>
                    <a:lstStyle/>
                    <a:p>
                      <a:r>
                        <a:rPr lang="en-GB" sz="1400" dirty="0" smtClean="0"/>
                        <a:t>Audience Awareness</a:t>
                      </a:r>
                      <a:endParaRPr lang="en-GB" sz="1400" dirty="0"/>
                    </a:p>
                  </a:txBody>
                  <a:tcPr marL="69131" marR="69131" marT="34566" marB="34566"/>
                </a:tc>
                <a:tc>
                  <a:txBody>
                    <a:bodyPr/>
                    <a:lstStyle/>
                    <a:p>
                      <a:endParaRPr lang="en-GB" sz="1800"/>
                    </a:p>
                  </a:txBody>
                  <a:tcPr marL="69131" marR="69131" marT="34566" marB="34566"/>
                </a:tc>
                <a:extLst>
                  <a:ext uri="{0D108BD9-81ED-4DB2-BD59-A6C34878D82A}">
                    <a16:rowId xmlns:a16="http://schemas.microsoft.com/office/drawing/2014/main" val="10003"/>
                  </a:ext>
                </a:extLst>
              </a:tr>
              <a:tr h="486097">
                <a:tc>
                  <a:txBody>
                    <a:bodyPr/>
                    <a:lstStyle/>
                    <a:p>
                      <a:r>
                        <a:rPr lang="en-GB" sz="1400" dirty="0" smtClean="0"/>
                        <a:t>Gesture</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4"/>
                  </a:ext>
                </a:extLst>
              </a:tr>
              <a:tr h="486097">
                <a:tc>
                  <a:txBody>
                    <a:bodyPr/>
                    <a:lstStyle/>
                    <a:p>
                      <a:r>
                        <a:rPr lang="en-GB" sz="1400" dirty="0" smtClean="0"/>
                        <a:t>Posture/ Proxemics</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5"/>
                  </a:ext>
                </a:extLst>
              </a:tr>
              <a:tr h="486097">
                <a:tc>
                  <a:txBody>
                    <a:bodyPr/>
                    <a:lstStyle/>
                    <a:p>
                      <a:r>
                        <a:rPr lang="en-GB" sz="1400" dirty="0" smtClean="0"/>
                        <a:t>Eye Contact</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6"/>
                  </a:ext>
                </a:extLst>
              </a:tr>
              <a:tr h="486097">
                <a:tc>
                  <a:txBody>
                    <a:bodyPr/>
                    <a:lstStyle/>
                    <a:p>
                      <a:r>
                        <a:rPr lang="en-GB" sz="1400" dirty="0" smtClean="0"/>
                        <a:t>Gait</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7"/>
                  </a:ext>
                </a:extLst>
              </a:tr>
              <a:tr h="486097">
                <a:tc>
                  <a:txBody>
                    <a:bodyPr/>
                    <a:lstStyle/>
                    <a:p>
                      <a:r>
                        <a:rPr lang="en-GB" sz="1400" dirty="0" smtClean="0"/>
                        <a:t>Status</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8"/>
                  </a:ext>
                </a:extLst>
              </a:tr>
              <a:tr h="486097">
                <a:tc>
                  <a:txBody>
                    <a:bodyPr/>
                    <a:lstStyle/>
                    <a:p>
                      <a:r>
                        <a:rPr lang="en-GB" sz="1400" dirty="0" smtClean="0"/>
                        <a:t>Stillness</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09"/>
                  </a:ext>
                </a:extLst>
              </a:tr>
              <a:tr h="432760">
                <a:tc>
                  <a:txBody>
                    <a:bodyPr/>
                    <a:lstStyle/>
                    <a:p>
                      <a:r>
                        <a:rPr lang="en-GB" sz="1400" dirty="0" smtClean="0"/>
                        <a:t>BLOCKING </a:t>
                      </a:r>
                      <a:endParaRPr lang="en-GB" sz="1400" dirty="0"/>
                    </a:p>
                  </a:txBody>
                  <a:tcPr marL="69131" marR="69131" marT="34566" marB="34566"/>
                </a:tc>
                <a:tc>
                  <a:txBody>
                    <a:bodyPr/>
                    <a:lstStyle/>
                    <a:p>
                      <a:endParaRPr lang="en-GB" sz="1800" dirty="0"/>
                    </a:p>
                  </a:txBody>
                  <a:tcPr marL="69131" marR="69131" marT="34566" marB="34566"/>
                </a:tc>
                <a:extLst>
                  <a:ext uri="{0D108BD9-81ED-4DB2-BD59-A6C34878D82A}">
                    <a16:rowId xmlns:a16="http://schemas.microsoft.com/office/drawing/2014/main" val="10010"/>
                  </a:ext>
                </a:extLst>
              </a:tr>
            </a:tbl>
          </a:graphicData>
        </a:graphic>
      </p:graphicFrame>
      <p:pic>
        <p:nvPicPr>
          <p:cNvPr id="3" name="Picture 2"/>
          <p:cNvPicPr>
            <a:picLocks noChangeAspect="1"/>
          </p:cNvPicPr>
          <p:nvPr/>
        </p:nvPicPr>
        <p:blipFill rotWithShape="1">
          <a:blip r:embed="rId2"/>
          <a:srcRect l="12431" r="6114"/>
          <a:stretch/>
        </p:blipFill>
        <p:spPr>
          <a:xfrm>
            <a:off x="6763594" y="1586316"/>
            <a:ext cx="2133600" cy="1743075"/>
          </a:xfrm>
          <a:prstGeom prst="rect">
            <a:avLst/>
          </a:prstGeom>
        </p:spPr>
      </p:pic>
      <p:pic>
        <p:nvPicPr>
          <p:cNvPr id="4" name="Picture 3"/>
          <p:cNvPicPr>
            <a:picLocks noChangeAspect="1"/>
          </p:cNvPicPr>
          <p:nvPr/>
        </p:nvPicPr>
        <p:blipFill>
          <a:blip r:embed="rId3"/>
          <a:stretch>
            <a:fillRect/>
          </a:stretch>
        </p:blipFill>
        <p:spPr>
          <a:xfrm>
            <a:off x="6763594" y="4263656"/>
            <a:ext cx="2319579" cy="1306696"/>
          </a:xfrm>
          <a:prstGeom prst="rect">
            <a:avLst/>
          </a:prstGeom>
        </p:spPr>
      </p:pic>
    </p:spTree>
    <p:extLst>
      <p:ext uri="{BB962C8B-B14F-4D97-AF65-F5344CB8AC3E}">
        <p14:creationId xmlns:p14="http://schemas.microsoft.com/office/powerpoint/2010/main" val="1328889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2039" y="97760"/>
            <a:ext cx="5090490"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sz="3600" dirty="0" smtClean="0">
                <a:latin typeface="Adamsky SF" pitchFamily="2" charset="0"/>
              </a:rPr>
              <a:t>Jane Eyre Characters</a:t>
            </a:r>
            <a:endParaRPr lang="en-GB" sz="3600" dirty="0">
              <a:latin typeface="Adamsky SF" pitchFamily="2" charset="0"/>
            </a:endParaRPr>
          </a:p>
        </p:txBody>
      </p:sp>
      <p:sp>
        <p:nvSpPr>
          <p:cNvPr id="10" name="Rectangle 9"/>
          <p:cNvSpPr/>
          <p:nvPr/>
        </p:nvSpPr>
        <p:spPr>
          <a:xfrm>
            <a:off x="7606144" y="1978088"/>
            <a:ext cx="1126206" cy="584775"/>
          </a:xfrm>
          <a:prstGeom prst="rect">
            <a:avLst/>
          </a:prstGeom>
          <a:ln>
            <a:solidFill>
              <a:srgbClr val="7030A0"/>
            </a:solidFill>
            <a:prstDash val="dash"/>
          </a:ln>
        </p:spPr>
        <p:txBody>
          <a:bodyPr wrap="none">
            <a:spAutoFit/>
          </a:bodyPr>
          <a:lstStyle/>
          <a:p>
            <a:pPr algn="ctr"/>
            <a:r>
              <a:rPr lang="en-GB" sz="1600" b="1" dirty="0" smtClean="0">
                <a:solidFill>
                  <a:srgbClr val="000000"/>
                </a:solidFill>
                <a:latin typeface="Calibri" panose="020F0502020204030204" pitchFamily="34" charset="0"/>
              </a:rPr>
              <a:t>Felix Hayes</a:t>
            </a:r>
          </a:p>
          <a:p>
            <a:pPr algn="ctr"/>
            <a:r>
              <a:rPr lang="en-GB" sz="1600" dirty="0">
                <a:solidFill>
                  <a:srgbClr val="000000"/>
                </a:solidFill>
                <a:latin typeface="Calibri" panose="020F0502020204030204" pitchFamily="34" charset="0"/>
              </a:rPr>
              <a:t>Rochester</a:t>
            </a:r>
            <a:endParaRPr lang="en-GB" sz="1600" dirty="0"/>
          </a:p>
        </p:txBody>
      </p:sp>
      <p:pic>
        <p:nvPicPr>
          <p:cNvPr id="11" name="Picture 10"/>
          <p:cNvPicPr>
            <a:picLocks noChangeAspect="1"/>
          </p:cNvPicPr>
          <p:nvPr/>
        </p:nvPicPr>
        <p:blipFill rotWithShape="1">
          <a:blip r:embed="rId2"/>
          <a:srcRect l="22457" r="22152"/>
          <a:stretch/>
        </p:blipFill>
        <p:spPr>
          <a:xfrm>
            <a:off x="7442206" y="247916"/>
            <a:ext cx="1406074" cy="1704653"/>
          </a:xfrm>
          <a:prstGeom prst="rect">
            <a:avLst/>
          </a:prstGeom>
          <a:ln>
            <a:solidFill>
              <a:srgbClr val="7030A0"/>
            </a:solidFill>
            <a:prstDash val="dash"/>
          </a:ln>
        </p:spPr>
      </p:pic>
      <p:pic>
        <p:nvPicPr>
          <p:cNvPr id="12" name="Picture 11"/>
          <p:cNvPicPr>
            <a:picLocks noChangeAspect="1"/>
          </p:cNvPicPr>
          <p:nvPr/>
        </p:nvPicPr>
        <p:blipFill rotWithShape="1">
          <a:blip r:embed="rId3"/>
          <a:srcRect t="17834"/>
          <a:stretch/>
        </p:blipFill>
        <p:spPr>
          <a:xfrm>
            <a:off x="3861367" y="4514363"/>
            <a:ext cx="1262165" cy="1558444"/>
          </a:xfrm>
          <a:prstGeom prst="rect">
            <a:avLst/>
          </a:prstGeom>
          <a:ln>
            <a:solidFill>
              <a:srgbClr val="7030A0"/>
            </a:solidFill>
            <a:prstDash val="dash"/>
          </a:ln>
        </p:spPr>
      </p:pic>
      <p:sp>
        <p:nvSpPr>
          <p:cNvPr id="13" name="Rectangle 12"/>
          <p:cNvSpPr/>
          <p:nvPr/>
        </p:nvSpPr>
        <p:spPr>
          <a:xfrm>
            <a:off x="3669485" y="6162785"/>
            <a:ext cx="1671355" cy="584775"/>
          </a:xfrm>
          <a:prstGeom prst="rect">
            <a:avLst/>
          </a:prstGeom>
          <a:ln>
            <a:solidFill>
              <a:srgbClr val="7030A0"/>
            </a:solidFill>
            <a:prstDash val="dash"/>
          </a:ln>
        </p:spPr>
        <p:txBody>
          <a:bodyPr wrap="none">
            <a:spAutoFit/>
          </a:bodyPr>
          <a:lstStyle/>
          <a:p>
            <a:pPr algn="ctr"/>
            <a:r>
              <a:rPr lang="en-GB" sz="1600" b="1" dirty="0" smtClean="0">
                <a:solidFill>
                  <a:srgbClr val="000000"/>
                </a:solidFill>
                <a:latin typeface="Calibri" panose="020F0502020204030204" pitchFamily="34" charset="0"/>
              </a:rPr>
              <a:t>Melanie Marshall</a:t>
            </a:r>
          </a:p>
          <a:p>
            <a:pPr algn="ctr"/>
            <a:r>
              <a:rPr lang="en-GB" sz="1600" dirty="0">
                <a:solidFill>
                  <a:srgbClr val="000000"/>
                </a:solidFill>
                <a:latin typeface="Calibri" panose="020F0502020204030204" pitchFamily="34" charset="0"/>
              </a:rPr>
              <a:t>Bertha </a:t>
            </a:r>
            <a:r>
              <a:rPr lang="en-GB" sz="1600" dirty="0" smtClean="0">
                <a:solidFill>
                  <a:srgbClr val="000000"/>
                </a:solidFill>
                <a:latin typeface="Calibri" panose="020F0502020204030204" pitchFamily="34" charset="0"/>
              </a:rPr>
              <a:t>Mason</a:t>
            </a:r>
            <a:r>
              <a:rPr lang="en-GB" sz="1600" dirty="0">
                <a:solidFill>
                  <a:srgbClr val="000000"/>
                </a:solidFill>
                <a:latin typeface="Calibri" panose="020F0502020204030204" pitchFamily="34" charset="0"/>
              </a:rPr>
              <a:t>   </a:t>
            </a:r>
            <a:endParaRPr lang="en-GB" sz="1600" dirty="0"/>
          </a:p>
        </p:txBody>
      </p:sp>
      <p:pic>
        <p:nvPicPr>
          <p:cNvPr id="19" name="Picture 18"/>
          <p:cNvPicPr>
            <a:picLocks noChangeAspect="1"/>
          </p:cNvPicPr>
          <p:nvPr/>
        </p:nvPicPr>
        <p:blipFill rotWithShape="1">
          <a:blip r:embed="rId4"/>
          <a:srcRect l="7537" r="25900"/>
          <a:stretch/>
        </p:blipFill>
        <p:spPr>
          <a:xfrm>
            <a:off x="360885" y="292699"/>
            <a:ext cx="1251477" cy="1659870"/>
          </a:xfrm>
          <a:prstGeom prst="rect">
            <a:avLst/>
          </a:prstGeom>
          <a:ln>
            <a:solidFill>
              <a:srgbClr val="7030A0"/>
            </a:solidFill>
            <a:prstDash val="dash"/>
          </a:ln>
        </p:spPr>
      </p:pic>
      <p:sp>
        <p:nvSpPr>
          <p:cNvPr id="20" name="Rectangle 19"/>
          <p:cNvSpPr/>
          <p:nvPr/>
        </p:nvSpPr>
        <p:spPr>
          <a:xfrm>
            <a:off x="134534" y="1996514"/>
            <a:ext cx="1818447" cy="584775"/>
          </a:xfrm>
          <a:prstGeom prst="rect">
            <a:avLst/>
          </a:prstGeom>
          <a:ln>
            <a:solidFill>
              <a:srgbClr val="7030A0"/>
            </a:solidFill>
            <a:prstDash val="dash"/>
          </a:ln>
        </p:spPr>
        <p:txBody>
          <a:bodyPr wrap="none">
            <a:spAutoFit/>
          </a:bodyPr>
          <a:lstStyle/>
          <a:p>
            <a:pPr algn="ctr" fontAlgn="base"/>
            <a:r>
              <a:rPr lang="en-GB" sz="1600" b="1" dirty="0">
                <a:solidFill>
                  <a:srgbClr val="000000"/>
                </a:solidFill>
                <a:latin typeface="Calibri" panose="020F0502020204030204" pitchFamily="34" charset="0"/>
              </a:rPr>
              <a:t>Madeleine Worrall </a:t>
            </a:r>
            <a:endParaRPr lang="en-GB" sz="1600" b="1" dirty="0" smtClean="0">
              <a:solidFill>
                <a:srgbClr val="000000"/>
              </a:solidFill>
              <a:latin typeface="Calibri" panose="020F0502020204030204" pitchFamily="34" charset="0"/>
            </a:endParaRPr>
          </a:p>
          <a:p>
            <a:pPr algn="ctr" fontAlgn="base"/>
            <a:r>
              <a:rPr lang="en-US" sz="1600" dirty="0" smtClean="0">
                <a:solidFill>
                  <a:srgbClr val="000000"/>
                </a:solidFill>
                <a:latin typeface="Calibri" panose="020F0502020204030204" pitchFamily="34" charset="0"/>
              </a:rPr>
              <a:t>Jane Eyre</a:t>
            </a:r>
            <a:endParaRPr lang="en-GB" sz="1600" dirty="0">
              <a:solidFill>
                <a:srgbClr val="000000"/>
              </a:solidFill>
              <a:latin typeface="Segoe UI" panose="020B0502040204020203" pitchFamily="34" charset="0"/>
            </a:endParaRPr>
          </a:p>
        </p:txBody>
      </p:sp>
      <p:sp>
        <p:nvSpPr>
          <p:cNvPr id="21" name="Rectangle 20"/>
          <p:cNvSpPr/>
          <p:nvPr/>
        </p:nvSpPr>
        <p:spPr>
          <a:xfrm>
            <a:off x="1891305" y="848270"/>
            <a:ext cx="5271957" cy="954107"/>
          </a:xfrm>
          <a:prstGeom prst="rect">
            <a:avLst/>
          </a:prstGeom>
          <a:ln>
            <a:solidFill>
              <a:srgbClr val="7030A0"/>
            </a:solidFill>
            <a:prstDash val="dash"/>
          </a:ln>
        </p:spPr>
        <p:txBody>
          <a:bodyPr wrap="square">
            <a:spAutoFit/>
          </a:bodyPr>
          <a:lstStyle/>
          <a:p>
            <a:pPr algn="ctr"/>
            <a:r>
              <a:rPr lang="en-US" sz="1400" dirty="0" smtClean="0"/>
              <a:t>The actors within Jane Eyre portray the emotions, personality traits and status of the characters through their facial expressions, voice and extreme physicality. The play is very physically taxing, with actors climbing up and down ladders and running around the stage.</a:t>
            </a:r>
            <a:endParaRPr lang="en-GB" sz="1400" dirty="0"/>
          </a:p>
        </p:txBody>
      </p:sp>
      <p:sp>
        <p:nvSpPr>
          <p:cNvPr id="4" name="Rectangle 3"/>
          <p:cNvSpPr/>
          <p:nvPr/>
        </p:nvSpPr>
        <p:spPr>
          <a:xfrm>
            <a:off x="3557511" y="2288901"/>
            <a:ext cx="1895302" cy="2031325"/>
          </a:xfrm>
          <a:prstGeom prst="rect">
            <a:avLst/>
          </a:prstGeom>
          <a:ln>
            <a:solidFill>
              <a:srgbClr val="7030A0"/>
            </a:solidFill>
            <a:prstDash val="dash"/>
          </a:ln>
        </p:spPr>
        <p:txBody>
          <a:bodyPr wrap="square">
            <a:spAutoFit/>
          </a:bodyPr>
          <a:lstStyle/>
          <a:p>
            <a:r>
              <a:rPr lang="en-GB" sz="1050" dirty="0"/>
              <a:t>Bertha is Rochester's first wife and she lives in </a:t>
            </a:r>
            <a:r>
              <a:rPr lang="en-GB" sz="1050" dirty="0" err="1"/>
              <a:t>Thornfield's</a:t>
            </a:r>
            <a:r>
              <a:rPr lang="en-GB" sz="1050" dirty="0"/>
              <a:t> attic, locked up and managed by Grace Poole. Bertha is </a:t>
            </a:r>
            <a:r>
              <a:rPr lang="en-GB" sz="1050" dirty="0" smtClean="0"/>
              <a:t>mad</a:t>
            </a:r>
            <a:r>
              <a:rPr lang="en-GB" sz="1050" dirty="0"/>
              <a:t>, jealous, bitter and malicious, as she sets fire to Rochester's bed whilst he is sleeping and </a:t>
            </a:r>
            <a:r>
              <a:rPr lang="en-GB" sz="1050" dirty="0" smtClean="0"/>
              <a:t>rips Jane’s veil. Bertha is often seen in the background and sings to show her and other’s mood. Bertha </a:t>
            </a:r>
            <a:r>
              <a:rPr lang="en-GB" sz="1050" dirty="0"/>
              <a:t>sets fire to </a:t>
            </a:r>
            <a:r>
              <a:rPr lang="en-GB" sz="1050" dirty="0" err="1"/>
              <a:t>Thornfield</a:t>
            </a:r>
            <a:r>
              <a:rPr lang="en-GB" sz="1050" dirty="0"/>
              <a:t> </a:t>
            </a:r>
            <a:r>
              <a:rPr lang="en-GB" sz="1050" dirty="0" smtClean="0"/>
              <a:t>- her </a:t>
            </a:r>
            <a:r>
              <a:rPr lang="en-GB" sz="1050" dirty="0"/>
              <a:t>final act of madness.</a:t>
            </a:r>
          </a:p>
        </p:txBody>
      </p:sp>
      <p:sp>
        <p:nvSpPr>
          <p:cNvPr id="5" name="Rectangle 4"/>
          <p:cNvSpPr/>
          <p:nvPr/>
        </p:nvSpPr>
        <p:spPr>
          <a:xfrm>
            <a:off x="134534" y="2646437"/>
            <a:ext cx="3248746" cy="3970318"/>
          </a:xfrm>
          <a:prstGeom prst="rect">
            <a:avLst/>
          </a:prstGeom>
          <a:ln>
            <a:solidFill>
              <a:srgbClr val="7030A0"/>
            </a:solidFill>
            <a:prstDash val="dash"/>
          </a:ln>
        </p:spPr>
        <p:txBody>
          <a:bodyPr wrap="square">
            <a:spAutoFit/>
          </a:bodyPr>
          <a:lstStyle/>
          <a:p>
            <a:r>
              <a:rPr lang="en-GB" sz="1050" dirty="0"/>
              <a:t>From the beginning of the </a:t>
            </a:r>
            <a:r>
              <a:rPr lang="en-GB" sz="1050" dirty="0" smtClean="0"/>
              <a:t>play, </a:t>
            </a:r>
            <a:r>
              <a:rPr lang="en-GB" sz="1050" dirty="0"/>
              <a:t>Jane </a:t>
            </a:r>
            <a:r>
              <a:rPr lang="en-GB" sz="1050" dirty="0" smtClean="0"/>
              <a:t>is </a:t>
            </a:r>
            <a:r>
              <a:rPr lang="en-GB" sz="1050" dirty="0"/>
              <a:t>a strong-willed, passionate and outspoken young girl. Jane regularly speaks out against the cruel treatment of her cousin, John and her aunt, Mrs Reed. This results in Jane becoming isolated and alienated in the house, as she endures her punishments alone. When Jane moves to </a:t>
            </a:r>
            <a:r>
              <a:rPr lang="en-GB" sz="1050" dirty="0" err="1"/>
              <a:t>Lowood</a:t>
            </a:r>
            <a:r>
              <a:rPr lang="en-GB" sz="1050" dirty="0"/>
              <a:t> School, her life appears to be similar, as she has to endure horrible taunts and punishments from Mr </a:t>
            </a:r>
            <a:r>
              <a:rPr lang="en-GB" sz="1050" dirty="0" err="1"/>
              <a:t>Brocklehurst</a:t>
            </a:r>
            <a:r>
              <a:rPr lang="en-GB" sz="1050" dirty="0"/>
              <a:t>. However, it is at </a:t>
            </a:r>
            <a:r>
              <a:rPr lang="en-GB" sz="1050" dirty="0" err="1"/>
              <a:t>Lowood</a:t>
            </a:r>
            <a:r>
              <a:rPr lang="en-GB" sz="1050" dirty="0"/>
              <a:t> Jane finds true friendship and love. Here, Jane is very loyal and kind towards Helen Burns, her best friend. When Helen dies, she is heartbroken and lost.</a:t>
            </a:r>
          </a:p>
          <a:p>
            <a:r>
              <a:rPr lang="en-GB" sz="1050" dirty="0" smtClean="0"/>
              <a:t>Jane </a:t>
            </a:r>
            <a:r>
              <a:rPr lang="en-GB" sz="1050" dirty="0"/>
              <a:t>is </a:t>
            </a:r>
            <a:r>
              <a:rPr lang="en-GB" sz="1050" dirty="0" smtClean="0"/>
              <a:t>plain </a:t>
            </a:r>
            <a:r>
              <a:rPr lang="en-GB" sz="1050" dirty="0"/>
              <a:t>and doesn't see herself as a beauty. Nonetheless, she manages to fall in love with Rochester, and eventually Rochester confesses his love for Jane. They plan to marry but their plans are thwarted when it is revealed Rochester already has a wife. Jane suffers more heartbreak and vows to leave </a:t>
            </a:r>
            <a:r>
              <a:rPr lang="en-GB" sz="1050" dirty="0" err="1"/>
              <a:t>Thornfield</a:t>
            </a:r>
            <a:r>
              <a:rPr lang="en-GB" sz="1050" dirty="0"/>
              <a:t>, as she cannot sacrifice her integrity and principles to live with a man she loves but cannot marry. She leaves, sacrificing her chance of happiness. Jane becomes homeless and finds refuge at the Rivers' home. </a:t>
            </a:r>
            <a:r>
              <a:rPr lang="en-GB" sz="1050" dirty="0" smtClean="0"/>
              <a:t>The play </a:t>
            </a:r>
            <a:r>
              <a:rPr lang="en-GB" sz="1050" dirty="0"/>
              <a:t>ends with Jane finding happiness, as she </a:t>
            </a:r>
            <a:r>
              <a:rPr lang="en-GB" sz="1050" dirty="0" smtClean="0"/>
              <a:t>and Rochester have a baby girl, mirroring the opening scene.</a:t>
            </a:r>
            <a:endParaRPr lang="en-GB" sz="1050" dirty="0"/>
          </a:p>
        </p:txBody>
      </p:sp>
      <p:sp>
        <p:nvSpPr>
          <p:cNvPr id="6" name="Rectangle 5"/>
          <p:cNvSpPr/>
          <p:nvPr/>
        </p:nvSpPr>
        <p:spPr>
          <a:xfrm>
            <a:off x="5635581" y="2617530"/>
            <a:ext cx="3212699" cy="3970318"/>
          </a:xfrm>
          <a:prstGeom prst="rect">
            <a:avLst/>
          </a:prstGeom>
          <a:ln>
            <a:solidFill>
              <a:srgbClr val="7030A0"/>
            </a:solidFill>
            <a:prstDash val="dash"/>
          </a:ln>
        </p:spPr>
        <p:txBody>
          <a:bodyPr wrap="square">
            <a:spAutoFit/>
          </a:bodyPr>
          <a:lstStyle/>
          <a:p>
            <a:r>
              <a:rPr lang="en-GB" sz="1050" dirty="0" smtClean="0"/>
              <a:t>Rochester </a:t>
            </a:r>
            <a:r>
              <a:rPr lang="en-GB" sz="1050" dirty="0"/>
              <a:t>is the master of </a:t>
            </a:r>
            <a:r>
              <a:rPr lang="en-GB" sz="1050" dirty="0" err="1"/>
              <a:t>Thornfield</a:t>
            </a:r>
            <a:r>
              <a:rPr lang="en-GB" sz="1050" dirty="0"/>
              <a:t> Hall and as a consequence, has a large fortune. </a:t>
            </a:r>
            <a:r>
              <a:rPr lang="en-GB" sz="1050" dirty="0" smtClean="0"/>
              <a:t>He is aloof</a:t>
            </a:r>
            <a:r>
              <a:rPr lang="en-GB" sz="1050" dirty="0"/>
              <a:t>, intelligent, rugged and witty. </a:t>
            </a:r>
            <a:r>
              <a:rPr lang="en-GB" sz="1050" dirty="0" smtClean="0"/>
              <a:t>We first meet him </a:t>
            </a:r>
            <a:r>
              <a:rPr lang="en-GB" sz="1050" dirty="0"/>
              <a:t>when he falls off his horse, accusing Jane of </a:t>
            </a:r>
            <a:r>
              <a:rPr lang="en-GB" sz="1050" dirty="0" smtClean="0"/>
              <a:t>being at fault. Rochester </a:t>
            </a:r>
            <a:r>
              <a:rPr lang="en-GB" sz="1050" dirty="0"/>
              <a:t>demands that Jane spends time with him, and they spend their evenings arguing and discussing topical issues. His rugged appearance makes him appear wilder, echoing his personality. Jane begins to fall in love with him.</a:t>
            </a:r>
          </a:p>
          <a:p>
            <a:r>
              <a:rPr lang="en-GB" sz="1050" dirty="0" smtClean="0"/>
              <a:t>Rochester brings Blanche Ingram to the house, </a:t>
            </a:r>
            <a:r>
              <a:rPr lang="en-GB" sz="1050" dirty="0"/>
              <a:t>wanting Jane to become jealous and declare her love for him. When she doesn't, he appears angry and flirts all the more - manipulating Jane's and Blanche's emotions. Rochester finally declares his love for Jane, stating they must get married straight away. When, at the altar, it is revealed that Rochester is already married, he becomes angry and self-pitying as he is bound to Bertha, a 'mad-woman</a:t>
            </a:r>
            <a:r>
              <a:rPr lang="en-GB" sz="1050" dirty="0" smtClean="0"/>
              <a:t>'. </a:t>
            </a:r>
            <a:r>
              <a:rPr lang="en-GB" sz="1050" dirty="0"/>
              <a:t>He wants Jane to stay with him, selfishly pleading to her and declaring his love. She leaves him.</a:t>
            </a:r>
          </a:p>
          <a:p>
            <a:endParaRPr lang="en-GB" sz="1050" dirty="0"/>
          </a:p>
          <a:p>
            <a:r>
              <a:rPr lang="en-GB" sz="1050" dirty="0"/>
              <a:t>When Jane returns to Rochester, </a:t>
            </a:r>
            <a:r>
              <a:rPr lang="en-GB" sz="1050" dirty="0" smtClean="0"/>
              <a:t>she </a:t>
            </a:r>
            <a:r>
              <a:rPr lang="en-GB" sz="1050" dirty="0"/>
              <a:t>discovers that Rochester lost his sight and </a:t>
            </a:r>
            <a:r>
              <a:rPr lang="en-GB" sz="1050" dirty="0" err="1"/>
              <a:t>Thornfield</a:t>
            </a:r>
            <a:r>
              <a:rPr lang="en-GB" sz="1050" dirty="0"/>
              <a:t> Hall during a fire that Bertha caused. </a:t>
            </a:r>
            <a:r>
              <a:rPr lang="en-GB" sz="1050" dirty="0" smtClean="0"/>
              <a:t>He </a:t>
            </a:r>
            <a:r>
              <a:rPr lang="en-GB" sz="1050" dirty="0"/>
              <a:t>cries when he hears Jane's voice, demonstrating his true love for Jane.</a:t>
            </a:r>
          </a:p>
        </p:txBody>
      </p:sp>
    </p:spTree>
    <p:extLst>
      <p:ext uri="{BB962C8B-B14F-4D97-AF65-F5344CB8AC3E}">
        <p14:creationId xmlns:p14="http://schemas.microsoft.com/office/powerpoint/2010/main" val="2843639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39713" y="2149295"/>
            <a:ext cx="3252424" cy="2031325"/>
          </a:xfrm>
          <a:prstGeom prst="rect">
            <a:avLst/>
          </a:prstGeom>
          <a:noFill/>
          <a:ln>
            <a:solidFill>
              <a:srgbClr val="7030A0"/>
            </a:solidFill>
            <a:prstDash val="dash"/>
          </a:ln>
        </p:spPr>
        <p:txBody>
          <a:bodyPr wrap="square" rtlCol="0">
            <a:spAutoFit/>
          </a:bodyPr>
          <a:lstStyle/>
          <a:p>
            <a:r>
              <a:rPr lang="en-GB"/>
              <a:t>DNA was written is 2007, when the growing threat of terrorism in Britain was  causing anxiety. Two major terror attacks that contributed to this fear were  the September 11th 2001 and the London bombings in 2005.</a:t>
            </a:r>
            <a:endParaRPr lang="en-GB" dirty="0"/>
          </a:p>
        </p:txBody>
      </p:sp>
      <p:sp>
        <p:nvSpPr>
          <p:cNvPr id="10" name="TextBox 9"/>
          <p:cNvSpPr txBox="1"/>
          <p:nvPr/>
        </p:nvSpPr>
        <p:spPr>
          <a:xfrm>
            <a:off x="2066795" y="226510"/>
            <a:ext cx="5731245" cy="1200329"/>
          </a:xfrm>
          <a:prstGeom prst="rect">
            <a:avLst/>
          </a:prstGeom>
          <a:noFill/>
        </p:spPr>
        <p:txBody>
          <a:bodyPr wrap="square" rtlCol="0">
            <a:spAutoFit/>
          </a:bodyPr>
          <a:lstStyle/>
          <a:p>
            <a:pPr algn="ctr"/>
            <a:r>
              <a:rPr lang="en-GB" sz="3600" dirty="0" smtClean="0">
                <a:latin typeface="Adamsky SF" pitchFamily="2" charset="0"/>
              </a:rPr>
              <a:t>Context- </a:t>
            </a:r>
            <a:endParaRPr lang="en-GB" sz="3600" dirty="0">
              <a:latin typeface="Adamsky SF" pitchFamily="2" charset="0"/>
            </a:endParaRPr>
          </a:p>
          <a:p>
            <a:pPr algn="ctr"/>
            <a:r>
              <a:rPr lang="en-GB" sz="3600" dirty="0" smtClean="0">
                <a:latin typeface="Adamsky SF" pitchFamily="2" charset="0"/>
              </a:rPr>
              <a:t>Dennis Kelly </a:t>
            </a:r>
          </a:p>
        </p:txBody>
      </p:sp>
      <p:sp>
        <p:nvSpPr>
          <p:cNvPr id="13" name="Rectangle 12"/>
          <p:cNvSpPr/>
          <p:nvPr/>
        </p:nvSpPr>
        <p:spPr>
          <a:xfrm>
            <a:off x="3772916" y="1647990"/>
            <a:ext cx="5142376" cy="369332"/>
          </a:xfrm>
          <a:prstGeom prst="rect">
            <a:avLst/>
          </a:prstGeom>
          <a:ln>
            <a:solidFill>
              <a:srgbClr val="7030A0"/>
            </a:solidFill>
            <a:prstDash val="dash"/>
          </a:ln>
        </p:spPr>
        <p:txBody>
          <a:bodyPr wrap="square">
            <a:spAutoFit/>
          </a:bodyPr>
          <a:lstStyle/>
          <a:p>
            <a:endParaRPr lang="en-GB" dirty="0"/>
          </a:p>
        </p:txBody>
      </p:sp>
      <p:sp>
        <p:nvSpPr>
          <p:cNvPr id="15" name="Rectangle 14"/>
          <p:cNvSpPr/>
          <p:nvPr/>
        </p:nvSpPr>
        <p:spPr>
          <a:xfrm>
            <a:off x="3772916" y="4379062"/>
            <a:ext cx="5142376" cy="369332"/>
          </a:xfrm>
          <a:prstGeom prst="rect">
            <a:avLst/>
          </a:prstGeom>
          <a:ln>
            <a:solidFill>
              <a:srgbClr val="7030A0"/>
            </a:solidFill>
            <a:prstDash val="dash"/>
          </a:ln>
        </p:spPr>
        <p:txBody>
          <a:bodyPr wrap="square">
            <a:spAutoFit/>
          </a:bodyPr>
          <a:lstStyle/>
          <a:p>
            <a:endParaRPr lang="en-GB" dirty="0"/>
          </a:p>
        </p:txBody>
      </p:sp>
      <p:sp>
        <p:nvSpPr>
          <p:cNvPr id="2" name="TextBox 1"/>
          <p:cNvSpPr txBox="1"/>
          <p:nvPr/>
        </p:nvSpPr>
        <p:spPr>
          <a:xfrm>
            <a:off x="615591" y="4860457"/>
            <a:ext cx="2685807" cy="1200329"/>
          </a:xfrm>
          <a:prstGeom prst="rect">
            <a:avLst/>
          </a:prstGeom>
          <a:solidFill>
            <a:srgbClr val="CC99FF"/>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smtClean="0"/>
              <a:t>Do some research on the 2007 times. What did they wear? What were the fears? </a:t>
            </a:r>
            <a:endParaRPr lang="en-GB" dirty="0"/>
          </a:p>
        </p:txBody>
      </p:sp>
      <p:sp>
        <p:nvSpPr>
          <p:cNvPr id="4" name="Rectangle 3"/>
          <p:cNvSpPr/>
          <p:nvPr/>
        </p:nvSpPr>
        <p:spPr>
          <a:xfrm>
            <a:off x="3642360" y="1747571"/>
            <a:ext cx="5440598" cy="4524315"/>
          </a:xfrm>
          <a:prstGeom prst="rect">
            <a:avLst/>
          </a:prstGeom>
        </p:spPr>
        <p:txBody>
          <a:bodyPr wrap="square">
            <a:spAutoFit/>
          </a:bodyPr>
          <a:lstStyle/>
          <a:p>
            <a:r>
              <a:rPr lang="en-GB" dirty="0"/>
              <a:t>When asked what inspired Kelly to write DNA:</a:t>
            </a:r>
          </a:p>
          <a:p>
            <a:r>
              <a:rPr lang="en-GB" dirty="0"/>
              <a:t>‘It was to do with Western Foreign policy. At the time we were becoming  increasingly scared of terrorism. I felt that our fear meant we were in danger of  over reacting and curbing our own liberties and the liberties of others. I began  to ask myself whether its right to sacrifice the individual for the many- which is  a central question in the play. It’s not about bullying or anything like that, as the  real bullying takes place before the play starts. The characters are struggling  with how far they should go to protect the group- how many wrongs can you do  to for a greater purpose.</a:t>
            </a:r>
          </a:p>
          <a:p>
            <a:endParaRPr lang="en-GB" dirty="0"/>
          </a:p>
          <a:p>
            <a:r>
              <a:rPr lang="en-GB" dirty="0"/>
              <a:t>When you are performing/directing a play it's important to understand the  playwright's intentions &amp; the reasons he/she have written the play.</a:t>
            </a:r>
          </a:p>
        </p:txBody>
      </p:sp>
      <p:pic>
        <p:nvPicPr>
          <p:cNvPr id="5" name="Picture 4"/>
          <p:cNvPicPr>
            <a:picLocks noChangeAspect="1"/>
          </p:cNvPicPr>
          <p:nvPr/>
        </p:nvPicPr>
        <p:blipFill>
          <a:blip r:embed="rId2"/>
          <a:stretch>
            <a:fillRect/>
          </a:stretch>
        </p:blipFill>
        <p:spPr>
          <a:xfrm>
            <a:off x="6856000" y="-435619"/>
            <a:ext cx="2143125" cy="2183190"/>
          </a:xfrm>
          <a:prstGeom prst="rect">
            <a:avLst/>
          </a:prstGeom>
        </p:spPr>
      </p:pic>
      <p:pic>
        <p:nvPicPr>
          <p:cNvPr id="6" name="Picture 5"/>
          <p:cNvPicPr>
            <a:picLocks noChangeAspect="1"/>
          </p:cNvPicPr>
          <p:nvPr/>
        </p:nvPicPr>
        <p:blipFill>
          <a:blip r:embed="rId3"/>
          <a:stretch>
            <a:fillRect/>
          </a:stretch>
        </p:blipFill>
        <p:spPr>
          <a:xfrm>
            <a:off x="364807" y="156210"/>
            <a:ext cx="2562225" cy="1790700"/>
          </a:xfrm>
          <a:prstGeom prst="rect">
            <a:avLst/>
          </a:prstGeom>
        </p:spPr>
      </p:pic>
    </p:spTree>
    <p:extLst>
      <p:ext uri="{BB962C8B-B14F-4D97-AF65-F5344CB8AC3E}">
        <p14:creationId xmlns:p14="http://schemas.microsoft.com/office/powerpoint/2010/main" val="1765810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2039" y="97760"/>
            <a:ext cx="5090490"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sz="3600" dirty="0" smtClean="0">
                <a:latin typeface="Adamsky SF" pitchFamily="2" charset="0"/>
              </a:rPr>
              <a:t>Jane Eyre Characters</a:t>
            </a:r>
            <a:endParaRPr lang="en-GB" sz="3600" dirty="0">
              <a:latin typeface="Adamsky SF" pitchFamily="2" charset="0"/>
            </a:endParaRPr>
          </a:p>
        </p:txBody>
      </p:sp>
      <p:sp>
        <p:nvSpPr>
          <p:cNvPr id="21" name="Rectangle 20"/>
          <p:cNvSpPr/>
          <p:nvPr/>
        </p:nvSpPr>
        <p:spPr>
          <a:xfrm>
            <a:off x="1938740" y="645580"/>
            <a:ext cx="5271957" cy="954107"/>
          </a:xfrm>
          <a:prstGeom prst="rect">
            <a:avLst/>
          </a:prstGeom>
          <a:ln>
            <a:solidFill>
              <a:srgbClr val="7030A0"/>
            </a:solidFill>
            <a:prstDash val="dash"/>
          </a:ln>
        </p:spPr>
        <p:txBody>
          <a:bodyPr wrap="square">
            <a:spAutoFit/>
          </a:bodyPr>
          <a:lstStyle/>
          <a:p>
            <a:pPr algn="ctr"/>
            <a:r>
              <a:rPr lang="en-US" sz="1400" dirty="0" smtClean="0"/>
              <a:t>Many actors within Jane Eyre multi-role as specific characters and also members of the chorus. They use changes in costume and </a:t>
            </a:r>
            <a:r>
              <a:rPr lang="en-US" sz="1400" dirty="0" err="1" smtClean="0"/>
              <a:t>characterisation</a:t>
            </a:r>
            <a:r>
              <a:rPr lang="en-US" sz="1400" dirty="0" smtClean="0"/>
              <a:t> to make it clear that they are playing a different character.</a:t>
            </a:r>
            <a:endParaRPr lang="en-GB" sz="1400" dirty="0"/>
          </a:p>
        </p:txBody>
      </p:sp>
      <p:sp>
        <p:nvSpPr>
          <p:cNvPr id="14" name="Rectangle 13"/>
          <p:cNvSpPr/>
          <p:nvPr/>
        </p:nvSpPr>
        <p:spPr>
          <a:xfrm>
            <a:off x="800098" y="1728444"/>
            <a:ext cx="1582633" cy="338554"/>
          </a:xfrm>
          <a:prstGeom prst="rect">
            <a:avLst/>
          </a:prstGeom>
          <a:ln>
            <a:solidFill>
              <a:srgbClr val="7030A0"/>
            </a:solidFill>
            <a:prstDash val="dash"/>
          </a:ln>
        </p:spPr>
        <p:txBody>
          <a:bodyPr wrap="square">
            <a:spAutoFit/>
          </a:bodyPr>
          <a:lstStyle/>
          <a:p>
            <a:pPr algn="ctr" fontAlgn="base"/>
            <a:r>
              <a:rPr lang="en-GB" sz="1600" b="1" dirty="0">
                <a:solidFill>
                  <a:srgbClr val="000000"/>
                </a:solidFill>
                <a:latin typeface="Calibri" panose="020F0502020204030204" pitchFamily="34" charset="0"/>
              </a:rPr>
              <a:t>Craig Edwards </a:t>
            </a:r>
            <a:endParaRPr lang="en-GB" sz="1600" b="1" dirty="0" smtClean="0">
              <a:solidFill>
                <a:srgbClr val="000000"/>
              </a:solidFill>
              <a:latin typeface="Calibri" panose="020F0502020204030204" pitchFamily="34" charset="0"/>
            </a:endParaRPr>
          </a:p>
        </p:txBody>
      </p:sp>
      <p:sp>
        <p:nvSpPr>
          <p:cNvPr id="16" name="Rectangle 15"/>
          <p:cNvSpPr/>
          <p:nvPr/>
        </p:nvSpPr>
        <p:spPr>
          <a:xfrm>
            <a:off x="6451692" y="1730173"/>
            <a:ext cx="1914841" cy="338554"/>
          </a:xfrm>
          <a:prstGeom prst="rect">
            <a:avLst/>
          </a:prstGeom>
          <a:ln>
            <a:solidFill>
              <a:srgbClr val="7030A0"/>
            </a:solidFill>
            <a:prstDash val="dash"/>
          </a:ln>
        </p:spPr>
        <p:txBody>
          <a:bodyPr wrap="square">
            <a:spAutoFit/>
          </a:bodyPr>
          <a:lstStyle/>
          <a:p>
            <a:pPr algn="ctr"/>
            <a:r>
              <a:rPr lang="en-GB" sz="1600" b="1" dirty="0" smtClean="0">
                <a:solidFill>
                  <a:srgbClr val="000000"/>
                </a:solidFill>
                <a:latin typeface="Calibri" panose="020F0502020204030204" pitchFamily="34" charset="0"/>
              </a:rPr>
              <a:t>Simone Saunders</a:t>
            </a:r>
            <a:endParaRPr lang="en-GB" sz="1600" dirty="0">
              <a:solidFill>
                <a:srgbClr val="000000"/>
              </a:solidFill>
              <a:latin typeface="Segoe UI" panose="020B0502040204020203" pitchFamily="34" charset="0"/>
            </a:endParaRPr>
          </a:p>
        </p:txBody>
      </p:sp>
      <p:pic>
        <p:nvPicPr>
          <p:cNvPr id="3" name="Picture 2"/>
          <p:cNvPicPr>
            <a:picLocks noChangeAspect="1"/>
          </p:cNvPicPr>
          <p:nvPr/>
        </p:nvPicPr>
        <p:blipFill>
          <a:blip r:embed="rId2"/>
          <a:stretch>
            <a:fillRect/>
          </a:stretch>
        </p:blipFill>
        <p:spPr>
          <a:xfrm>
            <a:off x="259355" y="2420075"/>
            <a:ext cx="1014881" cy="1431055"/>
          </a:xfrm>
          <a:prstGeom prst="rect">
            <a:avLst/>
          </a:prstGeom>
        </p:spPr>
      </p:pic>
      <p:sp>
        <p:nvSpPr>
          <p:cNvPr id="4" name="Rectangle 3"/>
          <p:cNvSpPr/>
          <p:nvPr/>
        </p:nvSpPr>
        <p:spPr>
          <a:xfrm>
            <a:off x="0" y="3967836"/>
            <a:ext cx="1745350" cy="369332"/>
          </a:xfrm>
          <a:prstGeom prst="rect">
            <a:avLst/>
          </a:prstGeom>
        </p:spPr>
        <p:txBody>
          <a:bodyPr wrap="none">
            <a:spAutoFit/>
          </a:bodyPr>
          <a:lstStyle/>
          <a:p>
            <a:pPr algn="ctr" fontAlgn="base"/>
            <a:r>
              <a:rPr lang="en-GB" dirty="0">
                <a:solidFill>
                  <a:srgbClr val="000000"/>
                </a:solidFill>
                <a:latin typeface="Calibri" panose="020F0502020204030204" pitchFamily="34" charset="0"/>
              </a:rPr>
              <a:t>Mr </a:t>
            </a:r>
            <a:r>
              <a:rPr lang="en-GB" dirty="0" err="1">
                <a:solidFill>
                  <a:srgbClr val="000000"/>
                </a:solidFill>
                <a:latin typeface="Calibri" panose="020F0502020204030204" pitchFamily="34" charset="0"/>
              </a:rPr>
              <a:t>Brocklehurst</a:t>
            </a:r>
            <a:r>
              <a:rPr lang="en-GB" dirty="0">
                <a:solidFill>
                  <a:srgbClr val="000000"/>
                </a:solidFill>
                <a:latin typeface="Calibri" panose="020F0502020204030204" pitchFamily="34" charset="0"/>
              </a:rPr>
              <a:t> </a:t>
            </a:r>
          </a:p>
        </p:txBody>
      </p:sp>
      <p:sp>
        <p:nvSpPr>
          <p:cNvPr id="6" name="Rectangle 5"/>
          <p:cNvSpPr/>
          <p:nvPr/>
        </p:nvSpPr>
        <p:spPr>
          <a:xfrm>
            <a:off x="3262516" y="3337699"/>
            <a:ext cx="607859" cy="369332"/>
          </a:xfrm>
          <a:prstGeom prst="rect">
            <a:avLst/>
          </a:prstGeom>
        </p:spPr>
        <p:txBody>
          <a:bodyPr wrap="none">
            <a:spAutoFit/>
          </a:bodyPr>
          <a:lstStyle/>
          <a:p>
            <a:pPr algn="ctr" fontAlgn="base"/>
            <a:r>
              <a:rPr lang="en-GB" dirty="0">
                <a:solidFill>
                  <a:srgbClr val="000000"/>
                </a:solidFill>
                <a:latin typeface="Calibri" panose="020F0502020204030204" pitchFamily="34" charset="0"/>
              </a:rPr>
              <a:t>Pilot</a:t>
            </a:r>
          </a:p>
        </p:txBody>
      </p:sp>
      <p:pic>
        <p:nvPicPr>
          <p:cNvPr id="7" name="Picture 6"/>
          <p:cNvPicPr>
            <a:picLocks noChangeAspect="1"/>
          </p:cNvPicPr>
          <p:nvPr/>
        </p:nvPicPr>
        <p:blipFill>
          <a:blip r:embed="rId3"/>
          <a:stretch>
            <a:fillRect/>
          </a:stretch>
        </p:blipFill>
        <p:spPr>
          <a:xfrm>
            <a:off x="297296" y="4713315"/>
            <a:ext cx="976940" cy="1424362"/>
          </a:xfrm>
          <a:prstGeom prst="rect">
            <a:avLst/>
          </a:prstGeom>
        </p:spPr>
      </p:pic>
      <p:sp>
        <p:nvSpPr>
          <p:cNvPr id="8" name="Rectangle 7"/>
          <p:cNvSpPr/>
          <p:nvPr/>
        </p:nvSpPr>
        <p:spPr>
          <a:xfrm>
            <a:off x="353861" y="6135204"/>
            <a:ext cx="825867" cy="369332"/>
          </a:xfrm>
          <a:prstGeom prst="rect">
            <a:avLst/>
          </a:prstGeom>
        </p:spPr>
        <p:txBody>
          <a:bodyPr wrap="none">
            <a:spAutoFit/>
          </a:bodyPr>
          <a:lstStyle/>
          <a:p>
            <a:r>
              <a:rPr lang="en-GB" dirty="0">
                <a:solidFill>
                  <a:srgbClr val="000000"/>
                </a:solidFill>
                <a:latin typeface="Calibri" panose="020F0502020204030204" pitchFamily="34" charset="0"/>
              </a:rPr>
              <a:t>Mason</a:t>
            </a:r>
            <a:endParaRPr lang="en-GB" dirty="0"/>
          </a:p>
        </p:txBody>
      </p:sp>
      <p:pic>
        <p:nvPicPr>
          <p:cNvPr id="9" name="Picture 8"/>
          <p:cNvPicPr>
            <a:picLocks noChangeAspect="1"/>
          </p:cNvPicPr>
          <p:nvPr/>
        </p:nvPicPr>
        <p:blipFill>
          <a:blip r:embed="rId4"/>
          <a:stretch>
            <a:fillRect/>
          </a:stretch>
        </p:blipFill>
        <p:spPr>
          <a:xfrm>
            <a:off x="4441215" y="1852463"/>
            <a:ext cx="919170" cy="1476618"/>
          </a:xfrm>
          <a:prstGeom prst="rect">
            <a:avLst/>
          </a:prstGeom>
        </p:spPr>
      </p:pic>
      <p:sp>
        <p:nvSpPr>
          <p:cNvPr id="25" name="Rectangle 24"/>
          <p:cNvSpPr/>
          <p:nvPr/>
        </p:nvSpPr>
        <p:spPr>
          <a:xfrm>
            <a:off x="4488747" y="3355765"/>
            <a:ext cx="772969" cy="369332"/>
          </a:xfrm>
          <a:prstGeom prst="rect">
            <a:avLst/>
          </a:prstGeom>
        </p:spPr>
        <p:txBody>
          <a:bodyPr wrap="none">
            <a:spAutoFit/>
          </a:bodyPr>
          <a:lstStyle/>
          <a:p>
            <a:r>
              <a:rPr lang="en-GB" dirty="0">
                <a:solidFill>
                  <a:srgbClr val="000000"/>
                </a:solidFill>
                <a:latin typeface="Calibri" panose="020F0502020204030204" pitchFamily="34" charset="0"/>
              </a:rPr>
              <a:t>Bessie</a:t>
            </a:r>
            <a:endParaRPr lang="en-GB" dirty="0"/>
          </a:p>
        </p:txBody>
      </p:sp>
      <p:pic>
        <p:nvPicPr>
          <p:cNvPr id="26" name="Picture 25"/>
          <p:cNvPicPr>
            <a:picLocks noChangeAspect="1"/>
          </p:cNvPicPr>
          <p:nvPr/>
        </p:nvPicPr>
        <p:blipFill>
          <a:blip r:embed="rId5"/>
          <a:stretch>
            <a:fillRect/>
          </a:stretch>
        </p:blipFill>
        <p:spPr>
          <a:xfrm>
            <a:off x="7737430" y="2584301"/>
            <a:ext cx="832714" cy="1426879"/>
          </a:xfrm>
          <a:prstGeom prst="rect">
            <a:avLst/>
          </a:prstGeom>
        </p:spPr>
      </p:pic>
      <p:sp>
        <p:nvSpPr>
          <p:cNvPr id="27" name="Rectangle 26"/>
          <p:cNvSpPr/>
          <p:nvPr/>
        </p:nvSpPr>
        <p:spPr>
          <a:xfrm>
            <a:off x="7332857" y="4088887"/>
            <a:ext cx="1641860" cy="369332"/>
          </a:xfrm>
          <a:prstGeom prst="rect">
            <a:avLst/>
          </a:prstGeom>
        </p:spPr>
        <p:txBody>
          <a:bodyPr wrap="none">
            <a:spAutoFit/>
          </a:bodyPr>
          <a:lstStyle/>
          <a:p>
            <a:pPr algn="ctr"/>
            <a:r>
              <a:rPr lang="en-GB" dirty="0">
                <a:solidFill>
                  <a:srgbClr val="000000"/>
                </a:solidFill>
                <a:latin typeface="Calibri" panose="020F0502020204030204" pitchFamily="34" charset="0"/>
              </a:rPr>
              <a:t>Blanche Ingram</a:t>
            </a:r>
          </a:p>
        </p:txBody>
      </p:sp>
      <p:pic>
        <p:nvPicPr>
          <p:cNvPr id="28" name="Picture 27"/>
          <p:cNvPicPr>
            <a:picLocks noChangeAspect="1"/>
          </p:cNvPicPr>
          <p:nvPr/>
        </p:nvPicPr>
        <p:blipFill>
          <a:blip r:embed="rId6"/>
          <a:stretch>
            <a:fillRect/>
          </a:stretch>
        </p:blipFill>
        <p:spPr>
          <a:xfrm>
            <a:off x="7683793" y="4713315"/>
            <a:ext cx="963329" cy="1521229"/>
          </a:xfrm>
          <a:prstGeom prst="rect">
            <a:avLst/>
          </a:prstGeom>
        </p:spPr>
      </p:pic>
      <p:sp>
        <p:nvSpPr>
          <p:cNvPr id="29" name="Rectangle 28"/>
          <p:cNvSpPr/>
          <p:nvPr/>
        </p:nvSpPr>
        <p:spPr>
          <a:xfrm>
            <a:off x="7562551" y="6312252"/>
            <a:ext cx="1337417" cy="369332"/>
          </a:xfrm>
          <a:prstGeom prst="rect">
            <a:avLst/>
          </a:prstGeom>
        </p:spPr>
        <p:txBody>
          <a:bodyPr wrap="none">
            <a:spAutoFit/>
          </a:bodyPr>
          <a:lstStyle/>
          <a:p>
            <a:r>
              <a:rPr lang="en-GB" dirty="0">
                <a:solidFill>
                  <a:srgbClr val="000000"/>
                </a:solidFill>
                <a:latin typeface="Calibri" panose="020F0502020204030204" pitchFamily="34" charset="0"/>
              </a:rPr>
              <a:t>Diana Rivers</a:t>
            </a:r>
            <a:endParaRPr lang="en-GB" dirty="0"/>
          </a:p>
        </p:txBody>
      </p:sp>
      <p:sp>
        <p:nvSpPr>
          <p:cNvPr id="31" name="Rectangle 30"/>
          <p:cNvSpPr/>
          <p:nvPr/>
        </p:nvSpPr>
        <p:spPr>
          <a:xfrm>
            <a:off x="1363688" y="2420075"/>
            <a:ext cx="1446130" cy="1546577"/>
          </a:xfrm>
          <a:prstGeom prst="rect">
            <a:avLst/>
          </a:prstGeom>
          <a:ln>
            <a:solidFill>
              <a:srgbClr val="7030A0"/>
            </a:solidFill>
            <a:prstDash val="dash"/>
          </a:ln>
        </p:spPr>
        <p:txBody>
          <a:bodyPr wrap="square">
            <a:spAutoFit/>
          </a:bodyPr>
          <a:lstStyle/>
          <a:p>
            <a:r>
              <a:rPr lang="en-GB" sz="1050" dirty="0"/>
              <a:t>Mr </a:t>
            </a:r>
            <a:r>
              <a:rPr lang="en-GB" sz="1050" dirty="0" err="1"/>
              <a:t>Brocklehurst</a:t>
            </a:r>
            <a:r>
              <a:rPr lang="en-GB" sz="1050" dirty="0"/>
              <a:t> is the supervisor of </a:t>
            </a:r>
            <a:r>
              <a:rPr lang="en-GB" sz="1050" dirty="0" err="1"/>
              <a:t>Lowood</a:t>
            </a:r>
            <a:r>
              <a:rPr lang="en-GB" sz="1050" dirty="0"/>
              <a:t> School. He is mean, vindictive and enjoys making the girls quiver in his presence. He enjoys the power he has and enjoys doling out punishments</a:t>
            </a:r>
            <a:r>
              <a:rPr lang="en-GB" sz="1050" dirty="0" smtClean="0"/>
              <a:t>.</a:t>
            </a:r>
            <a:endParaRPr lang="en-GB" sz="1050" dirty="0"/>
          </a:p>
        </p:txBody>
      </p:sp>
      <p:sp>
        <p:nvSpPr>
          <p:cNvPr id="34" name="Rectangle 33"/>
          <p:cNvSpPr/>
          <p:nvPr/>
        </p:nvSpPr>
        <p:spPr>
          <a:xfrm>
            <a:off x="4326015" y="3819262"/>
            <a:ext cx="1451700" cy="2677656"/>
          </a:xfrm>
          <a:prstGeom prst="rect">
            <a:avLst/>
          </a:prstGeom>
          <a:ln>
            <a:solidFill>
              <a:srgbClr val="7030A0"/>
            </a:solidFill>
            <a:prstDash val="dash"/>
          </a:ln>
        </p:spPr>
        <p:txBody>
          <a:bodyPr wrap="square">
            <a:spAutoFit/>
          </a:bodyPr>
          <a:lstStyle/>
          <a:p>
            <a:r>
              <a:rPr lang="en-GB" sz="1050" dirty="0"/>
              <a:t>Bessie is Jane's nursemaid and it is her job to look after Jane. Bessie is an inconsistent character, as her feelings for Jane change throughout the course of the </a:t>
            </a:r>
            <a:r>
              <a:rPr lang="en-GB" sz="1050" dirty="0" smtClean="0"/>
              <a:t>play. </a:t>
            </a:r>
            <a:r>
              <a:rPr lang="en-GB" sz="1050" dirty="0"/>
              <a:t>At times, Bessie can be kind and loving towards </a:t>
            </a:r>
            <a:r>
              <a:rPr lang="en-GB" sz="1050" dirty="0" smtClean="0"/>
              <a:t>Jane, </a:t>
            </a:r>
            <a:r>
              <a:rPr lang="en-GB" sz="1050" dirty="0"/>
              <a:t>whereas, on other occasions, she can scold and punish Jane for no apparent reason.</a:t>
            </a:r>
          </a:p>
        </p:txBody>
      </p:sp>
      <p:sp>
        <p:nvSpPr>
          <p:cNvPr id="35" name="Rectangle 34"/>
          <p:cNvSpPr/>
          <p:nvPr/>
        </p:nvSpPr>
        <p:spPr>
          <a:xfrm>
            <a:off x="5865155" y="2151445"/>
            <a:ext cx="1543958" cy="2516073"/>
          </a:xfrm>
          <a:prstGeom prst="rect">
            <a:avLst/>
          </a:prstGeom>
          <a:ln>
            <a:solidFill>
              <a:srgbClr val="7030A0"/>
            </a:solidFill>
            <a:prstDash val="dash"/>
          </a:ln>
        </p:spPr>
        <p:txBody>
          <a:bodyPr wrap="square">
            <a:spAutoFit/>
          </a:bodyPr>
          <a:lstStyle/>
          <a:p>
            <a:r>
              <a:rPr lang="en-GB" sz="1050" dirty="0"/>
              <a:t>Blanche Ingram is Rochester's 'love interest' and arrives at </a:t>
            </a:r>
            <a:r>
              <a:rPr lang="en-GB" sz="1050" dirty="0" err="1"/>
              <a:t>Thornfield</a:t>
            </a:r>
            <a:r>
              <a:rPr lang="en-GB" sz="1050" dirty="0"/>
              <a:t> with the intention of marrying Rochester. Blanche </a:t>
            </a:r>
            <a:r>
              <a:rPr lang="en-GB" sz="1050" dirty="0" smtClean="0"/>
              <a:t>is </a:t>
            </a:r>
            <a:r>
              <a:rPr lang="en-GB" sz="1050" dirty="0"/>
              <a:t>beautiful, clever and witty. It is through these traits that she attempts to </a:t>
            </a:r>
            <a:r>
              <a:rPr lang="en-GB" sz="1050" dirty="0" smtClean="0"/>
              <a:t>become </a:t>
            </a:r>
            <a:r>
              <a:rPr lang="en-GB" sz="1050" dirty="0"/>
              <a:t>Mrs Rochester of </a:t>
            </a:r>
            <a:r>
              <a:rPr lang="en-GB" sz="1050" dirty="0" err="1"/>
              <a:t>Thornfield</a:t>
            </a:r>
            <a:r>
              <a:rPr lang="en-GB" sz="1050" dirty="0"/>
              <a:t>. She does not love Rochester and only wants to marry him for his wealth and fortune. </a:t>
            </a:r>
          </a:p>
        </p:txBody>
      </p:sp>
      <p:sp>
        <p:nvSpPr>
          <p:cNvPr id="37" name="Rectangle 36"/>
          <p:cNvSpPr/>
          <p:nvPr/>
        </p:nvSpPr>
        <p:spPr>
          <a:xfrm>
            <a:off x="5870528" y="4849549"/>
            <a:ext cx="1599209" cy="1708160"/>
          </a:xfrm>
          <a:prstGeom prst="rect">
            <a:avLst/>
          </a:prstGeom>
          <a:ln>
            <a:solidFill>
              <a:srgbClr val="7030A0"/>
            </a:solidFill>
            <a:prstDash val="dash"/>
          </a:ln>
        </p:spPr>
        <p:txBody>
          <a:bodyPr wrap="square">
            <a:spAutoFit/>
          </a:bodyPr>
          <a:lstStyle/>
          <a:p>
            <a:r>
              <a:rPr lang="en-GB" sz="1050" dirty="0"/>
              <a:t>Diana Rivers </a:t>
            </a:r>
            <a:r>
              <a:rPr lang="en-GB" sz="1050" dirty="0" smtClean="0"/>
              <a:t>is the sister </a:t>
            </a:r>
            <a:r>
              <a:rPr lang="en-GB" sz="1050" dirty="0"/>
              <a:t>of St John. </a:t>
            </a:r>
            <a:r>
              <a:rPr lang="en-GB" sz="1050" dirty="0" smtClean="0"/>
              <a:t>She is </a:t>
            </a:r>
            <a:r>
              <a:rPr lang="en-GB" sz="1050" dirty="0"/>
              <a:t>very kind, loyal and loving, as </a:t>
            </a:r>
            <a:r>
              <a:rPr lang="en-GB" sz="1050" dirty="0" smtClean="0"/>
              <a:t>she cares </a:t>
            </a:r>
            <a:r>
              <a:rPr lang="en-GB" sz="1050" dirty="0"/>
              <a:t>for Jane throughout her illness, offering her a place to live when she has nowhere else to go</a:t>
            </a:r>
            <a:r>
              <a:rPr lang="en-GB" sz="1050" dirty="0" smtClean="0"/>
              <a:t>. She tries to convince Jane to marry </a:t>
            </a:r>
          </a:p>
          <a:p>
            <a:r>
              <a:rPr lang="en-GB" sz="1050" dirty="0" smtClean="0"/>
              <a:t>St John.</a:t>
            </a:r>
            <a:endParaRPr lang="en-GB" sz="1050" dirty="0"/>
          </a:p>
        </p:txBody>
      </p:sp>
      <p:sp>
        <p:nvSpPr>
          <p:cNvPr id="40" name="Rectangle 39"/>
          <p:cNvSpPr/>
          <p:nvPr/>
        </p:nvSpPr>
        <p:spPr>
          <a:xfrm>
            <a:off x="1363688" y="4526384"/>
            <a:ext cx="1515910" cy="2031325"/>
          </a:xfrm>
          <a:prstGeom prst="rect">
            <a:avLst/>
          </a:prstGeom>
          <a:ln>
            <a:solidFill>
              <a:srgbClr val="7030A0"/>
            </a:solidFill>
            <a:prstDash val="dash"/>
          </a:ln>
        </p:spPr>
        <p:txBody>
          <a:bodyPr wrap="square">
            <a:spAutoFit/>
          </a:bodyPr>
          <a:lstStyle/>
          <a:p>
            <a:r>
              <a:rPr lang="en-GB" sz="1050" dirty="0"/>
              <a:t>Richard Mason is Bertha’s brother. During a visit to </a:t>
            </a:r>
            <a:r>
              <a:rPr lang="en-GB" sz="1050" dirty="0" err="1"/>
              <a:t>Thornfield</a:t>
            </a:r>
            <a:r>
              <a:rPr lang="en-GB" sz="1050" dirty="0"/>
              <a:t>, he is injured by his mad sister. After learning of Rochester’s intent to marry Jane, Mason </a:t>
            </a:r>
            <a:r>
              <a:rPr lang="en-GB" sz="1050" dirty="0" smtClean="0"/>
              <a:t>sends the </a:t>
            </a:r>
            <a:r>
              <a:rPr lang="en-GB" sz="1050" dirty="0"/>
              <a:t>solicitor Briggs in order to thwart the wedding and reveal the truth of Rochester’s prior marriage.</a:t>
            </a:r>
          </a:p>
        </p:txBody>
      </p:sp>
      <p:sp>
        <p:nvSpPr>
          <p:cNvPr id="41" name="Rectangle 40"/>
          <p:cNvSpPr/>
          <p:nvPr/>
        </p:nvSpPr>
        <p:spPr>
          <a:xfrm>
            <a:off x="2926915" y="3819262"/>
            <a:ext cx="1306286" cy="2031325"/>
          </a:xfrm>
          <a:prstGeom prst="rect">
            <a:avLst/>
          </a:prstGeom>
          <a:ln>
            <a:solidFill>
              <a:srgbClr val="7030A0"/>
            </a:solidFill>
            <a:prstDash val="dash"/>
          </a:ln>
        </p:spPr>
        <p:txBody>
          <a:bodyPr wrap="square">
            <a:spAutoFit/>
          </a:bodyPr>
          <a:lstStyle/>
          <a:p>
            <a:r>
              <a:rPr lang="en-GB" sz="1050" dirty="0" smtClean="0"/>
              <a:t>Pilot is Rochester’s dog but is played by a human. The audience has to use suspension of disbelief to imagine him as the dog but his use of voice and movement help us to imagine this. He adds an element of comedy to the play.</a:t>
            </a:r>
            <a:endParaRPr lang="en-GB" sz="1050" dirty="0"/>
          </a:p>
        </p:txBody>
      </p:sp>
      <p:pic>
        <p:nvPicPr>
          <p:cNvPr id="42" name="Picture 41"/>
          <p:cNvPicPr>
            <a:picLocks noChangeAspect="1"/>
          </p:cNvPicPr>
          <p:nvPr/>
        </p:nvPicPr>
        <p:blipFill>
          <a:blip r:embed="rId7"/>
          <a:stretch>
            <a:fillRect/>
          </a:stretch>
        </p:blipFill>
        <p:spPr>
          <a:xfrm>
            <a:off x="7737430" y="97761"/>
            <a:ext cx="1235197" cy="1480106"/>
          </a:xfrm>
          <a:prstGeom prst="rect">
            <a:avLst/>
          </a:prstGeom>
        </p:spPr>
      </p:pic>
      <p:pic>
        <p:nvPicPr>
          <p:cNvPr id="43" name="Picture 42"/>
          <p:cNvPicPr>
            <a:picLocks noChangeAspect="1"/>
          </p:cNvPicPr>
          <p:nvPr/>
        </p:nvPicPr>
        <p:blipFill>
          <a:blip r:embed="rId8"/>
          <a:stretch>
            <a:fillRect/>
          </a:stretch>
        </p:blipFill>
        <p:spPr>
          <a:xfrm>
            <a:off x="96006" y="97760"/>
            <a:ext cx="1330494" cy="1480107"/>
          </a:xfrm>
          <a:prstGeom prst="rect">
            <a:avLst/>
          </a:prstGeom>
        </p:spPr>
      </p:pic>
      <p:pic>
        <p:nvPicPr>
          <p:cNvPr id="10" name="Picture 9"/>
          <p:cNvPicPr>
            <a:picLocks noChangeAspect="1"/>
          </p:cNvPicPr>
          <p:nvPr/>
        </p:nvPicPr>
        <p:blipFill rotWithShape="1">
          <a:blip r:embed="rId9"/>
          <a:srcRect l="11319" t="19342" r="57880"/>
          <a:stretch/>
        </p:blipFill>
        <p:spPr>
          <a:xfrm>
            <a:off x="3025416" y="1852463"/>
            <a:ext cx="1002437" cy="1485236"/>
          </a:xfrm>
          <a:prstGeom prst="rect">
            <a:avLst/>
          </a:prstGeom>
        </p:spPr>
      </p:pic>
    </p:spTree>
    <p:extLst>
      <p:ext uri="{BB962C8B-B14F-4D97-AF65-F5344CB8AC3E}">
        <p14:creationId xmlns:p14="http://schemas.microsoft.com/office/powerpoint/2010/main" val="3561862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2039" y="97760"/>
            <a:ext cx="5090490" cy="646331"/>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en-GB" sz="3600" dirty="0" smtClean="0">
                <a:latin typeface="Adamsky SF" pitchFamily="2" charset="0"/>
              </a:rPr>
              <a:t>Jane Eyre Characters</a:t>
            </a:r>
            <a:endParaRPr lang="en-GB" sz="3600" dirty="0">
              <a:latin typeface="Adamsky SF" pitchFamily="2" charset="0"/>
            </a:endParaRPr>
          </a:p>
        </p:txBody>
      </p:sp>
      <p:sp>
        <p:nvSpPr>
          <p:cNvPr id="21" name="Rectangle 20"/>
          <p:cNvSpPr/>
          <p:nvPr/>
        </p:nvSpPr>
        <p:spPr>
          <a:xfrm>
            <a:off x="1938740" y="645580"/>
            <a:ext cx="5271957" cy="954107"/>
          </a:xfrm>
          <a:prstGeom prst="rect">
            <a:avLst/>
          </a:prstGeom>
          <a:ln>
            <a:solidFill>
              <a:srgbClr val="7030A0"/>
            </a:solidFill>
            <a:prstDash val="dash"/>
          </a:ln>
        </p:spPr>
        <p:txBody>
          <a:bodyPr wrap="square">
            <a:spAutoFit/>
          </a:bodyPr>
          <a:lstStyle/>
          <a:p>
            <a:pPr algn="ctr"/>
            <a:r>
              <a:rPr lang="en-US" sz="1400" dirty="0" smtClean="0"/>
              <a:t>Felix Hayes and the band also multirole as the chorus, although less often. The chorus play Jane’s cousins, the students at </a:t>
            </a:r>
            <a:r>
              <a:rPr lang="en-US" sz="1400" dirty="0" err="1" smtClean="0"/>
              <a:t>Lowood</a:t>
            </a:r>
            <a:r>
              <a:rPr lang="en-US" sz="1400" dirty="0" smtClean="0"/>
              <a:t>, others on the stage coach, Jane’s inner thoughts etc. The actors also multi role in different genders when needed.</a:t>
            </a:r>
            <a:endParaRPr lang="en-GB" sz="1400" dirty="0"/>
          </a:p>
        </p:txBody>
      </p:sp>
      <p:sp>
        <p:nvSpPr>
          <p:cNvPr id="14" name="Rectangle 13"/>
          <p:cNvSpPr/>
          <p:nvPr/>
        </p:nvSpPr>
        <p:spPr>
          <a:xfrm>
            <a:off x="800098" y="1728444"/>
            <a:ext cx="1582633" cy="338554"/>
          </a:xfrm>
          <a:prstGeom prst="rect">
            <a:avLst/>
          </a:prstGeom>
          <a:ln>
            <a:solidFill>
              <a:srgbClr val="7030A0"/>
            </a:solidFill>
            <a:prstDash val="dash"/>
          </a:ln>
        </p:spPr>
        <p:txBody>
          <a:bodyPr wrap="square">
            <a:spAutoFit/>
          </a:bodyPr>
          <a:lstStyle/>
          <a:p>
            <a:pPr algn="ctr" fontAlgn="base"/>
            <a:r>
              <a:rPr lang="en-GB" sz="1600" b="1" dirty="0" smtClean="0">
                <a:solidFill>
                  <a:srgbClr val="000000"/>
                </a:solidFill>
                <a:latin typeface="Calibri" panose="020F0502020204030204" pitchFamily="34" charset="0"/>
              </a:rPr>
              <a:t>Maggie </a:t>
            </a:r>
            <a:r>
              <a:rPr lang="en-GB" sz="1600" b="1" dirty="0" err="1" smtClean="0">
                <a:solidFill>
                  <a:srgbClr val="000000"/>
                </a:solidFill>
                <a:latin typeface="Calibri" panose="020F0502020204030204" pitchFamily="34" charset="0"/>
              </a:rPr>
              <a:t>Tagney</a:t>
            </a:r>
            <a:endParaRPr lang="en-GB" sz="1600" b="1" dirty="0" smtClean="0">
              <a:solidFill>
                <a:srgbClr val="000000"/>
              </a:solidFill>
              <a:latin typeface="Calibri" panose="020F0502020204030204" pitchFamily="34" charset="0"/>
            </a:endParaRPr>
          </a:p>
        </p:txBody>
      </p:sp>
      <p:sp>
        <p:nvSpPr>
          <p:cNvPr id="16" name="Rectangle 15"/>
          <p:cNvSpPr/>
          <p:nvPr/>
        </p:nvSpPr>
        <p:spPr>
          <a:xfrm>
            <a:off x="6451692" y="1730173"/>
            <a:ext cx="1914841" cy="338554"/>
          </a:xfrm>
          <a:prstGeom prst="rect">
            <a:avLst/>
          </a:prstGeom>
          <a:ln>
            <a:solidFill>
              <a:srgbClr val="7030A0"/>
            </a:solidFill>
            <a:prstDash val="dash"/>
          </a:ln>
        </p:spPr>
        <p:txBody>
          <a:bodyPr wrap="square">
            <a:spAutoFit/>
          </a:bodyPr>
          <a:lstStyle/>
          <a:p>
            <a:pPr algn="ctr"/>
            <a:r>
              <a:rPr lang="en-GB" sz="1600" b="1" dirty="0" smtClean="0">
                <a:solidFill>
                  <a:srgbClr val="000000"/>
                </a:solidFill>
                <a:latin typeface="Calibri" panose="020F0502020204030204" pitchFamily="34" charset="0"/>
              </a:rPr>
              <a:t>Laura Elphinstone</a:t>
            </a:r>
            <a:endParaRPr lang="en-GB" sz="1600" dirty="0">
              <a:solidFill>
                <a:srgbClr val="000000"/>
              </a:solidFill>
              <a:latin typeface="Segoe UI" panose="020B0502040204020203" pitchFamily="34" charset="0"/>
            </a:endParaRPr>
          </a:p>
        </p:txBody>
      </p:sp>
      <p:sp>
        <p:nvSpPr>
          <p:cNvPr id="4" name="Rectangle 3"/>
          <p:cNvSpPr/>
          <p:nvPr/>
        </p:nvSpPr>
        <p:spPr>
          <a:xfrm>
            <a:off x="224086" y="3977124"/>
            <a:ext cx="1074333" cy="369332"/>
          </a:xfrm>
          <a:prstGeom prst="rect">
            <a:avLst/>
          </a:prstGeom>
        </p:spPr>
        <p:txBody>
          <a:bodyPr wrap="none">
            <a:spAutoFit/>
          </a:bodyPr>
          <a:lstStyle/>
          <a:p>
            <a:pPr algn="ctr" fontAlgn="base"/>
            <a:r>
              <a:rPr lang="en-GB" dirty="0" smtClean="0">
                <a:solidFill>
                  <a:srgbClr val="000000"/>
                </a:solidFill>
                <a:latin typeface="Calibri" panose="020F0502020204030204" pitchFamily="34" charset="0"/>
              </a:rPr>
              <a:t>Mrs Reed</a:t>
            </a:r>
            <a:endParaRPr lang="en-GB" dirty="0">
              <a:solidFill>
                <a:srgbClr val="000000"/>
              </a:solidFill>
              <a:latin typeface="Calibri" panose="020F0502020204030204" pitchFamily="34" charset="0"/>
            </a:endParaRPr>
          </a:p>
        </p:txBody>
      </p:sp>
      <p:sp>
        <p:nvSpPr>
          <p:cNvPr id="6" name="Rectangle 5"/>
          <p:cNvSpPr/>
          <p:nvPr/>
        </p:nvSpPr>
        <p:spPr>
          <a:xfrm>
            <a:off x="3000011" y="3337699"/>
            <a:ext cx="1326004" cy="369332"/>
          </a:xfrm>
          <a:prstGeom prst="rect">
            <a:avLst/>
          </a:prstGeom>
        </p:spPr>
        <p:txBody>
          <a:bodyPr wrap="none">
            <a:spAutoFit/>
          </a:bodyPr>
          <a:lstStyle/>
          <a:p>
            <a:pPr algn="ctr" fontAlgn="base"/>
            <a:r>
              <a:rPr lang="en-GB" dirty="0" smtClean="0">
                <a:solidFill>
                  <a:srgbClr val="000000"/>
                </a:solidFill>
                <a:latin typeface="Calibri" panose="020F0502020204030204" pitchFamily="34" charset="0"/>
              </a:rPr>
              <a:t>Helen Burns</a:t>
            </a:r>
            <a:endParaRPr lang="en-GB" dirty="0">
              <a:solidFill>
                <a:srgbClr val="000000"/>
              </a:solidFill>
              <a:latin typeface="Calibri" panose="020F0502020204030204" pitchFamily="34" charset="0"/>
            </a:endParaRPr>
          </a:p>
        </p:txBody>
      </p:sp>
      <p:sp>
        <p:nvSpPr>
          <p:cNvPr id="8" name="Rectangle 7"/>
          <p:cNvSpPr/>
          <p:nvPr/>
        </p:nvSpPr>
        <p:spPr>
          <a:xfrm>
            <a:off x="208666" y="6181243"/>
            <a:ext cx="1217834" cy="369332"/>
          </a:xfrm>
          <a:prstGeom prst="rect">
            <a:avLst/>
          </a:prstGeom>
        </p:spPr>
        <p:txBody>
          <a:bodyPr wrap="none">
            <a:spAutoFit/>
          </a:bodyPr>
          <a:lstStyle/>
          <a:p>
            <a:r>
              <a:rPr lang="en-GB" dirty="0" smtClean="0">
                <a:solidFill>
                  <a:srgbClr val="000000"/>
                </a:solidFill>
                <a:latin typeface="Calibri" panose="020F0502020204030204" pitchFamily="34" charset="0"/>
              </a:rPr>
              <a:t>Mrs Fairfax</a:t>
            </a:r>
            <a:endParaRPr lang="en-GB" dirty="0"/>
          </a:p>
        </p:txBody>
      </p:sp>
      <p:sp>
        <p:nvSpPr>
          <p:cNvPr id="25" name="Rectangle 24"/>
          <p:cNvSpPr/>
          <p:nvPr/>
        </p:nvSpPr>
        <p:spPr>
          <a:xfrm>
            <a:off x="4686657" y="3350167"/>
            <a:ext cx="723275" cy="369332"/>
          </a:xfrm>
          <a:prstGeom prst="rect">
            <a:avLst/>
          </a:prstGeom>
        </p:spPr>
        <p:txBody>
          <a:bodyPr wrap="none">
            <a:spAutoFit/>
          </a:bodyPr>
          <a:lstStyle/>
          <a:p>
            <a:r>
              <a:rPr lang="en-GB" dirty="0" smtClean="0">
                <a:solidFill>
                  <a:srgbClr val="000000"/>
                </a:solidFill>
                <a:latin typeface="Calibri" panose="020F0502020204030204" pitchFamily="34" charset="0"/>
              </a:rPr>
              <a:t>Adele</a:t>
            </a:r>
            <a:endParaRPr lang="en-GB" dirty="0"/>
          </a:p>
        </p:txBody>
      </p:sp>
      <p:sp>
        <p:nvSpPr>
          <p:cNvPr id="27" name="Rectangle 26"/>
          <p:cNvSpPr/>
          <p:nvPr/>
        </p:nvSpPr>
        <p:spPr>
          <a:xfrm>
            <a:off x="7499476" y="4088887"/>
            <a:ext cx="1308628" cy="369332"/>
          </a:xfrm>
          <a:prstGeom prst="rect">
            <a:avLst/>
          </a:prstGeom>
        </p:spPr>
        <p:txBody>
          <a:bodyPr wrap="none">
            <a:spAutoFit/>
          </a:bodyPr>
          <a:lstStyle/>
          <a:p>
            <a:pPr algn="ctr"/>
            <a:r>
              <a:rPr lang="en-GB" dirty="0" smtClean="0">
                <a:solidFill>
                  <a:srgbClr val="000000"/>
                </a:solidFill>
                <a:latin typeface="Calibri" panose="020F0502020204030204" pitchFamily="34" charset="0"/>
              </a:rPr>
              <a:t>Grace Poole</a:t>
            </a:r>
            <a:endParaRPr lang="en-GB" dirty="0">
              <a:solidFill>
                <a:srgbClr val="000000"/>
              </a:solidFill>
              <a:latin typeface="Calibri" panose="020F0502020204030204" pitchFamily="34" charset="0"/>
            </a:endParaRPr>
          </a:p>
        </p:txBody>
      </p:sp>
      <p:sp>
        <p:nvSpPr>
          <p:cNvPr id="29" name="Rectangle 28"/>
          <p:cNvSpPr/>
          <p:nvPr/>
        </p:nvSpPr>
        <p:spPr>
          <a:xfrm>
            <a:off x="7562551" y="6312252"/>
            <a:ext cx="1473673" cy="369332"/>
          </a:xfrm>
          <a:prstGeom prst="rect">
            <a:avLst/>
          </a:prstGeom>
        </p:spPr>
        <p:txBody>
          <a:bodyPr wrap="none">
            <a:spAutoFit/>
          </a:bodyPr>
          <a:lstStyle/>
          <a:p>
            <a:r>
              <a:rPr lang="en-GB" dirty="0" smtClean="0">
                <a:solidFill>
                  <a:srgbClr val="000000"/>
                </a:solidFill>
                <a:latin typeface="Calibri" panose="020F0502020204030204" pitchFamily="34" charset="0"/>
              </a:rPr>
              <a:t>St John </a:t>
            </a:r>
            <a:r>
              <a:rPr lang="en-GB" dirty="0">
                <a:solidFill>
                  <a:srgbClr val="000000"/>
                </a:solidFill>
                <a:latin typeface="Calibri" panose="020F0502020204030204" pitchFamily="34" charset="0"/>
              </a:rPr>
              <a:t>Rivers</a:t>
            </a:r>
            <a:endParaRPr lang="en-GB" dirty="0"/>
          </a:p>
        </p:txBody>
      </p:sp>
      <p:sp>
        <p:nvSpPr>
          <p:cNvPr id="31" name="Rectangle 30"/>
          <p:cNvSpPr/>
          <p:nvPr/>
        </p:nvSpPr>
        <p:spPr>
          <a:xfrm>
            <a:off x="1381536" y="2162616"/>
            <a:ext cx="1653894" cy="2516073"/>
          </a:xfrm>
          <a:prstGeom prst="rect">
            <a:avLst/>
          </a:prstGeom>
          <a:ln>
            <a:solidFill>
              <a:srgbClr val="7030A0"/>
            </a:solidFill>
            <a:prstDash val="dash"/>
          </a:ln>
        </p:spPr>
        <p:txBody>
          <a:bodyPr wrap="square">
            <a:spAutoFit/>
          </a:bodyPr>
          <a:lstStyle/>
          <a:p>
            <a:r>
              <a:rPr lang="en-GB" sz="1050" dirty="0"/>
              <a:t>Mrs Reed is Jane's aunt and she looks after Jane at Gateshead. Mrs Reed is cruel towards Jane, offering her little happiness and punishing her relentlessly. She punishes Jane by locking her in the Red Room and forbidding anyone to let her out. Mrs Reed idolises her children, John, Georgiana and Eliza, making them selfish, egotistical and arrogant</a:t>
            </a:r>
            <a:r>
              <a:rPr lang="en-GB" sz="1050" dirty="0" smtClean="0"/>
              <a:t>.</a:t>
            </a:r>
            <a:endParaRPr lang="en-GB" sz="1050" dirty="0"/>
          </a:p>
        </p:txBody>
      </p:sp>
      <p:sp>
        <p:nvSpPr>
          <p:cNvPr id="35" name="Rectangle 34"/>
          <p:cNvSpPr/>
          <p:nvPr/>
        </p:nvSpPr>
        <p:spPr>
          <a:xfrm>
            <a:off x="5910337" y="2218843"/>
            <a:ext cx="1543958" cy="1708160"/>
          </a:xfrm>
          <a:prstGeom prst="rect">
            <a:avLst/>
          </a:prstGeom>
          <a:ln>
            <a:solidFill>
              <a:srgbClr val="7030A0"/>
            </a:solidFill>
            <a:prstDash val="dash"/>
          </a:ln>
        </p:spPr>
        <p:txBody>
          <a:bodyPr wrap="square">
            <a:spAutoFit/>
          </a:bodyPr>
          <a:lstStyle/>
          <a:p>
            <a:r>
              <a:rPr lang="en-GB" sz="1050" dirty="0"/>
              <a:t>Grace Poole is Bertha Mason’s keeper at </a:t>
            </a:r>
            <a:r>
              <a:rPr lang="en-GB" sz="1050" dirty="0" err="1"/>
              <a:t>Thornfield</a:t>
            </a:r>
            <a:r>
              <a:rPr lang="en-GB" sz="1050" dirty="0"/>
              <a:t>, </a:t>
            </a:r>
            <a:r>
              <a:rPr lang="en-GB" sz="1050" dirty="0" smtClean="0"/>
              <a:t>whose </a:t>
            </a:r>
            <a:r>
              <a:rPr lang="en-GB" sz="1050" dirty="0"/>
              <a:t>carelessness frequently allows Bertha to escape. When Jane first arrives at </a:t>
            </a:r>
            <a:r>
              <a:rPr lang="en-GB" sz="1050" dirty="0" err="1"/>
              <a:t>Thornfield</a:t>
            </a:r>
            <a:r>
              <a:rPr lang="en-GB" sz="1050" dirty="0"/>
              <a:t>, Mrs. Fairfax attributes to Grace all evidence of Bertha’s misdeeds.</a:t>
            </a:r>
          </a:p>
        </p:txBody>
      </p:sp>
      <p:sp>
        <p:nvSpPr>
          <p:cNvPr id="37" name="Rectangle 36"/>
          <p:cNvSpPr/>
          <p:nvPr/>
        </p:nvSpPr>
        <p:spPr>
          <a:xfrm>
            <a:off x="5921825" y="4472006"/>
            <a:ext cx="1599209" cy="2031325"/>
          </a:xfrm>
          <a:prstGeom prst="rect">
            <a:avLst/>
          </a:prstGeom>
          <a:ln>
            <a:solidFill>
              <a:srgbClr val="7030A0"/>
            </a:solidFill>
            <a:prstDash val="dash"/>
          </a:ln>
        </p:spPr>
        <p:txBody>
          <a:bodyPr wrap="square">
            <a:spAutoFit/>
          </a:bodyPr>
          <a:lstStyle/>
          <a:p>
            <a:r>
              <a:rPr lang="en-GB" sz="1050" dirty="0" smtClean="0"/>
              <a:t>St John (pronounced </a:t>
            </a:r>
            <a:r>
              <a:rPr lang="en-GB" sz="1050" dirty="0" err="1" smtClean="0"/>
              <a:t>Sinjin</a:t>
            </a:r>
            <a:r>
              <a:rPr lang="en-GB" sz="1050" dirty="0" smtClean="0"/>
              <a:t>) is the minister that helps Jane recover after leaving </a:t>
            </a:r>
            <a:r>
              <a:rPr lang="en-GB" sz="1050" dirty="0" err="1" smtClean="0"/>
              <a:t>Thornfield</a:t>
            </a:r>
            <a:r>
              <a:rPr lang="en-GB" sz="1050" dirty="0" smtClean="0"/>
              <a:t>. He is the opposite of Rochester, cold, repressed and pious and asks Jane to go to India with him as his wife not because he loves her but because he needs a wife like her.</a:t>
            </a:r>
            <a:endParaRPr lang="en-GB" sz="1050" dirty="0"/>
          </a:p>
        </p:txBody>
      </p:sp>
      <p:sp>
        <p:nvSpPr>
          <p:cNvPr id="40" name="Rectangle 39"/>
          <p:cNvSpPr/>
          <p:nvPr/>
        </p:nvSpPr>
        <p:spPr>
          <a:xfrm>
            <a:off x="1381536" y="4790920"/>
            <a:ext cx="1653894" cy="1869743"/>
          </a:xfrm>
          <a:prstGeom prst="rect">
            <a:avLst/>
          </a:prstGeom>
          <a:ln>
            <a:solidFill>
              <a:srgbClr val="7030A0"/>
            </a:solidFill>
            <a:prstDash val="dash"/>
          </a:ln>
        </p:spPr>
        <p:txBody>
          <a:bodyPr wrap="square">
            <a:spAutoFit/>
          </a:bodyPr>
          <a:lstStyle/>
          <a:p>
            <a:r>
              <a:rPr lang="en-GB" sz="1050"/>
              <a:t>Mrs Fairfax is the housekeeper at Thornfield Hall. She likes to keep the house in order, ensuring everything is clean and organised for Rochester, the master of the house. Mrs Fairfax is very organised, welcoming and expects her team to keep their place and position.</a:t>
            </a:r>
            <a:endParaRPr lang="en-GB" sz="1050" dirty="0"/>
          </a:p>
        </p:txBody>
      </p:sp>
      <p:pic>
        <p:nvPicPr>
          <p:cNvPr id="10" name="Picture 9"/>
          <p:cNvPicPr>
            <a:picLocks noChangeAspect="1"/>
          </p:cNvPicPr>
          <p:nvPr/>
        </p:nvPicPr>
        <p:blipFill>
          <a:blip r:embed="rId2"/>
          <a:stretch>
            <a:fillRect/>
          </a:stretch>
        </p:blipFill>
        <p:spPr>
          <a:xfrm>
            <a:off x="106854" y="2282228"/>
            <a:ext cx="1191565" cy="1543774"/>
          </a:xfrm>
          <a:prstGeom prst="rect">
            <a:avLst/>
          </a:prstGeom>
        </p:spPr>
      </p:pic>
      <p:pic>
        <p:nvPicPr>
          <p:cNvPr id="11" name="Picture 10"/>
          <p:cNvPicPr>
            <a:picLocks noChangeAspect="1"/>
          </p:cNvPicPr>
          <p:nvPr/>
        </p:nvPicPr>
        <p:blipFill>
          <a:blip r:embed="rId3"/>
          <a:stretch>
            <a:fillRect/>
          </a:stretch>
        </p:blipFill>
        <p:spPr>
          <a:xfrm>
            <a:off x="134702" y="4667518"/>
            <a:ext cx="1155651" cy="1460528"/>
          </a:xfrm>
          <a:prstGeom prst="rect">
            <a:avLst/>
          </a:prstGeom>
        </p:spPr>
      </p:pic>
      <p:pic>
        <p:nvPicPr>
          <p:cNvPr id="12" name="Picture 11"/>
          <p:cNvPicPr>
            <a:picLocks noChangeAspect="1"/>
          </p:cNvPicPr>
          <p:nvPr/>
        </p:nvPicPr>
        <p:blipFill rotWithShape="1">
          <a:blip r:embed="rId4"/>
          <a:srcRect t="7642" b="7167"/>
          <a:stretch/>
        </p:blipFill>
        <p:spPr>
          <a:xfrm>
            <a:off x="3161847" y="1795827"/>
            <a:ext cx="1107844" cy="1554480"/>
          </a:xfrm>
          <a:prstGeom prst="rect">
            <a:avLst/>
          </a:prstGeom>
        </p:spPr>
      </p:pic>
      <p:sp>
        <p:nvSpPr>
          <p:cNvPr id="13" name="Rectangle 12"/>
          <p:cNvSpPr/>
          <p:nvPr/>
        </p:nvSpPr>
        <p:spPr>
          <a:xfrm>
            <a:off x="3109091" y="3684335"/>
            <a:ext cx="1261110" cy="2839239"/>
          </a:xfrm>
          <a:prstGeom prst="rect">
            <a:avLst/>
          </a:prstGeom>
          <a:ln>
            <a:solidFill>
              <a:srgbClr val="7030A0"/>
            </a:solidFill>
            <a:prstDash val="dash"/>
          </a:ln>
        </p:spPr>
        <p:txBody>
          <a:bodyPr wrap="square">
            <a:spAutoFit/>
          </a:bodyPr>
          <a:lstStyle/>
          <a:p>
            <a:r>
              <a:rPr lang="en-GB" sz="1050" dirty="0"/>
              <a:t>Helen Burns is Jane's only friend at </a:t>
            </a:r>
            <a:r>
              <a:rPr lang="en-GB" sz="1050" dirty="0" err="1"/>
              <a:t>Lowood</a:t>
            </a:r>
            <a:r>
              <a:rPr lang="en-GB" sz="1050" dirty="0"/>
              <a:t> School. Helen is honest, pious, loyal and compassionate. </a:t>
            </a:r>
            <a:r>
              <a:rPr lang="en-GB" sz="1050" dirty="0" smtClean="0"/>
              <a:t>She </a:t>
            </a:r>
            <a:r>
              <a:rPr lang="en-GB" sz="1050" dirty="0"/>
              <a:t>is continuously victimised by her teachers and regularly takes the punishment without voicing her opinions. This confuses Jane, as she wishes Helen would stand up for herself. </a:t>
            </a:r>
          </a:p>
        </p:txBody>
      </p:sp>
      <p:pic>
        <p:nvPicPr>
          <p:cNvPr id="15" name="Picture 14"/>
          <p:cNvPicPr>
            <a:picLocks noChangeAspect="1"/>
          </p:cNvPicPr>
          <p:nvPr/>
        </p:nvPicPr>
        <p:blipFill>
          <a:blip r:embed="rId5"/>
          <a:stretch>
            <a:fillRect/>
          </a:stretch>
        </p:blipFill>
        <p:spPr>
          <a:xfrm>
            <a:off x="4375242" y="1795827"/>
            <a:ext cx="1450974" cy="1566808"/>
          </a:xfrm>
          <a:prstGeom prst="rect">
            <a:avLst/>
          </a:prstGeom>
        </p:spPr>
      </p:pic>
      <p:sp>
        <p:nvSpPr>
          <p:cNvPr id="18" name="Rectangle 17"/>
          <p:cNvSpPr/>
          <p:nvPr/>
        </p:nvSpPr>
        <p:spPr>
          <a:xfrm>
            <a:off x="4460564" y="3672303"/>
            <a:ext cx="1326712" cy="2354491"/>
          </a:xfrm>
          <a:prstGeom prst="rect">
            <a:avLst/>
          </a:prstGeom>
          <a:ln>
            <a:solidFill>
              <a:srgbClr val="7030A0"/>
            </a:solidFill>
            <a:prstDash val="dash"/>
          </a:ln>
        </p:spPr>
        <p:txBody>
          <a:bodyPr wrap="square">
            <a:spAutoFit/>
          </a:bodyPr>
          <a:lstStyle/>
          <a:p>
            <a:r>
              <a:rPr lang="en-GB" sz="1050" dirty="0"/>
              <a:t>Adele is Rochester's ward and she stays at </a:t>
            </a:r>
            <a:r>
              <a:rPr lang="en-GB" sz="1050" dirty="0" err="1"/>
              <a:t>Thornfield</a:t>
            </a:r>
            <a:r>
              <a:rPr lang="en-GB" sz="1050" dirty="0"/>
              <a:t> under Rochester's instructions. </a:t>
            </a:r>
            <a:r>
              <a:rPr lang="en-GB" sz="1050" dirty="0" smtClean="0"/>
              <a:t>Adele </a:t>
            </a:r>
            <a:r>
              <a:rPr lang="en-GB" sz="1050" dirty="0"/>
              <a:t>is more focused on fashion and </a:t>
            </a:r>
            <a:r>
              <a:rPr lang="en-GB" sz="1050" dirty="0" smtClean="0"/>
              <a:t>presents  </a:t>
            </a:r>
            <a:r>
              <a:rPr lang="en-GB" sz="1050" dirty="0"/>
              <a:t>rather than her studies. Adele is quite fanciful and does not take her studies seriously. Adele respects and loves Jane.</a:t>
            </a:r>
          </a:p>
        </p:txBody>
      </p:sp>
      <p:pic>
        <p:nvPicPr>
          <p:cNvPr id="19" name="Picture 18"/>
          <p:cNvPicPr>
            <a:picLocks noChangeAspect="1"/>
          </p:cNvPicPr>
          <p:nvPr/>
        </p:nvPicPr>
        <p:blipFill>
          <a:blip r:embed="rId6"/>
          <a:stretch>
            <a:fillRect/>
          </a:stretch>
        </p:blipFill>
        <p:spPr>
          <a:xfrm>
            <a:off x="7620216" y="2221033"/>
            <a:ext cx="1187887" cy="1854067"/>
          </a:xfrm>
          <a:prstGeom prst="rect">
            <a:avLst/>
          </a:prstGeom>
        </p:spPr>
      </p:pic>
      <p:pic>
        <p:nvPicPr>
          <p:cNvPr id="20" name="Picture 19"/>
          <p:cNvPicPr>
            <a:picLocks noChangeAspect="1"/>
          </p:cNvPicPr>
          <p:nvPr/>
        </p:nvPicPr>
        <p:blipFill>
          <a:blip r:embed="rId7"/>
          <a:stretch>
            <a:fillRect/>
          </a:stretch>
        </p:blipFill>
        <p:spPr>
          <a:xfrm>
            <a:off x="7593365" y="4458219"/>
            <a:ext cx="1379262" cy="1835559"/>
          </a:xfrm>
          <a:prstGeom prst="rect">
            <a:avLst/>
          </a:prstGeom>
        </p:spPr>
      </p:pic>
      <p:pic>
        <p:nvPicPr>
          <p:cNvPr id="22" name="Picture 21"/>
          <p:cNvPicPr>
            <a:picLocks noChangeAspect="1"/>
          </p:cNvPicPr>
          <p:nvPr/>
        </p:nvPicPr>
        <p:blipFill>
          <a:blip r:embed="rId8"/>
          <a:stretch>
            <a:fillRect/>
          </a:stretch>
        </p:blipFill>
        <p:spPr>
          <a:xfrm>
            <a:off x="80398" y="327829"/>
            <a:ext cx="1818139" cy="1040634"/>
          </a:xfrm>
          <a:prstGeom prst="rect">
            <a:avLst/>
          </a:prstGeom>
        </p:spPr>
      </p:pic>
      <p:pic>
        <p:nvPicPr>
          <p:cNvPr id="23" name="Picture 22"/>
          <p:cNvPicPr>
            <a:picLocks noChangeAspect="1"/>
          </p:cNvPicPr>
          <p:nvPr/>
        </p:nvPicPr>
        <p:blipFill>
          <a:blip r:embed="rId9"/>
          <a:stretch>
            <a:fillRect/>
          </a:stretch>
        </p:blipFill>
        <p:spPr>
          <a:xfrm>
            <a:off x="7294199" y="297412"/>
            <a:ext cx="1729014" cy="1150580"/>
          </a:xfrm>
          <a:prstGeom prst="rect">
            <a:avLst/>
          </a:prstGeom>
        </p:spPr>
      </p:pic>
    </p:spTree>
    <p:extLst>
      <p:ext uri="{BB962C8B-B14F-4D97-AF65-F5344CB8AC3E}">
        <p14:creationId xmlns:p14="http://schemas.microsoft.com/office/powerpoint/2010/main" val="2604010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53149" y="158672"/>
            <a:ext cx="5731245" cy="1200329"/>
          </a:xfrm>
          <a:prstGeom prst="rect">
            <a:avLst/>
          </a:prstGeom>
          <a:noFill/>
        </p:spPr>
        <p:txBody>
          <a:bodyPr wrap="square" rtlCol="0">
            <a:spAutoFit/>
          </a:bodyPr>
          <a:lstStyle/>
          <a:p>
            <a:pPr algn="ctr"/>
            <a:r>
              <a:rPr lang="en-US" sz="3600" dirty="0" smtClean="0">
                <a:latin typeface="Adamsky SF" pitchFamily="2" charset="0"/>
              </a:rPr>
              <a:t>Jane Eyre</a:t>
            </a:r>
          </a:p>
          <a:p>
            <a:pPr algn="ctr"/>
            <a:r>
              <a:rPr lang="en-US" sz="3600" dirty="0" err="1" smtClean="0">
                <a:latin typeface="Adamsky SF" pitchFamily="2" charset="0"/>
              </a:rPr>
              <a:t>Characterisation</a:t>
            </a:r>
            <a:endParaRPr lang="en-GB" sz="3600" dirty="0" smtClean="0">
              <a:latin typeface="Adamsky SF" pitchFamily="2" charset="0"/>
            </a:endParaRPr>
          </a:p>
        </p:txBody>
      </p:sp>
      <p:sp>
        <p:nvSpPr>
          <p:cNvPr id="4" name="TextBox 3"/>
          <p:cNvSpPr txBox="1"/>
          <p:nvPr/>
        </p:nvSpPr>
        <p:spPr>
          <a:xfrm>
            <a:off x="171901" y="2167467"/>
            <a:ext cx="2698299" cy="2031325"/>
          </a:xfrm>
          <a:prstGeom prst="rect">
            <a:avLst/>
          </a:prstGeom>
          <a:noFill/>
          <a:ln>
            <a:solidFill>
              <a:srgbClr val="7030A0"/>
            </a:solidFill>
            <a:prstDash val="dash"/>
          </a:ln>
        </p:spPr>
        <p:txBody>
          <a:bodyPr wrap="square" rtlCol="0">
            <a:spAutoFit/>
          </a:bodyPr>
          <a:lstStyle/>
          <a:p>
            <a:r>
              <a:rPr lang="en-US" sz="1400" dirty="0" smtClean="0"/>
              <a:t>Describe a moment when an actor used their voice effectively.</a:t>
            </a:r>
          </a:p>
          <a:p>
            <a:r>
              <a:rPr lang="en-US" sz="1400" dirty="0" smtClean="0"/>
              <a:t>……………………………………………………………………………………………………………………………………………………………………………………………………………………………………………………………………………………………………………………………………………………………………………………</a:t>
            </a:r>
            <a:endParaRPr lang="en-GB" sz="1400" dirty="0"/>
          </a:p>
        </p:txBody>
      </p:sp>
      <p:sp>
        <p:nvSpPr>
          <p:cNvPr id="12" name="TextBox 11"/>
          <p:cNvSpPr txBox="1"/>
          <p:nvPr/>
        </p:nvSpPr>
        <p:spPr>
          <a:xfrm>
            <a:off x="171902" y="4496476"/>
            <a:ext cx="3408440" cy="2031325"/>
          </a:xfrm>
          <a:prstGeom prst="rect">
            <a:avLst/>
          </a:prstGeom>
          <a:noFill/>
          <a:ln>
            <a:solidFill>
              <a:srgbClr val="7030A0"/>
            </a:solidFill>
            <a:prstDash val="dash"/>
          </a:ln>
        </p:spPr>
        <p:txBody>
          <a:bodyPr wrap="square" rtlCol="0">
            <a:spAutoFit/>
          </a:bodyPr>
          <a:lstStyle/>
          <a:p>
            <a:r>
              <a:rPr lang="en-US" sz="1400" dirty="0" smtClean="0"/>
              <a:t>Describe a moment when an actor used their physicality effectively.</a:t>
            </a:r>
          </a:p>
          <a:p>
            <a:r>
              <a:rPr lang="en-US" sz="1400" dirty="0" smtClean="0"/>
              <a:t>……………………………………………………………………………………………………………………………………………………………………………………………………………………………………………………………………………………………………………………………………………………………………………………………………………………………………………………………………………………………………</a:t>
            </a:r>
            <a:endParaRPr lang="en-GB" sz="1400" dirty="0"/>
          </a:p>
        </p:txBody>
      </p:sp>
      <p:sp>
        <p:nvSpPr>
          <p:cNvPr id="14" name="TextBox 13"/>
          <p:cNvSpPr txBox="1"/>
          <p:nvPr/>
        </p:nvSpPr>
        <p:spPr>
          <a:xfrm>
            <a:off x="3135236" y="2167466"/>
            <a:ext cx="5754245" cy="2031325"/>
          </a:xfrm>
          <a:prstGeom prst="rect">
            <a:avLst/>
          </a:prstGeom>
          <a:noFill/>
          <a:ln>
            <a:solidFill>
              <a:srgbClr val="7030A0"/>
            </a:solidFill>
            <a:prstDash val="dash"/>
          </a:ln>
        </p:spPr>
        <p:txBody>
          <a:bodyPr wrap="square" rtlCol="0">
            <a:spAutoFit/>
          </a:bodyPr>
          <a:lstStyle/>
          <a:p>
            <a:r>
              <a:rPr lang="en-US" sz="1400" dirty="0" smtClean="0"/>
              <a:t>Explain how an actor shows a contrast in characters when multi rolling?</a:t>
            </a:r>
          </a:p>
          <a:p>
            <a:r>
              <a:rPr lang="en-US" sz="1400" dirty="0" smtClean="0"/>
              <a:t>……………………………………………………………………………………………………………………………………………………………………………………………………………………………………………………………………………………………………………………………………………………………………………………………………………………………………………………………………………………………………………………………………………………………………………………………………………………………………………………………………………………………………………………………………………………………………………………………………………………………………………………………………………………………………………………………………………………………………………………………..</a:t>
            </a:r>
            <a:endParaRPr lang="en-GB" sz="1400" dirty="0"/>
          </a:p>
        </p:txBody>
      </p:sp>
      <p:sp>
        <p:nvSpPr>
          <p:cNvPr id="16" name="TextBox 15"/>
          <p:cNvSpPr txBox="1"/>
          <p:nvPr/>
        </p:nvSpPr>
        <p:spPr>
          <a:xfrm>
            <a:off x="3724275" y="4496473"/>
            <a:ext cx="2964489" cy="2031325"/>
          </a:xfrm>
          <a:prstGeom prst="rect">
            <a:avLst/>
          </a:prstGeom>
          <a:noFill/>
          <a:ln>
            <a:solidFill>
              <a:srgbClr val="7030A0"/>
            </a:solidFill>
            <a:prstDash val="dash"/>
          </a:ln>
        </p:spPr>
        <p:txBody>
          <a:bodyPr wrap="square" rtlCol="0">
            <a:spAutoFit/>
          </a:bodyPr>
          <a:lstStyle/>
          <a:p>
            <a:r>
              <a:rPr lang="en-US" sz="1400" dirty="0" smtClean="0"/>
              <a:t>Which moment of </a:t>
            </a:r>
            <a:r>
              <a:rPr lang="en-US" sz="1400" dirty="0" err="1" smtClean="0"/>
              <a:t>characterisation</a:t>
            </a:r>
            <a:r>
              <a:rPr lang="en-US" sz="1400" dirty="0" smtClean="0"/>
              <a:t> would you direct differently and why ?</a:t>
            </a:r>
          </a:p>
          <a:p>
            <a:r>
              <a:rPr lang="en-US" sz="1400" dirty="0" smtClean="0"/>
              <a:t>………………………………………………………………………………………………………………………………………………………………………………………………………………………………………………………………………………………………………………………………………………………………………………………………………………………….</a:t>
            </a:r>
            <a:endParaRPr lang="en-GB" sz="1400" dirty="0"/>
          </a:p>
        </p:txBody>
      </p:sp>
      <p:sp>
        <p:nvSpPr>
          <p:cNvPr id="5" name="Rectangle 4"/>
          <p:cNvSpPr/>
          <p:nvPr/>
        </p:nvSpPr>
        <p:spPr>
          <a:xfrm>
            <a:off x="2933117" y="1313592"/>
            <a:ext cx="3371308" cy="646331"/>
          </a:xfrm>
          <a:prstGeom prst="rect">
            <a:avLst/>
          </a:prstGeom>
          <a:ln>
            <a:solidFill>
              <a:srgbClr val="7030A0"/>
            </a:solidFill>
            <a:prstDash val="dash"/>
          </a:ln>
        </p:spPr>
        <p:txBody>
          <a:bodyPr wrap="none">
            <a:spAutoFit/>
          </a:bodyPr>
          <a:lstStyle/>
          <a:p>
            <a:r>
              <a:rPr lang="en-GB" b="1" dirty="0"/>
              <a:t>Director </a:t>
            </a:r>
            <a:r>
              <a:rPr lang="en-GB" dirty="0"/>
              <a:t>Sally </a:t>
            </a:r>
            <a:r>
              <a:rPr lang="en-GB" dirty="0" smtClean="0"/>
              <a:t>Cookson</a:t>
            </a:r>
          </a:p>
          <a:p>
            <a:r>
              <a:rPr lang="en-GB" b="1" dirty="0" smtClean="0"/>
              <a:t>Movement </a:t>
            </a:r>
            <a:r>
              <a:rPr lang="en-GB" b="1" dirty="0"/>
              <a:t>Director </a:t>
            </a:r>
            <a:r>
              <a:rPr lang="en-GB" dirty="0"/>
              <a:t>Dan </a:t>
            </a:r>
            <a:r>
              <a:rPr lang="en-GB" dirty="0" err="1"/>
              <a:t>Canham</a:t>
            </a:r>
            <a:r>
              <a:rPr lang="en-GB" dirty="0"/>
              <a:t> </a:t>
            </a:r>
          </a:p>
        </p:txBody>
      </p:sp>
      <p:pic>
        <p:nvPicPr>
          <p:cNvPr id="8" name="Picture 7"/>
          <p:cNvPicPr>
            <a:picLocks noChangeAspect="1"/>
          </p:cNvPicPr>
          <p:nvPr/>
        </p:nvPicPr>
        <p:blipFill rotWithShape="1">
          <a:blip r:embed="rId2"/>
          <a:srcRect r="15099"/>
          <a:stretch/>
        </p:blipFill>
        <p:spPr>
          <a:xfrm>
            <a:off x="6816367" y="4591050"/>
            <a:ext cx="2194284" cy="1936748"/>
          </a:xfrm>
          <a:prstGeom prst="rect">
            <a:avLst/>
          </a:prstGeom>
        </p:spPr>
      </p:pic>
      <p:pic>
        <p:nvPicPr>
          <p:cNvPr id="11" name="Picture 10"/>
          <p:cNvPicPr>
            <a:picLocks noChangeAspect="1"/>
          </p:cNvPicPr>
          <p:nvPr/>
        </p:nvPicPr>
        <p:blipFill>
          <a:blip r:embed="rId3"/>
          <a:stretch>
            <a:fillRect/>
          </a:stretch>
        </p:blipFill>
        <p:spPr>
          <a:xfrm>
            <a:off x="171901" y="313126"/>
            <a:ext cx="2619375" cy="1743075"/>
          </a:xfrm>
          <a:prstGeom prst="rect">
            <a:avLst/>
          </a:prstGeom>
        </p:spPr>
      </p:pic>
      <p:pic>
        <p:nvPicPr>
          <p:cNvPr id="13" name="Picture 12"/>
          <p:cNvPicPr>
            <a:picLocks noChangeAspect="1"/>
          </p:cNvPicPr>
          <p:nvPr/>
        </p:nvPicPr>
        <p:blipFill rotWithShape="1">
          <a:blip r:embed="rId4"/>
          <a:srcRect l="8125"/>
          <a:stretch/>
        </p:blipFill>
        <p:spPr>
          <a:xfrm>
            <a:off x="6446266" y="454824"/>
            <a:ext cx="2474342" cy="1402876"/>
          </a:xfrm>
          <a:prstGeom prst="rect">
            <a:avLst/>
          </a:prstGeom>
        </p:spPr>
      </p:pic>
    </p:spTree>
    <p:extLst>
      <p:ext uri="{BB962C8B-B14F-4D97-AF65-F5344CB8AC3E}">
        <p14:creationId xmlns:p14="http://schemas.microsoft.com/office/powerpoint/2010/main" val="16782048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12555" y="174592"/>
            <a:ext cx="5731245" cy="1200329"/>
          </a:xfrm>
          <a:prstGeom prst="rect">
            <a:avLst/>
          </a:prstGeom>
          <a:noFill/>
        </p:spPr>
        <p:txBody>
          <a:bodyPr wrap="square" rtlCol="0">
            <a:spAutoFit/>
          </a:bodyPr>
          <a:lstStyle/>
          <a:p>
            <a:pPr algn="ctr"/>
            <a:r>
              <a:rPr lang="en-US" sz="3600" dirty="0" smtClean="0">
                <a:latin typeface="Adamsky SF" pitchFamily="2" charset="0"/>
              </a:rPr>
              <a:t>Jane Eyre </a:t>
            </a:r>
            <a:endParaRPr lang="en-US" sz="3600" dirty="0">
              <a:latin typeface="Adamsky SF" pitchFamily="2" charset="0"/>
            </a:endParaRPr>
          </a:p>
          <a:p>
            <a:pPr algn="ctr"/>
            <a:r>
              <a:rPr lang="en-US" sz="3600" dirty="0" err="1" smtClean="0">
                <a:latin typeface="Adamsky SF" pitchFamily="2" charset="0"/>
              </a:rPr>
              <a:t>Characterisation</a:t>
            </a:r>
            <a:endParaRPr lang="en-GB" sz="3600" dirty="0" smtClean="0">
              <a:latin typeface="Adamsky SF" pitchFamily="2" charset="0"/>
            </a:endParaRPr>
          </a:p>
        </p:txBody>
      </p:sp>
      <p:sp>
        <p:nvSpPr>
          <p:cNvPr id="4" name="TextBox 3"/>
          <p:cNvSpPr txBox="1"/>
          <p:nvPr/>
        </p:nvSpPr>
        <p:spPr>
          <a:xfrm>
            <a:off x="195014" y="1736578"/>
            <a:ext cx="2698299" cy="3108543"/>
          </a:xfrm>
          <a:prstGeom prst="rect">
            <a:avLst/>
          </a:prstGeom>
          <a:noFill/>
          <a:ln>
            <a:solidFill>
              <a:srgbClr val="7030A0"/>
            </a:solidFill>
            <a:prstDash val="dash"/>
          </a:ln>
        </p:spPr>
        <p:txBody>
          <a:bodyPr wrap="square" rtlCol="0">
            <a:spAutoFit/>
          </a:bodyPr>
          <a:lstStyle/>
          <a:p>
            <a:r>
              <a:rPr lang="en-US" sz="1400" dirty="0" smtClean="0"/>
              <a:t>How did the extremely physical nature of the show effect the actors performance?</a:t>
            </a:r>
          </a:p>
          <a:p>
            <a:r>
              <a:rPr lang="en-US" sz="1400" dirty="0" smtClean="0"/>
              <a:t>……………………………………………………………………………………………………………………………………………………………………………………………………………………………………………………………………………………………………………………………………………………………………………………………………………………………………………………………………………………………....................................................................................................................</a:t>
            </a:r>
            <a:endParaRPr lang="en-GB" sz="1400" dirty="0"/>
          </a:p>
        </p:txBody>
      </p:sp>
      <p:sp>
        <p:nvSpPr>
          <p:cNvPr id="14" name="TextBox 13"/>
          <p:cNvSpPr txBox="1"/>
          <p:nvPr/>
        </p:nvSpPr>
        <p:spPr>
          <a:xfrm>
            <a:off x="3135236" y="2167466"/>
            <a:ext cx="5754245" cy="2246769"/>
          </a:xfrm>
          <a:prstGeom prst="rect">
            <a:avLst/>
          </a:prstGeom>
          <a:noFill/>
          <a:ln>
            <a:solidFill>
              <a:srgbClr val="7030A0"/>
            </a:solidFill>
            <a:prstDash val="dash"/>
          </a:ln>
        </p:spPr>
        <p:txBody>
          <a:bodyPr wrap="square" rtlCol="0">
            <a:spAutoFit/>
          </a:bodyPr>
          <a:lstStyle/>
          <a:p>
            <a:r>
              <a:rPr lang="en-US" sz="1400" dirty="0" smtClean="0"/>
              <a:t>In one scene from the play, explain how two actors showed a change in relationship?</a:t>
            </a:r>
          </a:p>
          <a:p>
            <a:r>
              <a:rPr lang="en-US" sz="1400" dirty="0" smtClean="0"/>
              <a:t>……………………………………………………………………………………………………………………………………………………………………………………………………………………………………………………………………………………………………………………………………………………………………………………………………………………………………………………………………………………………………………………………………………………………………………………………………………………………………………………………………………………………………………………………………………………………………………………………………………………………………………………………………………………………………………………………………………………………………………………………..</a:t>
            </a:r>
            <a:endParaRPr lang="en-GB" sz="1400" dirty="0"/>
          </a:p>
        </p:txBody>
      </p:sp>
      <p:sp>
        <p:nvSpPr>
          <p:cNvPr id="16" name="TextBox 15"/>
          <p:cNvSpPr txBox="1"/>
          <p:nvPr/>
        </p:nvSpPr>
        <p:spPr>
          <a:xfrm>
            <a:off x="3135236" y="4496475"/>
            <a:ext cx="2877122" cy="2031325"/>
          </a:xfrm>
          <a:prstGeom prst="rect">
            <a:avLst/>
          </a:prstGeom>
          <a:noFill/>
          <a:ln>
            <a:solidFill>
              <a:srgbClr val="7030A0"/>
            </a:solidFill>
            <a:prstDash val="dash"/>
          </a:ln>
        </p:spPr>
        <p:txBody>
          <a:bodyPr wrap="square" rtlCol="0">
            <a:spAutoFit/>
          </a:bodyPr>
          <a:lstStyle/>
          <a:p>
            <a:r>
              <a:rPr lang="en-US" sz="1400" dirty="0" smtClean="0"/>
              <a:t>How did the actor Craig Edwards make us believe he was a dog?</a:t>
            </a:r>
          </a:p>
          <a:p>
            <a:r>
              <a:rPr lang="en-US" sz="1400" dirty="0" smtClean="0"/>
              <a:t>…………………………………………………………………………………………………………………………………………………………………………………………………………………………………………………………………………………………………………………………………………………………………………………………………………………………</a:t>
            </a:r>
            <a:endParaRPr lang="en-GB" sz="1400" dirty="0"/>
          </a:p>
        </p:txBody>
      </p:sp>
      <p:sp>
        <p:nvSpPr>
          <p:cNvPr id="12" name="Rectangle 11"/>
          <p:cNvSpPr/>
          <p:nvPr/>
        </p:nvSpPr>
        <p:spPr>
          <a:xfrm>
            <a:off x="2933117" y="1313592"/>
            <a:ext cx="3371308" cy="646331"/>
          </a:xfrm>
          <a:prstGeom prst="rect">
            <a:avLst/>
          </a:prstGeom>
          <a:ln>
            <a:solidFill>
              <a:srgbClr val="7030A0"/>
            </a:solidFill>
            <a:prstDash val="dash"/>
          </a:ln>
        </p:spPr>
        <p:txBody>
          <a:bodyPr wrap="none">
            <a:spAutoFit/>
          </a:bodyPr>
          <a:lstStyle/>
          <a:p>
            <a:r>
              <a:rPr lang="en-GB" b="1" dirty="0"/>
              <a:t>Director </a:t>
            </a:r>
            <a:r>
              <a:rPr lang="en-GB" dirty="0"/>
              <a:t>Sally </a:t>
            </a:r>
            <a:r>
              <a:rPr lang="en-GB" dirty="0" smtClean="0"/>
              <a:t>Cookson</a:t>
            </a:r>
          </a:p>
          <a:p>
            <a:r>
              <a:rPr lang="en-GB" b="1" dirty="0" smtClean="0"/>
              <a:t>Movement </a:t>
            </a:r>
            <a:r>
              <a:rPr lang="en-GB" b="1" dirty="0"/>
              <a:t>Director </a:t>
            </a:r>
            <a:r>
              <a:rPr lang="en-GB" dirty="0"/>
              <a:t>Dan </a:t>
            </a:r>
            <a:r>
              <a:rPr lang="en-GB" dirty="0" err="1"/>
              <a:t>Canham</a:t>
            </a:r>
            <a:r>
              <a:rPr lang="en-GB" dirty="0"/>
              <a:t> </a:t>
            </a:r>
          </a:p>
        </p:txBody>
      </p:sp>
      <p:pic>
        <p:nvPicPr>
          <p:cNvPr id="3" name="Picture 2"/>
          <p:cNvPicPr>
            <a:picLocks noChangeAspect="1"/>
          </p:cNvPicPr>
          <p:nvPr/>
        </p:nvPicPr>
        <p:blipFill>
          <a:blip r:embed="rId2"/>
          <a:stretch>
            <a:fillRect/>
          </a:stretch>
        </p:blipFill>
        <p:spPr>
          <a:xfrm>
            <a:off x="726128" y="4922518"/>
            <a:ext cx="1636072" cy="1823695"/>
          </a:xfrm>
          <a:prstGeom prst="rect">
            <a:avLst/>
          </a:prstGeom>
          <a:noFill/>
          <a:ln>
            <a:noFill/>
          </a:ln>
        </p:spPr>
        <p:style>
          <a:lnRef idx="0">
            <a:scrgbClr r="0" g="0" b="0"/>
          </a:lnRef>
          <a:fillRef idx="0">
            <a:scrgbClr r="0" g="0" b="0"/>
          </a:fillRef>
          <a:effectRef idx="0">
            <a:scrgbClr r="0" g="0" b="0"/>
          </a:effectRef>
          <a:fontRef idx="minor">
            <a:schemeClr val="dk1"/>
          </a:fontRef>
        </p:style>
      </p:pic>
      <p:pic>
        <p:nvPicPr>
          <p:cNvPr id="6" name="Picture 5"/>
          <p:cNvPicPr>
            <a:picLocks noChangeAspect="1"/>
          </p:cNvPicPr>
          <p:nvPr/>
        </p:nvPicPr>
        <p:blipFill>
          <a:blip r:embed="rId3"/>
          <a:stretch>
            <a:fillRect/>
          </a:stretch>
        </p:blipFill>
        <p:spPr>
          <a:xfrm>
            <a:off x="6115050" y="4845121"/>
            <a:ext cx="2857500" cy="1600200"/>
          </a:xfrm>
          <a:prstGeom prst="rect">
            <a:avLst/>
          </a:prstGeom>
        </p:spPr>
      </p:pic>
      <p:pic>
        <p:nvPicPr>
          <p:cNvPr id="17" name="Picture 16"/>
          <p:cNvPicPr>
            <a:picLocks noChangeAspect="1"/>
          </p:cNvPicPr>
          <p:nvPr/>
        </p:nvPicPr>
        <p:blipFill>
          <a:blip r:embed="rId4"/>
          <a:stretch>
            <a:fillRect/>
          </a:stretch>
        </p:blipFill>
        <p:spPr>
          <a:xfrm>
            <a:off x="6688764" y="317206"/>
            <a:ext cx="2137247" cy="1552575"/>
          </a:xfrm>
          <a:prstGeom prst="rect">
            <a:avLst/>
          </a:prstGeom>
        </p:spPr>
      </p:pic>
      <p:pic>
        <p:nvPicPr>
          <p:cNvPr id="8" name="Picture 7"/>
          <p:cNvPicPr>
            <a:picLocks noChangeAspect="1"/>
          </p:cNvPicPr>
          <p:nvPr/>
        </p:nvPicPr>
        <p:blipFill>
          <a:blip r:embed="rId5"/>
          <a:stretch>
            <a:fillRect/>
          </a:stretch>
        </p:blipFill>
        <p:spPr>
          <a:xfrm>
            <a:off x="350341" y="174592"/>
            <a:ext cx="2223140" cy="1399451"/>
          </a:xfrm>
          <a:prstGeom prst="rect">
            <a:avLst/>
          </a:prstGeom>
        </p:spPr>
      </p:pic>
    </p:spTree>
    <p:extLst>
      <p:ext uri="{BB962C8B-B14F-4D97-AF65-F5344CB8AC3E}">
        <p14:creationId xmlns:p14="http://schemas.microsoft.com/office/powerpoint/2010/main" val="236493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38" y="-88102"/>
            <a:ext cx="8252591" cy="1325563"/>
          </a:xfrm>
        </p:spPr>
        <p:txBody>
          <a:bodyPr>
            <a:normAutofit/>
          </a:bodyPr>
          <a:lstStyle/>
          <a:p>
            <a:r>
              <a:rPr lang="en-GB" sz="3200" dirty="0" smtClean="0">
                <a:latin typeface="Adamsky SF" pitchFamily="2" charset="0"/>
              </a:rPr>
              <a:t>DIRECTORS DECISIONS- KEY WORDS</a:t>
            </a:r>
            <a:endParaRPr lang="en-GB" sz="3200" dirty="0">
              <a:latin typeface="Adamsky SF" pitchFamily="2"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023620387"/>
              </p:ext>
            </p:extLst>
          </p:nvPr>
        </p:nvGraphicFramePr>
        <p:xfrm>
          <a:off x="260522" y="1099948"/>
          <a:ext cx="6530745" cy="5534478"/>
        </p:xfrm>
        <a:graphic>
          <a:graphicData uri="http://schemas.openxmlformats.org/drawingml/2006/table">
            <a:tbl>
              <a:tblPr firstRow="1" bandRow="1">
                <a:tableStyleId>{5940675A-B579-460E-94D1-54222C63F5DA}</a:tableStyleId>
              </a:tblPr>
              <a:tblGrid>
                <a:gridCol w="1680509">
                  <a:extLst>
                    <a:ext uri="{9D8B030D-6E8A-4147-A177-3AD203B41FA5}">
                      <a16:colId xmlns:a16="http://schemas.microsoft.com/office/drawing/2014/main" val="20000"/>
                    </a:ext>
                  </a:extLst>
                </a:gridCol>
                <a:gridCol w="4850236">
                  <a:extLst>
                    <a:ext uri="{9D8B030D-6E8A-4147-A177-3AD203B41FA5}">
                      <a16:colId xmlns:a16="http://schemas.microsoft.com/office/drawing/2014/main" val="20001"/>
                    </a:ext>
                  </a:extLst>
                </a:gridCol>
              </a:tblGrid>
              <a:tr h="456296">
                <a:tc>
                  <a:txBody>
                    <a:bodyPr/>
                    <a:lstStyle/>
                    <a:p>
                      <a:r>
                        <a:rPr lang="en-GB" sz="1800" dirty="0" smtClean="0"/>
                        <a:t>Key Word</a:t>
                      </a:r>
                      <a:endParaRPr lang="en-GB" sz="1800" dirty="0"/>
                    </a:p>
                  </a:txBody>
                  <a:tcPr marL="62738" marR="62738" marT="31367" marB="31367"/>
                </a:tc>
                <a:tc>
                  <a:txBody>
                    <a:bodyPr/>
                    <a:lstStyle/>
                    <a:p>
                      <a:r>
                        <a:rPr lang="en-GB" sz="1800" dirty="0" smtClean="0"/>
                        <a:t>Definition</a:t>
                      </a:r>
                      <a:endParaRPr lang="en-GB" sz="1800" dirty="0"/>
                    </a:p>
                  </a:txBody>
                  <a:tcPr marL="62738" marR="62738" marT="31367" marB="31367"/>
                </a:tc>
                <a:extLst>
                  <a:ext uri="{0D108BD9-81ED-4DB2-BD59-A6C34878D82A}">
                    <a16:rowId xmlns:a16="http://schemas.microsoft.com/office/drawing/2014/main" val="10000"/>
                  </a:ext>
                </a:extLst>
              </a:tr>
              <a:tr h="4198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panose="020F0502020204030204"/>
                          <a:ea typeface="+mn-ea"/>
                          <a:cs typeface="+mn-cs"/>
                        </a:rPr>
                        <a:t>Artistic Intention</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2738" marR="62738" marT="31367" marB="313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2738" marR="62738" marT="31367" marB="31367"/>
                </a:tc>
                <a:extLst>
                  <a:ext uri="{0D108BD9-81ED-4DB2-BD59-A6C34878D82A}">
                    <a16:rowId xmlns:a16="http://schemas.microsoft.com/office/drawing/2014/main" val="3654723859"/>
                  </a:ext>
                </a:extLst>
              </a:tr>
              <a:tr h="445252">
                <a:tc>
                  <a:txBody>
                    <a:bodyPr/>
                    <a:lstStyle/>
                    <a:p>
                      <a:r>
                        <a:rPr lang="en-GB" sz="1200" dirty="0" smtClean="0"/>
                        <a:t>Historical Romance Drama</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0001"/>
                  </a:ext>
                </a:extLst>
              </a:tr>
              <a:tr h="445252">
                <a:tc>
                  <a:txBody>
                    <a:bodyPr/>
                    <a:lstStyle/>
                    <a:p>
                      <a:r>
                        <a:rPr lang="en-GB" sz="1200" dirty="0" smtClean="0"/>
                        <a:t>Adaptation</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080857406"/>
                  </a:ext>
                </a:extLst>
              </a:tr>
              <a:tr h="406535">
                <a:tc>
                  <a:txBody>
                    <a:bodyPr/>
                    <a:lstStyle/>
                    <a:p>
                      <a:r>
                        <a:rPr lang="en-GB" sz="1200" dirty="0" smtClean="0"/>
                        <a:t>Conventions of a Genre</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4199705380"/>
                  </a:ext>
                </a:extLst>
              </a:tr>
              <a:tr h="348458">
                <a:tc>
                  <a:txBody>
                    <a:bodyPr/>
                    <a:lstStyle/>
                    <a:p>
                      <a:r>
                        <a:rPr lang="en-GB" sz="1200" dirty="0" smtClean="0"/>
                        <a:t>Non-Naturalistic</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0003"/>
                  </a:ext>
                </a:extLst>
              </a:tr>
              <a:tr h="358138">
                <a:tc>
                  <a:txBody>
                    <a:bodyPr/>
                    <a:lstStyle/>
                    <a:p>
                      <a:r>
                        <a:rPr lang="en-GB" sz="1200" dirty="0" smtClean="0"/>
                        <a:t>Naturalistic</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0004"/>
                  </a:ext>
                </a:extLst>
              </a:tr>
              <a:tr h="406414">
                <a:tc>
                  <a:txBody>
                    <a:bodyPr/>
                    <a:lstStyle/>
                    <a:p>
                      <a:r>
                        <a:rPr lang="en-GB" sz="1200" dirty="0" smtClean="0"/>
                        <a:t>Drama Conventions</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0006"/>
                  </a:ext>
                </a:extLst>
              </a:tr>
              <a:tr h="435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Multi</a:t>
                      </a:r>
                      <a:r>
                        <a:rPr lang="en-GB" sz="1200" baseline="0" dirty="0" smtClean="0"/>
                        <a:t> role</a:t>
                      </a:r>
                      <a:endParaRPr lang="en-GB" sz="1200" dirty="0" smtClean="0"/>
                    </a:p>
                    <a:p>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048176747"/>
                  </a:ext>
                </a:extLst>
              </a:tr>
              <a:tr h="423045">
                <a:tc>
                  <a:txBody>
                    <a:bodyPr/>
                    <a:lstStyle/>
                    <a:p>
                      <a:r>
                        <a:rPr lang="en-GB" sz="1200" dirty="0" smtClean="0"/>
                        <a:t>Thought track</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0007"/>
                  </a:ext>
                </a:extLst>
              </a:tr>
              <a:tr h="403787">
                <a:tc>
                  <a:txBody>
                    <a:bodyPr/>
                    <a:lstStyle/>
                    <a:p>
                      <a:r>
                        <a:rPr lang="en-GB" sz="1200" dirty="0" smtClean="0"/>
                        <a:t>Suspension of Disbelief</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0008"/>
                  </a:ext>
                </a:extLst>
              </a:tr>
              <a:tr h="351750">
                <a:tc>
                  <a:txBody>
                    <a:bodyPr/>
                    <a:lstStyle/>
                    <a:p>
                      <a:r>
                        <a:rPr lang="en-GB" sz="1200" dirty="0" smtClean="0"/>
                        <a:t>Physical Theatre</a:t>
                      </a:r>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0011"/>
                  </a:ext>
                </a:extLst>
              </a:tr>
              <a:tr h="317114">
                <a:tc>
                  <a:txBody>
                    <a:bodyPr/>
                    <a:lstStyle/>
                    <a:p>
                      <a:r>
                        <a:rPr lang="en-GB" sz="1200" dirty="0" smtClean="0"/>
                        <a:t>Dream Sequence</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1204986331"/>
                  </a:ext>
                </a:extLst>
              </a:tr>
              <a:tr h="317114">
                <a:tc>
                  <a:txBody>
                    <a:bodyPr/>
                    <a:lstStyle/>
                    <a:p>
                      <a:r>
                        <a:rPr lang="en-GB" sz="1200" dirty="0" smtClean="0"/>
                        <a:t>Transitions</a:t>
                      </a:r>
                      <a:endParaRPr lang="en-GB" sz="1200" dirty="0"/>
                    </a:p>
                  </a:txBody>
                  <a:tcPr marL="62738" marR="62738" marT="31367" marB="31367"/>
                </a:tc>
                <a:tc>
                  <a:txBody>
                    <a:bodyPr/>
                    <a:lstStyle/>
                    <a:p>
                      <a:endParaRPr lang="en-GB" sz="1600" dirty="0"/>
                    </a:p>
                  </a:txBody>
                  <a:tcPr marL="62738" marR="62738" marT="31367" marB="31367"/>
                </a:tc>
                <a:extLst>
                  <a:ext uri="{0D108BD9-81ED-4DB2-BD59-A6C34878D82A}">
                    <a16:rowId xmlns:a16="http://schemas.microsoft.com/office/drawing/2014/main" val="435301679"/>
                  </a:ext>
                </a:extLst>
              </a:tr>
            </a:tbl>
          </a:graphicData>
        </a:graphic>
      </p:graphicFrame>
      <p:pic>
        <p:nvPicPr>
          <p:cNvPr id="2050" name="Picture 2" descr="JANE EYRE UK Tour 2017Royal National Theatre - The Grand Ope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9074" y="1679171"/>
            <a:ext cx="2116540" cy="1408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587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82264" y="170843"/>
            <a:ext cx="5731245" cy="1200329"/>
          </a:xfrm>
          <a:prstGeom prst="rect">
            <a:avLst/>
          </a:prstGeom>
          <a:noFill/>
        </p:spPr>
        <p:txBody>
          <a:bodyPr wrap="square" rtlCol="0">
            <a:spAutoFit/>
          </a:bodyPr>
          <a:lstStyle/>
          <a:p>
            <a:pPr algn="ctr"/>
            <a:r>
              <a:rPr lang="en-US" sz="3600" dirty="0" smtClean="0">
                <a:latin typeface="Adamsky SF" pitchFamily="2" charset="0"/>
              </a:rPr>
              <a:t>Jane Eyre</a:t>
            </a:r>
          </a:p>
          <a:p>
            <a:pPr algn="ctr"/>
            <a:r>
              <a:rPr lang="en-US" sz="3600" dirty="0" smtClean="0">
                <a:latin typeface="Adamsky SF" pitchFamily="2" charset="0"/>
              </a:rPr>
              <a:t>Director’s Decisions</a:t>
            </a:r>
            <a:endParaRPr lang="en-GB" sz="3600" dirty="0" smtClean="0">
              <a:latin typeface="Adamsky SF" pitchFamily="2" charset="0"/>
            </a:endParaRPr>
          </a:p>
        </p:txBody>
      </p:sp>
      <p:sp>
        <p:nvSpPr>
          <p:cNvPr id="4" name="TextBox 3"/>
          <p:cNvSpPr txBox="1"/>
          <p:nvPr/>
        </p:nvSpPr>
        <p:spPr>
          <a:xfrm>
            <a:off x="171901" y="1966492"/>
            <a:ext cx="2837306" cy="2246769"/>
          </a:xfrm>
          <a:prstGeom prst="rect">
            <a:avLst/>
          </a:prstGeom>
          <a:noFill/>
          <a:ln>
            <a:solidFill>
              <a:srgbClr val="7030A0"/>
            </a:solidFill>
            <a:prstDash val="dash"/>
          </a:ln>
        </p:spPr>
        <p:txBody>
          <a:bodyPr wrap="square" rtlCol="0">
            <a:spAutoFit/>
          </a:bodyPr>
          <a:lstStyle/>
          <a:p>
            <a:r>
              <a:rPr lang="en-US" sz="1400" dirty="0" smtClean="0"/>
              <a:t>What genre is Jane Eyre and how do we know?</a:t>
            </a:r>
          </a:p>
          <a:p>
            <a:r>
              <a:rPr lang="en-US" sz="1400" dirty="0" smtClean="0"/>
              <a:t>………………………………………………………………………………………………………………………………………………………………………………………………………………………………………………………………………………………………………………………………………………………………………………………………………………………………………………………………</a:t>
            </a:r>
            <a:endParaRPr lang="en-GB" sz="1400" dirty="0"/>
          </a:p>
        </p:txBody>
      </p:sp>
      <p:sp>
        <p:nvSpPr>
          <p:cNvPr id="12" name="TextBox 11"/>
          <p:cNvSpPr txBox="1"/>
          <p:nvPr/>
        </p:nvSpPr>
        <p:spPr>
          <a:xfrm>
            <a:off x="171901" y="4281028"/>
            <a:ext cx="3178128" cy="2462213"/>
          </a:xfrm>
          <a:prstGeom prst="rect">
            <a:avLst/>
          </a:prstGeom>
          <a:noFill/>
          <a:ln>
            <a:solidFill>
              <a:srgbClr val="7030A0"/>
            </a:solidFill>
            <a:prstDash val="dash"/>
          </a:ln>
        </p:spPr>
        <p:txBody>
          <a:bodyPr wrap="square" rtlCol="0">
            <a:spAutoFit/>
          </a:bodyPr>
          <a:lstStyle/>
          <a:p>
            <a:r>
              <a:rPr lang="en-US" sz="1400" dirty="0" smtClean="0"/>
              <a:t>Name a moment in the play that demonstrates a Naturalistic style and explain why .………………………………………………………………………………………………………………………………………………………………………………………………………………………………………………………………………………………………………………………………………………………………………………………………………………………………………………………………………………………………………………………………</a:t>
            </a:r>
            <a:endParaRPr lang="en-GB" sz="1400" dirty="0"/>
          </a:p>
        </p:txBody>
      </p:sp>
      <p:sp>
        <p:nvSpPr>
          <p:cNvPr id="14" name="TextBox 13"/>
          <p:cNvSpPr txBox="1"/>
          <p:nvPr/>
        </p:nvSpPr>
        <p:spPr>
          <a:xfrm>
            <a:off x="3135236" y="1966493"/>
            <a:ext cx="5754245" cy="2246769"/>
          </a:xfrm>
          <a:prstGeom prst="rect">
            <a:avLst/>
          </a:prstGeom>
          <a:noFill/>
          <a:ln>
            <a:solidFill>
              <a:srgbClr val="7030A0"/>
            </a:solidFill>
            <a:prstDash val="dash"/>
          </a:ln>
        </p:spPr>
        <p:txBody>
          <a:bodyPr wrap="square" rtlCol="0">
            <a:spAutoFit/>
          </a:bodyPr>
          <a:lstStyle/>
          <a:p>
            <a:r>
              <a:rPr lang="en-US" sz="1400" dirty="0" smtClean="0"/>
              <a:t>Describe a moment in the play where design or </a:t>
            </a:r>
            <a:r>
              <a:rPr lang="en-US" sz="1400" dirty="0" err="1" smtClean="0"/>
              <a:t>characterisation</a:t>
            </a:r>
            <a:r>
              <a:rPr lang="en-US" sz="1400" dirty="0" smtClean="0"/>
              <a:t> are used to demonstrate the genre. ……………………………………………………………………………………………………………………………………………………………………………………………………………………………………………………………………………………………………………………………………………………………………………………………………………………………………………………………………………………………………………………………………………………………………………………………………………………………………………………………………………………………………………………………………………………………………………………………………………………………………………………………………………………………………………………………………………………………………………………………..</a:t>
            </a:r>
            <a:endParaRPr lang="en-GB" sz="1400" dirty="0"/>
          </a:p>
        </p:txBody>
      </p:sp>
      <p:sp>
        <p:nvSpPr>
          <p:cNvPr id="16" name="TextBox 15"/>
          <p:cNvSpPr txBox="1"/>
          <p:nvPr/>
        </p:nvSpPr>
        <p:spPr>
          <a:xfrm>
            <a:off x="3449955" y="4281029"/>
            <a:ext cx="3208540" cy="2462213"/>
          </a:xfrm>
          <a:prstGeom prst="rect">
            <a:avLst/>
          </a:prstGeom>
          <a:noFill/>
          <a:ln>
            <a:solidFill>
              <a:srgbClr val="7030A0"/>
            </a:solidFill>
            <a:prstDash val="dash"/>
          </a:ln>
        </p:spPr>
        <p:txBody>
          <a:bodyPr wrap="square" rtlCol="0">
            <a:spAutoFit/>
          </a:bodyPr>
          <a:lstStyle/>
          <a:p>
            <a:r>
              <a:rPr lang="en-US" sz="1400" dirty="0" smtClean="0"/>
              <a:t>Name a moment in the play that demonstrates a non naturalistic style and explain why.</a:t>
            </a:r>
          </a:p>
          <a:p>
            <a:r>
              <a:rPr lang="en-US" sz="1400" dirty="0" smtClean="0"/>
              <a:t>………………………………………………………………………………………………………………………………………………………………………………………………………………………………………………………………………………………………………………………………………………………………………………………………………………………………………………………………………………………………………………………………</a:t>
            </a:r>
            <a:endParaRPr lang="en-GB" sz="1400" dirty="0"/>
          </a:p>
        </p:txBody>
      </p:sp>
      <p:sp>
        <p:nvSpPr>
          <p:cNvPr id="5" name="Rectangle 4"/>
          <p:cNvSpPr/>
          <p:nvPr/>
        </p:nvSpPr>
        <p:spPr>
          <a:xfrm>
            <a:off x="7422926" y="208336"/>
            <a:ext cx="1466555" cy="646331"/>
          </a:xfrm>
          <a:prstGeom prst="rect">
            <a:avLst/>
          </a:prstGeom>
          <a:ln>
            <a:solidFill>
              <a:srgbClr val="7030A0"/>
            </a:solidFill>
            <a:prstDash val="dash"/>
          </a:ln>
        </p:spPr>
        <p:txBody>
          <a:bodyPr wrap="none">
            <a:spAutoFit/>
          </a:bodyPr>
          <a:lstStyle/>
          <a:p>
            <a:pPr algn="ctr"/>
            <a:r>
              <a:rPr lang="en-GB" b="1" dirty="0"/>
              <a:t>Director </a:t>
            </a:r>
            <a:endParaRPr lang="en-GB" b="1" dirty="0" smtClean="0"/>
          </a:p>
          <a:p>
            <a:pPr algn="ctr"/>
            <a:r>
              <a:rPr lang="en-GB" dirty="0" smtClean="0"/>
              <a:t>Sally Cookson</a:t>
            </a:r>
          </a:p>
        </p:txBody>
      </p:sp>
      <p:pic>
        <p:nvPicPr>
          <p:cNvPr id="6" name="Picture 5"/>
          <p:cNvPicPr>
            <a:picLocks noChangeAspect="1"/>
          </p:cNvPicPr>
          <p:nvPr/>
        </p:nvPicPr>
        <p:blipFill>
          <a:blip r:embed="rId2"/>
          <a:stretch>
            <a:fillRect/>
          </a:stretch>
        </p:blipFill>
        <p:spPr>
          <a:xfrm>
            <a:off x="6754139" y="4808583"/>
            <a:ext cx="2135342" cy="1420973"/>
          </a:xfrm>
          <a:prstGeom prst="rect">
            <a:avLst/>
          </a:prstGeom>
        </p:spPr>
      </p:pic>
      <p:pic>
        <p:nvPicPr>
          <p:cNvPr id="3076" name="Picture 4" descr="Jane Eyre at the National Theatre (2015) - The T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328" y="208336"/>
            <a:ext cx="2430823" cy="162054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851265" y="1288473"/>
            <a:ext cx="6038216" cy="646331"/>
          </a:xfrm>
          <a:prstGeom prst="rect">
            <a:avLst/>
          </a:prstGeom>
          <a:noFill/>
          <a:ln>
            <a:solidFill>
              <a:srgbClr val="7030A0"/>
            </a:solidFill>
            <a:prstDash val="dash"/>
          </a:ln>
        </p:spPr>
        <p:txBody>
          <a:bodyPr wrap="square" rtlCol="0">
            <a:spAutoFit/>
          </a:bodyPr>
          <a:lstStyle/>
          <a:p>
            <a:pPr algn="ctr"/>
            <a:r>
              <a:rPr lang="en-GB" sz="1200" dirty="0" smtClean="0"/>
              <a:t>The director is in charge of the artistic intention for the play, how the play will </a:t>
            </a:r>
            <a:r>
              <a:rPr lang="en-GB" sz="1200" dirty="0"/>
              <a:t>be adapted from the </a:t>
            </a:r>
            <a:r>
              <a:rPr lang="en-GB" sz="1200" dirty="0" smtClean="0"/>
              <a:t>text, how it will look, sound and feel. The performance was devised by the cast and crew but Cookson made the final decisions to ensure her artistic intention was met.</a:t>
            </a:r>
            <a:endParaRPr lang="en-GB" sz="1200" dirty="0"/>
          </a:p>
        </p:txBody>
      </p:sp>
    </p:spTree>
    <p:extLst>
      <p:ext uri="{BB962C8B-B14F-4D97-AF65-F5344CB8AC3E}">
        <p14:creationId xmlns:p14="http://schemas.microsoft.com/office/powerpoint/2010/main" val="26967577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182264" y="170843"/>
            <a:ext cx="5731245" cy="1200329"/>
          </a:xfrm>
          <a:prstGeom prst="rect">
            <a:avLst/>
          </a:prstGeom>
          <a:noFill/>
        </p:spPr>
        <p:txBody>
          <a:bodyPr wrap="square" rtlCol="0">
            <a:spAutoFit/>
          </a:bodyPr>
          <a:lstStyle/>
          <a:p>
            <a:pPr algn="ctr"/>
            <a:r>
              <a:rPr lang="en-US" sz="3600" dirty="0" smtClean="0">
                <a:latin typeface="Adamsky SF" pitchFamily="2" charset="0"/>
              </a:rPr>
              <a:t>Jane Eyre</a:t>
            </a:r>
          </a:p>
          <a:p>
            <a:pPr algn="ctr"/>
            <a:r>
              <a:rPr lang="en-US" sz="3600" dirty="0" smtClean="0">
                <a:latin typeface="Adamsky SF" pitchFamily="2" charset="0"/>
              </a:rPr>
              <a:t>Director’s Decisions</a:t>
            </a:r>
            <a:endParaRPr lang="en-GB" sz="3600" dirty="0" smtClean="0">
              <a:latin typeface="Adamsky SF" pitchFamily="2" charset="0"/>
            </a:endParaRPr>
          </a:p>
        </p:txBody>
      </p:sp>
      <p:sp>
        <p:nvSpPr>
          <p:cNvPr id="4" name="TextBox 3"/>
          <p:cNvSpPr txBox="1"/>
          <p:nvPr/>
        </p:nvSpPr>
        <p:spPr>
          <a:xfrm>
            <a:off x="171901" y="2167467"/>
            <a:ext cx="2837306" cy="2031325"/>
          </a:xfrm>
          <a:prstGeom prst="rect">
            <a:avLst/>
          </a:prstGeom>
          <a:noFill/>
          <a:ln>
            <a:solidFill>
              <a:srgbClr val="7030A0"/>
            </a:solidFill>
            <a:prstDash val="dash"/>
          </a:ln>
        </p:spPr>
        <p:txBody>
          <a:bodyPr wrap="square" rtlCol="0">
            <a:spAutoFit/>
          </a:bodyPr>
          <a:lstStyle/>
          <a:p>
            <a:r>
              <a:rPr lang="en-US" sz="1400" dirty="0" smtClean="0"/>
              <a:t>Describe a moment when a drama convention is used on stage.</a:t>
            </a:r>
          </a:p>
          <a:p>
            <a:r>
              <a:rPr lang="en-US" sz="1400" dirty="0" smtClean="0"/>
              <a:t>……………………………………………………………………………………………………………………………………………………………………………………………………………………………………………………………………………………………………………………………………………………………………………………………………….</a:t>
            </a:r>
            <a:endParaRPr lang="en-GB" sz="1400" dirty="0"/>
          </a:p>
        </p:txBody>
      </p:sp>
      <p:sp>
        <p:nvSpPr>
          <p:cNvPr id="12" name="TextBox 11"/>
          <p:cNvSpPr txBox="1"/>
          <p:nvPr/>
        </p:nvSpPr>
        <p:spPr>
          <a:xfrm>
            <a:off x="171901" y="4281028"/>
            <a:ext cx="2837305" cy="2462213"/>
          </a:xfrm>
          <a:prstGeom prst="rect">
            <a:avLst/>
          </a:prstGeom>
          <a:noFill/>
          <a:ln>
            <a:solidFill>
              <a:srgbClr val="7030A0"/>
            </a:solidFill>
            <a:prstDash val="dash"/>
          </a:ln>
        </p:spPr>
        <p:txBody>
          <a:bodyPr wrap="square" rtlCol="0">
            <a:spAutoFit/>
          </a:bodyPr>
          <a:lstStyle/>
          <a:p>
            <a:r>
              <a:rPr lang="en-US" sz="1400" dirty="0" smtClean="0"/>
              <a:t>What impact did the convention have on the audience?</a:t>
            </a:r>
          </a:p>
          <a:p>
            <a:r>
              <a:rPr lang="en-US" sz="1400" dirty="0" smtClean="0"/>
              <a:t>………………………………………………………………………………………………………………………………………………………………………………………………………………………………………………………………………………………………………………………………………………………………………………………………………………………………………………………………………………………………………………………</a:t>
            </a:r>
            <a:endParaRPr lang="en-GB" sz="1400" dirty="0"/>
          </a:p>
        </p:txBody>
      </p:sp>
      <p:sp>
        <p:nvSpPr>
          <p:cNvPr id="14" name="TextBox 13"/>
          <p:cNvSpPr txBox="1"/>
          <p:nvPr/>
        </p:nvSpPr>
        <p:spPr>
          <a:xfrm>
            <a:off x="3135236" y="2167466"/>
            <a:ext cx="5754245" cy="2031325"/>
          </a:xfrm>
          <a:prstGeom prst="rect">
            <a:avLst/>
          </a:prstGeom>
          <a:noFill/>
          <a:ln>
            <a:solidFill>
              <a:srgbClr val="7030A0"/>
            </a:solidFill>
            <a:prstDash val="dash"/>
          </a:ln>
        </p:spPr>
        <p:txBody>
          <a:bodyPr wrap="square" rtlCol="0">
            <a:spAutoFit/>
          </a:bodyPr>
          <a:lstStyle/>
          <a:p>
            <a:r>
              <a:rPr lang="en-US" sz="1400" dirty="0" smtClean="0"/>
              <a:t>How did the director use blocking and design to transition between scenes?</a:t>
            </a:r>
          </a:p>
          <a:p>
            <a:r>
              <a:rPr lang="en-US" sz="1400" dirty="0" smtClean="0"/>
              <a:t>……………………………………………………………………………………………………………………………………………………………………………………………………………………………………………………………………………………………………………………………………………………………………………………………………………………………………………………………………………………………………………………………………………………………………………………………………………………………………………………………………………………………………………………………………………………………………………………………………………………………………………………………………………………………………………………………………………………………………………………………..</a:t>
            </a:r>
            <a:endParaRPr lang="en-GB" sz="1400" dirty="0"/>
          </a:p>
        </p:txBody>
      </p:sp>
      <p:sp>
        <p:nvSpPr>
          <p:cNvPr id="5" name="Rectangle 4"/>
          <p:cNvSpPr/>
          <p:nvPr/>
        </p:nvSpPr>
        <p:spPr>
          <a:xfrm>
            <a:off x="7422926" y="208336"/>
            <a:ext cx="1466555" cy="646331"/>
          </a:xfrm>
          <a:prstGeom prst="rect">
            <a:avLst/>
          </a:prstGeom>
          <a:ln>
            <a:solidFill>
              <a:srgbClr val="7030A0"/>
            </a:solidFill>
            <a:prstDash val="dash"/>
          </a:ln>
        </p:spPr>
        <p:txBody>
          <a:bodyPr wrap="none">
            <a:spAutoFit/>
          </a:bodyPr>
          <a:lstStyle/>
          <a:p>
            <a:pPr algn="ctr"/>
            <a:r>
              <a:rPr lang="en-GB" b="1" dirty="0"/>
              <a:t>Director </a:t>
            </a:r>
            <a:endParaRPr lang="en-GB" b="1" dirty="0" smtClean="0"/>
          </a:p>
          <a:p>
            <a:pPr algn="ctr"/>
            <a:r>
              <a:rPr lang="en-GB" dirty="0" smtClean="0"/>
              <a:t>Sally Cookson</a:t>
            </a:r>
          </a:p>
        </p:txBody>
      </p:sp>
      <p:pic>
        <p:nvPicPr>
          <p:cNvPr id="2" name="Picture 1"/>
          <p:cNvPicPr>
            <a:picLocks noChangeAspect="1"/>
          </p:cNvPicPr>
          <p:nvPr/>
        </p:nvPicPr>
        <p:blipFill>
          <a:blip r:embed="rId2"/>
          <a:stretch>
            <a:fillRect/>
          </a:stretch>
        </p:blipFill>
        <p:spPr>
          <a:xfrm>
            <a:off x="6308206" y="4281028"/>
            <a:ext cx="2581275" cy="1771650"/>
          </a:xfrm>
          <a:prstGeom prst="rect">
            <a:avLst/>
          </a:prstGeom>
        </p:spPr>
      </p:pic>
      <p:pic>
        <p:nvPicPr>
          <p:cNvPr id="1026" name="Picture 2" descr="Jane Eyre. National Theatre and Bristol Old Vic at Hull New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236" y="4281028"/>
            <a:ext cx="2351164" cy="15658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4"/>
          <a:srcRect r="22478"/>
          <a:stretch/>
        </p:blipFill>
        <p:spPr>
          <a:xfrm>
            <a:off x="369668" y="209227"/>
            <a:ext cx="2252829" cy="1743630"/>
          </a:xfrm>
          <a:prstGeom prst="rect">
            <a:avLst/>
          </a:prstGeom>
        </p:spPr>
      </p:pic>
      <p:pic>
        <p:nvPicPr>
          <p:cNvPr id="3" name="Picture 2"/>
          <p:cNvPicPr>
            <a:picLocks noChangeAspect="1"/>
          </p:cNvPicPr>
          <p:nvPr/>
        </p:nvPicPr>
        <p:blipFill>
          <a:blip r:embed="rId5"/>
          <a:stretch>
            <a:fillRect/>
          </a:stretch>
        </p:blipFill>
        <p:spPr>
          <a:xfrm>
            <a:off x="5047886" y="5526581"/>
            <a:ext cx="2195426" cy="1273778"/>
          </a:xfrm>
          <a:prstGeom prst="rect">
            <a:avLst/>
          </a:prstGeom>
        </p:spPr>
      </p:pic>
      <p:sp>
        <p:nvSpPr>
          <p:cNvPr id="15" name="TextBox 14"/>
          <p:cNvSpPr txBox="1"/>
          <p:nvPr/>
        </p:nvSpPr>
        <p:spPr>
          <a:xfrm>
            <a:off x="2851265" y="1288473"/>
            <a:ext cx="6038216" cy="646331"/>
          </a:xfrm>
          <a:prstGeom prst="rect">
            <a:avLst/>
          </a:prstGeom>
          <a:noFill/>
          <a:ln>
            <a:solidFill>
              <a:srgbClr val="7030A0"/>
            </a:solidFill>
            <a:prstDash val="dash"/>
          </a:ln>
        </p:spPr>
        <p:txBody>
          <a:bodyPr wrap="square" rtlCol="0">
            <a:spAutoFit/>
          </a:bodyPr>
          <a:lstStyle/>
          <a:p>
            <a:r>
              <a:rPr lang="en-GB" sz="1200" dirty="0" smtClean="0"/>
              <a:t>There were many decisions that made the play non-naturalistic but gave a clear message to the audience. Drama conventions and interesting use of transitions helped to create mood and atmosphere, increasing the pace of what was once a static novel.</a:t>
            </a:r>
            <a:endParaRPr lang="en-GB" sz="1200" dirty="0"/>
          </a:p>
        </p:txBody>
      </p:sp>
    </p:spTree>
    <p:extLst>
      <p:ext uri="{BB962C8B-B14F-4D97-AF65-F5344CB8AC3E}">
        <p14:creationId xmlns:p14="http://schemas.microsoft.com/office/powerpoint/2010/main" val="16851437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90204" y="890811"/>
            <a:ext cx="7822276" cy="646331"/>
          </a:xfrm>
          <a:prstGeom prst="rect">
            <a:avLst/>
          </a:prstGeom>
          <a:noFill/>
          <a:ln>
            <a:solidFill>
              <a:srgbClr val="7030A0"/>
            </a:solidFill>
            <a:prstDash val="dash"/>
          </a:ln>
        </p:spPr>
        <p:txBody>
          <a:bodyPr wrap="square" rtlCol="0">
            <a:spAutoFit/>
          </a:bodyPr>
          <a:lstStyle/>
          <a:p>
            <a:pPr algn="ctr"/>
            <a:r>
              <a:rPr lang="en-GB" dirty="0" smtClean="0"/>
              <a:t>You will be asked to write an essay based on the live performance you have seen. </a:t>
            </a:r>
          </a:p>
          <a:p>
            <a:pPr algn="ctr"/>
            <a:r>
              <a:rPr lang="en-GB" dirty="0" smtClean="0"/>
              <a:t>Plan out the structure you will use before you start.</a:t>
            </a:r>
            <a:endParaRPr lang="en-GB" dirty="0"/>
          </a:p>
        </p:txBody>
      </p:sp>
      <p:sp>
        <p:nvSpPr>
          <p:cNvPr id="8" name="TextBox 7"/>
          <p:cNvSpPr txBox="1"/>
          <p:nvPr/>
        </p:nvSpPr>
        <p:spPr>
          <a:xfrm>
            <a:off x="984545" y="244480"/>
            <a:ext cx="7355307" cy="646331"/>
          </a:xfrm>
          <a:prstGeom prst="rect">
            <a:avLst/>
          </a:prstGeom>
          <a:noFill/>
        </p:spPr>
        <p:txBody>
          <a:bodyPr wrap="square" rtlCol="0">
            <a:spAutoFit/>
          </a:bodyPr>
          <a:lstStyle/>
          <a:p>
            <a:pPr algn="ctr"/>
            <a:r>
              <a:rPr lang="en-GB" sz="3600" dirty="0" smtClean="0">
                <a:latin typeface="Adamsky SF" pitchFamily="2" charset="0"/>
              </a:rPr>
              <a:t>Essay Structure and Advice</a:t>
            </a:r>
            <a:endParaRPr lang="en-GB" sz="3600" dirty="0">
              <a:latin typeface="Adamsky SF" pitchFamily="2" charset="0"/>
            </a:endParaRPr>
          </a:p>
        </p:txBody>
      </p:sp>
      <p:sp>
        <p:nvSpPr>
          <p:cNvPr id="2" name="TextBox 1"/>
          <p:cNvSpPr txBox="1"/>
          <p:nvPr/>
        </p:nvSpPr>
        <p:spPr>
          <a:xfrm>
            <a:off x="2789433" y="1604370"/>
            <a:ext cx="3483934" cy="1815882"/>
          </a:xfrm>
          <a:prstGeom prst="rect">
            <a:avLst/>
          </a:prstGeom>
          <a:noFill/>
          <a:ln>
            <a:solidFill>
              <a:srgbClr val="7030A0"/>
            </a:solidFill>
            <a:prstDash val="dash"/>
          </a:ln>
        </p:spPr>
        <p:txBody>
          <a:bodyPr wrap="square" rtlCol="0">
            <a:spAutoFit/>
          </a:bodyPr>
          <a:lstStyle/>
          <a:p>
            <a:r>
              <a:rPr lang="en-GB" sz="1400" dirty="0" smtClean="0"/>
              <a:t>Paragraph 1-3 </a:t>
            </a:r>
          </a:p>
          <a:p>
            <a:r>
              <a:rPr lang="en-GB" sz="1400" b="1" dirty="0" smtClean="0"/>
              <a:t>P</a:t>
            </a:r>
            <a:r>
              <a:rPr lang="en-GB" sz="1400" dirty="0" smtClean="0"/>
              <a:t>oint- Make a point that links to your question. </a:t>
            </a:r>
          </a:p>
          <a:p>
            <a:r>
              <a:rPr lang="en-GB" sz="1400" b="1" dirty="0" smtClean="0"/>
              <a:t>E</a:t>
            </a:r>
            <a:r>
              <a:rPr lang="en-GB" sz="1400" dirty="0" smtClean="0"/>
              <a:t>vidence- Describe the moment in the play where this is evident.</a:t>
            </a:r>
          </a:p>
          <a:p>
            <a:r>
              <a:rPr lang="en-GB" sz="1400" b="1" dirty="0" smtClean="0"/>
              <a:t>E</a:t>
            </a:r>
            <a:r>
              <a:rPr lang="en-GB" sz="1400" dirty="0" smtClean="0"/>
              <a:t>xplain- Explain the impact that this decision by the director, designer or performer on the audience (you)</a:t>
            </a:r>
            <a:endParaRPr lang="en-GB" sz="1400" dirty="0"/>
          </a:p>
        </p:txBody>
      </p:sp>
      <p:sp>
        <p:nvSpPr>
          <p:cNvPr id="15" name="TextBox 14"/>
          <p:cNvSpPr txBox="1"/>
          <p:nvPr/>
        </p:nvSpPr>
        <p:spPr>
          <a:xfrm>
            <a:off x="746552" y="1821676"/>
            <a:ext cx="1772092" cy="1384995"/>
          </a:xfrm>
          <a:prstGeom prst="rect">
            <a:avLst/>
          </a:prstGeom>
          <a:noFill/>
          <a:ln>
            <a:solidFill>
              <a:srgbClr val="7030A0"/>
            </a:solidFill>
            <a:prstDash val="dash"/>
          </a:ln>
        </p:spPr>
        <p:txBody>
          <a:bodyPr wrap="square" rtlCol="0">
            <a:spAutoFit/>
          </a:bodyPr>
          <a:lstStyle/>
          <a:p>
            <a:r>
              <a:rPr lang="en-GB" sz="1400" dirty="0" smtClean="0"/>
              <a:t>Introduction- A few sentences about the live production you saw, when and where you saw it and your initial impressions</a:t>
            </a:r>
            <a:endParaRPr lang="en-GB" sz="1400" dirty="0"/>
          </a:p>
        </p:txBody>
      </p:sp>
      <p:sp>
        <p:nvSpPr>
          <p:cNvPr id="16" name="TextBox 15"/>
          <p:cNvSpPr txBox="1"/>
          <p:nvPr/>
        </p:nvSpPr>
        <p:spPr>
          <a:xfrm>
            <a:off x="6567760" y="1894311"/>
            <a:ext cx="1772092" cy="954107"/>
          </a:xfrm>
          <a:prstGeom prst="rect">
            <a:avLst/>
          </a:prstGeom>
          <a:noFill/>
          <a:ln>
            <a:solidFill>
              <a:srgbClr val="7030A0"/>
            </a:solidFill>
            <a:prstDash val="dash"/>
          </a:ln>
        </p:spPr>
        <p:txBody>
          <a:bodyPr wrap="square" rtlCol="0">
            <a:spAutoFit/>
          </a:bodyPr>
          <a:lstStyle/>
          <a:p>
            <a:r>
              <a:rPr lang="en-GB" sz="1400" dirty="0" smtClean="0"/>
              <a:t>Conclusion- A few sentences that link to the question and tie your points together.</a:t>
            </a:r>
            <a:endParaRPr lang="en-GB" sz="1400" dirty="0"/>
          </a:p>
        </p:txBody>
      </p:sp>
      <p:sp>
        <p:nvSpPr>
          <p:cNvPr id="3" name="TextBox 2"/>
          <p:cNvSpPr txBox="1"/>
          <p:nvPr/>
        </p:nvSpPr>
        <p:spPr>
          <a:xfrm>
            <a:off x="3563837" y="4675956"/>
            <a:ext cx="1935126" cy="646331"/>
          </a:xfrm>
          <a:prstGeom prst="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GB" sz="3600" dirty="0" smtClean="0">
                <a:latin typeface="Adamsky SF" pitchFamily="2" charset="0"/>
              </a:rPr>
              <a:t>Advice</a:t>
            </a:r>
            <a:endParaRPr lang="en-GB" sz="3600" dirty="0">
              <a:latin typeface="Adamsky SF" pitchFamily="2" charset="0"/>
            </a:endParaRPr>
          </a:p>
        </p:txBody>
      </p:sp>
      <p:sp>
        <p:nvSpPr>
          <p:cNvPr id="17" name="TextBox 16"/>
          <p:cNvSpPr txBox="1"/>
          <p:nvPr/>
        </p:nvSpPr>
        <p:spPr>
          <a:xfrm>
            <a:off x="480075" y="3494933"/>
            <a:ext cx="2463208" cy="1200329"/>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dirty="0" smtClean="0"/>
              <a:t>Use and show understanding of as many Drama key words as you can.</a:t>
            </a:r>
            <a:endParaRPr lang="en-GB" dirty="0"/>
          </a:p>
        </p:txBody>
      </p:sp>
      <p:sp>
        <p:nvSpPr>
          <p:cNvPr id="18" name="TextBox 17"/>
          <p:cNvSpPr txBox="1"/>
          <p:nvPr/>
        </p:nvSpPr>
        <p:spPr>
          <a:xfrm>
            <a:off x="486978" y="4837381"/>
            <a:ext cx="2463208" cy="1754326"/>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dirty="0" smtClean="0"/>
              <a:t>Be specific- not ‘he used good facial expressions’ but instead ‘he furrowed his brow and clenched his jaw to show…’</a:t>
            </a:r>
            <a:endParaRPr lang="en-GB" dirty="0"/>
          </a:p>
        </p:txBody>
      </p:sp>
      <p:sp>
        <p:nvSpPr>
          <p:cNvPr id="19" name="TextBox 18"/>
          <p:cNvSpPr txBox="1"/>
          <p:nvPr/>
        </p:nvSpPr>
        <p:spPr>
          <a:xfrm>
            <a:off x="6126421" y="3491206"/>
            <a:ext cx="2773029" cy="1200329"/>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dirty="0" smtClean="0"/>
              <a:t>Use lots of creative adjectives- Not just ‘effective’ but mesmerising, exhilarating, tense etc. </a:t>
            </a:r>
            <a:endParaRPr lang="en-GB" dirty="0"/>
          </a:p>
        </p:txBody>
      </p:sp>
      <p:sp>
        <p:nvSpPr>
          <p:cNvPr id="20" name="TextBox 19"/>
          <p:cNvSpPr txBox="1"/>
          <p:nvPr/>
        </p:nvSpPr>
        <p:spPr>
          <a:xfrm>
            <a:off x="6126421" y="4870944"/>
            <a:ext cx="2773029" cy="1754326"/>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dirty="0" smtClean="0"/>
              <a:t>If the question says evaluate, you must include a negative. Something that if you were the director, designer or performer, you would do differently.</a:t>
            </a:r>
            <a:endParaRPr lang="en-GB" dirty="0"/>
          </a:p>
        </p:txBody>
      </p:sp>
      <p:sp>
        <p:nvSpPr>
          <p:cNvPr id="21" name="TextBox 20"/>
          <p:cNvSpPr txBox="1"/>
          <p:nvPr/>
        </p:nvSpPr>
        <p:spPr>
          <a:xfrm>
            <a:off x="3203978" y="3491206"/>
            <a:ext cx="2700751" cy="923330"/>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dirty="0" smtClean="0"/>
              <a:t>Use the names of the cast and crew to show understanding of job roles.</a:t>
            </a:r>
            <a:endParaRPr lang="en-GB" dirty="0"/>
          </a:p>
        </p:txBody>
      </p:sp>
      <p:sp>
        <p:nvSpPr>
          <p:cNvPr id="22" name="TextBox 21"/>
          <p:cNvSpPr txBox="1"/>
          <p:nvPr/>
        </p:nvSpPr>
        <p:spPr>
          <a:xfrm>
            <a:off x="3164975" y="5668377"/>
            <a:ext cx="2739754" cy="923330"/>
          </a:xfrm>
          <a:prstGeom prst="rect">
            <a:avLst/>
          </a:prstGeom>
          <a:solidFill>
            <a:srgbClr val="7030A0"/>
          </a:solidFill>
          <a:ln>
            <a:noFill/>
          </a:ln>
          <a:effectLst/>
          <a:scene3d>
            <a:camera prst="orthographicFront">
              <a:rot lat="0" lon="0" rev="0"/>
            </a:camera>
            <a:lightRig rig="chilly" dir="t">
              <a:rot lat="0" lon="0" rev="18480000"/>
            </a:lightRig>
          </a:scene3d>
          <a:sp3d prstMaterial="clear">
            <a:bevelT h="63500"/>
          </a:sp3d>
        </p:spPr>
        <p:txBody>
          <a:bodyPr wrap="square" rtlCol="0">
            <a:spAutoFit/>
          </a:bodyPr>
          <a:lstStyle/>
          <a:p>
            <a:pPr algn="ctr"/>
            <a:r>
              <a:rPr lang="en-GB" dirty="0" smtClean="0"/>
              <a:t>Make a clear point in each paragraph and provide evidence from the play.</a:t>
            </a:r>
            <a:endParaRPr lang="en-GB" dirty="0"/>
          </a:p>
        </p:txBody>
      </p:sp>
    </p:spTree>
    <p:extLst>
      <p:ext uri="{BB962C8B-B14F-4D97-AF65-F5344CB8AC3E}">
        <p14:creationId xmlns:p14="http://schemas.microsoft.com/office/powerpoint/2010/main" val="3529304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4320" y="929069"/>
            <a:ext cx="8854376" cy="646331"/>
          </a:xfrm>
          <a:prstGeom prst="rect">
            <a:avLst/>
          </a:prstGeom>
          <a:noFill/>
          <a:ln>
            <a:solidFill>
              <a:srgbClr val="7030A0"/>
            </a:solidFill>
            <a:prstDash val="dash"/>
          </a:ln>
        </p:spPr>
        <p:txBody>
          <a:bodyPr wrap="square" rtlCol="0">
            <a:spAutoFit/>
          </a:bodyPr>
          <a:lstStyle/>
          <a:p>
            <a:pPr algn="ctr"/>
            <a:r>
              <a:rPr lang="en-GB" dirty="0" smtClean="0"/>
              <a:t>Use the notes that you have made in this booklet and the advice from the previous page to answer the following mock questions.</a:t>
            </a:r>
            <a:endParaRPr lang="en-GB" dirty="0"/>
          </a:p>
        </p:txBody>
      </p:sp>
      <p:sp>
        <p:nvSpPr>
          <p:cNvPr id="8" name="TextBox 7"/>
          <p:cNvSpPr txBox="1"/>
          <p:nvPr/>
        </p:nvSpPr>
        <p:spPr>
          <a:xfrm>
            <a:off x="1020726" y="244480"/>
            <a:ext cx="7355307" cy="646331"/>
          </a:xfrm>
          <a:prstGeom prst="rect">
            <a:avLst/>
          </a:prstGeom>
          <a:noFill/>
        </p:spPr>
        <p:txBody>
          <a:bodyPr wrap="square" rtlCol="0">
            <a:spAutoFit/>
          </a:bodyPr>
          <a:lstStyle/>
          <a:p>
            <a:pPr algn="ctr"/>
            <a:r>
              <a:rPr lang="en-GB" sz="3600" dirty="0" smtClean="0">
                <a:latin typeface="Adamsky SF" pitchFamily="2" charset="0"/>
              </a:rPr>
              <a:t>Theatre Evaluation and Analysis</a:t>
            </a:r>
            <a:endParaRPr lang="en-GB" sz="3600" dirty="0">
              <a:latin typeface="Adamsky SF" pitchFamily="2" charset="0"/>
            </a:endParaRPr>
          </a:p>
        </p:txBody>
      </p:sp>
      <p:sp>
        <p:nvSpPr>
          <p:cNvPr id="2" name="TextBox 1"/>
          <p:cNvSpPr txBox="1"/>
          <p:nvPr/>
        </p:nvSpPr>
        <p:spPr>
          <a:xfrm>
            <a:off x="616688" y="1711842"/>
            <a:ext cx="7995684" cy="646331"/>
          </a:xfrm>
          <a:prstGeom prst="rect">
            <a:avLst/>
          </a:prstGeom>
          <a:noFill/>
        </p:spPr>
        <p:txBody>
          <a:bodyPr wrap="square" rtlCol="0">
            <a:spAutoFit/>
          </a:bodyPr>
          <a:lstStyle/>
          <a:p>
            <a:r>
              <a:rPr lang="en-GB" dirty="0" smtClean="0"/>
              <a:t>1- Evaluate the decisions made by the director within the live performance that you watched and their impact on the audience.</a:t>
            </a:r>
            <a:endParaRPr lang="en-GB" dirty="0"/>
          </a:p>
        </p:txBody>
      </p:sp>
      <p:sp>
        <p:nvSpPr>
          <p:cNvPr id="5" name="TextBox 4"/>
          <p:cNvSpPr txBox="1"/>
          <p:nvPr/>
        </p:nvSpPr>
        <p:spPr>
          <a:xfrm>
            <a:off x="616688" y="2576623"/>
            <a:ext cx="7995684" cy="646331"/>
          </a:xfrm>
          <a:prstGeom prst="rect">
            <a:avLst/>
          </a:prstGeom>
          <a:noFill/>
        </p:spPr>
        <p:txBody>
          <a:bodyPr wrap="square" rtlCol="0">
            <a:spAutoFit/>
          </a:bodyPr>
          <a:lstStyle/>
          <a:p>
            <a:r>
              <a:rPr lang="en-GB" dirty="0"/>
              <a:t>2</a:t>
            </a:r>
            <a:r>
              <a:rPr lang="en-GB" dirty="0" smtClean="0"/>
              <a:t>- Analyse how the design elements of the live production you watched impacted the audience.</a:t>
            </a:r>
            <a:endParaRPr lang="en-GB" dirty="0"/>
          </a:p>
        </p:txBody>
      </p:sp>
      <p:sp>
        <p:nvSpPr>
          <p:cNvPr id="6" name="TextBox 5"/>
          <p:cNvSpPr txBox="1"/>
          <p:nvPr/>
        </p:nvSpPr>
        <p:spPr>
          <a:xfrm>
            <a:off x="616688" y="3537097"/>
            <a:ext cx="7995684" cy="646331"/>
          </a:xfrm>
          <a:prstGeom prst="rect">
            <a:avLst/>
          </a:prstGeom>
          <a:noFill/>
        </p:spPr>
        <p:txBody>
          <a:bodyPr wrap="square" rtlCol="0">
            <a:spAutoFit/>
          </a:bodyPr>
          <a:lstStyle/>
          <a:p>
            <a:r>
              <a:rPr lang="en-GB" dirty="0" smtClean="0"/>
              <a:t>3- Evaluate how successfully two actors in the live production you saw portrayed change in their relationship throughout the play.</a:t>
            </a:r>
            <a:endParaRPr lang="en-GB" dirty="0"/>
          </a:p>
        </p:txBody>
      </p:sp>
      <p:sp>
        <p:nvSpPr>
          <p:cNvPr id="9" name="TextBox 8"/>
          <p:cNvSpPr txBox="1"/>
          <p:nvPr/>
        </p:nvSpPr>
        <p:spPr>
          <a:xfrm>
            <a:off x="616688" y="5378783"/>
            <a:ext cx="7995684" cy="646331"/>
          </a:xfrm>
          <a:prstGeom prst="rect">
            <a:avLst/>
          </a:prstGeom>
          <a:noFill/>
        </p:spPr>
        <p:txBody>
          <a:bodyPr wrap="square" rtlCol="0">
            <a:spAutoFit/>
          </a:bodyPr>
          <a:lstStyle/>
          <a:p>
            <a:r>
              <a:rPr lang="en-GB" dirty="0" smtClean="0"/>
              <a:t>5- Evaluate how the use of lighting and sound in your live production created mood, atmosphere and location on stage.</a:t>
            </a:r>
            <a:endParaRPr lang="en-GB" dirty="0"/>
          </a:p>
        </p:txBody>
      </p:sp>
      <p:sp>
        <p:nvSpPr>
          <p:cNvPr id="10" name="TextBox 9"/>
          <p:cNvSpPr txBox="1"/>
          <p:nvPr/>
        </p:nvSpPr>
        <p:spPr>
          <a:xfrm>
            <a:off x="616688" y="4497571"/>
            <a:ext cx="7995684" cy="646331"/>
          </a:xfrm>
          <a:prstGeom prst="rect">
            <a:avLst/>
          </a:prstGeom>
          <a:noFill/>
        </p:spPr>
        <p:txBody>
          <a:bodyPr wrap="square" rtlCol="0">
            <a:spAutoFit/>
          </a:bodyPr>
          <a:lstStyle/>
          <a:p>
            <a:r>
              <a:rPr lang="en-GB" dirty="0"/>
              <a:t>4</a:t>
            </a:r>
            <a:r>
              <a:rPr lang="en-GB" dirty="0" smtClean="0"/>
              <a:t>- Name the genre and style of the live production you saw and analyse how it was portrayed to the audience.</a:t>
            </a:r>
            <a:endParaRPr lang="en-GB" dirty="0"/>
          </a:p>
        </p:txBody>
      </p:sp>
    </p:spTree>
    <p:extLst>
      <p:ext uri="{BB962C8B-B14F-4D97-AF65-F5344CB8AC3E}">
        <p14:creationId xmlns:p14="http://schemas.microsoft.com/office/powerpoint/2010/main" val="1674746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forrest"/>
          <p:cNvPicPr>
            <a:picLocks noChangeAspect="1" noChangeArrowheads="1"/>
          </p:cNvPicPr>
          <p:nvPr/>
        </p:nvPicPr>
        <p:blipFill rotWithShape="1">
          <a:blip r:embed="rId2">
            <a:extLst>
              <a:ext uri="{28A0092B-C50C-407E-A947-70E740481C1C}">
                <a14:useLocalDpi xmlns:a14="http://schemas.microsoft.com/office/drawing/2010/main" val="0"/>
              </a:ext>
            </a:extLst>
          </a:blip>
          <a:srcRect b="461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946150"/>
            <a:ext cx="3113498" cy="1685077"/>
          </a:xfrm>
          <a:prstGeom prst="rect">
            <a:avLst/>
          </a:prstGeom>
          <a:solidFill>
            <a:schemeClr val="bg1"/>
          </a:solidFill>
          <a:ln w="38100">
            <a:solidFill>
              <a:schemeClr val="tx1"/>
            </a:solidFill>
          </a:ln>
        </p:spPr>
        <p:txBody>
          <a:bodyPr wrap="square" rtlCol="0">
            <a:spAutoFit/>
          </a:bodyPr>
          <a:lstStyle/>
          <a:p>
            <a:r>
              <a:rPr lang="en-GB" sz="1350" dirty="0">
                <a:solidFill>
                  <a:srgbClr val="FFFF00"/>
                </a:solidFill>
                <a:latin typeface="Franklin Gothic Demi" panose="020B0703020102020204" pitchFamily="34" charset="0"/>
              </a:rPr>
              <a:t>Act one </a:t>
            </a:r>
            <a:r>
              <a:rPr lang="en-GB" sz="900" dirty="0"/>
              <a:t>mark and Jan discuss that someone is ‘dead’ and this throws the audience into the middle of the action. Leah talks and Phil eats, Leah wants answers to know what Phil is thinking. John Tate is clearly stressed and tries to keep control over the group by using fear and threats. Richard threatens his leadership but this is suppressed. When mark and Jan arrive they explain to the group their version of events leading up to Adam falling onto the grille. They try to justify the action by saying Adam was laughing. Phil finally speaks and devises a plan to frame a non- existent person. Leah is trying to get Phil's attention.</a:t>
            </a:r>
          </a:p>
        </p:txBody>
      </p:sp>
      <p:sp>
        <p:nvSpPr>
          <p:cNvPr id="2" name="TextBox 1"/>
          <p:cNvSpPr txBox="1"/>
          <p:nvPr/>
        </p:nvSpPr>
        <p:spPr>
          <a:xfrm>
            <a:off x="3180443" y="971187"/>
            <a:ext cx="934358" cy="1915909"/>
          </a:xfrm>
          <a:prstGeom prst="rect">
            <a:avLst/>
          </a:prstGeom>
          <a:solidFill>
            <a:schemeClr val="bg1"/>
          </a:solidFill>
          <a:ln w="38100">
            <a:solidFill>
              <a:schemeClr val="tx1"/>
            </a:solidFill>
          </a:ln>
        </p:spPr>
        <p:txBody>
          <a:bodyPr wrap="square" rtlCol="0">
            <a:spAutoFit/>
          </a:bodyPr>
          <a:lstStyle/>
          <a:p>
            <a:r>
              <a:rPr lang="en-GB" sz="1350" b="1" dirty="0">
                <a:latin typeface="Franklin Gothic Demi" panose="020B0703020102020204" pitchFamily="34" charset="0"/>
              </a:rPr>
              <a:t>Themes</a:t>
            </a:r>
            <a:r>
              <a:rPr lang="en-GB" sz="1350" b="1" dirty="0"/>
              <a:t> </a:t>
            </a:r>
          </a:p>
          <a:p>
            <a:r>
              <a:rPr lang="en-GB" sz="1050" b="1" dirty="0"/>
              <a:t>Gangs </a:t>
            </a:r>
          </a:p>
          <a:p>
            <a:r>
              <a:rPr lang="en-GB" sz="1050" b="1" dirty="0"/>
              <a:t>Control </a:t>
            </a:r>
          </a:p>
          <a:p>
            <a:r>
              <a:rPr lang="en-GB" sz="1050" b="1" dirty="0"/>
              <a:t>Violence</a:t>
            </a:r>
          </a:p>
          <a:p>
            <a:r>
              <a:rPr lang="en-GB" sz="1050" b="1" dirty="0"/>
              <a:t>Innocence &amp; justice </a:t>
            </a:r>
          </a:p>
          <a:p>
            <a:r>
              <a:rPr lang="en-GB" sz="1050" b="1" dirty="0"/>
              <a:t>Humanity </a:t>
            </a:r>
          </a:p>
          <a:p>
            <a:r>
              <a:rPr lang="en-GB" sz="1050" b="1" dirty="0"/>
              <a:t>Power</a:t>
            </a:r>
          </a:p>
          <a:p>
            <a:r>
              <a:rPr lang="en-GB" sz="1050" b="1" dirty="0"/>
              <a:t>Morality </a:t>
            </a:r>
          </a:p>
          <a:p>
            <a:r>
              <a:rPr lang="en-GB" sz="1050" b="1" dirty="0"/>
              <a:t>Sadism </a:t>
            </a:r>
          </a:p>
          <a:p>
            <a:r>
              <a:rPr lang="en-GB" sz="1050" b="1" dirty="0"/>
              <a:t>guilt</a:t>
            </a:r>
          </a:p>
        </p:txBody>
      </p:sp>
      <p:sp>
        <p:nvSpPr>
          <p:cNvPr id="9" name="TextBox 8"/>
          <p:cNvSpPr txBox="1"/>
          <p:nvPr/>
        </p:nvSpPr>
        <p:spPr>
          <a:xfrm>
            <a:off x="0" y="2654341"/>
            <a:ext cx="3109870" cy="1269578"/>
          </a:xfrm>
          <a:prstGeom prst="rect">
            <a:avLst/>
          </a:prstGeom>
          <a:solidFill>
            <a:schemeClr val="bg1"/>
          </a:solidFill>
          <a:ln w="38100">
            <a:solidFill>
              <a:schemeClr val="tx1"/>
            </a:solidFill>
          </a:ln>
        </p:spPr>
        <p:txBody>
          <a:bodyPr wrap="square" rtlCol="0">
            <a:spAutoFit/>
          </a:bodyPr>
          <a:lstStyle/>
          <a:p>
            <a:r>
              <a:rPr lang="en-GB" sz="1350" dirty="0">
                <a:solidFill>
                  <a:srgbClr val="FFFF00"/>
                </a:solidFill>
                <a:latin typeface="Franklin Gothic Demi" panose="020B0703020102020204" pitchFamily="34" charset="0"/>
              </a:rPr>
              <a:t>Act two </a:t>
            </a:r>
            <a:r>
              <a:rPr lang="en-GB" sz="900" dirty="0"/>
              <a:t>Leah is still trying to get Phil's attention. The police have found a man that fits the description of the man Phil  concocted because Cathy used her initiative to find a man that matches the description. The plan has gone wrong. Brian is refusing to go into the police station to identify the man who is being framed. Phil threatens him with being taken up to the grille if he doesn’t go. Brian goes. Leah tries to get Phil's attention again. This time she has déjà vu.</a:t>
            </a:r>
          </a:p>
        </p:txBody>
      </p:sp>
      <p:sp>
        <p:nvSpPr>
          <p:cNvPr id="10" name="TextBox 9"/>
          <p:cNvSpPr txBox="1"/>
          <p:nvPr/>
        </p:nvSpPr>
        <p:spPr>
          <a:xfrm>
            <a:off x="1" y="3978044"/>
            <a:ext cx="3090275" cy="715581"/>
          </a:xfrm>
          <a:prstGeom prst="rect">
            <a:avLst/>
          </a:prstGeom>
          <a:solidFill>
            <a:schemeClr val="bg1"/>
          </a:solidFill>
          <a:ln w="38100">
            <a:solidFill>
              <a:schemeClr val="tx1"/>
            </a:solidFill>
          </a:ln>
        </p:spPr>
        <p:txBody>
          <a:bodyPr wrap="square" rtlCol="0">
            <a:spAutoFit/>
          </a:bodyPr>
          <a:lstStyle/>
          <a:p>
            <a:r>
              <a:rPr lang="en-GB" sz="1350" dirty="0">
                <a:solidFill>
                  <a:srgbClr val="FFFF00"/>
                </a:solidFill>
                <a:latin typeface="Franklin Gothic Demi" panose="020B0703020102020204" pitchFamily="34" charset="0"/>
              </a:rPr>
              <a:t>Act three </a:t>
            </a:r>
            <a:r>
              <a:rPr lang="en-GB" sz="900" dirty="0"/>
              <a:t>By act 3 scene 3 Cathy is ‘second in command’ as she is charged with killing Adam. A conversation takes place between her and Phil despite Leah's attempts to be heard she is ignored by them both. </a:t>
            </a:r>
          </a:p>
        </p:txBody>
      </p:sp>
      <p:sp>
        <p:nvSpPr>
          <p:cNvPr id="11" name="TextBox 10"/>
          <p:cNvSpPr txBox="1"/>
          <p:nvPr/>
        </p:nvSpPr>
        <p:spPr>
          <a:xfrm>
            <a:off x="0" y="4754256"/>
            <a:ext cx="3064875" cy="1269578"/>
          </a:xfrm>
          <a:prstGeom prst="rect">
            <a:avLst/>
          </a:prstGeom>
          <a:solidFill>
            <a:schemeClr val="bg1"/>
          </a:solidFill>
          <a:ln w="38100">
            <a:solidFill>
              <a:schemeClr val="tx1"/>
            </a:solidFill>
          </a:ln>
        </p:spPr>
        <p:txBody>
          <a:bodyPr wrap="square" rtlCol="0">
            <a:spAutoFit/>
          </a:bodyPr>
          <a:lstStyle/>
          <a:p>
            <a:r>
              <a:rPr lang="en-GB" sz="1350" dirty="0">
                <a:solidFill>
                  <a:srgbClr val="FFFF00"/>
                </a:solidFill>
                <a:latin typeface="Franklin Gothic Demi" panose="020B0703020102020204" pitchFamily="34" charset="0"/>
              </a:rPr>
              <a:t>Act four </a:t>
            </a:r>
            <a:r>
              <a:rPr lang="en-GB" sz="900" dirty="0"/>
              <a:t>Jan and mark reveal someone has ‘ gone’ this turns out to be Leah. Richard tries to convince Phil to re-join the group. He tries to gain his attention in a similar  way to Leah. Phil does not speak. He also does not eat.  Richard tells him what has happened to the rest of the group. Richard appears to have taken the place of Leah as he sits in the field with Phil. His speak and monologue takes the same structure as Leah. </a:t>
            </a:r>
          </a:p>
        </p:txBody>
      </p:sp>
      <p:sp>
        <p:nvSpPr>
          <p:cNvPr id="12" name="TextBox 11"/>
          <p:cNvSpPr txBox="1"/>
          <p:nvPr/>
        </p:nvSpPr>
        <p:spPr>
          <a:xfrm>
            <a:off x="4193149" y="857250"/>
            <a:ext cx="4950851" cy="4016484"/>
          </a:xfrm>
          <a:prstGeom prst="rect">
            <a:avLst/>
          </a:prstGeom>
          <a:solidFill>
            <a:schemeClr val="bg1"/>
          </a:solidFill>
          <a:ln w="38100">
            <a:solidFill>
              <a:schemeClr val="tx1"/>
            </a:solidFill>
          </a:ln>
        </p:spPr>
        <p:txBody>
          <a:bodyPr wrap="square" rtlCol="0">
            <a:spAutoFit/>
          </a:bodyPr>
          <a:lstStyle/>
          <a:p>
            <a:r>
              <a:rPr lang="en-GB" sz="1350" b="1" dirty="0">
                <a:solidFill>
                  <a:srgbClr val="FFFF00"/>
                </a:solidFill>
                <a:latin typeface="Franklin Gothic Demi" panose="020B0703020102020204" pitchFamily="34" charset="0"/>
              </a:rPr>
              <a:t>Characters</a:t>
            </a:r>
            <a:r>
              <a:rPr lang="en-GB" sz="1350" b="1" dirty="0">
                <a:latin typeface="Franklin Gothic Demi" panose="020B0703020102020204" pitchFamily="34" charset="0"/>
              </a:rPr>
              <a:t> </a:t>
            </a:r>
          </a:p>
          <a:p>
            <a:r>
              <a:rPr lang="en-GB" sz="1050" b="1" dirty="0">
                <a:latin typeface="Franklin Gothic Demi" panose="020B0703020102020204" pitchFamily="34" charset="0"/>
              </a:rPr>
              <a:t>Mark and Jan </a:t>
            </a:r>
            <a:r>
              <a:rPr lang="en-GB" sz="1050" dirty="0"/>
              <a:t>These characters act as the ‘chorus’ or narrators.  They throw the audience directly into the action at the beginning of each Act and are useful as they fill in any blanks for us. </a:t>
            </a:r>
          </a:p>
          <a:p>
            <a:r>
              <a:rPr lang="en-GB" sz="1050" b="1" dirty="0">
                <a:latin typeface="Franklin Gothic Demi" panose="020B0703020102020204" pitchFamily="34" charset="0"/>
              </a:rPr>
              <a:t>Leah</a:t>
            </a:r>
            <a:r>
              <a:rPr lang="en-GB" sz="1050" dirty="0"/>
              <a:t> is a moral character and tries to reason with many of the characters.  She is sensible and able to think for herself and speak her mind.  However, she still falls under the leadership of Phil.</a:t>
            </a:r>
          </a:p>
          <a:p>
            <a:r>
              <a:rPr lang="en-GB" sz="1050" b="1" dirty="0">
                <a:latin typeface="Franklin Gothic Demi" panose="020B0703020102020204" pitchFamily="34" charset="0"/>
              </a:rPr>
              <a:t>Phil </a:t>
            </a:r>
            <a:r>
              <a:rPr lang="en-GB" sz="1050" dirty="0"/>
              <a:t>the boyfriend of Leah, although on stage in many scenes, Phil rarely speaks.  Usually his action involves eating.</a:t>
            </a:r>
          </a:p>
          <a:p>
            <a:r>
              <a:rPr lang="en-GB" sz="1050" b="1" dirty="0">
                <a:latin typeface="Franklin Gothic Demi" panose="020B0703020102020204" pitchFamily="34" charset="0"/>
              </a:rPr>
              <a:t>John Tate</a:t>
            </a:r>
            <a:r>
              <a:rPr lang="en-GB" sz="1050" dirty="0">
                <a:latin typeface="Franklin Gothic Demi" panose="020B0703020102020204" pitchFamily="34" charset="0"/>
              </a:rPr>
              <a:t> </a:t>
            </a:r>
            <a:r>
              <a:rPr lang="en-GB" sz="1050" dirty="0"/>
              <a:t>only appears in Act 1 Scene 3.  He leads through using fear to control others.  However, he is visibly falling apart during Act 1 Scene 3 as he panics and is unable to control those around him or the situation.</a:t>
            </a:r>
          </a:p>
          <a:p>
            <a:r>
              <a:rPr lang="en-GB" sz="1050" b="1" dirty="0">
                <a:latin typeface="Franklin Gothic Demi" panose="020B0703020102020204" pitchFamily="34" charset="0"/>
              </a:rPr>
              <a:t>Cathy </a:t>
            </a:r>
            <a:r>
              <a:rPr lang="en-GB" sz="1050" dirty="0"/>
              <a:t>From very early on in the play, Cathy is shown to have no remorse about the groups’ actions.  She finds the situation </a:t>
            </a:r>
            <a:r>
              <a:rPr lang="en-GB" sz="1050" i="1" dirty="0"/>
              <a:t>‘exciting’</a:t>
            </a:r>
            <a:r>
              <a:rPr lang="en-GB" sz="1050" dirty="0"/>
              <a:t> and </a:t>
            </a:r>
            <a:r>
              <a:rPr lang="en-GB" sz="1050" i="1" dirty="0"/>
              <a:t>‘better than ordinary life’</a:t>
            </a:r>
            <a:r>
              <a:rPr lang="en-GB" sz="1050" dirty="0"/>
              <a:t>. </a:t>
            </a:r>
          </a:p>
          <a:p>
            <a:r>
              <a:rPr lang="en-GB" sz="1050" b="1" dirty="0">
                <a:latin typeface="Franklin Gothic Demi" panose="020B0703020102020204" pitchFamily="34" charset="0"/>
              </a:rPr>
              <a:t>Richard</a:t>
            </a:r>
            <a:r>
              <a:rPr lang="en-GB" sz="1050" dirty="0"/>
              <a:t> first appears to be a strong character. Although he stands up to John Tate, he is eventually put in his place</a:t>
            </a:r>
          </a:p>
          <a:p>
            <a:r>
              <a:rPr lang="en-GB" sz="1050" b="1" dirty="0">
                <a:latin typeface="Franklin Gothic Demi" panose="020B0703020102020204" pitchFamily="34" charset="0"/>
              </a:rPr>
              <a:t>Brian</a:t>
            </a:r>
            <a:r>
              <a:rPr lang="en-GB" sz="1050" dirty="0">
                <a:latin typeface="Franklin Gothic Demi" panose="020B0703020102020204" pitchFamily="34" charset="0"/>
              </a:rPr>
              <a:t> </a:t>
            </a:r>
            <a:r>
              <a:rPr lang="en-GB" sz="1050" dirty="0"/>
              <a:t>is the weakest link. The other characters must see him as weak and vulnerable and someone the police believe could be a victim.  In order for their story to stick, the police must believe this.</a:t>
            </a:r>
          </a:p>
          <a:p>
            <a:r>
              <a:rPr lang="en-GB" sz="1050" b="1" dirty="0">
                <a:latin typeface="Franklin Gothic Demi" panose="020B0703020102020204" pitchFamily="34" charset="0"/>
              </a:rPr>
              <a:t>Danny</a:t>
            </a:r>
            <a:r>
              <a:rPr lang="en-GB" sz="1050" dirty="0"/>
              <a:t> is presented as a sensible character and appears as an opposite to the rest of the characters. </a:t>
            </a:r>
          </a:p>
          <a:p>
            <a:r>
              <a:rPr lang="en-GB" sz="1050" b="1" dirty="0">
                <a:latin typeface="Franklin Gothic Demi" panose="020B0703020102020204" pitchFamily="34" charset="0"/>
              </a:rPr>
              <a:t>Lou </a:t>
            </a:r>
            <a:r>
              <a:rPr lang="en-GB" sz="1050" dirty="0"/>
              <a:t>will follow whoever the leader is at the time.  She is a ‘yes’ woman and will do as she is told.  She is controlled by fear</a:t>
            </a:r>
          </a:p>
          <a:p>
            <a:r>
              <a:rPr lang="en-GB" sz="1050" b="1" dirty="0">
                <a:latin typeface="Franklin Gothic Demi" panose="020B0703020102020204" pitchFamily="34" charset="0"/>
              </a:rPr>
              <a:t>Adam</a:t>
            </a:r>
            <a:r>
              <a:rPr lang="en-GB" sz="1050" dirty="0"/>
              <a:t>  is our victim.</a:t>
            </a:r>
          </a:p>
        </p:txBody>
      </p:sp>
      <p:sp>
        <p:nvSpPr>
          <p:cNvPr id="3" name="TextBox 2"/>
          <p:cNvSpPr txBox="1"/>
          <p:nvPr/>
        </p:nvSpPr>
        <p:spPr>
          <a:xfrm>
            <a:off x="6927668" y="4321380"/>
            <a:ext cx="2400300" cy="1511952"/>
          </a:xfrm>
          <a:prstGeom prst="rect">
            <a:avLst/>
          </a:prstGeom>
          <a:noFill/>
        </p:spPr>
        <p:txBody>
          <a:bodyPr wrap="square" rtlCol="0">
            <a:spAutoFit/>
          </a:bodyPr>
          <a:lstStyle/>
          <a:p>
            <a:pPr algn="ctr"/>
            <a:r>
              <a:rPr lang="en-GB" sz="7875" dirty="0">
                <a:solidFill>
                  <a:srgbClr val="FFFF00"/>
                </a:solidFill>
                <a:latin typeface="Franklin Gothic Demi" panose="020B0703020102020204" pitchFamily="34" charset="0"/>
              </a:rPr>
              <a:t>DNA</a:t>
            </a:r>
            <a:r>
              <a:rPr lang="en-GB" sz="7200" dirty="0">
                <a:solidFill>
                  <a:srgbClr val="FFFF00"/>
                </a:solidFill>
                <a:latin typeface="Franklin Gothic Demi" panose="020B0703020102020204" pitchFamily="34" charset="0"/>
              </a:rPr>
              <a:t> </a:t>
            </a:r>
          </a:p>
          <a:p>
            <a:pPr algn="ctr"/>
            <a:r>
              <a:rPr lang="en-GB" sz="1350" dirty="0">
                <a:solidFill>
                  <a:srgbClr val="FFFF00"/>
                </a:solidFill>
              </a:rPr>
              <a:t>By Dennis Kelly</a:t>
            </a:r>
          </a:p>
        </p:txBody>
      </p:sp>
      <p:sp>
        <p:nvSpPr>
          <p:cNvPr id="13" name="Rectangle 12"/>
          <p:cNvSpPr/>
          <p:nvPr/>
        </p:nvSpPr>
        <p:spPr>
          <a:xfrm>
            <a:off x="3200400" y="4870450"/>
            <a:ext cx="3822700" cy="10160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4" name="Picture 4" descr="Image result for a woo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2394" y="4946651"/>
            <a:ext cx="1081668" cy="825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Image result for a stre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7701" y="4933950"/>
            <a:ext cx="1104900" cy="8255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a fie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02300" y="4950324"/>
            <a:ext cx="1092201" cy="7964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8702" y="5360601"/>
            <a:ext cx="1060996" cy="461665"/>
          </a:xfrm>
          <a:prstGeom prst="rect">
            <a:avLst/>
          </a:prstGeom>
        </p:spPr>
        <p:txBody>
          <a:bodyPr wrap="none">
            <a:spAutoFit/>
          </a:bodyPr>
          <a:lstStyle/>
          <a:p>
            <a:pPr algn="ctr"/>
            <a:r>
              <a:rPr lang="en-GB" sz="2400" b="1" dirty="0">
                <a:solidFill>
                  <a:schemeClr val="bg1"/>
                </a:solidFill>
                <a:latin typeface="Franklin Gothic Demi" panose="020B0703020102020204" pitchFamily="34" charset="0"/>
              </a:rPr>
              <a:t>Street</a:t>
            </a:r>
            <a:r>
              <a:rPr lang="en-GB" sz="1350" b="1" dirty="0">
                <a:solidFill>
                  <a:schemeClr val="bg1"/>
                </a:solidFill>
                <a:latin typeface="Franklin Gothic Demi" panose="020B0703020102020204" pitchFamily="34" charset="0"/>
              </a:rPr>
              <a:t> </a:t>
            </a:r>
            <a:endParaRPr lang="en-GB" sz="1350" dirty="0">
              <a:solidFill>
                <a:schemeClr val="bg1"/>
              </a:solidFill>
            </a:endParaRPr>
          </a:p>
        </p:txBody>
      </p:sp>
      <p:sp>
        <p:nvSpPr>
          <p:cNvPr id="18" name="Rectangle 17"/>
          <p:cNvSpPr/>
          <p:nvPr/>
        </p:nvSpPr>
        <p:spPr>
          <a:xfrm>
            <a:off x="5851803" y="5322501"/>
            <a:ext cx="894797" cy="461665"/>
          </a:xfrm>
          <a:prstGeom prst="rect">
            <a:avLst/>
          </a:prstGeom>
        </p:spPr>
        <p:txBody>
          <a:bodyPr wrap="none">
            <a:spAutoFit/>
          </a:bodyPr>
          <a:lstStyle/>
          <a:p>
            <a:pPr algn="ctr"/>
            <a:r>
              <a:rPr lang="en-GB" sz="2400" b="1" dirty="0">
                <a:solidFill>
                  <a:schemeClr val="bg1"/>
                </a:solidFill>
                <a:latin typeface="Franklin Gothic Demi" panose="020B0703020102020204" pitchFamily="34" charset="0"/>
              </a:rPr>
              <a:t>Field</a:t>
            </a:r>
            <a:r>
              <a:rPr lang="en-GB" sz="1350" b="1" dirty="0">
                <a:solidFill>
                  <a:schemeClr val="bg1"/>
                </a:solidFill>
                <a:latin typeface="Franklin Gothic Demi" panose="020B0703020102020204" pitchFamily="34" charset="0"/>
              </a:rPr>
              <a:t> </a:t>
            </a:r>
            <a:endParaRPr lang="en-GB" sz="1350" dirty="0">
              <a:solidFill>
                <a:schemeClr val="bg1"/>
              </a:solidFill>
            </a:endParaRPr>
          </a:p>
        </p:txBody>
      </p:sp>
      <p:sp>
        <p:nvSpPr>
          <p:cNvPr id="19" name="Rectangle 18"/>
          <p:cNvSpPr/>
          <p:nvPr/>
        </p:nvSpPr>
        <p:spPr>
          <a:xfrm>
            <a:off x="3281760" y="5360601"/>
            <a:ext cx="1132682" cy="461665"/>
          </a:xfrm>
          <a:prstGeom prst="rect">
            <a:avLst/>
          </a:prstGeom>
        </p:spPr>
        <p:txBody>
          <a:bodyPr wrap="none">
            <a:spAutoFit/>
          </a:bodyPr>
          <a:lstStyle/>
          <a:p>
            <a:pPr algn="ctr"/>
            <a:r>
              <a:rPr lang="en-GB" sz="2400" b="1" dirty="0">
                <a:solidFill>
                  <a:schemeClr val="bg1"/>
                </a:solidFill>
                <a:latin typeface="Franklin Gothic Demi" panose="020B0703020102020204" pitchFamily="34" charset="0"/>
              </a:rPr>
              <a:t>Woods</a:t>
            </a:r>
            <a:r>
              <a:rPr lang="en-GB" sz="1350" b="1" dirty="0">
                <a:solidFill>
                  <a:schemeClr val="bg1"/>
                </a:solidFill>
                <a:latin typeface="Franklin Gothic Demi" panose="020B0703020102020204" pitchFamily="34" charset="0"/>
              </a:rPr>
              <a:t> </a:t>
            </a:r>
            <a:endParaRPr lang="en-GB" sz="1350" dirty="0">
              <a:solidFill>
                <a:schemeClr val="bg1"/>
              </a:solidFill>
            </a:endParaRPr>
          </a:p>
        </p:txBody>
      </p:sp>
      <p:sp>
        <p:nvSpPr>
          <p:cNvPr id="20" name="Rectangle 19"/>
          <p:cNvSpPr/>
          <p:nvPr/>
        </p:nvSpPr>
        <p:spPr>
          <a:xfrm>
            <a:off x="5905236" y="4794250"/>
            <a:ext cx="1170513" cy="369332"/>
          </a:xfrm>
          <a:prstGeom prst="rect">
            <a:avLst/>
          </a:prstGeom>
          <a:solidFill>
            <a:schemeClr val="bg1"/>
          </a:solidFill>
          <a:ln w="28575">
            <a:solidFill>
              <a:schemeClr val="tx1"/>
            </a:solidFill>
          </a:ln>
        </p:spPr>
        <p:txBody>
          <a:bodyPr wrap="none">
            <a:spAutoFit/>
          </a:bodyPr>
          <a:lstStyle/>
          <a:p>
            <a:pPr algn="ctr"/>
            <a:r>
              <a:rPr lang="en-GB" b="1" dirty="0">
                <a:latin typeface="Franklin Gothic Demi" panose="020B0703020102020204" pitchFamily="34" charset="0"/>
              </a:rPr>
              <a:t>Locations</a:t>
            </a:r>
          </a:p>
        </p:txBody>
      </p:sp>
    </p:spTree>
    <p:extLst>
      <p:ext uri="{BB962C8B-B14F-4D97-AF65-F5344CB8AC3E}">
        <p14:creationId xmlns:p14="http://schemas.microsoft.com/office/powerpoint/2010/main" val="2920968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360" y="116003"/>
            <a:ext cx="7886700" cy="1325563"/>
          </a:xfrm>
        </p:spPr>
        <p:txBody>
          <a:bodyPr/>
          <a:lstStyle/>
          <a:p>
            <a:pPr algn="ctr"/>
            <a:r>
              <a:rPr lang="en-GB" dirty="0" smtClean="0">
                <a:latin typeface="Adamsky SF" pitchFamily="2" charset="0"/>
              </a:rPr>
              <a:t>Part 1</a:t>
            </a:r>
            <a:endParaRPr lang="en-GB" dirty="0">
              <a:latin typeface="Adamsky SF" pitchFamily="2" charset="0"/>
            </a:endParaRPr>
          </a:p>
        </p:txBody>
      </p:sp>
      <p:sp>
        <p:nvSpPr>
          <p:cNvPr id="9" name="TextBox 8"/>
          <p:cNvSpPr txBox="1"/>
          <p:nvPr/>
        </p:nvSpPr>
        <p:spPr>
          <a:xfrm>
            <a:off x="0" y="2950647"/>
            <a:ext cx="2033818" cy="307777"/>
          </a:xfrm>
          <a:prstGeom prst="rect">
            <a:avLst/>
          </a:prstGeom>
          <a:noFill/>
          <a:ln>
            <a:solidFill>
              <a:srgbClr val="7030A0"/>
            </a:solidFill>
            <a:prstDash val="dash"/>
          </a:ln>
        </p:spPr>
        <p:txBody>
          <a:bodyPr wrap="square" rtlCol="0">
            <a:spAutoFit/>
          </a:bodyPr>
          <a:lstStyle/>
          <a:p>
            <a:pPr algn="ctr"/>
            <a:r>
              <a:rPr lang="en-US" sz="1400" b="1" dirty="0" smtClean="0"/>
              <a:t>Jan and Mark: A Street  </a:t>
            </a:r>
            <a:endParaRPr lang="en-GB" sz="1400" dirty="0"/>
          </a:p>
        </p:txBody>
      </p:sp>
      <p:sp>
        <p:nvSpPr>
          <p:cNvPr id="16" name="TextBox 15"/>
          <p:cNvSpPr txBox="1"/>
          <p:nvPr/>
        </p:nvSpPr>
        <p:spPr>
          <a:xfrm>
            <a:off x="2402251" y="3006238"/>
            <a:ext cx="2033818" cy="307777"/>
          </a:xfrm>
          <a:prstGeom prst="rect">
            <a:avLst/>
          </a:prstGeom>
          <a:noFill/>
          <a:ln>
            <a:solidFill>
              <a:srgbClr val="7030A0"/>
            </a:solidFill>
            <a:prstDash val="dash"/>
          </a:ln>
        </p:spPr>
        <p:txBody>
          <a:bodyPr wrap="square" rtlCol="0">
            <a:spAutoFit/>
          </a:bodyPr>
          <a:lstStyle/>
          <a:p>
            <a:pPr algn="ctr"/>
            <a:r>
              <a:rPr lang="en-GB" sz="1400" dirty="0" smtClean="0"/>
              <a:t>Leah and Phil : A field</a:t>
            </a:r>
            <a:endParaRPr lang="en-GB" sz="1400" dirty="0"/>
          </a:p>
        </p:txBody>
      </p:sp>
      <p:sp>
        <p:nvSpPr>
          <p:cNvPr id="26" name="TextBox 25"/>
          <p:cNvSpPr txBox="1"/>
          <p:nvPr/>
        </p:nvSpPr>
        <p:spPr>
          <a:xfrm>
            <a:off x="4682454" y="2957773"/>
            <a:ext cx="2033818" cy="523220"/>
          </a:xfrm>
          <a:prstGeom prst="rect">
            <a:avLst/>
          </a:prstGeom>
          <a:noFill/>
          <a:ln>
            <a:solidFill>
              <a:srgbClr val="7030A0"/>
            </a:solidFill>
            <a:prstDash val="dash"/>
          </a:ln>
        </p:spPr>
        <p:txBody>
          <a:bodyPr wrap="square" rtlCol="0">
            <a:spAutoFit/>
          </a:bodyPr>
          <a:lstStyle/>
          <a:p>
            <a:pPr algn="ctr"/>
            <a:r>
              <a:rPr lang="en-US" sz="1400" dirty="0" smtClean="0"/>
              <a:t>Lou, Jon Tate Danny and all – A wood</a:t>
            </a:r>
            <a:endParaRPr lang="en-US" sz="1400" dirty="0"/>
          </a:p>
        </p:txBody>
      </p:sp>
      <p:sp>
        <p:nvSpPr>
          <p:cNvPr id="40" name="TextBox 39"/>
          <p:cNvSpPr txBox="1"/>
          <p:nvPr/>
        </p:nvSpPr>
        <p:spPr>
          <a:xfrm>
            <a:off x="6899137" y="2950648"/>
            <a:ext cx="2033818" cy="307777"/>
          </a:xfrm>
          <a:prstGeom prst="rect">
            <a:avLst/>
          </a:prstGeom>
          <a:noFill/>
          <a:ln>
            <a:solidFill>
              <a:srgbClr val="7030A0"/>
            </a:solidFill>
            <a:prstDash val="dash"/>
          </a:ln>
        </p:spPr>
        <p:txBody>
          <a:bodyPr wrap="square" rtlCol="0">
            <a:spAutoFit/>
          </a:bodyPr>
          <a:lstStyle/>
          <a:p>
            <a:pPr algn="ctr"/>
            <a:r>
              <a:rPr lang="en-GB" sz="1400" dirty="0" smtClean="0"/>
              <a:t>Leah and Phil – A field</a:t>
            </a:r>
            <a:endParaRPr lang="en-GB" sz="1400" dirty="0"/>
          </a:p>
        </p:txBody>
      </p:sp>
      <p:sp>
        <p:nvSpPr>
          <p:cNvPr id="42" name="TextBox 41"/>
          <p:cNvSpPr txBox="1"/>
          <p:nvPr/>
        </p:nvSpPr>
        <p:spPr>
          <a:xfrm>
            <a:off x="194681" y="5728656"/>
            <a:ext cx="1987182" cy="307777"/>
          </a:xfrm>
          <a:prstGeom prst="rect">
            <a:avLst/>
          </a:prstGeom>
          <a:noFill/>
          <a:ln>
            <a:solidFill>
              <a:srgbClr val="7030A0"/>
            </a:solidFill>
            <a:prstDash val="dash"/>
          </a:ln>
        </p:spPr>
        <p:txBody>
          <a:bodyPr wrap="square" rtlCol="0">
            <a:spAutoFit/>
          </a:bodyPr>
          <a:lstStyle/>
          <a:p>
            <a:pPr algn="ctr"/>
            <a:r>
              <a:rPr lang="en-GB" sz="1400"/>
              <a:t>Jan and Mark: A Street </a:t>
            </a:r>
            <a:endParaRPr lang="en-US" sz="1400" dirty="0"/>
          </a:p>
        </p:txBody>
      </p:sp>
      <p:sp>
        <p:nvSpPr>
          <p:cNvPr id="46" name="TextBox 45"/>
          <p:cNvSpPr txBox="1"/>
          <p:nvPr/>
        </p:nvSpPr>
        <p:spPr>
          <a:xfrm>
            <a:off x="2411077" y="5728656"/>
            <a:ext cx="2074824" cy="307777"/>
          </a:xfrm>
          <a:prstGeom prst="rect">
            <a:avLst/>
          </a:prstGeom>
          <a:noFill/>
          <a:ln>
            <a:solidFill>
              <a:srgbClr val="7030A0"/>
            </a:solidFill>
            <a:prstDash val="dash"/>
          </a:ln>
        </p:spPr>
        <p:txBody>
          <a:bodyPr wrap="square" rtlCol="0">
            <a:spAutoFit/>
          </a:bodyPr>
          <a:lstStyle/>
          <a:p>
            <a:pPr algn="ctr"/>
            <a:r>
              <a:rPr lang="en-GB" sz="1400"/>
              <a:t>Leah and Phil : A field</a:t>
            </a:r>
            <a:endParaRPr lang="en-GB" sz="1400" dirty="0"/>
          </a:p>
        </p:txBody>
      </p:sp>
      <p:sp>
        <p:nvSpPr>
          <p:cNvPr id="47" name="TextBox 46"/>
          <p:cNvSpPr txBox="1"/>
          <p:nvPr/>
        </p:nvSpPr>
        <p:spPr>
          <a:xfrm>
            <a:off x="6925922" y="5708424"/>
            <a:ext cx="2033818" cy="307777"/>
          </a:xfrm>
          <a:prstGeom prst="rect">
            <a:avLst/>
          </a:prstGeom>
          <a:noFill/>
          <a:ln>
            <a:solidFill>
              <a:srgbClr val="7030A0"/>
            </a:solidFill>
            <a:prstDash val="dash"/>
          </a:ln>
        </p:spPr>
        <p:txBody>
          <a:bodyPr wrap="square" rtlCol="0">
            <a:spAutoFit/>
          </a:bodyPr>
          <a:lstStyle/>
          <a:p>
            <a:pPr algn="ctr"/>
            <a:r>
              <a:rPr lang="en-GB" sz="1400"/>
              <a:t>Leah and Phil : A field</a:t>
            </a:r>
            <a:endParaRPr lang="en-GB" sz="1400" dirty="0"/>
          </a:p>
        </p:txBody>
      </p:sp>
      <p:sp>
        <p:nvSpPr>
          <p:cNvPr id="50" name="TextBox 49"/>
          <p:cNvSpPr txBox="1"/>
          <p:nvPr/>
        </p:nvSpPr>
        <p:spPr>
          <a:xfrm>
            <a:off x="4701608" y="5708424"/>
            <a:ext cx="2069026" cy="523220"/>
          </a:xfrm>
          <a:prstGeom prst="rect">
            <a:avLst/>
          </a:prstGeom>
          <a:noFill/>
          <a:ln>
            <a:solidFill>
              <a:srgbClr val="7030A0"/>
            </a:solidFill>
            <a:prstDash val="dash"/>
          </a:ln>
        </p:spPr>
        <p:txBody>
          <a:bodyPr wrap="square" rtlCol="0">
            <a:spAutoFit/>
          </a:bodyPr>
          <a:lstStyle/>
          <a:p>
            <a:pPr algn="ctr"/>
            <a:r>
              <a:rPr lang="en-GB" sz="1400"/>
              <a:t>Lou, Jon Tate Danny and all – A wood</a:t>
            </a:r>
            <a:endParaRPr lang="en-GB" sz="1400" dirty="0"/>
          </a:p>
        </p:txBody>
      </p:sp>
      <p:sp>
        <p:nvSpPr>
          <p:cNvPr id="13" name="TextBox 12"/>
          <p:cNvSpPr txBox="1"/>
          <p:nvPr/>
        </p:nvSpPr>
        <p:spPr>
          <a:xfrm>
            <a:off x="133923" y="1437272"/>
            <a:ext cx="252421" cy="307777"/>
          </a:xfrm>
          <a:prstGeom prst="rect">
            <a:avLst/>
          </a:prstGeom>
          <a:noFill/>
          <a:ln>
            <a:solidFill>
              <a:srgbClr val="7030A0"/>
            </a:solidFill>
            <a:prstDash val="dash"/>
          </a:ln>
        </p:spPr>
        <p:txBody>
          <a:bodyPr wrap="square" rtlCol="0">
            <a:spAutoFit/>
          </a:bodyPr>
          <a:lstStyle/>
          <a:p>
            <a:pPr algn="ctr"/>
            <a:r>
              <a:rPr lang="en-GB" sz="1400" dirty="0" smtClean="0">
                <a:solidFill>
                  <a:schemeClr val="bg1"/>
                </a:solidFill>
                <a:latin typeface="Adamsky SF" pitchFamily="2" charset="0"/>
              </a:rPr>
              <a:t>1</a:t>
            </a:r>
            <a:endParaRPr lang="en-GB" sz="1400" dirty="0">
              <a:solidFill>
                <a:schemeClr val="bg1"/>
              </a:solidFill>
              <a:latin typeface="Adamsky SF" pitchFamily="2" charset="0"/>
            </a:endParaRPr>
          </a:p>
        </p:txBody>
      </p:sp>
      <p:sp>
        <p:nvSpPr>
          <p:cNvPr id="51" name="TextBox 50"/>
          <p:cNvSpPr txBox="1"/>
          <p:nvPr/>
        </p:nvSpPr>
        <p:spPr>
          <a:xfrm>
            <a:off x="2402251" y="1437272"/>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2</a:t>
            </a:r>
          </a:p>
        </p:txBody>
      </p:sp>
      <p:sp>
        <p:nvSpPr>
          <p:cNvPr id="52" name="TextBox 51"/>
          <p:cNvSpPr txBox="1"/>
          <p:nvPr/>
        </p:nvSpPr>
        <p:spPr>
          <a:xfrm>
            <a:off x="4643710" y="1437272"/>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3</a:t>
            </a:r>
          </a:p>
        </p:txBody>
      </p:sp>
      <p:sp>
        <p:nvSpPr>
          <p:cNvPr id="53" name="TextBox 52"/>
          <p:cNvSpPr txBox="1"/>
          <p:nvPr/>
        </p:nvSpPr>
        <p:spPr>
          <a:xfrm>
            <a:off x="6899137" y="1433967"/>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4</a:t>
            </a:r>
          </a:p>
        </p:txBody>
      </p:sp>
      <p:sp>
        <p:nvSpPr>
          <p:cNvPr id="54" name="TextBox 53"/>
          <p:cNvSpPr txBox="1"/>
          <p:nvPr/>
        </p:nvSpPr>
        <p:spPr>
          <a:xfrm>
            <a:off x="194681" y="4192593"/>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5</a:t>
            </a:r>
          </a:p>
        </p:txBody>
      </p:sp>
      <p:sp>
        <p:nvSpPr>
          <p:cNvPr id="55" name="TextBox 54"/>
          <p:cNvSpPr txBox="1"/>
          <p:nvPr/>
        </p:nvSpPr>
        <p:spPr>
          <a:xfrm>
            <a:off x="2411077" y="4169436"/>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6</a:t>
            </a:r>
          </a:p>
        </p:txBody>
      </p:sp>
      <p:sp>
        <p:nvSpPr>
          <p:cNvPr id="56" name="TextBox 55"/>
          <p:cNvSpPr txBox="1"/>
          <p:nvPr/>
        </p:nvSpPr>
        <p:spPr>
          <a:xfrm>
            <a:off x="4698391" y="4183430"/>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7</a:t>
            </a:r>
          </a:p>
        </p:txBody>
      </p:sp>
      <p:sp>
        <p:nvSpPr>
          <p:cNvPr id="57" name="TextBox 56"/>
          <p:cNvSpPr txBox="1"/>
          <p:nvPr/>
        </p:nvSpPr>
        <p:spPr>
          <a:xfrm>
            <a:off x="6935423" y="4163880"/>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8</a:t>
            </a:r>
          </a:p>
        </p:txBody>
      </p:sp>
      <p:sp>
        <p:nvSpPr>
          <p:cNvPr id="5" name="Rectangle 4"/>
          <p:cNvSpPr/>
          <p:nvPr/>
        </p:nvSpPr>
        <p:spPr>
          <a:xfrm>
            <a:off x="3451860" y="3244334"/>
            <a:ext cx="2151031" cy="769441"/>
          </a:xfrm>
          <a:prstGeom prst="rect">
            <a:avLst/>
          </a:prstGeom>
        </p:spPr>
        <p:txBody>
          <a:bodyPr wrap="square">
            <a:spAutoFit/>
          </a:bodyPr>
          <a:lstStyle/>
          <a:p>
            <a:r>
              <a:rPr lang="en-GB" sz="4400" dirty="0" smtClean="0">
                <a:latin typeface="Adamsky SF" pitchFamily="2" charset="0"/>
              </a:rPr>
              <a:t>Part 2</a:t>
            </a:r>
            <a:endParaRPr lang="en-GB" sz="4400" dirty="0"/>
          </a:p>
        </p:txBody>
      </p:sp>
      <p:sp>
        <p:nvSpPr>
          <p:cNvPr id="3" name="TextBox 2"/>
          <p:cNvSpPr txBox="1"/>
          <p:nvPr/>
        </p:nvSpPr>
        <p:spPr>
          <a:xfrm flipH="1">
            <a:off x="551934" y="1029729"/>
            <a:ext cx="1400433" cy="1779374"/>
          </a:xfrm>
          <a:prstGeom prst="rect">
            <a:avLst/>
          </a:prstGeom>
          <a:solidFill>
            <a:schemeClr val="accent3">
              <a:lumMod val="60000"/>
              <a:lumOff val="40000"/>
            </a:schemeClr>
          </a:solidFill>
        </p:spPr>
        <p:txBody>
          <a:bodyPr wrap="square" rtlCol="0">
            <a:spAutoFit/>
          </a:bodyPr>
          <a:lstStyle/>
          <a:p>
            <a:endParaRPr lang="en-GB" dirty="0"/>
          </a:p>
        </p:txBody>
      </p:sp>
      <p:pic>
        <p:nvPicPr>
          <p:cNvPr id="4" name="Picture 3"/>
          <p:cNvPicPr>
            <a:picLocks noChangeAspect="1"/>
          </p:cNvPicPr>
          <p:nvPr/>
        </p:nvPicPr>
        <p:blipFill>
          <a:blip r:embed="rId2"/>
          <a:stretch>
            <a:fillRect/>
          </a:stretch>
        </p:blipFill>
        <p:spPr>
          <a:xfrm>
            <a:off x="537411" y="3722829"/>
            <a:ext cx="1396105" cy="1780186"/>
          </a:xfrm>
          <a:prstGeom prst="rect">
            <a:avLst/>
          </a:prstGeom>
        </p:spPr>
      </p:pic>
      <p:pic>
        <p:nvPicPr>
          <p:cNvPr id="7" name="Picture 6"/>
          <p:cNvPicPr>
            <a:picLocks noChangeAspect="1"/>
          </p:cNvPicPr>
          <p:nvPr/>
        </p:nvPicPr>
        <p:blipFill>
          <a:blip r:embed="rId2">
            <a:duotone>
              <a:prstClr val="black"/>
              <a:schemeClr val="accent4">
                <a:tint val="45000"/>
                <a:satMod val="400000"/>
              </a:schemeClr>
            </a:duotone>
          </a:blip>
          <a:stretch>
            <a:fillRect/>
          </a:stretch>
        </p:blipFill>
        <p:spPr>
          <a:xfrm>
            <a:off x="2799184" y="3948470"/>
            <a:ext cx="1396105" cy="1780186"/>
          </a:xfrm>
          <a:prstGeom prst="rect">
            <a:avLst/>
          </a:prstGeom>
        </p:spPr>
      </p:pic>
      <p:pic>
        <p:nvPicPr>
          <p:cNvPr id="8" name="Picture 7"/>
          <p:cNvPicPr>
            <a:picLocks noChangeAspect="1"/>
          </p:cNvPicPr>
          <p:nvPr/>
        </p:nvPicPr>
        <p:blipFill>
          <a:blip r:embed="rId2">
            <a:duotone>
              <a:prstClr val="black"/>
              <a:schemeClr val="accent6">
                <a:lumMod val="75000"/>
                <a:tint val="45000"/>
                <a:satMod val="400000"/>
              </a:schemeClr>
            </a:duotone>
          </a:blip>
          <a:stretch>
            <a:fillRect/>
          </a:stretch>
        </p:blipFill>
        <p:spPr>
          <a:xfrm>
            <a:off x="5001310" y="982659"/>
            <a:ext cx="1396105" cy="1780186"/>
          </a:xfrm>
          <a:prstGeom prst="rect">
            <a:avLst/>
          </a:prstGeom>
        </p:spPr>
      </p:pic>
      <p:pic>
        <p:nvPicPr>
          <p:cNvPr id="10" name="Picture 9"/>
          <p:cNvPicPr>
            <a:picLocks noChangeAspect="1"/>
          </p:cNvPicPr>
          <p:nvPr/>
        </p:nvPicPr>
        <p:blipFill>
          <a:blip r:embed="rId2">
            <a:duotone>
              <a:prstClr val="black"/>
              <a:schemeClr val="accent6">
                <a:lumMod val="75000"/>
                <a:tint val="45000"/>
                <a:satMod val="400000"/>
              </a:schemeClr>
            </a:duotone>
          </a:blip>
          <a:stretch>
            <a:fillRect/>
          </a:stretch>
        </p:blipFill>
        <p:spPr>
          <a:xfrm>
            <a:off x="5060957" y="3803624"/>
            <a:ext cx="1396105" cy="1780186"/>
          </a:xfrm>
          <a:prstGeom prst="rect">
            <a:avLst/>
          </a:prstGeom>
        </p:spPr>
      </p:pic>
      <p:pic>
        <p:nvPicPr>
          <p:cNvPr id="11" name="Picture 10"/>
          <p:cNvPicPr>
            <a:picLocks noChangeAspect="1"/>
          </p:cNvPicPr>
          <p:nvPr/>
        </p:nvPicPr>
        <p:blipFill>
          <a:blip r:embed="rId2"/>
          <a:stretch>
            <a:fillRect/>
          </a:stretch>
        </p:blipFill>
        <p:spPr>
          <a:xfrm>
            <a:off x="7351731" y="1040874"/>
            <a:ext cx="1396105" cy="1780186"/>
          </a:xfrm>
          <a:prstGeom prst="rect">
            <a:avLst/>
          </a:prstGeom>
        </p:spPr>
      </p:pic>
      <p:pic>
        <p:nvPicPr>
          <p:cNvPr id="12" name="Picture 11"/>
          <p:cNvPicPr>
            <a:picLocks noChangeAspect="1"/>
          </p:cNvPicPr>
          <p:nvPr/>
        </p:nvPicPr>
        <p:blipFill>
          <a:blip r:embed="rId2"/>
          <a:stretch>
            <a:fillRect/>
          </a:stretch>
        </p:blipFill>
        <p:spPr>
          <a:xfrm>
            <a:off x="7322730" y="3877414"/>
            <a:ext cx="1396105" cy="1780186"/>
          </a:xfrm>
          <a:prstGeom prst="rect">
            <a:avLst/>
          </a:prstGeom>
        </p:spPr>
      </p:pic>
      <p:pic>
        <p:nvPicPr>
          <p:cNvPr id="6" name="Picture 5"/>
          <p:cNvPicPr>
            <a:picLocks noChangeAspect="1"/>
          </p:cNvPicPr>
          <p:nvPr/>
        </p:nvPicPr>
        <p:blipFill>
          <a:blip r:embed="rId2">
            <a:duotone>
              <a:prstClr val="black"/>
              <a:srgbClr val="FFFF00">
                <a:tint val="45000"/>
                <a:satMod val="400000"/>
              </a:srgbClr>
            </a:duotone>
          </a:blip>
          <a:stretch>
            <a:fillRect/>
          </a:stretch>
        </p:blipFill>
        <p:spPr>
          <a:xfrm>
            <a:off x="2815448" y="1082772"/>
            <a:ext cx="1396105" cy="1780186"/>
          </a:xfrm>
          <a:prstGeom prst="rect">
            <a:avLst/>
          </a:prstGeom>
          <a:solidFill>
            <a:schemeClr val="accent4">
              <a:lumMod val="40000"/>
              <a:lumOff val="60000"/>
            </a:schemeClr>
          </a:solidFill>
        </p:spPr>
      </p:pic>
      <p:pic>
        <p:nvPicPr>
          <p:cNvPr id="14" name="Picture 13"/>
          <p:cNvPicPr>
            <a:picLocks noChangeAspect="1"/>
          </p:cNvPicPr>
          <p:nvPr/>
        </p:nvPicPr>
        <p:blipFill>
          <a:blip r:embed="rId3"/>
          <a:stretch>
            <a:fillRect/>
          </a:stretch>
        </p:blipFill>
        <p:spPr>
          <a:xfrm>
            <a:off x="7351730" y="1048438"/>
            <a:ext cx="1396105" cy="1780186"/>
          </a:xfrm>
          <a:prstGeom prst="rect">
            <a:avLst/>
          </a:prstGeom>
        </p:spPr>
      </p:pic>
      <p:pic>
        <p:nvPicPr>
          <p:cNvPr id="15" name="Picture 14"/>
          <p:cNvPicPr>
            <a:picLocks noChangeAspect="1"/>
          </p:cNvPicPr>
          <p:nvPr/>
        </p:nvPicPr>
        <p:blipFill>
          <a:blip r:embed="rId3"/>
          <a:stretch>
            <a:fillRect/>
          </a:stretch>
        </p:blipFill>
        <p:spPr>
          <a:xfrm>
            <a:off x="7334227" y="3803624"/>
            <a:ext cx="1396105" cy="1780186"/>
          </a:xfrm>
          <a:prstGeom prst="rect">
            <a:avLst/>
          </a:prstGeom>
        </p:spPr>
      </p:pic>
    </p:spTree>
    <p:extLst>
      <p:ext uri="{BB962C8B-B14F-4D97-AF65-F5344CB8AC3E}">
        <p14:creationId xmlns:p14="http://schemas.microsoft.com/office/powerpoint/2010/main" val="2232269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360" y="116003"/>
            <a:ext cx="7886700" cy="1325563"/>
          </a:xfrm>
        </p:spPr>
        <p:txBody>
          <a:bodyPr/>
          <a:lstStyle/>
          <a:p>
            <a:pPr algn="ctr"/>
            <a:r>
              <a:rPr lang="en-GB" dirty="0" smtClean="0">
                <a:latin typeface="Adamsky SF" pitchFamily="2" charset="0"/>
              </a:rPr>
              <a:t>What happens ? Part </a:t>
            </a:r>
            <a:r>
              <a:rPr lang="en-GB" dirty="0">
                <a:latin typeface="Adamsky SF" pitchFamily="2" charset="0"/>
              </a:rPr>
              <a:t>3</a:t>
            </a:r>
          </a:p>
        </p:txBody>
      </p:sp>
      <p:sp>
        <p:nvSpPr>
          <p:cNvPr id="9" name="TextBox 8"/>
          <p:cNvSpPr txBox="1"/>
          <p:nvPr/>
        </p:nvSpPr>
        <p:spPr>
          <a:xfrm>
            <a:off x="0" y="2950647"/>
            <a:ext cx="2033818" cy="307777"/>
          </a:xfrm>
          <a:prstGeom prst="rect">
            <a:avLst/>
          </a:prstGeom>
          <a:noFill/>
          <a:ln>
            <a:solidFill>
              <a:srgbClr val="7030A0"/>
            </a:solidFill>
            <a:prstDash val="dash"/>
          </a:ln>
        </p:spPr>
        <p:txBody>
          <a:bodyPr wrap="square" rtlCol="0">
            <a:spAutoFit/>
          </a:bodyPr>
          <a:lstStyle/>
          <a:p>
            <a:pPr algn="ctr"/>
            <a:r>
              <a:rPr lang="en-US" sz="1400" b="1" dirty="0" smtClean="0"/>
              <a:t>Jan and Mark: A Street  </a:t>
            </a:r>
            <a:endParaRPr lang="en-GB" sz="1400" dirty="0"/>
          </a:p>
        </p:txBody>
      </p:sp>
      <p:sp>
        <p:nvSpPr>
          <p:cNvPr id="16" name="TextBox 15"/>
          <p:cNvSpPr txBox="1"/>
          <p:nvPr/>
        </p:nvSpPr>
        <p:spPr>
          <a:xfrm>
            <a:off x="2402251" y="3006238"/>
            <a:ext cx="2033818" cy="307777"/>
          </a:xfrm>
          <a:prstGeom prst="rect">
            <a:avLst/>
          </a:prstGeom>
          <a:noFill/>
          <a:ln>
            <a:solidFill>
              <a:srgbClr val="7030A0"/>
            </a:solidFill>
            <a:prstDash val="dash"/>
          </a:ln>
        </p:spPr>
        <p:txBody>
          <a:bodyPr wrap="square" rtlCol="0">
            <a:spAutoFit/>
          </a:bodyPr>
          <a:lstStyle/>
          <a:p>
            <a:pPr algn="ctr"/>
            <a:r>
              <a:rPr lang="en-GB" sz="1400" dirty="0" smtClean="0"/>
              <a:t>Leah and Phil : A field</a:t>
            </a:r>
            <a:endParaRPr lang="en-GB" sz="1400" dirty="0"/>
          </a:p>
        </p:txBody>
      </p:sp>
      <p:sp>
        <p:nvSpPr>
          <p:cNvPr id="26" name="TextBox 25"/>
          <p:cNvSpPr txBox="1"/>
          <p:nvPr/>
        </p:nvSpPr>
        <p:spPr>
          <a:xfrm>
            <a:off x="4682454" y="2957773"/>
            <a:ext cx="2033818" cy="307777"/>
          </a:xfrm>
          <a:prstGeom prst="rect">
            <a:avLst/>
          </a:prstGeom>
          <a:noFill/>
          <a:ln>
            <a:solidFill>
              <a:srgbClr val="7030A0"/>
            </a:solidFill>
            <a:prstDash val="dash"/>
          </a:ln>
        </p:spPr>
        <p:txBody>
          <a:bodyPr wrap="square" rtlCol="0">
            <a:spAutoFit/>
          </a:bodyPr>
          <a:lstStyle/>
          <a:p>
            <a:pPr algn="ctr"/>
            <a:r>
              <a:rPr lang="en-US" sz="1400" dirty="0" smtClean="0"/>
              <a:t>ALL and ADAM – A wood</a:t>
            </a:r>
            <a:endParaRPr lang="en-US" sz="1400" dirty="0"/>
          </a:p>
        </p:txBody>
      </p:sp>
      <p:sp>
        <p:nvSpPr>
          <p:cNvPr id="40" name="TextBox 39"/>
          <p:cNvSpPr txBox="1"/>
          <p:nvPr/>
        </p:nvSpPr>
        <p:spPr>
          <a:xfrm>
            <a:off x="6899137" y="2950648"/>
            <a:ext cx="2033818" cy="307777"/>
          </a:xfrm>
          <a:prstGeom prst="rect">
            <a:avLst/>
          </a:prstGeom>
          <a:noFill/>
          <a:ln>
            <a:solidFill>
              <a:srgbClr val="7030A0"/>
            </a:solidFill>
            <a:prstDash val="dash"/>
          </a:ln>
        </p:spPr>
        <p:txBody>
          <a:bodyPr wrap="square" rtlCol="0">
            <a:spAutoFit/>
          </a:bodyPr>
          <a:lstStyle/>
          <a:p>
            <a:pPr algn="ctr"/>
            <a:r>
              <a:rPr lang="en-GB" sz="1400" dirty="0" smtClean="0"/>
              <a:t>Leah and Phil – A field</a:t>
            </a:r>
            <a:endParaRPr lang="en-GB" sz="1400" dirty="0"/>
          </a:p>
        </p:txBody>
      </p:sp>
      <p:sp>
        <p:nvSpPr>
          <p:cNvPr id="42" name="TextBox 41"/>
          <p:cNvSpPr txBox="1"/>
          <p:nvPr/>
        </p:nvSpPr>
        <p:spPr>
          <a:xfrm>
            <a:off x="194681" y="5728656"/>
            <a:ext cx="1987182" cy="307777"/>
          </a:xfrm>
          <a:prstGeom prst="rect">
            <a:avLst/>
          </a:prstGeom>
          <a:noFill/>
          <a:ln>
            <a:solidFill>
              <a:srgbClr val="7030A0"/>
            </a:solidFill>
            <a:prstDash val="dash"/>
          </a:ln>
        </p:spPr>
        <p:txBody>
          <a:bodyPr wrap="square" rtlCol="0">
            <a:spAutoFit/>
          </a:bodyPr>
          <a:lstStyle/>
          <a:p>
            <a:pPr algn="ctr"/>
            <a:r>
              <a:rPr lang="en-GB" sz="1400"/>
              <a:t>Jan and Mark: A Street </a:t>
            </a:r>
            <a:endParaRPr lang="en-US" sz="1400" dirty="0"/>
          </a:p>
        </p:txBody>
      </p:sp>
      <p:sp>
        <p:nvSpPr>
          <p:cNvPr id="46" name="TextBox 45"/>
          <p:cNvSpPr txBox="1"/>
          <p:nvPr/>
        </p:nvSpPr>
        <p:spPr>
          <a:xfrm>
            <a:off x="2411077" y="5728656"/>
            <a:ext cx="2074824" cy="307777"/>
          </a:xfrm>
          <a:prstGeom prst="rect">
            <a:avLst/>
          </a:prstGeom>
          <a:noFill/>
          <a:ln>
            <a:solidFill>
              <a:srgbClr val="7030A0"/>
            </a:solidFill>
            <a:prstDash val="dash"/>
          </a:ln>
        </p:spPr>
        <p:txBody>
          <a:bodyPr wrap="square" rtlCol="0">
            <a:spAutoFit/>
          </a:bodyPr>
          <a:lstStyle/>
          <a:p>
            <a:pPr algn="ctr"/>
            <a:r>
              <a:rPr lang="en-GB" sz="1400" dirty="0" smtClean="0"/>
              <a:t>Phil and Richard  </a:t>
            </a:r>
            <a:r>
              <a:rPr lang="en-GB" sz="1400" dirty="0"/>
              <a:t>: A field</a:t>
            </a:r>
          </a:p>
        </p:txBody>
      </p:sp>
      <p:sp>
        <p:nvSpPr>
          <p:cNvPr id="47" name="TextBox 46"/>
          <p:cNvSpPr txBox="1"/>
          <p:nvPr/>
        </p:nvSpPr>
        <p:spPr>
          <a:xfrm>
            <a:off x="6925922" y="5708424"/>
            <a:ext cx="2033818" cy="307777"/>
          </a:xfrm>
          <a:prstGeom prst="rect">
            <a:avLst/>
          </a:prstGeom>
          <a:noFill/>
          <a:ln>
            <a:solidFill>
              <a:srgbClr val="7030A0"/>
            </a:solidFill>
            <a:prstDash val="dash"/>
          </a:ln>
        </p:spPr>
        <p:txBody>
          <a:bodyPr wrap="square" rtlCol="0">
            <a:spAutoFit/>
          </a:bodyPr>
          <a:lstStyle/>
          <a:p>
            <a:pPr algn="ctr"/>
            <a:endParaRPr lang="en-GB" sz="1400" dirty="0"/>
          </a:p>
        </p:txBody>
      </p:sp>
      <p:sp>
        <p:nvSpPr>
          <p:cNvPr id="50" name="TextBox 49"/>
          <p:cNvSpPr txBox="1"/>
          <p:nvPr/>
        </p:nvSpPr>
        <p:spPr>
          <a:xfrm>
            <a:off x="4701608" y="5708424"/>
            <a:ext cx="2069026" cy="307777"/>
          </a:xfrm>
          <a:prstGeom prst="rect">
            <a:avLst/>
          </a:prstGeom>
          <a:noFill/>
          <a:ln>
            <a:solidFill>
              <a:srgbClr val="7030A0"/>
            </a:solidFill>
            <a:prstDash val="dash"/>
          </a:ln>
        </p:spPr>
        <p:txBody>
          <a:bodyPr wrap="square" rtlCol="0">
            <a:spAutoFit/>
          </a:bodyPr>
          <a:lstStyle/>
          <a:p>
            <a:pPr algn="ctr"/>
            <a:endParaRPr lang="en-GB" sz="1400" dirty="0"/>
          </a:p>
        </p:txBody>
      </p:sp>
      <p:sp>
        <p:nvSpPr>
          <p:cNvPr id="13" name="TextBox 12"/>
          <p:cNvSpPr txBox="1"/>
          <p:nvPr/>
        </p:nvSpPr>
        <p:spPr>
          <a:xfrm>
            <a:off x="133923" y="1437272"/>
            <a:ext cx="252421" cy="307777"/>
          </a:xfrm>
          <a:prstGeom prst="rect">
            <a:avLst/>
          </a:prstGeom>
          <a:noFill/>
          <a:ln>
            <a:solidFill>
              <a:srgbClr val="7030A0"/>
            </a:solidFill>
            <a:prstDash val="dash"/>
          </a:ln>
        </p:spPr>
        <p:txBody>
          <a:bodyPr wrap="square" rtlCol="0">
            <a:spAutoFit/>
          </a:bodyPr>
          <a:lstStyle/>
          <a:p>
            <a:pPr algn="ctr"/>
            <a:r>
              <a:rPr lang="en-GB" sz="1400" dirty="0" smtClean="0">
                <a:solidFill>
                  <a:schemeClr val="bg1"/>
                </a:solidFill>
                <a:latin typeface="Adamsky SF" pitchFamily="2" charset="0"/>
              </a:rPr>
              <a:t>1</a:t>
            </a:r>
            <a:endParaRPr lang="en-GB" sz="1400" dirty="0">
              <a:solidFill>
                <a:schemeClr val="bg1"/>
              </a:solidFill>
              <a:latin typeface="Adamsky SF" pitchFamily="2" charset="0"/>
            </a:endParaRPr>
          </a:p>
        </p:txBody>
      </p:sp>
      <p:sp>
        <p:nvSpPr>
          <p:cNvPr id="51" name="TextBox 50"/>
          <p:cNvSpPr txBox="1"/>
          <p:nvPr/>
        </p:nvSpPr>
        <p:spPr>
          <a:xfrm>
            <a:off x="2402251" y="1437272"/>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2</a:t>
            </a:r>
          </a:p>
        </p:txBody>
      </p:sp>
      <p:sp>
        <p:nvSpPr>
          <p:cNvPr id="52" name="TextBox 51"/>
          <p:cNvSpPr txBox="1"/>
          <p:nvPr/>
        </p:nvSpPr>
        <p:spPr>
          <a:xfrm>
            <a:off x="4643710" y="1437272"/>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3</a:t>
            </a:r>
          </a:p>
        </p:txBody>
      </p:sp>
      <p:sp>
        <p:nvSpPr>
          <p:cNvPr id="53" name="TextBox 52"/>
          <p:cNvSpPr txBox="1"/>
          <p:nvPr/>
        </p:nvSpPr>
        <p:spPr>
          <a:xfrm>
            <a:off x="6899137" y="1433967"/>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4</a:t>
            </a:r>
          </a:p>
        </p:txBody>
      </p:sp>
      <p:sp>
        <p:nvSpPr>
          <p:cNvPr id="54" name="TextBox 53"/>
          <p:cNvSpPr txBox="1"/>
          <p:nvPr/>
        </p:nvSpPr>
        <p:spPr>
          <a:xfrm>
            <a:off x="194681" y="4192593"/>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5</a:t>
            </a:r>
          </a:p>
        </p:txBody>
      </p:sp>
      <p:sp>
        <p:nvSpPr>
          <p:cNvPr id="55" name="TextBox 54"/>
          <p:cNvSpPr txBox="1"/>
          <p:nvPr/>
        </p:nvSpPr>
        <p:spPr>
          <a:xfrm>
            <a:off x="2411077" y="4169436"/>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6</a:t>
            </a:r>
          </a:p>
        </p:txBody>
      </p:sp>
      <p:sp>
        <p:nvSpPr>
          <p:cNvPr id="56" name="TextBox 55"/>
          <p:cNvSpPr txBox="1"/>
          <p:nvPr/>
        </p:nvSpPr>
        <p:spPr>
          <a:xfrm>
            <a:off x="4698391" y="4183430"/>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7</a:t>
            </a:r>
          </a:p>
        </p:txBody>
      </p:sp>
      <p:sp>
        <p:nvSpPr>
          <p:cNvPr id="57" name="TextBox 56"/>
          <p:cNvSpPr txBox="1"/>
          <p:nvPr/>
        </p:nvSpPr>
        <p:spPr>
          <a:xfrm>
            <a:off x="6935423" y="4163880"/>
            <a:ext cx="252421" cy="307777"/>
          </a:xfrm>
          <a:prstGeom prst="rect">
            <a:avLst/>
          </a:prstGeom>
          <a:noFill/>
          <a:ln>
            <a:solidFill>
              <a:srgbClr val="7030A0"/>
            </a:solidFill>
            <a:prstDash val="dash"/>
          </a:ln>
        </p:spPr>
        <p:txBody>
          <a:bodyPr wrap="square" rtlCol="0">
            <a:spAutoFit/>
          </a:bodyPr>
          <a:lstStyle/>
          <a:p>
            <a:pPr algn="ctr"/>
            <a:r>
              <a:rPr lang="en-GB" sz="1400" dirty="0">
                <a:solidFill>
                  <a:schemeClr val="bg1"/>
                </a:solidFill>
                <a:latin typeface="Adamsky SF" pitchFamily="2" charset="0"/>
              </a:rPr>
              <a:t>8</a:t>
            </a:r>
          </a:p>
        </p:txBody>
      </p:sp>
      <p:sp>
        <p:nvSpPr>
          <p:cNvPr id="5" name="Rectangle 4"/>
          <p:cNvSpPr/>
          <p:nvPr/>
        </p:nvSpPr>
        <p:spPr>
          <a:xfrm>
            <a:off x="3451860" y="3244334"/>
            <a:ext cx="2151031" cy="769441"/>
          </a:xfrm>
          <a:prstGeom prst="rect">
            <a:avLst/>
          </a:prstGeom>
        </p:spPr>
        <p:txBody>
          <a:bodyPr wrap="square">
            <a:spAutoFit/>
          </a:bodyPr>
          <a:lstStyle/>
          <a:p>
            <a:r>
              <a:rPr lang="en-GB" sz="4400" dirty="0" smtClean="0">
                <a:latin typeface="Adamsky SF" pitchFamily="2" charset="0"/>
              </a:rPr>
              <a:t>Part 4</a:t>
            </a:r>
            <a:endParaRPr lang="en-GB" sz="4400" dirty="0"/>
          </a:p>
        </p:txBody>
      </p:sp>
      <p:sp>
        <p:nvSpPr>
          <p:cNvPr id="3" name="TextBox 2"/>
          <p:cNvSpPr txBox="1"/>
          <p:nvPr/>
        </p:nvSpPr>
        <p:spPr>
          <a:xfrm flipH="1">
            <a:off x="551934" y="1029729"/>
            <a:ext cx="1400433" cy="1779374"/>
          </a:xfrm>
          <a:prstGeom prst="rect">
            <a:avLst/>
          </a:prstGeom>
          <a:solidFill>
            <a:schemeClr val="accent3">
              <a:lumMod val="60000"/>
              <a:lumOff val="40000"/>
            </a:schemeClr>
          </a:solidFill>
        </p:spPr>
        <p:txBody>
          <a:bodyPr wrap="square" rtlCol="0">
            <a:spAutoFit/>
          </a:bodyPr>
          <a:lstStyle/>
          <a:p>
            <a:endParaRPr lang="en-GB" dirty="0"/>
          </a:p>
        </p:txBody>
      </p:sp>
      <p:pic>
        <p:nvPicPr>
          <p:cNvPr id="4" name="Picture 3"/>
          <p:cNvPicPr>
            <a:picLocks noChangeAspect="1"/>
          </p:cNvPicPr>
          <p:nvPr/>
        </p:nvPicPr>
        <p:blipFill>
          <a:blip r:embed="rId2"/>
          <a:stretch>
            <a:fillRect/>
          </a:stretch>
        </p:blipFill>
        <p:spPr>
          <a:xfrm>
            <a:off x="537411" y="3722829"/>
            <a:ext cx="1396105" cy="1780186"/>
          </a:xfrm>
          <a:prstGeom prst="rect">
            <a:avLst/>
          </a:prstGeom>
        </p:spPr>
      </p:pic>
      <p:pic>
        <p:nvPicPr>
          <p:cNvPr id="7" name="Picture 6"/>
          <p:cNvPicPr>
            <a:picLocks noChangeAspect="1"/>
          </p:cNvPicPr>
          <p:nvPr/>
        </p:nvPicPr>
        <p:blipFill>
          <a:blip r:embed="rId2">
            <a:duotone>
              <a:prstClr val="black"/>
              <a:schemeClr val="accent4">
                <a:tint val="45000"/>
                <a:satMod val="400000"/>
              </a:schemeClr>
            </a:duotone>
          </a:blip>
          <a:stretch>
            <a:fillRect/>
          </a:stretch>
        </p:blipFill>
        <p:spPr>
          <a:xfrm>
            <a:off x="2867034" y="3829727"/>
            <a:ext cx="1396105" cy="1780186"/>
          </a:xfrm>
          <a:prstGeom prst="rect">
            <a:avLst/>
          </a:prstGeom>
        </p:spPr>
      </p:pic>
      <p:pic>
        <p:nvPicPr>
          <p:cNvPr id="8" name="Picture 7"/>
          <p:cNvPicPr>
            <a:picLocks noChangeAspect="1"/>
          </p:cNvPicPr>
          <p:nvPr/>
        </p:nvPicPr>
        <p:blipFill>
          <a:blip r:embed="rId2">
            <a:duotone>
              <a:prstClr val="black"/>
              <a:schemeClr val="accent6">
                <a:lumMod val="75000"/>
                <a:tint val="45000"/>
                <a:satMod val="400000"/>
              </a:schemeClr>
            </a:duotone>
          </a:blip>
          <a:stretch>
            <a:fillRect/>
          </a:stretch>
        </p:blipFill>
        <p:spPr>
          <a:xfrm>
            <a:off x="5001310" y="982659"/>
            <a:ext cx="1396105" cy="1780186"/>
          </a:xfrm>
          <a:prstGeom prst="rect">
            <a:avLst/>
          </a:prstGeom>
        </p:spPr>
      </p:pic>
      <p:pic>
        <p:nvPicPr>
          <p:cNvPr id="11" name="Picture 10"/>
          <p:cNvPicPr>
            <a:picLocks noChangeAspect="1"/>
          </p:cNvPicPr>
          <p:nvPr/>
        </p:nvPicPr>
        <p:blipFill>
          <a:blip r:embed="rId2"/>
          <a:stretch>
            <a:fillRect/>
          </a:stretch>
        </p:blipFill>
        <p:spPr>
          <a:xfrm>
            <a:off x="7351731" y="1040874"/>
            <a:ext cx="1396105" cy="1780186"/>
          </a:xfrm>
          <a:prstGeom prst="rect">
            <a:avLst/>
          </a:prstGeom>
        </p:spPr>
      </p:pic>
      <p:pic>
        <p:nvPicPr>
          <p:cNvPr id="6" name="Picture 5"/>
          <p:cNvPicPr>
            <a:picLocks noChangeAspect="1"/>
          </p:cNvPicPr>
          <p:nvPr/>
        </p:nvPicPr>
        <p:blipFill>
          <a:blip r:embed="rId2">
            <a:duotone>
              <a:prstClr val="black"/>
              <a:srgbClr val="FFFF00">
                <a:tint val="45000"/>
                <a:satMod val="400000"/>
              </a:srgbClr>
            </a:duotone>
          </a:blip>
          <a:stretch>
            <a:fillRect/>
          </a:stretch>
        </p:blipFill>
        <p:spPr>
          <a:xfrm>
            <a:off x="2815448" y="1082772"/>
            <a:ext cx="1396105" cy="1780186"/>
          </a:xfrm>
          <a:prstGeom prst="rect">
            <a:avLst/>
          </a:prstGeom>
          <a:solidFill>
            <a:schemeClr val="accent4">
              <a:lumMod val="40000"/>
              <a:lumOff val="60000"/>
            </a:schemeClr>
          </a:solidFill>
        </p:spPr>
      </p:pic>
      <p:pic>
        <p:nvPicPr>
          <p:cNvPr id="14" name="Picture 13"/>
          <p:cNvPicPr>
            <a:picLocks noChangeAspect="1"/>
          </p:cNvPicPr>
          <p:nvPr/>
        </p:nvPicPr>
        <p:blipFill>
          <a:blip r:embed="rId3"/>
          <a:stretch>
            <a:fillRect/>
          </a:stretch>
        </p:blipFill>
        <p:spPr>
          <a:xfrm>
            <a:off x="7351730" y="1048438"/>
            <a:ext cx="1396105" cy="1780186"/>
          </a:xfrm>
          <a:prstGeom prst="rect">
            <a:avLst/>
          </a:prstGeom>
        </p:spPr>
      </p:pic>
    </p:spTree>
    <p:extLst>
      <p:ext uri="{BB962C8B-B14F-4D97-AF65-F5344CB8AC3E}">
        <p14:creationId xmlns:p14="http://schemas.microsoft.com/office/powerpoint/2010/main" val="695805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53149" y="158672"/>
            <a:ext cx="5731245" cy="646331"/>
          </a:xfrm>
          <a:prstGeom prst="rect">
            <a:avLst/>
          </a:prstGeom>
          <a:noFill/>
        </p:spPr>
        <p:txBody>
          <a:bodyPr wrap="square" rtlCol="0">
            <a:spAutoFit/>
          </a:bodyPr>
          <a:lstStyle/>
          <a:p>
            <a:pPr algn="ctr"/>
            <a:r>
              <a:rPr lang="en-US" sz="3600" dirty="0" smtClean="0">
                <a:latin typeface="Adamsky SF" pitchFamily="2" charset="0"/>
              </a:rPr>
              <a:t>DNA Set</a:t>
            </a:r>
            <a:endParaRPr lang="en-GB" sz="3600" dirty="0" smtClean="0">
              <a:latin typeface="Adamsky SF" pitchFamily="2" charset="0"/>
            </a:endParaRPr>
          </a:p>
        </p:txBody>
      </p:sp>
      <p:sp>
        <p:nvSpPr>
          <p:cNvPr id="15" name="Rectangle 14"/>
          <p:cNvSpPr/>
          <p:nvPr/>
        </p:nvSpPr>
        <p:spPr>
          <a:xfrm>
            <a:off x="2720546" y="804962"/>
            <a:ext cx="6168935" cy="523220"/>
          </a:xfrm>
          <a:prstGeom prst="rect">
            <a:avLst/>
          </a:prstGeom>
          <a:ln>
            <a:solidFill>
              <a:srgbClr val="7030A0"/>
            </a:solidFill>
            <a:prstDash val="dash"/>
          </a:ln>
        </p:spPr>
        <p:txBody>
          <a:bodyPr wrap="square">
            <a:spAutoFit/>
          </a:bodyPr>
          <a:lstStyle/>
          <a:p>
            <a:pPr algn="ctr"/>
            <a:r>
              <a:rPr lang="en-GB" sz="1400" dirty="0" smtClean="0"/>
              <a:t>The  </a:t>
            </a:r>
            <a:r>
              <a:rPr lang="en-GB" sz="1400" dirty="0" smtClean="0"/>
              <a:t>set was originally performed end on at The National with a cyclorama and a very minimal/ symbolic set.</a:t>
            </a:r>
            <a:endParaRPr lang="en-GB" sz="1400" dirty="0"/>
          </a:p>
        </p:txBody>
      </p:sp>
      <p:pic>
        <p:nvPicPr>
          <p:cNvPr id="3" name="Picture 2"/>
          <p:cNvPicPr>
            <a:picLocks noChangeAspect="1"/>
          </p:cNvPicPr>
          <p:nvPr/>
        </p:nvPicPr>
        <p:blipFill>
          <a:blip r:embed="rId2"/>
          <a:stretch>
            <a:fillRect/>
          </a:stretch>
        </p:blipFill>
        <p:spPr>
          <a:xfrm>
            <a:off x="6090773" y="4674144"/>
            <a:ext cx="2798708" cy="1744265"/>
          </a:xfrm>
          <a:prstGeom prst="rect">
            <a:avLst/>
          </a:prstGeom>
        </p:spPr>
      </p:pic>
      <p:sp>
        <p:nvSpPr>
          <p:cNvPr id="11" name="Rectangle 10"/>
          <p:cNvSpPr/>
          <p:nvPr/>
        </p:nvSpPr>
        <p:spPr>
          <a:xfrm>
            <a:off x="7146496" y="92166"/>
            <a:ext cx="1497970" cy="369332"/>
          </a:xfrm>
          <a:prstGeom prst="rect">
            <a:avLst/>
          </a:prstGeom>
          <a:ln>
            <a:solidFill>
              <a:srgbClr val="7030A0"/>
            </a:solidFill>
            <a:prstDash val="dash"/>
          </a:ln>
        </p:spPr>
        <p:txBody>
          <a:bodyPr wrap="square">
            <a:spAutoFit/>
          </a:bodyPr>
          <a:lstStyle/>
          <a:p>
            <a:pPr algn="ctr"/>
            <a:r>
              <a:rPr lang="en-US" dirty="0" smtClean="0"/>
              <a:t>Set Designer</a:t>
            </a:r>
            <a:endParaRPr lang="en-GB" dirty="0"/>
          </a:p>
        </p:txBody>
      </p:sp>
      <p:sp>
        <p:nvSpPr>
          <p:cNvPr id="4" name="TextBox 3"/>
          <p:cNvSpPr txBox="1"/>
          <p:nvPr/>
        </p:nvSpPr>
        <p:spPr>
          <a:xfrm>
            <a:off x="171901" y="2167467"/>
            <a:ext cx="2698299" cy="2031325"/>
          </a:xfrm>
          <a:prstGeom prst="rect">
            <a:avLst/>
          </a:prstGeom>
          <a:noFill/>
          <a:ln>
            <a:solidFill>
              <a:srgbClr val="7030A0"/>
            </a:solidFill>
            <a:prstDash val="dash"/>
          </a:ln>
        </p:spPr>
        <p:txBody>
          <a:bodyPr wrap="square" rtlCol="0">
            <a:spAutoFit/>
          </a:bodyPr>
          <a:lstStyle/>
          <a:p>
            <a:r>
              <a:rPr lang="en-US" sz="1400" dirty="0" smtClean="0"/>
              <a:t>Why did the set designer create such a simple set?</a:t>
            </a:r>
          </a:p>
          <a:p>
            <a:r>
              <a:rPr lang="en-US" sz="1400" dirty="0" smtClean="0"/>
              <a:t>……………………………………………………………………………………………………………………………………………………………………………………………………………………………………………………………………………………………………………………………………………………………………………………</a:t>
            </a:r>
            <a:endParaRPr lang="en-GB" sz="1400" dirty="0"/>
          </a:p>
        </p:txBody>
      </p:sp>
      <p:sp>
        <p:nvSpPr>
          <p:cNvPr id="12" name="TextBox 11"/>
          <p:cNvSpPr txBox="1"/>
          <p:nvPr/>
        </p:nvSpPr>
        <p:spPr>
          <a:xfrm>
            <a:off x="171902" y="4496476"/>
            <a:ext cx="2698298" cy="2031325"/>
          </a:xfrm>
          <a:prstGeom prst="rect">
            <a:avLst/>
          </a:prstGeom>
          <a:noFill/>
          <a:ln>
            <a:solidFill>
              <a:srgbClr val="7030A0"/>
            </a:solidFill>
            <a:prstDash val="dash"/>
          </a:ln>
        </p:spPr>
        <p:txBody>
          <a:bodyPr wrap="square" rtlCol="0">
            <a:spAutoFit/>
          </a:bodyPr>
          <a:lstStyle/>
          <a:p>
            <a:r>
              <a:rPr lang="en-US" sz="1400" dirty="0" smtClean="0"/>
              <a:t>How did the use of PROJECTIONS effect the atmosphere?</a:t>
            </a:r>
          </a:p>
          <a:p>
            <a:r>
              <a:rPr lang="en-US" sz="1400" dirty="0" smtClean="0"/>
              <a:t>…………………………………………………………………………………………………………………………………………………………………………………………………………………………………………………………………………………………………………………………………………………………………………………..</a:t>
            </a:r>
            <a:endParaRPr lang="en-GB" sz="1400" dirty="0"/>
          </a:p>
        </p:txBody>
      </p:sp>
      <p:sp>
        <p:nvSpPr>
          <p:cNvPr id="14" name="TextBox 13"/>
          <p:cNvSpPr txBox="1"/>
          <p:nvPr/>
        </p:nvSpPr>
        <p:spPr>
          <a:xfrm>
            <a:off x="3135236" y="2167466"/>
            <a:ext cx="5754245" cy="2031325"/>
          </a:xfrm>
          <a:prstGeom prst="rect">
            <a:avLst/>
          </a:prstGeom>
          <a:noFill/>
          <a:ln>
            <a:solidFill>
              <a:srgbClr val="7030A0"/>
            </a:solidFill>
            <a:prstDash val="dash"/>
          </a:ln>
        </p:spPr>
        <p:txBody>
          <a:bodyPr wrap="square" rtlCol="0">
            <a:spAutoFit/>
          </a:bodyPr>
          <a:lstStyle/>
          <a:p>
            <a:r>
              <a:rPr lang="en-US" sz="1400" dirty="0" smtClean="0"/>
              <a:t>In which scene was the set used in the most effective way and why?</a:t>
            </a:r>
          </a:p>
          <a:p>
            <a:r>
              <a:rPr lang="en-US" sz="1400" dirty="0" smtClean="0"/>
              <a:t>……………………………………………………………………………………………………………………………………………………………………………………………………………………………………………………………………………………………………………………………………………………………………………………………………………………………………………………………………………………………………………………………………………………………………………………………………………………………………………………………………………………………………………………………………………………………………………………………………………………………………………………………………………………………………………………………………………………………………………………………..</a:t>
            </a:r>
            <a:endParaRPr lang="en-GB" sz="1400" dirty="0"/>
          </a:p>
        </p:txBody>
      </p:sp>
      <p:sp>
        <p:nvSpPr>
          <p:cNvPr id="16" name="TextBox 15"/>
          <p:cNvSpPr txBox="1"/>
          <p:nvPr/>
        </p:nvSpPr>
        <p:spPr>
          <a:xfrm>
            <a:off x="3172200" y="4496475"/>
            <a:ext cx="2840158" cy="2031325"/>
          </a:xfrm>
          <a:prstGeom prst="rect">
            <a:avLst/>
          </a:prstGeom>
          <a:noFill/>
          <a:ln>
            <a:solidFill>
              <a:srgbClr val="7030A0"/>
            </a:solidFill>
            <a:prstDash val="dash"/>
          </a:ln>
        </p:spPr>
        <p:txBody>
          <a:bodyPr wrap="square" rtlCol="0">
            <a:spAutoFit/>
          </a:bodyPr>
          <a:lstStyle/>
          <a:p>
            <a:r>
              <a:rPr lang="en-US" sz="1400" dirty="0" smtClean="0"/>
              <a:t>What didn’t work as well about the set? How would you improve it?</a:t>
            </a:r>
          </a:p>
          <a:p>
            <a:r>
              <a:rPr lang="en-US" sz="1400" dirty="0" smtClean="0"/>
              <a:t>………………………………………………………………………………………………………………………………………………………………………………………………………………………………………………………………………………………………………………………………………………………………………………………………………</a:t>
            </a:r>
            <a:endParaRPr lang="en-GB" sz="1400" dirty="0"/>
          </a:p>
        </p:txBody>
      </p:sp>
      <p:pic>
        <p:nvPicPr>
          <p:cNvPr id="5" name="Picture 4"/>
          <p:cNvPicPr>
            <a:picLocks noChangeAspect="1"/>
          </p:cNvPicPr>
          <p:nvPr/>
        </p:nvPicPr>
        <p:blipFill>
          <a:blip r:embed="rId3"/>
          <a:stretch>
            <a:fillRect/>
          </a:stretch>
        </p:blipFill>
        <p:spPr>
          <a:xfrm>
            <a:off x="144523" y="92166"/>
            <a:ext cx="2870200" cy="2075300"/>
          </a:xfrm>
          <a:prstGeom prst="rect">
            <a:avLst/>
          </a:prstGeom>
        </p:spPr>
      </p:pic>
      <p:pic>
        <p:nvPicPr>
          <p:cNvPr id="6" name="Picture 5"/>
          <p:cNvPicPr>
            <a:picLocks noChangeAspect="1"/>
          </p:cNvPicPr>
          <p:nvPr/>
        </p:nvPicPr>
        <p:blipFill>
          <a:blip r:embed="rId4"/>
          <a:stretch>
            <a:fillRect/>
          </a:stretch>
        </p:blipFill>
        <p:spPr>
          <a:xfrm>
            <a:off x="6174706" y="4640599"/>
            <a:ext cx="2619375" cy="1743075"/>
          </a:xfrm>
          <a:prstGeom prst="rect">
            <a:avLst/>
          </a:prstGeom>
        </p:spPr>
      </p:pic>
    </p:spTree>
    <p:extLst>
      <p:ext uri="{BB962C8B-B14F-4D97-AF65-F5344CB8AC3E}">
        <p14:creationId xmlns:p14="http://schemas.microsoft.com/office/powerpoint/2010/main" val="3150309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53149" y="158672"/>
            <a:ext cx="5731245" cy="646331"/>
          </a:xfrm>
          <a:prstGeom prst="rect">
            <a:avLst/>
          </a:prstGeom>
          <a:noFill/>
        </p:spPr>
        <p:txBody>
          <a:bodyPr wrap="square" rtlCol="0">
            <a:spAutoFit/>
          </a:bodyPr>
          <a:lstStyle/>
          <a:p>
            <a:pPr algn="ctr"/>
            <a:r>
              <a:rPr lang="en-US" sz="3600" dirty="0" smtClean="0">
                <a:latin typeface="Adamsky SF" pitchFamily="2" charset="0"/>
              </a:rPr>
              <a:t>DNA Set</a:t>
            </a:r>
            <a:endParaRPr lang="en-GB" sz="3600" dirty="0" smtClean="0">
              <a:latin typeface="Adamsky SF" pitchFamily="2" charset="0"/>
            </a:endParaRPr>
          </a:p>
        </p:txBody>
      </p:sp>
      <p:sp>
        <p:nvSpPr>
          <p:cNvPr id="15" name="Rectangle 14"/>
          <p:cNvSpPr/>
          <p:nvPr/>
        </p:nvSpPr>
        <p:spPr>
          <a:xfrm>
            <a:off x="2720546" y="804962"/>
            <a:ext cx="6168935" cy="738664"/>
          </a:xfrm>
          <a:prstGeom prst="rect">
            <a:avLst/>
          </a:prstGeom>
          <a:ln>
            <a:solidFill>
              <a:srgbClr val="7030A0"/>
            </a:solidFill>
            <a:prstDash val="dash"/>
          </a:ln>
        </p:spPr>
        <p:txBody>
          <a:bodyPr wrap="square">
            <a:spAutoFit/>
          </a:bodyPr>
          <a:lstStyle/>
          <a:p>
            <a:pPr algn="ctr"/>
            <a:r>
              <a:rPr lang="en-US" sz="1400" dirty="0" smtClean="0"/>
              <a:t>There are no blackouts or stage hands to change the scenery. Props and stage props are brought on by the cast . Props CAN BE used to </a:t>
            </a:r>
            <a:r>
              <a:rPr lang="en-US" sz="1400" dirty="0" err="1" smtClean="0"/>
              <a:t>symbolise</a:t>
            </a:r>
            <a:r>
              <a:rPr lang="en-US" sz="1400" dirty="0" smtClean="0"/>
              <a:t> meaning to the audience.</a:t>
            </a:r>
            <a:endParaRPr lang="en-GB" sz="1400" dirty="0"/>
          </a:p>
        </p:txBody>
      </p:sp>
      <p:sp>
        <p:nvSpPr>
          <p:cNvPr id="11" name="Rectangle 10"/>
          <p:cNvSpPr/>
          <p:nvPr/>
        </p:nvSpPr>
        <p:spPr>
          <a:xfrm>
            <a:off x="7146496" y="92166"/>
            <a:ext cx="1497970" cy="369332"/>
          </a:xfrm>
          <a:prstGeom prst="rect">
            <a:avLst/>
          </a:prstGeom>
          <a:ln>
            <a:solidFill>
              <a:srgbClr val="7030A0"/>
            </a:solidFill>
            <a:prstDash val="dash"/>
          </a:ln>
        </p:spPr>
        <p:txBody>
          <a:bodyPr wrap="square">
            <a:spAutoFit/>
          </a:bodyPr>
          <a:lstStyle/>
          <a:p>
            <a:pPr algn="ctr"/>
            <a:r>
              <a:rPr lang="en-US" dirty="0" smtClean="0"/>
              <a:t>Set Designer</a:t>
            </a:r>
            <a:endParaRPr lang="en-GB" dirty="0"/>
          </a:p>
        </p:txBody>
      </p:sp>
      <p:sp>
        <p:nvSpPr>
          <p:cNvPr id="4" name="TextBox 3"/>
          <p:cNvSpPr txBox="1"/>
          <p:nvPr/>
        </p:nvSpPr>
        <p:spPr>
          <a:xfrm>
            <a:off x="3135234" y="4309359"/>
            <a:ext cx="5754245" cy="2246769"/>
          </a:xfrm>
          <a:prstGeom prst="rect">
            <a:avLst/>
          </a:prstGeom>
          <a:noFill/>
          <a:ln>
            <a:solidFill>
              <a:srgbClr val="7030A0"/>
            </a:solidFill>
            <a:prstDash val="dash"/>
          </a:ln>
        </p:spPr>
        <p:txBody>
          <a:bodyPr wrap="square" rtlCol="0">
            <a:spAutoFit/>
          </a:bodyPr>
          <a:lstStyle/>
          <a:p>
            <a:r>
              <a:rPr lang="en-US" sz="1400" dirty="0" smtClean="0"/>
              <a:t>How did the set change throughout the performance and what did the changes </a:t>
            </a:r>
            <a:r>
              <a:rPr lang="en-US" sz="1400" dirty="0"/>
              <a:t>r</a:t>
            </a:r>
            <a:r>
              <a:rPr lang="en-US" sz="1400" dirty="0" smtClean="0"/>
              <a:t>epresent?</a:t>
            </a:r>
          </a:p>
          <a:p>
            <a:r>
              <a:rPr lang="en-US" sz="1400" dirty="0" smtClean="0"/>
              <a:t>………………………………………………………………………………………………………………………………………………………………………………………………………………………………………………………………………………………………………………………………………………………………………………………………………………………………………………………………………………………………………………………………………………………………………………………………………………………</a:t>
            </a:r>
          </a:p>
          <a:p>
            <a:r>
              <a:rPr lang="en-US" sz="1400" dirty="0" smtClean="0"/>
              <a:t>………………………………………………………………………………………………………………………………………………………………………………………………………………………………………………………………………………………………………………………………………………………………………</a:t>
            </a:r>
            <a:endParaRPr lang="en-GB" sz="1400" dirty="0"/>
          </a:p>
        </p:txBody>
      </p:sp>
      <p:sp>
        <p:nvSpPr>
          <p:cNvPr id="12" name="TextBox 11"/>
          <p:cNvSpPr txBox="1"/>
          <p:nvPr/>
        </p:nvSpPr>
        <p:spPr>
          <a:xfrm>
            <a:off x="87196" y="1881226"/>
            <a:ext cx="2878629" cy="2677656"/>
          </a:xfrm>
          <a:prstGeom prst="rect">
            <a:avLst/>
          </a:prstGeom>
          <a:noFill/>
          <a:ln>
            <a:solidFill>
              <a:srgbClr val="7030A0"/>
            </a:solidFill>
            <a:prstDash val="dash"/>
          </a:ln>
        </p:spPr>
        <p:txBody>
          <a:bodyPr wrap="square" rtlCol="0">
            <a:spAutoFit/>
          </a:bodyPr>
          <a:lstStyle/>
          <a:p>
            <a:r>
              <a:rPr lang="en-US" sz="1400" dirty="0" smtClean="0"/>
              <a:t>Name a prop or stage prop and explain how it impacted the audience.</a:t>
            </a:r>
          </a:p>
          <a:p>
            <a:r>
              <a:rPr lang="en-US" sz="1400" dirty="0" smtClean="0"/>
              <a:t>………………………………………………………………………………………………………………………………………………………………………………………………………………………………………………………………………………………………………………………………………………………………………………………………………………………………………………………………………………………………………………………………………………</a:t>
            </a:r>
            <a:endParaRPr lang="en-GB" sz="1400" dirty="0"/>
          </a:p>
        </p:txBody>
      </p:sp>
      <p:sp>
        <p:nvSpPr>
          <p:cNvPr id="14" name="TextBox 13"/>
          <p:cNvSpPr txBox="1"/>
          <p:nvPr/>
        </p:nvSpPr>
        <p:spPr>
          <a:xfrm>
            <a:off x="3135235" y="1881226"/>
            <a:ext cx="5754245" cy="2246769"/>
          </a:xfrm>
          <a:prstGeom prst="rect">
            <a:avLst/>
          </a:prstGeom>
          <a:noFill/>
          <a:ln>
            <a:solidFill>
              <a:srgbClr val="7030A0"/>
            </a:solidFill>
            <a:prstDash val="dash"/>
          </a:ln>
        </p:spPr>
        <p:txBody>
          <a:bodyPr wrap="square" rtlCol="0">
            <a:spAutoFit/>
          </a:bodyPr>
          <a:lstStyle/>
          <a:p>
            <a:r>
              <a:rPr lang="en-US" sz="1400" dirty="0" smtClean="0"/>
              <a:t>Name a scene in which the set impacted the intended meaning of the scene and explain how.</a:t>
            </a:r>
          </a:p>
          <a:p>
            <a:r>
              <a:rPr lang="en-US" sz="1400" dirty="0" smtClean="0"/>
              <a:t>……………………………………………………………………………………………………………………………………………………………………………………………………………………………………………………………………………………………………………………………………………………………………………………………………………………………………………………………………………………………………………………………………………………………………………………………………………………………………………………………………………………………………………………………………………………………………………………………………………………………………………………………………………………………………………………………………………………………………………………………..</a:t>
            </a:r>
            <a:endParaRPr lang="en-GB" sz="1400" dirty="0"/>
          </a:p>
        </p:txBody>
      </p:sp>
      <p:pic>
        <p:nvPicPr>
          <p:cNvPr id="2" name="Picture 1"/>
          <p:cNvPicPr>
            <a:picLocks noChangeAspect="1"/>
          </p:cNvPicPr>
          <p:nvPr/>
        </p:nvPicPr>
        <p:blipFill>
          <a:blip r:embed="rId2"/>
          <a:stretch>
            <a:fillRect/>
          </a:stretch>
        </p:blipFill>
        <p:spPr>
          <a:xfrm>
            <a:off x="278754" y="1"/>
            <a:ext cx="2152025" cy="1881226"/>
          </a:xfrm>
          <a:prstGeom prst="rect">
            <a:avLst/>
          </a:prstGeom>
        </p:spPr>
      </p:pic>
      <p:pic>
        <p:nvPicPr>
          <p:cNvPr id="3" name="Picture 2"/>
          <p:cNvPicPr>
            <a:picLocks noChangeAspect="1"/>
          </p:cNvPicPr>
          <p:nvPr/>
        </p:nvPicPr>
        <p:blipFill>
          <a:blip r:embed="rId3"/>
          <a:stretch>
            <a:fillRect/>
          </a:stretch>
        </p:blipFill>
        <p:spPr>
          <a:xfrm>
            <a:off x="87197" y="4646960"/>
            <a:ext cx="2960804" cy="2211039"/>
          </a:xfrm>
          <a:prstGeom prst="rect">
            <a:avLst/>
          </a:prstGeom>
        </p:spPr>
      </p:pic>
    </p:spTree>
    <p:extLst>
      <p:ext uri="{BB962C8B-B14F-4D97-AF65-F5344CB8AC3E}">
        <p14:creationId xmlns:p14="http://schemas.microsoft.com/office/powerpoint/2010/main" val="885802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1946"/>
            <a:ext cx="7886700" cy="1325563"/>
          </a:xfrm>
        </p:spPr>
        <p:txBody>
          <a:bodyPr/>
          <a:lstStyle/>
          <a:p>
            <a:pPr algn="ctr"/>
            <a:r>
              <a:rPr lang="en-GB" dirty="0" smtClean="0">
                <a:latin typeface="Adamsky SF" pitchFamily="2" charset="0"/>
              </a:rPr>
              <a:t>LIGHTING- KEY WORDS</a:t>
            </a:r>
            <a:endParaRPr lang="en-GB" dirty="0">
              <a:latin typeface="Adamsky SF" pitchFamily="2"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371167870"/>
              </p:ext>
            </p:extLst>
          </p:nvPr>
        </p:nvGraphicFramePr>
        <p:xfrm>
          <a:off x="282440" y="1284265"/>
          <a:ext cx="6300273" cy="5399368"/>
        </p:xfrm>
        <a:graphic>
          <a:graphicData uri="http://schemas.openxmlformats.org/drawingml/2006/table">
            <a:tbl>
              <a:tblPr firstRow="1" bandRow="1">
                <a:tableStyleId>{5940675A-B579-460E-94D1-54222C63F5DA}</a:tableStyleId>
              </a:tblPr>
              <a:tblGrid>
                <a:gridCol w="1364500">
                  <a:extLst>
                    <a:ext uri="{9D8B030D-6E8A-4147-A177-3AD203B41FA5}">
                      <a16:colId xmlns:a16="http://schemas.microsoft.com/office/drawing/2014/main" val="20000"/>
                    </a:ext>
                  </a:extLst>
                </a:gridCol>
                <a:gridCol w="4935773">
                  <a:extLst>
                    <a:ext uri="{9D8B030D-6E8A-4147-A177-3AD203B41FA5}">
                      <a16:colId xmlns:a16="http://schemas.microsoft.com/office/drawing/2014/main" val="20001"/>
                    </a:ext>
                  </a:extLst>
                </a:gridCol>
              </a:tblGrid>
              <a:tr h="490292">
                <a:tc>
                  <a:txBody>
                    <a:bodyPr/>
                    <a:lstStyle/>
                    <a:p>
                      <a:r>
                        <a:rPr lang="en-GB" sz="1800" dirty="0" smtClean="0"/>
                        <a:t>Key Word</a:t>
                      </a:r>
                      <a:endParaRPr lang="en-GB" sz="1800" dirty="0"/>
                    </a:p>
                  </a:txBody>
                  <a:tcPr marL="69728" marR="69728" marT="34864" marB="34864"/>
                </a:tc>
                <a:tc>
                  <a:txBody>
                    <a:bodyPr/>
                    <a:lstStyle/>
                    <a:p>
                      <a:r>
                        <a:rPr lang="en-GB" sz="1800" dirty="0" smtClean="0"/>
                        <a:t>Definition</a:t>
                      </a:r>
                      <a:endParaRPr lang="en-GB" sz="1800" dirty="0"/>
                    </a:p>
                  </a:txBody>
                  <a:tcPr marL="69728" marR="69728" marT="34864" marB="34864"/>
                </a:tc>
                <a:extLst>
                  <a:ext uri="{0D108BD9-81ED-4DB2-BD59-A6C34878D82A}">
                    <a16:rowId xmlns:a16="http://schemas.microsoft.com/office/drawing/2014/main" val="10000"/>
                  </a:ext>
                </a:extLst>
              </a:tr>
              <a:tr h="490292">
                <a:tc>
                  <a:txBody>
                    <a:bodyPr/>
                    <a:lstStyle/>
                    <a:p>
                      <a:r>
                        <a:rPr lang="en-GB" sz="1400" dirty="0" smtClean="0"/>
                        <a:t>Gobo</a:t>
                      </a:r>
                      <a:endParaRPr lang="en-GB" sz="1400" dirty="0"/>
                    </a:p>
                  </a:txBody>
                  <a:tcPr marL="69728" marR="69728" marT="34864" marB="34864"/>
                </a:tc>
                <a:tc>
                  <a:txBody>
                    <a:bodyPr/>
                    <a:lstStyle/>
                    <a:p>
                      <a:endParaRPr lang="en-GB" sz="1800"/>
                    </a:p>
                  </a:txBody>
                  <a:tcPr marL="69728" marR="69728" marT="34864" marB="34864"/>
                </a:tc>
                <a:extLst>
                  <a:ext uri="{0D108BD9-81ED-4DB2-BD59-A6C34878D82A}">
                    <a16:rowId xmlns:a16="http://schemas.microsoft.com/office/drawing/2014/main" val="10001"/>
                  </a:ext>
                </a:extLst>
              </a:tr>
              <a:tr h="490292">
                <a:tc>
                  <a:txBody>
                    <a:bodyPr/>
                    <a:lstStyle/>
                    <a:p>
                      <a:r>
                        <a:rPr lang="en-GB" sz="1400" dirty="0" smtClean="0"/>
                        <a:t>Backlight</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2"/>
                  </a:ext>
                </a:extLst>
              </a:tr>
              <a:tr h="490292">
                <a:tc>
                  <a:txBody>
                    <a:bodyPr/>
                    <a:lstStyle/>
                    <a:p>
                      <a:r>
                        <a:rPr lang="en-US" sz="1400" dirty="0" err="1" smtClean="0"/>
                        <a:t>Up</a:t>
                      </a:r>
                      <a:r>
                        <a:rPr lang="en-US" sz="1400" baseline="0" dirty="0" err="1" smtClean="0"/>
                        <a:t>light</a:t>
                      </a:r>
                      <a:endParaRPr lang="en-GB" sz="1400" dirty="0"/>
                    </a:p>
                  </a:txBody>
                  <a:tcPr marL="69728" marR="69728" marT="34864" marB="34864"/>
                </a:tc>
                <a:tc>
                  <a:txBody>
                    <a:bodyPr/>
                    <a:lstStyle/>
                    <a:p>
                      <a:endParaRPr lang="en-GB" sz="1800"/>
                    </a:p>
                  </a:txBody>
                  <a:tcPr marL="69728" marR="69728" marT="34864" marB="34864"/>
                </a:tc>
                <a:extLst>
                  <a:ext uri="{0D108BD9-81ED-4DB2-BD59-A6C34878D82A}">
                    <a16:rowId xmlns:a16="http://schemas.microsoft.com/office/drawing/2014/main" val="10003"/>
                  </a:ext>
                </a:extLst>
              </a:tr>
              <a:tr h="490292">
                <a:tc>
                  <a:txBody>
                    <a:bodyPr/>
                    <a:lstStyle/>
                    <a:p>
                      <a:r>
                        <a:rPr lang="en-GB" sz="1400" dirty="0" smtClean="0"/>
                        <a:t>Blackout</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4"/>
                  </a:ext>
                </a:extLst>
              </a:tr>
              <a:tr h="490292">
                <a:tc>
                  <a:txBody>
                    <a:bodyPr/>
                    <a:lstStyle/>
                    <a:p>
                      <a:r>
                        <a:rPr lang="en-GB" sz="1400" dirty="0" smtClean="0"/>
                        <a:t>Gel</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5"/>
                  </a:ext>
                </a:extLst>
              </a:tr>
              <a:tr h="490292">
                <a:tc>
                  <a:txBody>
                    <a:bodyPr/>
                    <a:lstStyle/>
                    <a:p>
                      <a:r>
                        <a:rPr lang="en-GB" sz="1400" dirty="0" smtClean="0"/>
                        <a:t>Flood</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6"/>
                  </a:ext>
                </a:extLst>
              </a:tr>
              <a:tr h="4902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Spotlight</a:t>
                      </a:r>
                    </a:p>
                    <a:p>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7"/>
                  </a:ext>
                </a:extLst>
              </a:tr>
              <a:tr h="490292">
                <a:tc>
                  <a:txBody>
                    <a:bodyPr/>
                    <a:lstStyle/>
                    <a:p>
                      <a:r>
                        <a:rPr lang="en-US" sz="1400" dirty="0" smtClean="0"/>
                        <a:t>Portable</a:t>
                      </a:r>
                      <a:r>
                        <a:rPr lang="en-US" sz="1400" baseline="0" dirty="0" smtClean="0"/>
                        <a:t> Lighting</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8"/>
                  </a:ext>
                </a:extLst>
              </a:tr>
              <a:tr h="490292">
                <a:tc>
                  <a:txBody>
                    <a:bodyPr/>
                    <a:lstStyle/>
                    <a:p>
                      <a:r>
                        <a:rPr lang="en-GB" sz="1400" dirty="0" smtClean="0"/>
                        <a:t>Cross fade</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10009"/>
                  </a:ext>
                </a:extLst>
              </a:tr>
              <a:tr h="490292">
                <a:tc>
                  <a:txBody>
                    <a:bodyPr/>
                    <a:lstStyle/>
                    <a:p>
                      <a:r>
                        <a:rPr lang="en-GB" sz="1400" dirty="0" err="1" smtClean="0"/>
                        <a:t>Barndoors</a:t>
                      </a:r>
                      <a:endParaRPr lang="en-GB" sz="1400" dirty="0"/>
                    </a:p>
                  </a:txBody>
                  <a:tcPr marL="69728" marR="69728" marT="34864" marB="34864"/>
                </a:tc>
                <a:tc>
                  <a:txBody>
                    <a:bodyPr/>
                    <a:lstStyle/>
                    <a:p>
                      <a:endParaRPr lang="en-GB" sz="1800" dirty="0"/>
                    </a:p>
                  </a:txBody>
                  <a:tcPr marL="69728" marR="69728" marT="34864" marB="34864"/>
                </a:tc>
                <a:extLst>
                  <a:ext uri="{0D108BD9-81ED-4DB2-BD59-A6C34878D82A}">
                    <a16:rowId xmlns:a16="http://schemas.microsoft.com/office/drawing/2014/main" val="2726290790"/>
                  </a:ext>
                </a:extLst>
              </a:tr>
            </a:tbl>
          </a:graphicData>
        </a:graphic>
      </p:graphicFrame>
      <p:pic>
        <p:nvPicPr>
          <p:cNvPr id="3074" name="Picture 2" descr="Image result for lighting board in theat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8521" y="1126809"/>
            <a:ext cx="2252587" cy="17013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758521" y="3137535"/>
            <a:ext cx="2252588" cy="1466850"/>
          </a:xfrm>
          <a:prstGeom prst="rect">
            <a:avLst/>
          </a:prstGeom>
        </p:spPr>
      </p:pic>
      <p:pic>
        <p:nvPicPr>
          <p:cNvPr id="6" name="Picture 5"/>
          <p:cNvPicPr>
            <a:picLocks noChangeAspect="1"/>
          </p:cNvPicPr>
          <p:nvPr/>
        </p:nvPicPr>
        <p:blipFill>
          <a:blip r:embed="rId4"/>
          <a:stretch>
            <a:fillRect/>
          </a:stretch>
        </p:blipFill>
        <p:spPr>
          <a:xfrm>
            <a:off x="6758521" y="4700587"/>
            <a:ext cx="2252587" cy="1724025"/>
          </a:xfrm>
          <a:prstGeom prst="rect">
            <a:avLst/>
          </a:prstGeom>
        </p:spPr>
      </p:pic>
    </p:spTree>
    <p:extLst>
      <p:ext uri="{BB962C8B-B14F-4D97-AF65-F5344CB8AC3E}">
        <p14:creationId xmlns:p14="http://schemas.microsoft.com/office/powerpoint/2010/main" val="1991042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753149" y="158672"/>
            <a:ext cx="5731245" cy="646331"/>
          </a:xfrm>
          <a:prstGeom prst="rect">
            <a:avLst/>
          </a:prstGeom>
          <a:noFill/>
        </p:spPr>
        <p:txBody>
          <a:bodyPr wrap="square" rtlCol="0">
            <a:spAutoFit/>
          </a:bodyPr>
          <a:lstStyle/>
          <a:p>
            <a:pPr algn="ctr"/>
            <a:r>
              <a:rPr lang="en-US" sz="3600" dirty="0" smtClean="0">
                <a:latin typeface="Adamsky SF" pitchFamily="2" charset="0"/>
              </a:rPr>
              <a:t>DNA Lighting</a:t>
            </a:r>
            <a:endParaRPr lang="en-GB" sz="3600" dirty="0" smtClean="0">
              <a:latin typeface="Adamsky SF" pitchFamily="2" charset="0"/>
            </a:endParaRPr>
          </a:p>
        </p:txBody>
      </p:sp>
      <p:sp>
        <p:nvSpPr>
          <p:cNvPr id="15" name="Rectangle 14"/>
          <p:cNvSpPr/>
          <p:nvPr/>
        </p:nvSpPr>
        <p:spPr>
          <a:xfrm>
            <a:off x="2720546" y="922332"/>
            <a:ext cx="6168935" cy="738664"/>
          </a:xfrm>
          <a:prstGeom prst="rect">
            <a:avLst/>
          </a:prstGeom>
          <a:ln>
            <a:solidFill>
              <a:srgbClr val="7030A0"/>
            </a:solidFill>
            <a:prstDash val="dash"/>
          </a:ln>
        </p:spPr>
        <p:txBody>
          <a:bodyPr wrap="square">
            <a:spAutoFit/>
          </a:bodyPr>
          <a:lstStyle/>
          <a:p>
            <a:pPr algn="ctr"/>
            <a:r>
              <a:rPr lang="en-GB" sz="1400" dirty="0" smtClean="0"/>
              <a:t>What are you going to do? </a:t>
            </a:r>
            <a:r>
              <a:rPr lang="en-GB" sz="1400" dirty="0"/>
              <a:t>A</a:t>
            </a:r>
            <a:r>
              <a:rPr lang="en-GB" sz="1400" dirty="0" smtClean="0"/>
              <a:t> cyclorama lit using many different gels, with the colours representing many different meanings and locations? Fixed lights or even portable? Special effects such as strobes or Gobos?  </a:t>
            </a:r>
            <a:endParaRPr lang="en-GB" sz="1400" dirty="0"/>
          </a:p>
        </p:txBody>
      </p:sp>
      <p:sp>
        <p:nvSpPr>
          <p:cNvPr id="11" name="Rectangle 10"/>
          <p:cNvSpPr/>
          <p:nvPr/>
        </p:nvSpPr>
        <p:spPr>
          <a:xfrm>
            <a:off x="7018348" y="73183"/>
            <a:ext cx="1871133" cy="369332"/>
          </a:xfrm>
          <a:prstGeom prst="rect">
            <a:avLst/>
          </a:prstGeom>
          <a:ln>
            <a:solidFill>
              <a:srgbClr val="7030A0"/>
            </a:solidFill>
            <a:prstDash val="dash"/>
          </a:ln>
        </p:spPr>
        <p:txBody>
          <a:bodyPr wrap="square">
            <a:spAutoFit/>
          </a:bodyPr>
          <a:lstStyle/>
          <a:p>
            <a:pPr algn="ctr"/>
            <a:r>
              <a:rPr lang="en-US" dirty="0" smtClean="0"/>
              <a:t>Lighting Designer</a:t>
            </a:r>
            <a:endParaRPr lang="en-GB" dirty="0"/>
          </a:p>
        </p:txBody>
      </p:sp>
      <p:sp>
        <p:nvSpPr>
          <p:cNvPr id="4" name="TextBox 3"/>
          <p:cNvSpPr txBox="1"/>
          <p:nvPr/>
        </p:nvSpPr>
        <p:spPr>
          <a:xfrm>
            <a:off x="171901" y="2167467"/>
            <a:ext cx="2698299" cy="2246769"/>
          </a:xfrm>
          <a:prstGeom prst="rect">
            <a:avLst/>
          </a:prstGeom>
          <a:noFill/>
          <a:ln>
            <a:solidFill>
              <a:srgbClr val="7030A0"/>
            </a:solidFill>
            <a:prstDash val="dash"/>
          </a:ln>
        </p:spPr>
        <p:txBody>
          <a:bodyPr wrap="square" rtlCol="0">
            <a:spAutoFit/>
          </a:bodyPr>
          <a:lstStyle/>
          <a:p>
            <a:r>
              <a:rPr lang="en-US" sz="1400" dirty="0" smtClean="0"/>
              <a:t>Name a way in which </a:t>
            </a:r>
            <a:r>
              <a:rPr lang="en-US" sz="1400" dirty="0" err="1" smtClean="0"/>
              <a:t>colour</a:t>
            </a:r>
            <a:r>
              <a:rPr lang="en-US" sz="1400" dirty="0" smtClean="0"/>
              <a:t> can be used in a scene to represent something to the audience.</a:t>
            </a:r>
          </a:p>
          <a:p>
            <a:r>
              <a:rPr lang="en-US" sz="1400" dirty="0" smtClean="0"/>
              <a:t>……………………………………………………………………………………………………………………………………………………………………………………………………………………………………………………………………………………………………………………………………………………………………………………</a:t>
            </a:r>
            <a:endParaRPr lang="en-GB" sz="1400" dirty="0"/>
          </a:p>
        </p:txBody>
      </p:sp>
      <p:sp>
        <p:nvSpPr>
          <p:cNvPr id="12" name="TextBox 11"/>
          <p:cNvSpPr txBox="1"/>
          <p:nvPr/>
        </p:nvSpPr>
        <p:spPr>
          <a:xfrm>
            <a:off x="171902" y="4496476"/>
            <a:ext cx="2698298" cy="2031325"/>
          </a:xfrm>
          <a:prstGeom prst="rect">
            <a:avLst/>
          </a:prstGeom>
          <a:noFill/>
          <a:ln>
            <a:solidFill>
              <a:srgbClr val="7030A0"/>
            </a:solidFill>
            <a:prstDash val="dash"/>
          </a:ln>
        </p:spPr>
        <p:txBody>
          <a:bodyPr wrap="square" rtlCol="0">
            <a:spAutoFit/>
          </a:bodyPr>
          <a:lstStyle/>
          <a:p>
            <a:r>
              <a:rPr lang="en-US" sz="1400" dirty="0" smtClean="0"/>
              <a:t>How could the lighting of the cyclorama impact the audience?</a:t>
            </a:r>
          </a:p>
          <a:p>
            <a:r>
              <a:rPr lang="en-US" sz="1400" dirty="0" smtClean="0"/>
              <a:t>…………………………………………………………………………………………………………………………………………………………………………………………………………………………………………………………………………………………………………………………………………………………………………………..</a:t>
            </a:r>
            <a:endParaRPr lang="en-GB" sz="1400" dirty="0"/>
          </a:p>
        </p:txBody>
      </p:sp>
      <p:sp>
        <p:nvSpPr>
          <p:cNvPr id="14" name="TextBox 13"/>
          <p:cNvSpPr txBox="1"/>
          <p:nvPr/>
        </p:nvSpPr>
        <p:spPr>
          <a:xfrm>
            <a:off x="3135236" y="2167466"/>
            <a:ext cx="5754245" cy="2031325"/>
          </a:xfrm>
          <a:prstGeom prst="rect">
            <a:avLst/>
          </a:prstGeom>
          <a:noFill/>
          <a:ln>
            <a:solidFill>
              <a:srgbClr val="7030A0"/>
            </a:solidFill>
            <a:prstDash val="dash"/>
          </a:ln>
        </p:spPr>
        <p:txBody>
          <a:bodyPr wrap="square" rtlCol="0">
            <a:spAutoFit/>
          </a:bodyPr>
          <a:lstStyle/>
          <a:p>
            <a:r>
              <a:rPr lang="en-US" sz="1400" dirty="0" smtClean="0"/>
              <a:t>In which scene could the lighting most impact the audience and why?</a:t>
            </a:r>
          </a:p>
          <a:p>
            <a:r>
              <a:rPr lang="en-US" sz="1400" dirty="0" smtClean="0"/>
              <a:t>……………………………………………………………………………………………………………………………………………………………………………………………………………………………………………………………………………………………………………………………………………………………………………………………………………………………………………………………………………………………………………………………………………………………………………………………………………………………………………………………………………………………………………………………………………………………………………………………………………………………………………………………………………………………………………………………………………………………………………………………..</a:t>
            </a:r>
            <a:endParaRPr lang="en-GB" sz="1400" dirty="0"/>
          </a:p>
        </p:txBody>
      </p:sp>
      <p:sp>
        <p:nvSpPr>
          <p:cNvPr id="16" name="TextBox 15"/>
          <p:cNvSpPr txBox="1"/>
          <p:nvPr/>
        </p:nvSpPr>
        <p:spPr>
          <a:xfrm>
            <a:off x="3172200" y="4496475"/>
            <a:ext cx="2840158" cy="2246769"/>
          </a:xfrm>
          <a:prstGeom prst="rect">
            <a:avLst/>
          </a:prstGeom>
          <a:noFill/>
          <a:ln>
            <a:solidFill>
              <a:srgbClr val="7030A0"/>
            </a:solidFill>
            <a:prstDash val="dash"/>
          </a:ln>
        </p:spPr>
        <p:txBody>
          <a:bodyPr wrap="square" rtlCol="0">
            <a:spAutoFit/>
          </a:bodyPr>
          <a:lstStyle/>
          <a:p>
            <a:r>
              <a:rPr lang="en-US" sz="1400" dirty="0" smtClean="0"/>
              <a:t>What concerns do you have about the lighting? How would you improve it?</a:t>
            </a:r>
          </a:p>
          <a:p>
            <a:r>
              <a:rPr lang="en-US" sz="1400" dirty="0" smtClean="0"/>
              <a:t>………………………………………………………………………………………………………………………………………………………………………………………………………………………………………………………………………………………………………………………………………………………………………………………………………</a:t>
            </a:r>
            <a:endParaRPr lang="en-GB" sz="1400" dirty="0"/>
          </a:p>
        </p:txBody>
      </p:sp>
      <p:pic>
        <p:nvPicPr>
          <p:cNvPr id="3" name="Picture 2"/>
          <p:cNvPicPr>
            <a:picLocks noChangeAspect="1"/>
          </p:cNvPicPr>
          <p:nvPr/>
        </p:nvPicPr>
        <p:blipFill>
          <a:blip r:embed="rId2"/>
          <a:stretch>
            <a:fillRect/>
          </a:stretch>
        </p:blipFill>
        <p:spPr>
          <a:xfrm>
            <a:off x="101171" y="73183"/>
            <a:ext cx="2619375" cy="1743075"/>
          </a:xfrm>
          <a:prstGeom prst="rect">
            <a:avLst/>
          </a:prstGeom>
        </p:spPr>
      </p:pic>
      <p:pic>
        <p:nvPicPr>
          <p:cNvPr id="6" name="Picture 5"/>
          <p:cNvPicPr>
            <a:picLocks noChangeAspect="1"/>
          </p:cNvPicPr>
          <p:nvPr/>
        </p:nvPicPr>
        <p:blipFill>
          <a:blip r:embed="rId3"/>
          <a:stretch>
            <a:fillRect/>
          </a:stretch>
        </p:blipFill>
        <p:spPr>
          <a:xfrm>
            <a:off x="6422506" y="4588213"/>
            <a:ext cx="2466975" cy="1847850"/>
          </a:xfrm>
          <a:prstGeom prst="rect">
            <a:avLst/>
          </a:prstGeom>
        </p:spPr>
      </p:pic>
    </p:spTree>
    <p:extLst>
      <p:ext uri="{BB962C8B-B14F-4D97-AF65-F5344CB8AC3E}">
        <p14:creationId xmlns:p14="http://schemas.microsoft.com/office/powerpoint/2010/main" val="4171860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3045</TotalTime>
  <Words>3596</Words>
  <Application>Microsoft Office PowerPoint</Application>
  <PresentationFormat>On-screen Show (4:3)</PresentationFormat>
  <Paragraphs>346</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Adamsky SF</vt:lpstr>
      <vt:lpstr>Arial</vt:lpstr>
      <vt:lpstr>Calibri</vt:lpstr>
      <vt:lpstr>Calibri Light</vt:lpstr>
      <vt:lpstr>Franklin Gothic Demi</vt:lpstr>
      <vt:lpstr>Segoe UI</vt:lpstr>
      <vt:lpstr>Office Theme</vt:lpstr>
      <vt:lpstr>PowerPoint Presentation</vt:lpstr>
      <vt:lpstr>PowerPoint Presentation</vt:lpstr>
      <vt:lpstr>PowerPoint Presentation</vt:lpstr>
      <vt:lpstr>Part 1</vt:lpstr>
      <vt:lpstr>What happens ? Part 3</vt:lpstr>
      <vt:lpstr>PowerPoint Presentation</vt:lpstr>
      <vt:lpstr>PowerPoint Presentation</vt:lpstr>
      <vt:lpstr>LIGHTING- KEY WORDS</vt:lpstr>
      <vt:lpstr>PowerPoint Presentation</vt:lpstr>
      <vt:lpstr>PowerPoint Presentation</vt:lpstr>
      <vt:lpstr>SOUND- KEY WORDS</vt:lpstr>
      <vt:lpstr>PowerPoint Presentation</vt:lpstr>
      <vt:lpstr>PowerPoint Presentation</vt:lpstr>
      <vt:lpstr>COSTUME- KEY WORDS</vt:lpstr>
      <vt:lpstr>PowerPoint Presentation</vt:lpstr>
      <vt:lpstr>PowerPoint Presentation</vt:lpstr>
      <vt:lpstr>CHARACTERISATION- KEY WORDS vocal expression </vt:lpstr>
      <vt:lpstr>CHARACTERISATION- KEY WORDS – physical expression </vt:lpstr>
      <vt:lpstr>PowerPoint Presentation</vt:lpstr>
      <vt:lpstr>PowerPoint Presentation</vt:lpstr>
      <vt:lpstr>PowerPoint Presentation</vt:lpstr>
      <vt:lpstr>PowerPoint Presentation</vt:lpstr>
      <vt:lpstr>PowerPoint Presentation</vt:lpstr>
      <vt:lpstr>DIRECTORS DECISIONS- KEY WORDS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Frank Clarke</dc:creator>
  <cp:lastModifiedBy>Emily Stones</cp:lastModifiedBy>
  <cp:revision>203</cp:revision>
  <cp:lastPrinted>2017-06-06T10:31:03Z</cp:lastPrinted>
  <dcterms:created xsi:type="dcterms:W3CDTF">2014-09-24T20:51:32Z</dcterms:created>
  <dcterms:modified xsi:type="dcterms:W3CDTF">2021-06-11T15:01:06Z</dcterms:modified>
</cp:coreProperties>
</file>