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12" r:id="rId2"/>
    <p:sldId id="413" r:id="rId3"/>
    <p:sldId id="415" r:id="rId4"/>
    <p:sldId id="527" r:id="rId5"/>
    <p:sldId id="523" r:id="rId6"/>
    <p:sldId id="356" r:id="rId7"/>
    <p:sldId id="354" r:id="rId8"/>
  </p:sldIdLst>
  <p:sldSz cx="12801600" cy="9601200" type="A3"/>
  <p:notesSz cx="9926638" cy="143557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66CC"/>
    <a:srgbClr val="33CCFF"/>
    <a:srgbClr val="00FF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38" autoAdjust="0"/>
    <p:restoredTop sz="98589" autoAdjust="0"/>
  </p:normalViewPr>
  <p:slideViewPr>
    <p:cSldViewPr>
      <p:cViewPr varScale="1">
        <p:scale>
          <a:sx n="52" d="100"/>
          <a:sy n="52" d="100"/>
        </p:scale>
        <p:origin x="504" y="108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6" d="100"/>
          <a:sy n="36" d="100"/>
        </p:scale>
        <p:origin x="191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71A9B-184F-4CA5-935B-688F773A4047}" type="datetimeFigureOut">
              <a:rPr lang="en-GB" smtClean="0"/>
              <a:t>24/04/23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33550" y="1793875"/>
            <a:ext cx="6459538" cy="484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6908800"/>
            <a:ext cx="7942262" cy="5653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078077-0851-4624-81FC-3CCFBF3286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810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TextBox 7"/>
          <p:cNvSpPr txBox="1"/>
          <p:nvPr userDrawn="1"/>
        </p:nvSpPr>
        <p:spPr>
          <a:xfrm>
            <a:off x="1257300" y="9015413"/>
            <a:ext cx="112871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Forte" pitchFamily="66" charset="0"/>
              </a:rPr>
              <a:t>BTEC First Diploma in Art &amp; Design –  </a:t>
            </a:r>
            <a:r>
              <a:rPr lang="fr-FR" dirty="0">
                <a:latin typeface="Forte" pitchFamily="66" charset="0"/>
              </a:rPr>
              <a:t>Unit 7- Working with Graphic Design Briefs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9763" y="2239963"/>
            <a:ext cx="11522075" cy="63373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FE551-E62E-4927-B6B7-1B18F1C481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TextBox 7"/>
          <p:cNvSpPr txBox="1"/>
          <p:nvPr userDrawn="1"/>
        </p:nvSpPr>
        <p:spPr>
          <a:xfrm>
            <a:off x="1257300" y="9015413"/>
            <a:ext cx="112871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Forte" pitchFamily="66" charset="0"/>
              </a:rPr>
              <a:t>BTEC First Diploma in Art &amp; Design –  </a:t>
            </a:r>
            <a:r>
              <a:rPr lang="fr-FR" dirty="0">
                <a:latin typeface="Forte" pitchFamily="66" charset="0"/>
              </a:rPr>
              <a:t>Unit 7- Working with Graphic Design Briefs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2113" y="384175"/>
            <a:ext cx="2879725" cy="819308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9763" y="384175"/>
            <a:ext cx="8489950" cy="8193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D894F-DD60-4F82-80C5-BA16E89EB5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763" y="2239963"/>
            <a:ext cx="11522075" cy="63373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438" y="2982913"/>
            <a:ext cx="10880725" cy="2057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875" y="5440363"/>
            <a:ext cx="8959850" cy="2454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TextBox 7"/>
          <p:cNvSpPr txBox="1"/>
          <p:nvPr userDrawn="1"/>
        </p:nvSpPr>
        <p:spPr>
          <a:xfrm>
            <a:off x="1257300" y="9015413"/>
            <a:ext cx="112871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Forte" pitchFamily="66" charset="0"/>
              </a:rPr>
              <a:t>BTEC First Diploma in Art &amp; Design –  </a:t>
            </a:r>
            <a:r>
              <a:rPr lang="fr-FR" dirty="0">
                <a:latin typeface="Forte" pitchFamily="66" charset="0"/>
              </a:rPr>
              <a:t>Unit 7- Working with Graphic Design Briefs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025"/>
            <a:ext cx="10880725" cy="19081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8763"/>
            <a:ext cx="10880725" cy="21002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B352A-16A9-49C8-A15C-2A3C502771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TextBox 7"/>
          <p:cNvSpPr txBox="1"/>
          <p:nvPr userDrawn="1"/>
        </p:nvSpPr>
        <p:spPr>
          <a:xfrm>
            <a:off x="1257300" y="9015413"/>
            <a:ext cx="112871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Forte" pitchFamily="66" charset="0"/>
              </a:rPr>
              <a:t>BTEC First Diploma in Art &amp; Design –  </a:t>
            </a:r>
            <a:r>
              <a:rPr lang="fr-FR" dirty="0">
                <a:latin typeface="Forte" pitchFamily="66" charset="0"/>
              </a:rPr>
              <a:t>Unit 7- Working with Graphic Design Briefs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9763" y="2239963"/>
            <a:ext cx="5684837" cy="63373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7000" y="2239963"/>
            <a:ext cx="5684838" cy="63373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64545-E5AB-489A-AE12-B0110DC093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1257300" y="9015413"/>
            <a:ext cx="112871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Forte" pitchFamily="66" charset="0"/>
              </a:rPr>
              <a:t>BTEC First Diploma in Art &amp; Design –  </a:t>
            </a:r>
            <a:r>
              <a:rPr lang="fr-FR" dirty="0">
                <a:latin typeface="Forte" pitchFamily="66" charset="0"/>
              </a:rPr>
              <a:t>Unit 7- Working with Graphic Design Briefs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763" y="2149475"/>
            <a:ext cx="5656262" cy="895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763" y="3044825"/>
            <a:ext cx="5656262" cy="55324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2400" y="2149475"/>
            <a:ext cx="5659438" cy="895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2400" y="3044825"/>
            <a:ext cx="5659438" cy="55324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C8ECB-5A5E-4341-8772-0B8130E6F0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extBox 7"/>
          <p:cNvSpPr txBox="1"/>
          <p:nvPr userDrawn="1"/>
        </p:nvSpPr>
        <p:spPr>
          <a:xfrm>
            <a:off x="1257300" y="9015413"/>
            <a:ext cx="112871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Forte" pitchFamily="66" charset="0"/>
              </a:rPr>
              <a:t>BTEC First Diploma in Art &amp; Design –  </a:t>
            </a:r>
            <a:r>
              <a:rPr lang="fr-FR" dirty="0">
                <a:latin typeface="Forte" pitchFamily="66" charset="0"/>
              </a:rPr>
              <a:t>Unit 7- Working with Graphic Design Briefs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67354-BD9A-4B68-88CB-1157B3826B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TextBox 7"/>
          <p:cNvSpPr txBox="1"/>
          <p:nvPr userDrawn="1"/>
        </p:nvSpPr>
        <p:spPr>
          <a:xfrm>
            <a:off x="1257300" y="9015413"/>
            <a:ext cx="112871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Forte" pitchFamily="66" charset="0"/>
              </a:rPr>
              <a:t>BTEC First Diploma in Art &amp; Design –  </a:t>
            </a:r>
            <a:r>
              <a:rPr lang="fr-FR" dirty="0">
                <a:latin typeface="Forte" pitchFamily="66" charset="0"/>
              </a:rPr>
              <a:t>Unit 7- Working with Graphic Design Briefs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0B56B-E018-47E6-93B7-9DA163B765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TextBox 7"/>
          <p:cNvSpPr txBox="1"/>
          <p:nvPr userDrawn="1"/>
        </p:nvSpPr>
        <p:spPr>
          <a:xfrm>
            <a:off x="1257300" y="9015413"/>
            <a:ext cx="112871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Forte" pitchFamily="66" charset="0"/>
              </a:rPr>
              <a:t>BTEC First Diploma in Art &amp; Design –  </a:t>
            </a:r>
            <a:r>
              <a:rPr lang="fr-FR" dirty="0">
                <a:latin typeface="Forte" pitchFamily="66" charset="0"/>
              </a:rPr>
              <a:t>Unit 7- Working with Graphic Design Briefs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63" y="382588"/>
            <a:ext cx="4211637" cy="16271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388" y="382588"/>
            <a:ext cx="7156450" cy="81946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763" y="2009775"/>
            <a:ext cx="4211637" cy="65674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122B0-9E07-45B9-9BA3-6D855AC67A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TextBox 7"/>
          <p:cNvSpPr txBox="1"/>
          <p:nvPr userDrawn="1"/>
        </p:nvSpPr>
        <p:spPr>
          <a:xfrm>
            <a:off x="1257300" y="9015413"/>
            <a:ext cx="112871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Forte" pitchFamily="66" charset="0"/>
              </a:rPr>
              <a:t>BTEC First Diploma in Art &amp; Design –  </a:t>
            </a:r>
            <a:r>
              <a:rPr lang="fr-FR" dirty="0">
                <a:latin typeface="Forte" pitchFamily="66" charset="0"/>
              </a:rPr>
              <a:t>Unit 7- Working with Graphic Design Briefs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838" y="6721475"/>
            <a:ext cx="7680325" cy="79216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838" y="857250"/>
            <a:ext cx="7680325" cy="57610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838" y="7513638"/>
            <a:ext cx="7680325" cy="1127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03520-8992-4E7D-9754-948D1EB34E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 userDrawn="1"/>
        </p:nvSpPr>
        <p:spPr bwMode="auto">
          <a:xfrm>
            <a:off x="352425" y="336550"/>
            <a:ext cx="12096750" cy="8678863"/>
          </a:xfrm>
          <a:prstGeom prst="roundRect">
            <a:avLst>
              <a:gd name="adj" fmla="val 6250"/>
            </a:avLst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352425" y="9015413"/>
            <a:ext cx="12192000" cy="581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600" dirty="0">
                <a:latin typeface="Comic Sans MS" pitchFamily="66" charset="0"/>
              </a:rPr>
              <a:t>GCSE Art and Design – Three Dimensional Design  </a:t>
            </a:r>
          </a:p>
          <a:p>
            <a:pPr>
              <a:defRPr/>
            </a:pPr>
            <a:r>
              <a:rPr lang="en-GB" sz="1600" dirty="0">
                <a:latin typeface="Comic Sans MS" pitchFamily="66" charset="0"/>
              </a:rPr>
              <a:t>Component 2 – Externally set assignment </a:t>
            </a:r>
            <a:endParaRPr lang="en-US" sz="1600" dirty="0">
              <a:latin typeface="Comic Sans MS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60" r:id="rId12"/>
    <p:sldLayoutId id="2147483659" r:id="rId13"/>
    <p:sldLayoutId id="2147483658" r:id="rId14"/>
  </p:sldLayoutIdLst>
  <p:txStyles>
    <p:titleStyle>
      <a:lvl1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2pPr>
      <a:lvl3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3pPr>
      <a:lvl4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4pPr>
      <a:lvl5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79425" indent="-479425" algn="l" defTabSz="1279525" rtl="0" eaLnBrk="0" fontAlgn="base" hangingPunct="0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eaLnBrk="0" fontAlgn="base" hangingPunct="0">
        <a:spcBef>
          <a:spcPct val="20000"/>
        </a:spcBef>
        <a:spcAft>
          <a:spcPct val="0"/>
        </a:spcAft>
        <a:buChar char="–"/>
        <a:defRPr sz="3900">
          <a:solidFill>
            <a:schemeClr val="tx1"/>
          </a:solidFill>
          <a:latin typeface="+mn-lt"/>
          <a:cs typeface="+mn-cs"/>
        </a:defRPr>
      </a:lvl2pPr>
      <a:lvl3pPr marL="1600200" indent="-320675" algn="l" defTabSz="1279525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cs typeface="+mn-cs"/>
        </a:defRPr>
      </a:lvl3pPr>
      <a:lvl4pPr marL="2239963" indent="-319088" algn="l" defTabSz="1279525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4pPr>
      <a:lvl5pPr marL="2879725" indent="-319088" algn="l" defTabSz="1279525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5pPr>
      <a:lvl6pPr marL="33369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6pPr>
      <a:lvl7pPr marL="37941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7pPr>
      <a:lvl8pPr marL="42513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8pPr>
      <a:lvl9pPr marL="47085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.uk/url?sa=i&amp;url=https://designmodo.com/product-design-process-1/&amp;psig=AOvVaw3JUv4EH0lpxcHGfPyOwv25&amp;ust=1614072463719000&amp;source=images&amp;cd=vfe&amp;ved=0CAIQjRxqFwoTCIDa_9OW_e4CFQAAAAAdAAAAABAD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78604" y="248640"/>
            <a:ext cx="6912768" cy="47705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 rot="16200000">
            <a:off x="-1327428" y="6704092"/>
            <a:ext cx="30241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/>
              <a:t>Concept Ideas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7035" y="248640"/>
            <a:ext cx="10009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Concept ideas from research and investigation</a:t>
            </a:r>
          </a:p>
        </p:txBody>
      </p:sp>
      <p:pic>
        <p:nvPicPr>
          <p:cNvPr id="5" name="Picture 4" descr="Image result for product design sketches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66" y="1101190"/>
            <a:ext cx="5743436" cy="37444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PRODUCT DESIGN SKETCHBOOK 2016 on Behance | Furniture design sketches,  Interior design drawings, Interior design sketchboo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051" y="0"/>
            <a:ext cx="5161383" cy="5161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roduct Sketching on Behanc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32" y="4436928"/>
            <a:ext cx="5715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62 DESIGN SKETCHES-Ideen | produktdesign, skizzen, skizzen desig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639" y="5078272"/>
            <a:ext cx="6378205" cy="4432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26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 rot="16200000">
            <a:off x="-4564494" y="4591896"/>
            <a:ext cx="95531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/>
              <a:t>Design Ideas – Secondary Research: Design Movement, Designer and Product Analysis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8166" y="480120"/>
            <a:ext cx="12284794" cy="10272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50" dirty="0"/>
              <a:t>Design Ideas Annotation - 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050" dirty="0"/>
              <a:t>Number each design and write what it is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050" dirty="0"/>
              <a:t>Write what has inspired it and how you have adapted the shapes, textures and patterns into a design concept of your own.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050" dirty="0"/>
              <a:t>Write what design movement your design is most styled like – Memphis, Organic, Art Deco, High Tech </a:t>
            </a:r>
            <a:r>
              <a:rPr lang="en-GB" sz="1050" dirty="0" err="1"/>
              <a:t>etc</a:t>
            </a:r>
            <a:endParaRPr lang="en-GB" sz="1050" dirty="0"/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050" dirty="0"/>
              <a:t>Label all the features - unique selling points, target user, intended environment of use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050" dirty="0"/>
              <a:t>materials could be used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050" dirty="0"/>
              <a:t>Colour 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050" dirty="0"/>
              <a:t>Finish – Natural, gloss, matt, shiny, varnish, paint, vinyl stickers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050" dirty="0"/>
              <a:t>Possible making / construction method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endParaRPr lang="en-GB" sz="1050" dirty="0"/>
          </a:p>
          <a:p>
            <a:pPr>
              <a:spcBef>
                <a:spcPct val="50000"/>
              </a:spcBef>
            </a:pPr>
            <a:r>
              <a:rPr lang="en-GB" sz="1050" dirty="0"/>
              <a:t>Brief specific annotations – 3D sculpture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050" dirty="0"/>
              <a:t>Is it a objet d’art, award/trophy, paperweight?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050" dirty="0"/>
              <a:t>What would the theme be for an award/trophy, i.e. most creative design, best made design </a:t>
            </a:r>
            <a:r>
              <a:rPr lang="en-GB" sz="1050" dirty="0" err="1"/>
              <a:t>etc</a:t>
            </a:r>
            <a:endParaRPr lang="en-GB" sz="1050" dirty="0"/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endParaRPr lang="en-GB" sz="1050" dirty="0"/>
          </a:p>
          <a:p>
            <a:pPr>
              <a:spcBef>
                <a:spcPct val="50000"/>
              </a:spcBef>
            </a:pPr>
            <a:r>
              <a:rPr lang="en-GB" sz="1050" dirty="0"/>
              <a:t>Brief specific annotations – Container</a:t>
            </a:r>
          </a:p>
          <a:p>
            <a:pPr>
              <a:spcBef>
                <a:spcPct val="50000"/>
              </a:spcBef>
            </a:pPr>
            <a:r>
              <a:rPr lang="en-GB" sz="1050" dirty="0"/>
              <a:t>1.  What will it contain / store / display?</a:t>
            </a:r>
          </a:p>
          <a:p>
            <a:pPr marL="228600" indent="-228600">
              <a:spcBef>
                <a:spcPct val="50000"/>
              </a:spcBef>
              <a:buAutoNum type="arabicPeriod" startAt="2"/>
            </a:pPr>
            <a:r>
              <a:rPr lang="en-GB" sz="1050" dirty="0"/>
              <a:t>How it is easy to clean</a:t>
            </a:r>
          </a:p>
          <a:p>
            <a:pPr marL="228600" indent="-228600">
              <a:spcBef>
                <a:spcPct val="50000"/>
              </a:spcBef>
              <a:buAutoNum type="arabicPeriod" startAt="2"/>
            </a:pPr>
            <a:endParaRPr lang="en-GB" sz="1050" dirty="0"/>
          </a:p>
          <a:p>
            <a:pPr>
              <a:spcBef>
                <a:spcPct val="50000"/>
              </a:spcBef>
            </a:pPr>
            <a:r>
              <a:rPr lang="en-GB" sz="1050" dirty="0"/>
              <a:t>Brief specific annotations – Clock</a:t>
            </a:r>
          </a:p>
          <a:p>
            <a:pPr marL="228600" indent="-228600">
              <a:spcBef>
                <a:spcPct val="50000"/>
              </a:spcBef>
              <a:buAutoNum type="arabicPeriod"/>
            </a:pPr>
            <a:r>
              <a:rPr lang="en-GB" sz="1050" dirty="0"/>
              <a:t>Is it free standing or wall mounted?</a:t>
            </a:r>
          </a:p>
          <a:p>
            <a:pPr marL="228600" indent="-228600">
              <a:spcBef>
                <a:spcPct val="50000"/>
              </a:spcBef>
              <a:buAutoNum type="arabicPeriod"/>
            </a:pPr>
            <a:r>
              <a:rPr lang="en-GB" sz="1050" dirty="0"/>
              <a:t>How will you be able to tell the time i.e. with using numbers or shapes where the numbers would be?</a:t>
            </a:r>
          </a:p>
          <a:p>
            <a:pPr marL="228600" indent="-228600">
              <a:spcBef>
                <a:spcPct val="50000"/>
              </a:spcBef>
              <a:buAutoNum type="arabicPeriod"/>
            </a:pPr>
            <a:endParaRPr lang="en-GB" sz="1050" dirty="0"/>
          </a:p>
          <a:p>
            <a:pPr>
              <a:spcBef>
                <a:spcPct val="50000"/>
              </a:spcBef>
            </a:pPr>
            <a:r>
              <a:rPr lang="en-GB" sz="1050" dirty="0"/>
              <a:t>Brief specific annotations – Mirror</a:t>
            </a:r>
          </a:p>
          <a:p>
            <a:pPr marL="228600" indent="-228600">
              <a:spcBef>
                <a:spcPct val="50000"/>
              </a:spcBef>
              <a:buAutoNum type="arabicPeriod"/>
            </a:pPr>
            <a:r>
              <a:rPr lang="en-GB" sz="1050" dirty="0"/>
              <a:t>Is it free standing or wall mounted?</a:t>
            </a:r>
          </a:p>
          <a:p>
            <a:pPr marL="228600" indent="-228600">
              <a:spcBef>
                <a:spcPct val="50000"/>
              </a:spcBef>
              <a:buAutoNum type="arabicPeriod"/>
            </a:pPr>
            <a:r>
              <a:rPr lang="en-GB" sz="1050" dirty="0"/>
              <a:t>Will you include engraving into the mirrored acrylic and what would it be and where would it go?</a:t>
            </a:r>
          </a:p>
          <a:p>
            <a:pPr marL="228600" indent="-228600">
              <a:spcBef>
                <a:spcPct val="50000"/>
              </a:spcBef>
              <a:buAutoNum type="arabicPeriod"/>
            </a:pPr>
            <a:endParaRPr lang="en-GB" sz="1050" dirty="0"/>
          </a:p>
          <a:p>
            <a:pPr>
              <a:spcBef>
                <a:spcPct val="50000"/>
              </a:spcBef>
            </a:pPr>
            <a:r>
              <a:rPr lang="en-GB" sz="1050" dirty="0"/>
              <a:t>Brief specific annotations – Light</a:t>
            </a:r>
          </a:p>
          <a:p>
            <a:pPr marL="228600" indent="-228600">
              <a:spcBef>
                <a:spcPct val="50000"/>
              </a:spcBef>
              <a:buAutoNum type="arabicPeriod"/>
            </a:pPr>
            <a:r>
              <a:rPr lang="en-GB" sz="1050" dirty="0"/>
              <a:t>Is it free standing or wall mounted or ceiling mounted?</a:t>
            </a:r>
          </a:p>
          <a:p>
            <a:pPr marL="228600" indent="-228600">
              <a:spcBef>
                <a:spcPct val="50000"/>
              </a:spcBef>
              <a:buAutoNum type="arabicPeriod"/>
            </a:pPr>
            <a:r>
              <a:rPr lang="en-GB" sz="1050" dirty="0"/>
              <a:t>Will there be a switch on the cable to turn it on and off?</a:t>
            </a:r>
          </a:p>
          <a:p>
            <a:pPr marL="228600" indent="-228600">
              <a:spcBef>
                <a:spcPct val="50000"/>
              </a:spcBef>
              <a:buAutoNum type="arabicPeriod"/>
            </a:pPr>
            <a:r>
              <a:rPr lang="en-GB" sz="1050" dirty="0"/>
              <a:t>Will it be filament bulb and plug or LED’s?</a:t>
            </a:r>
          </a:p>
          <a:p>
            <a:pPr marL="228600" indent="-228600">
              <a:spcBef>
                <a:spcPct val="50000"/>
              </a:spcBef>
              <a:buAutoNum type="arabicPeriod"/>
            </a:pPr>
            <a:r>
              <a:rPr lang="en-GB" sz="1050" dirty="0"/>
              <a:t>Will the light be used for directing light to a specific place or more ambient mood lighting?</a:t>
            </a:r>
          </a:p>
          <a:p>
            <a:pPr marL="228600" indent="-228600">
              <a:spcBef>
                <a:spcPct val="50000"/>
              </a:spcBef>
              <a:buAutoNum type="arabicPeriod"/>
            </a:pPr>
            <a:endParaRPr lang="en-GB" sz="1050" dirty="0"/>
          </a:p>
          <a:p>
            <a:pPr>
              <a:spcBef>
                <a:spcPct val="50000"/>
              </a:spcBef>
            </a:pPr>
            <a:r>
              <a:rPr lang="en-GB" sz="1050" dirty="0"/>
              <a:t>Brief specific annotations – small item of furniture</a:t>
            </a:r>
          </a:p>
          <a:p>
            <a:pPr marL="228600" indent="-228600">
              <a:spcBef>
                <a:spcPct val="50000"/>
              </a:spcBef>
              <a:buAutoNum type="arabicPeriod"/>
            </a:pPr>
            <a:r>
              <a:rPr lang="en-GB" sz="1050" dirty="0"/>
              <a:t>How it is easy to clean</a:t>
            </a:r>
          </a:p>
          <a:p>
            <a:pPr marL="228600" indent="-228600">
              <a:spcBef>
                <a:spcPct val="50000"/>
              </a:spcBef>
              <a:buAutoNum type="arabicPeriod"/>
            </a:pPr>
            <a:r>
              <a:rPr lang="en-GB" sz="1050" dirty="0"/>
              <a:t>Could it be made to make it flat pack and easy to move around the home if needed?</a:t>
            </a:r>
          </a:p>
          <a:p>
            <a:pPr>
              <a:spcBef>
                <a:spcPct val="50000"/>
              </a:spcBef>
            </a:pPr>
            <a:endParaRPr lang="en-GB" sz="1050" dirty="0"/>
          </a:p>
          <a:p>
            <a:pPr>
              <a:spcBef>
                <a:spcPct val="50000"/>
              </a:spcBef>
            </a:pPr>
            <a:endParaRPr lang="en-GB" sz="1050" dirty="0"/>
          </a:p>
          <a:p>
            <a:pPr>
              <a:spcBef>
                <a:spcPct val="50000"/>
              </a:spcBef>
            </a:pPr>
            <a:endParaRPr lang="en-GB" sz="1050" dirty="0"/>
          </a:p>
          <a:p>
            <a:pPr>
              <a:spcBef>
                <a:spcPct val="50000"/>
              </a:spcBef>
            </a:pPr>
            <a:endParaRPr lang="en-GB" sz="1050" dirty="0"/>
          </a:p>
          <a:p>
            <a:pPr>
              <a:spcBef>
                <a:spcPct val="50000"/>
              </a:spcBef>
            </a:pPr>
            <a:endParaRPr lang="en-GB" sz="1050" dirty="0"/>
          </a:p>
          <a:p>
            <a:pPr>
              <a:spcBef>
                <a:spcPct val="50000"/>
              </a:spcBef>
            </a:pPr>
            <a:endParaRPr lang="en-GB" sz="1050" dirty="0"/>
          </a:p>
          <a:p>
            <a:endParaRPr lang="en-GB" sz="1050" dirty="0"/>
          </a:p>
          <a:p>
            <a:endParaRPr lang="en-GB" sz="105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 l="27556" t="53780" r="55316" b="15980"/>
          <a:stretch>
            <a:fillRect/>
          </a:stretch>
        </p:blipFill>
        <p:spPr bwMode="auto">
          <a:xfrm>
            <a:off x="10217224" y="6695300"/>
            <a:ext cx="2584376" cy="2851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99809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39763" y="552450"/>
            <a:ext cx="114490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/>
              <a:t>Design development </a:t>
            </a:r>
          </a:p>
          <a:p>
            <a:pPr>
              <a:spcBef>
                <a:spcPct val="50000"/>
              </a:spcBef>
            </a:pPr>
            <a:r>
              <a:rPr lang="en-GB" sz="1200" dirty="0"/>
              <a:t>Suggestion  - Select 2 of your best design ideas</a:t>
            </a:r>
          </a:p>
          <a:p>
            <a:pPr marL="228600" indent="-228600">
              <a:spcBef>
                <a:spcPct val="50000"/>
              </a:spcBef>
              <a:buFont typeface="+mj-lt"/>
              <a:buAutoNum type="arabicPeriod"/>
            </a:pPr>
            <a:r>
              <a:rPr lang="en-GB" sz="1200" dirty="0"/>
              <a:t> Develop your best two designs  and for each one draw 4-5 different aesthetic(the look) developments </a:t>
            </a:r>
          </a:p>
          <a:p>
            <a:pPr marL="228600" indent="-228600">
              <a:spcBef>
                <a:spcPct val="50000"/>
              </a:spcBef>
              <a:buFont typeface="+mj-lt"/>
              <a:buAutoNum type="arabicPeriod"/>
            </a:pPr>
            <a:r>
              <a:rPr lang="en-GB" sz="1200" dirty="0"/>
              <a:t> Fully explain all aspects  of each development. 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1200" dirty="0"/>
              <a:t>What has changed? 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1200" dirty="0"/>
              <a:t>Has it improved the design? 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1200" dirty="0"/>
              <a:t>Does it meet the specifications in your speck check grid?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0072688" y="4833938"/>
            <a:ext cx="2255837" cy="522287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b="1" dirty="0">
                <a:solidFill>
                  <a:schemeClr val="bg1"/>
                </a:solidFill>
              </a:rPr>
              <a:t>DEVELOPING A DESIGN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077450" y="5492750"/>
            <a:ext cx="2255838" cy="520700"/>
          </a:xfrm>
          <a:prstGeom prst="roundRect">
            <a:avLst/>
          </a:prstGeom>
          <a:solidFill>
            <a:schemeClr val="bg1"/>
          </a:solidFill>
          <a:ln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>
                <a:solidFill>
                  <a:schemeClr val="tx1"/>
                </a:solidFill>
              </a:rPr>
              <a:t>ADD – </a:t>
            </a:r>
            <a:r>
              <a:rPr lang="en-GB" sz="1200" dirty="0" err="1">
                <a:solidFill>
                  <a:schemeClr val="tx1"/>
                </a:solidFill>
              </a:rPr>
              <a:t>add</a:t>
            </a:r>
            <a:r>
              <a:rPr lang="en-GB" sz="1200" dirty="0">
                <a:solidFill>
                  <a:schemeClr val="tx1"/>
                </a:solidFill>
              </a:rPr>
              <a:t> bits to the design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117138" y="6134100"/>
            <a:ext cx="2255837" cy="889000"/>
          </a:xfrm>
          <a:prstGeom prst="roundRect">
            <a:avLst/>
          </a:prstGeom>
          <a:solidFill>
            <a:schemeClr val="bg1"/>
          </a:solidFill>
          <a:ln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>
                <a:solidFill>
                  <a:schemeClr val="tx1"/>
                </a:solidFill>
              </a:rPr>
              <a:t>SUBTRACT – take bits away from the design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121900" y="7110413"/>
            <a:ext cx="2255838" cy="892175"/>
          </a:xfrm>
          <a:prstGeom prst="roundRect">
            <a:avLst/>
          </a:prstGeom>
          <a:solidFill>
            <a:schemeClr val="bg1"/>
          </a:solidFill>
          <a:ln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>
                <a:solidFill>
                  <a:schemeClr val="tx1"/>
                </a:solidFill>
              </a:rPr>
              <a:t>SQUASH – make bits smaller in the design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101263" y="8085138"/>
            <a:ext cx="2255837" cy="892175"/>
          </a:xfrm>
          <a:prstGeom prst="roundRect">
            <a:avLst/>
          </a:prstGeom>
          <a:solidFill>
            <a:schemeClr val="bg1"/>
          </a:solidFill>
          <a:ln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>
                <a:solidFill>
                  <a:schemeClr val="tx1"/>
                </a:solidFill>
              </a:rPr>
              <a:t>STRETCH – make bits bigger in the design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 rot="16200000">
            <a:off x="-3739535" y="4291984"/>
            <a:ext cx="78484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/>
              <a:t>Design Development</a:t>
            </a:r>
          </a:p>
        </p:txBody>
      </p:sp>
    </p:spTree>
    <p:extLst>
      <p:ext uri="{BB962C8B-B14F-4D97-AF65-F5344CB8AC3E}">
        <p14:creationId xmlns:p14="http://schemas.microsoft.com/office/powerpoint/2010/main" val="2829955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0942" y="812465"/>
            <a:ext cx="8109209" cy="31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77" dirty="0"/>
              <a:t>Design Development of Initial Idea number 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473202" y="736079"/>
            <a:ext cx="465282" cy="46528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406" tIns="42203" rIns="84406" bIns="42203" numCol="1" rtlCol="0" anchor="t" anchorCtr="0" compatLnSpc="1">
            <a:prstTxWarp prst="textNoShape">
              <a:avLst/>
            </a:prstTxWarp>
          </a:bodyPr>
          <a:lstStyle/>
          <a:p>
            <a:pPr defTabSz="1181117"/>
            <a:endParaRPr lang="en-GB" sz="2308"/>
          </a:p>
        </p:txBody>
      </p:sp>
      <p:sp>
        <p:nvSpPr>
          <p:cNvPr id="4" name="Rectangle 3"/>
          <p:cNvSpPr/>
          <p:nvPr/>
        </p:nvSpPr>
        <p:spPr bwMode="auto">
          <a:xfrm>
            <a:off x="5470236" y="3271816"/>
            <a:ext cx="2127005" cy="212700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406" tIns="42203" rIns="84406" bIns="42203" numCol="1" rtlCol="0" anchor="t" anchorCtr="0" compatLnSpc="1">
            <a:prstTxWarp prst="textNoShape">
              <a:avLst/>
            </a:prstTxWarp>
          </a:bodyPr>
          <a:lstStyle/>
          <a:p>
            <a:pPr defTabSz="1181117"/>
            <a:endParaRPr lang="en-GB" sz="2308"/>
          </a:p>
        </p:txBody>
      </p:sp>
      <p:sp>
        <p:nvSpPr>
          <p:cNvPr id="5" name="Rectangle 4"/>
          <p:cNvSpPr/>
          <p:nvPr/>
        </p:nvSpPr>
        <p:spPr bwMode="auto">
          <a:xfrm>
            <a:off x="445185" y="1438279"/>
            <a:ext cx="3363328" cy="212700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406" tIns="42203" rIns="84406" bIns="42203" numCol="1" rtlCol="0" anchor="t" anchorCtr="0" compatLnSpc="1">
            <a:prstTxWarp prst="textNoShape">
              <a:avLst/>
            </a:prstTxWarp>
          </a:bodyPr>
          <a:lstStyle/>
          <a:p>
            <a:pPr defTabSz="1181117"/>
            <a:endParaRPr lang="en-GB" sz="2308"/>
          </a:p>
        </p:txBody>
      </p:sp>
      <p:sp>
        <p:nvSpPr>
          <p:cNvPr id="6" name="Rectangle 5"/>
          <p:cNvSpPr/>
          <p:nvPr/>
        </p:nvSpPr>
        <p:spPr bwMode="auto">
          <a:xfrm>
            <a:off x="518368" y="5132946"/>
            <a:ext cx="3290146" cy="212700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406" tIns="42203" rIns="84406" bIns="42203" numCol="1" rtlCol="0" anchor="t" anchorCtr="0" compatLnSpc="1">
            <a:prstTxWarp prst="textNoShape">
              <a:avLst/>
            </a:prstTxWarp>
          </a:bodyPr>
          <a:lstStyle/>
          <a:p>
            <a:pPr defTabSz="1181117"/>
            <a:endParaRPr lang="en-GB" sz="2308"/>
          </a:p>
        </p:txBody>
      </p:sp>
      <p:sp>
        <p:nvSpPr>
          <p:cNvPr id="7" name="Rectangle 6"/>
          <p:cNvSpPr/>
          <p:nvPr/>
        </p:nvSpPr>
        <p:spPr bwMode="auto">
          <a:xfrm>
            <a:off x="6240556" y="750122"/>
            <a:ext cx="3919971" cy="212700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406" tIns="42203" rIns="84406" bIns="42203" numCol="1" rtlCol="0" anchor="t" anchorCtr="0" compatLnSpc="1">
            <a:prstTxWarp prst="textNoShape">
              <a:avLst/>
            </a:prstTxWarp>
          </a:bodyPr>
          <a:lstStyle/>
          <a:p>
            <a:pPr defTabSz="1181117"/>
            <a:endParaRPr lang="en-GB" sz="2308"/>
          </a:p>
        </p:txBody>
      </p:sp>
      <p:sp>
        <p:nvSpPr>
          <p:cNvPr id="8" name="Rectangle 7"/>
          <p:cNvSpPr/>
          <p:nvPr/>
        </p:nvSpPr>
        <p:spPr bwMode="auto">
          <a:xfrm>
            <a:off x="9297628" y="3331891"/>
            <a:ext cx="3430614" cy="212700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406" tIns="42203" rIns="84406" bIns="42203" numCol="1" rtlCol="0" anchor="t" anchorCtr="0" compatLnSpc="1">
            <a:prstTxWarp prst="textNoShape">
              <a:avLst/>
            </a:prstTxWarp>
          </a:bodyPr>
          <a:lstStyle/>
          <a:p>
            <a:pPr defTabSz="1181117"/>
            <a:endParaRPr lang="en-GB" sz="2308"/>
          </a:p>
        </p:txBody>
      </p:sp>
      <p:sp>
        <p:nvSpPr>
          <p:cNvPr id="9" name="Rectangle 8"/>
          <p:cNvSpPr/>
          <p:nvPr/>
        </p:nvSpPr>
        <p:spPr bwMode="auto">
          <a:xfrm>
            <a:off x="4529065" y="6723875"/>
            <a:ext cx="4596962" cy="212700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406" tIns="42203" rIns="84406" bIns="42203" numCol="1" rtlCol="0" anchor="t" anchorCtr="0" compatLnSpc="1">
            <a:prstTxWarp prst="textNoShape">
              <a:avLst/>
            </a:prstTxWarp>
          </a:bodyPr>
          <a:lstStyle/>
          <a:p>
            <a:pPr defTabSz="1181117"/>
            <a:endParaRPr lang="en-GB" sz="2308"/>
          </a:p>
        </p:txBody>
      </p:sp>
      <p:sp>
        <p:nvSpPr>
          <p:cNvPr id="10" name="TextBox 9"/>
          <p:cNvSpPr txBox="1"/>
          <p:nvPr/>
        </p:nvSpPr>
        <p:spPr>
          <a:xfrm>
            <a:off x="5470236" y="3005939"/>
            <a:ext cx="1661723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8" dirty="0"/>
              <a:t>My original initial idea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53025" y="1144809"/>
            <a:ext cx="1661723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8" dirty="0"/>
              <a:t>Design development 1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 flipV="1">
            <a:off x="3941449" y="2568250"/>
            <a:ext cx="1398905" cy="8640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3882447" y="3089668"/>
            <a:ext cx="1535088" cy="774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77" b="1" dirty="0"/>
              <a:t>Add </a:t>
            </a:r>
            <a:r>
              <a:rPr lang="en-GB" sz="1477" dirty="0"/>
              <a:t>something(s) to your initial idea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>
            <a:off x="3941449" y="4468255"/>
            <a:ext cx="1398905" cy="7406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941451" y="5132946"/>
            <a:ext cx="1927598" cy="1001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77" b="1" dirty="0"/>
              <a:t>Subtract </a:t>
            </a:r>
          </a:p>
          <a:p>
            <a:r>
              <a:rPr lang="en-GB" sz="1477" dirty="0"/>
              <a:t>take</a:t>
            </a:r>
            <a:r>
              <a:rPr lang="en-GB" sz="1477" b="1" dirty="0"/>
              <a:t> </a:t>
            </a:r>
            <a:r>
              <a:rPr lang="en-GB" sz="1477" dirty="0"/>
              <a:t>away something(s) from your initial idea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16818" y="3565284"/>
            <a:ext cx="2599753" cy="87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16" dirty="0"/>
              <a:t>What has changed? </a:t>
            </a:r>
          </a:p>
          <a:p>
            <a:pPr>
              <a:spcBef>
                <a:spcPct val="50000"/>
              </a:spcBef>
            </a:pPr>
            <a:endParaRPr lang="en-GB" sz="1016" dirty="0"/>
          </a:p>
          <a:p>
            <a:pPr>
              <a:spcBef>
                <a:spcPct val="50000"/>
              </a:spcBef>
            </a:pPr>
            <a:r>
              <a:rPr lang="en-GB" sz="1016" dirty="0"/>
              <a:t>Has it improved the design? </a:t>
            </a:r>
          </a:p>
          <a:p>
            <a:endParaRPr lang="en-GB" sz="1016" dirty="0"/>
          </a:p>
        </p:txBody>
      </p:sp>
      <p:sp>
        <p:nvSpPr>
          <p:cNvPr id="20" name="TextBox 19"/>
          <p:cNvSpPr txBox="1"/>
          <p:nvPr/>
        </p:nvSpPr>
        <p:spPr>
          <a:xfrm>
            <a:off x="999598" y="7340868"/>
            <a:ext cx="2599753" cy="1108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16" dirty="0"/>
              <a:t>What has changed? </a:t>
            </a:r>
          </a:p>
          <a:p>
            <a:pPr>
              <a:spcBef>
                <a:spcPct val="50000"/>
              </a:spcBef>
            </a:pPr>
            <a:endParaRPr lang="en-GB" sz="1016" dirty="0"/>
          </a:p>
          <a:p>
            <a:pPr>
              <a:spcBef>
                <a:spcPct val="50000"/>
              </a:spcBef>
            </a:pPr>
            <a:r>
              <a:rPr lang="en-GB" sz="1016" dirty="0"/>
              <a:t>Has it improved the design? </a:t>
            </a:r>
          </a:p>
          <a:p>
            <a:pPr>
              <a:spcBef>
                <a:spcPct val="50000"/>
              </a:spcBef>
            </a:pPr>
            <a:endParaRPr lang="en-GB" sz="1016" dirty="0"/>
          </a:p>
          <a:p>
            <a:endParaRPr lang="en-GB" sz="1016" dirty="0"/>
          </a:p>
        </p:txBody>
      </p:sp>
      <p:sp>
        <p:nvSpPr>
          <p:cNvPr id="21" name="TextBox 20"/>
          <p:cNvSpPr txBox="1"/>
          <p:nvPr/>
        </p:nvSpPr>
        <p:spPr>
          <a:xfrm>
            <a:off x="1653025" y="4838585"/>
            <a:ext cx="1661723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8" dirty="0"/>
              <a:t>Design development 2</a:t>
            </a: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6533738" y="5570160"/>
            <a:ext cx="0" cy="7220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6539735" y="5487802"/>
            <a:ext cx="1927598" cy="774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77" b="1" dirty="0"/>
              <a:t>Mirror</a:t>
            </a:r>
          </a:p>
          <a:p>
            <a:r>
              <a:rPr lang="en-GB" sz="1477" dirty="0"/>
              <a:t>Repeat something(s) from your initial idea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038187" y="6281636"/>
            <a:ext cx="1661723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8" dirty="0"/>
              <a:t>Design development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297627" y="7147752"/>
            <a:ext cx="2599753" cy="87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16" dirty="0"/>
              <a:t>What has changed? </a:t>
            </a:r>
          </a:p>
          <a:p>
            <a:pPr>
              <a:spcBef>
                <a:spcPct val="50000"/>
              </a:spcBef>
            </a:pPr>
            <a:endParaRPr lang="en-GB" sz="1016" dirty="0"/>
          </a:p>
          <a:p>
            <a:pPr>
              <a:spcBef>
                <a:spcPct val="50000"/>
              </a:spcBef>
            </a:pPr>
            <a:r>
              <a:rPr lang="en-GB" sz="1016" dirty="0"/>
              <a:t>Has it improved the design? </a:t>
            </a:r>
          </a:p>
          <a:p>
            <a:endParaRPr lang="en-GB" sz="1016" dirty="0"/>
          </a:p>
        </p:txBody>
      </p:sp>
      <p:sp>
        <p:nvSpPr>
          <p:cNvPr id="28" name="TextBox 27"/>
          <p:cNvSpPr txBox="1"/>
          <p:nvPr/>
        </p:nvSpPr>
        <p:spPr>
          <a:xfrm>
            <a:off x="9297627" y="3089669"/>
            <a:ext cx="1661723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8" dirty="0"/>
              <a:t>Design development 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341506" y="5518497"/>
            <a:ext cx="2599753" cy="87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16" dirty="0"/>
              <a:t>What has changed? </a:t>
            </a:r>
          </a:p>
          <a:p>
            <a:pPr>
              <a:spcBef>
                <a:spcPct val="50000"/>
              </a:spcBef>
            </a:pPr>
            <a:endParaRPr lang="en-GB" sz="1016" dirty="0"/>
          </a:p>
          <a:p>
            <a:pPr>
              <a:spcBef>
                <a:spcPct val="50000"/>
              </a:spcBef>
            </a:pPr>
            <a:r>
              <a:rPr lang="en-GB" sz="1016" dirty="0"/>
              <a:t>Has it improved the design? </a:t>
            </a:r>
          </a:p>
          <a:p>
            <a:endParaRPr lang="en-GB" sz="1016" dirty="0"/>
          </a:p>
        </p:txBody>
      </p:sp>
      <p:cxnSp>
        <p:nvCxnSpPr>
          <p:cNvPr id="31" name="Straight Arrow Connector 30"/>
          <p:cNvCxnSpPr/>
          <p:nvPr/>
        </p:nvCxnSpPr>
        <p:spPr bwMode="auto">
          <a:xfrm flipV="1">
            <a:off x="7727121" y="3985287"/>
            <a:ext cx="1398905" cy="303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4841881" y="1276783"/>
            <a:ext cx="1646992" cy="1228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77" b="1" dirty="0"/>
              <a:t>Stretch</a:t>
            </a:r>
          </a:p>
          <a:p>
            <a:r>
              <a:rPr lang="en-GB" sz="1477" dirty="0"/>
              <a:t>Make something(s) bigger in your initial idea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0402229" y="1196837"/>
            <a:ext cx="2599753" cy="87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16" dirty="0"/>
              <a:t>What has changed? </a:t>
            </a:r>
          </a:p>
          <a:p>
            <a:pPr>
              <a:spcBef>
                <a:spcPct val="50000"/>
              </a:spcBef>
            </a:pPr>
            <a:endParaRPr lang="en-GB" sz="1016" dirty="0"/>
          </a:p>
          <a:p>
            <a:pPr>
              <a:spcBef>
                <a:spcPct val="50000"/>
              </a:spcBef>
            </a:pPr>
            <a:r>
              <a:rPr lang="en-GB" sz="1016" dirty="0"/>
              <a:t>Has it improved the design? </a:t>
            </a:r>
          </a:p>
          <a:p>
            <a:endParaRPr lang="en-GB" sz="1016" dirty="0"/>
          </a:p>
        </p:txBody>
      </p:sp>
      <p:sp>
        <p:nvSpPr>
          <p:cNvPr id="36" name="TextBox 35"/>
          <p:cNvSpPr txBox="1"/>
          <p:nvPr/>
        </p:nvSpPr>
        <p:spPr>
          <a:xfrm>
            <a:off x="6178352" y="487318"/>
            <a:ext cx="1661723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8" dirty="0"/>
              <a:t>Design development 5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 flipV="1">
            <a:off x="5869050" y="2317947"/>
            <a:ext cx="160213" cy="59730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7819118" y="4170661"/>
            <a:ext cx="1646992" cy="1228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77" b="1" dirty="0"/>
              <a:t>Squash </a:t>
            </a:r>
          </a:p>
          <a:p>
            <a:r>
              <a:rPr lang="en-GB" sz="1477" dirty="0"/>
              <a:t>Make something(s) smaller in your initial idea</a:t>
            </a:r>
          </a:p>
        </p:txBody>
      </p:sp>
    </p:spTree>
    <p:extLst>
      <p:ext uri="{BB962C8B-B14F-4D97-AF65-F5344CB8AC3E}">
        <p14:creationId xmlns:p14="http://schemas.microsoft.com/office/powerpoint/2010/main" val="1509753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68152" y="391269"/>
            <a:ext cx="11449050" cy="547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GB" sz="1300" dirty="0"/>
              <a:t>Making methods experimentation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GB" sz="1300" b="1" dirty="0"/>
              <a:t>Suggestion – </a:t>
            </a:r>
          </a:p>
          <a:p>
            <a:pPr marL="228600" indent="-228600">
              <a:lnSpc>
                <a:spcPct val="150000"/>
              </a:lnSpc>
              <a:spcBef>
                <a:spcPct val="50000"/>
              </a:spcBef>
              <a:buFont typeface="+mj-lt"/>
              <a:buAutoNum type="arabicPeriod"/>
            </a:pPr>
            <a:r>
              <a:rPr lang="en-GB" sz="1300" dirty="0"/>
              <a:t>Include screen shots of how you created your CAD file if you use the laser cutter</a:t>
            </a:r>
          </a:p>
          <a:p>
            <a:pPr marL="228600" indent="-228600">
              <a:lnSpc>
                <a:spcPct val="150000"/>
              </a:lnSpc>
              <a:spcBef>
                <a:spcPct val="50000"/>
              </a:spcBef>
              <a:buFont typeface="+mj-lt"/>
              <a:buAutoNum type="arabicPeriod"/>
            </a:pPr>
            <a:r>
              <a:rPr lang="en-GB" sz="1300" dirty="0"/>
              <a:t>Include images of what making methods you used,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GB" sz="1300" b="1" dirty="0"/>
              <a:t>Explain around your photos –</a:t>
            </a:r>
          </a:p>
          <a:p>
            <a:pPr marL="228600" indent="-228600">
              <a:lnSpc>
                <a:spcPct val="150000"/>
              </a:lnSpc>
              <a:spcBef>
                <a:spcPct val="50000"/>
              </a:spcBef>
              <a:buFont typeface="+mj-lt"/>
              <a:buAutoNum type="arabicPeriod"/>
            </a:pPr>
            <a:r>
              <a:rPr lang="en-GB" sz="1300" dirty="0"/>
              <a:t>What have you done?</a:t>
            </a:r>
          </a:p>
          <a:p>
            <a:pPr marL="228600" indent="-228600">
              <a:lnSpc>
                <a:spcPct val="150000"/>
              </a:lnSpc>
              <a:spcBef>
                <a:spcPct val="50000"/>
              </a:spcBef>
              <a:buFont typeface="+mj-lt"/>
              <a:buAutoNum type="arabicPeriod"/>
            </a:pPr>
            <a:r>
              <a:rPr lang="en-GB" sz="1300" dirty="0"/>
              <a:t>What tools / equipment / machinery have you used?</a:t>
            </a:r>
          </a:p>
          <a:p>
            <a:pPr marL="228600" indent="-228600">
              <a:lnSpc>
                <a:spcPct val="150000"/>
              </a:lnSpc>
              <a:spcBef>
                <a:spcPct val="50000"/>
              </a:spcBef>
              <a:buFont typeface="+mj-lt"/>
              <a:buAutoNum type="arabicPeriod"/>
            </a:pPr>
            <a:r>
              <a:rPr lang="en-GB" sz="1300" dirty="0"/>
              <a:t>How have you used them?</a:t>
            </a:r>
          </a:p>
          <a:p>
            <a:pPr marL="228600" indent="-228600">
              <a:lnSpc>
                <a:spcPct val="150000"/>
              </a:lnSpc>
              <a:spcBef>
                <a:spcPct val="50000"/>
              </a:spcBef>
              <a:buFont typeface="+mj-lt"/>
              <a:buAutoNum type="arabicPeriod"/>
            </a:pPr>
            <a:r>
              <a:rPr lang="en-GB" sz="1300" dirty="0"/>
              <a:t>Why did you use them – What part / or whole section are you practicing making?</a:t>
            </a:r>
          </a:p>
          <a:p>
            <a:pPr marL="228600" indent="-228600">
              <a:lnSpc>
                <a:spcPct val="150000"/>
              </a:lnSpc>
              <a:spcBef>
                <a:spcPct val="50000"/>
              </a:spcBef>
              <a:buFont typeface="+mj-lt"/>
              <a:buAutoNum type="arabicPeriod"/>
            </a:pPr>
            <a:r>
              <a:rPr lang="en-GB" sz="1300" dirty="0"/>
              <a:t>What are the H&amp;S considerations?</a:t>
            </a:r>
          </a:p>
          <a:p>
            <a:pPr marL="228600" indent="-228600">
              <a:lnSpc>
                <a:spcPct val="150000"/>
              </a:lnSpc>
              <a:spcBef>
                <a:spcPct val="50000"/>
              </a:spcBef>
              <a:buFont typeface="+mj-lt"/>
              <a:buAutoNum type="arabicPeriod"/>
            </a:pPr>
            <a:r>
              <a:rPr lang="en-GB" sz="1300" dirty="0"/>
              <a:t>Did you encounter any problems and how did you overcome them?</a:t>
            </a:r>
          </a:p>
          <a:p>
            <a:pPr marL="228600" indent="-228600">
              <a:lnSpc>
                <a:spcPct val="150000"/>
              </a:lnSpc>
              <a:spcBef>
                <a:spcPct val="50000"/>
              </a:spcBef>
              <a:buFont typeface="+mj-lt"/>
              <a:buAutoNum type="arabicPeriod"/>
            </a:pPr>
            <a:r>
              <a:rPr lang="en-GB" sz="1300" dirty="0"/>
              <a:t>Is the method of making right for what you trying to realise? – Are you pleased with the results?</a:t>
            </a:r>
          </a:p>
          <a:p>
            <a:pPr marL="228600" indent="-228600">
              <a:lnSpc>
                <a:spcPct val="150000"/>
              </a:lnSpc>
              <a:spcBef>
                <a:spcPct val="50000"/>
              </a:spcBef>
              <a:buFont typeface="+mj-lt"/>
              <a:buAutoNum type="arabicPeriod"/>
            </a:pPr>
            <a:r>
              <a:rPr lang="en-GB" sz="1300" dirty="0"/>
              <a:t>What are your next steps? – Do you need to change your making approach before the assessed period?</a:t>
            </a:r>
          </a:p>
          <a:p>
            <a:pPr>
              <a:spcBef>
                <a:spcPct val="50000"/>
              </a:spcBef>
            </a:pPr>
            <a:endParaRPr lang="en-GB" sz="1200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05377" y="6528792"/>
            <a:ext cx="11449050" cy="1192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300" b="1" dirty="0"/>
              <a:t>Materials experimentation</a:t>
            </a:r>
          </a:p>
          <a:p>
            <a:pPr>
              <a:spcBef>
                <a:spcPct val="50000"/>
              </a:spcBef>
            </a:pPr>
            <a:r>
              <a:rPr lang="en-GB" sz="1300" dirty="0"/>
              <a:t>Suggestion – </a:t>
            </a:r>
          </a:p>
          <a:p>
            <a:pPr marL="228600" indent="-228600">
              <a:spcBef>
                <a:spcPct val="50000"/>
              </a:spcBef>
              <a:buFont typeface="+mj-lt"/>
              <a:buAutoNum type="arabicPeriod"/>
            </a:pPr>
            <a:r>
              <a:rPr lang="en-GB" sz="1300" dirty="0"/>
              <a:t>Include images, samples of the materials you may use. Explain reasons for choice, good points, bad points, suitable finish</a:t>
            </a:r>
          </a:p>
          <a:p>
            <a:pPr>
              <a:spcBef>
                <a:spcPct val="50000"/>
              </a:spcBef>
            </a:pPr>
            <a:endParaRPr lang="en-GB" sz="1300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 rot="16200000">
            <a:off x="-3741594" y="4294043"/>
            <a:ext cx="78525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/>
              <a:t>Making Methods Experimentation and Materials Experimentation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0001200" y="7104856"/>
            <a:ext cx="2088232" cy="432048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Vacuum forming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9929192" y="552128"/>
            <a:ext cx="2088232" cy="432048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Laser</a:t>
            </a:r>
            <a:r>
              <a:rPr kumimoji="0" lang="en-GB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cutting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0001200" y="7608912"/>
            <a:ext cx="2088232" cy="432048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Wood</a:t>
            </a:r>
            <a:r>
              <a:rPr kumimoji="0" lang="en-GB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laminating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9641160" y="4656584"/>
            <a:ext cx="2468137" cy="64807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Gluing acrylic</a:t>
            </a:r>
            <a:r>
              <a:rPr kumimoji="0" lang="en-GB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together using </a:t>
            </a:r>
            <a:r>
              <a:rPr kumimoji="0" lang="en-GB" sz="14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tensol</a:t>
            </a:r>
            <a:r>
              <a:rPr kumimoji="0" lang="en-GB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cement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9713168" y="6096744"/>
            <a:ext cx="2468137" cy="64807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Cutting wood </a:t>
            </a:r>
            <a:r>
              <a:rPr lang="en-GB" sz="1400" dirty="0"/>
              <a:t>using </a:t>
            </a:r>
            <a:r>
              <a:rPr lang="en-GB" sz="1400" dirty="0" err="1"/>
              <a:t>tenon</a:t>
            </a:r>
            <a:r>
              <a:rPr lang="en-GB" sz="1400" dirty="0"/>
              <a:t> / coping / scroll saw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9713168" y="3072408"/>
            <a:ext cx="2468137" cy="64807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Joining wood using PVA / nails / screws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9785176" y="8112968"/>
            <a:ext cx="2468137" cy="64807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Using the wood lathe / metal lathe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9713168" y="2280320"/>
            <a:ext cx="2664296" cy="64807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Cutting a practice</a:t>
            </a:r>
            <a:r>
              <a:rPr kumimoji="0" lang="en-GB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joint – lap joint using chisel / </a:t>
            </a:r>
            <a:r>
              <a:rPr kumimoji="0" lang="en-GB" sz="14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tenon</a:t>
            </a:r>
            <a:r>
              <a:rPr kumimoji="0" lang="en-GB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saw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9281120" y="3864496"/>
            <a:ext cx="3135161" cy="64807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Cutting / shaping / filing acrylic using scroll saw / file / wet and dry</a:t>
            </a:r>
            <a:r>
              <a:rPr kumimoji="0" lang="en-GB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paper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9929192" y="1128192"/>
            <a:ext cx="2088232" cy="432048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Using</a:t>
            </a:r>
            <a:r>
              <a:rPr kumimoji="0" lang="en-GB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the mitre saw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9929192" y="1704256"/>
            <a:ext cx="2088232" cy="432048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Using</a:t>
            </a:r>
            <a:r>
              <a:rPr kumimoji="0" lang="en-GB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the table router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9713168" y="5376664"/>
            <a:ext cx="2468137" cy="64807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Polishing acrylic using the polishing mop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3F0916B-08F2-4679-9436-9612E2D18D00}"/>
              </a:ext>
            </a:extLst>
          </p:cNvPr>
          <p:cNvSpPr txBox="1"/>
          <p:nvPr/>
        </p:nvSpPr>
        <p:spPr>
          <a:xfrm>
            <a:off x="-16718" y="-477054"/>
            <a:ext cx="70567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Week 9-12 (4 week)</a:t>
            </a:r>
          </a:p>
        </p:txBody>
      </p:sp>
    </p:spTree>
    <p:extLst>
      <p:ext uri="{BB962C8B-B14F-4D97-AF65-F5344CB8AC3E}">
        <p14:creationId xmlns:p14="http://schemas.microsoft.com/office/powerpoint/2010/main" val="2537107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2128" y="408112"/>
            <a:ext cx="1216935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Design experimentation 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75284" y="1277770"/>
            <a:ext cx="5037656" cy="4018130"/>
            <a:chOff x="6692643" y="1416224"/>
            <a:chExt cx="6048672" cy="4824536"/>
          </a:xfrm>
        </p:grpSpPr>
        <p:sp>
          <p:nvSpPr>
            <p:cNvPr id="10" name="Rectangle 9"/>
            <p:cNvSpPr/>
            <p:nvPr/>
          </p:nvSpPr>
          <p:spPr bwMode="auto">
            <a:xfrm>
              <a:off x="6692643" y="1416224"/>
              <a:ext cx="6048672" cy="482453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2795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836659" y="1560240"/>
              <a:ext cx="2736304" cy="309634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2795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9716979" y="1560240"/>
              <a:ext cx="2880320" cy="309634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2795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268707" y="2631358"/>
              <a:ext cx="136815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Photo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149027" y="2631358"/>
              <a:ext cx="136815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Photo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836659" y="4800599"/>
              <a:ext cx="5760640" cy="121134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2795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80675" y="4800599"/>
              <a:ext cx="5400600" cy="1219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AutoNum type="arabicPeriod"/>
              </a:pPr>
              <a:r>
                <a:rPr lang="en-GB" sz="1200" dirty="0"/>
                <a:t>What is it?</a:t>
              </a:r>
            </a:p>
            <a:p>
              <a:pPr marL="457200" indent="-457200">
                <a:buAutoNum type="arabicPeriod"/>
              </a:pPr>
              <a:r>
                <a:rPr lang="en-GB" sz="1200" dirty="0"/>
                <a:t>How did you make it (tools, techniques, materials, health and safety) ?</a:t>
              </a:r>
            </a:p>
            <a:p>
              <a:pPr marL="457200" indent="-457200">
                <a:buAutoNum type="arabicPeriod"/>
              </a:pPr>
              <a:r>
                <a:rPr lang="en-GB" sz="1200" dirty="0"/>
                <a:t>What do you think of the outcome?</a:t>
              </a:r>
            </a:p>
            <a:p>
              <a:pPr marL="457200" indent="-457200">
                <a:buAutoNum type="arabicPeriod"/>
              </a:pPr>
              <a:r>
                <a:rPr lang="en-GB" sz="1200" dirty="0"/>
                <a:t>What further developments does it need? 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7241585" y="1269886"/>
            <a:ext cx="5037656" cy="4018130"/>
            <a:chOff x="6692643" y="1416224"/>
            <a:chExt cx="6048672" cy="4824536"/>
          </a:xfrm>
        </p:grpSpPr>
        <p:sp>
          <p:nvSpPr>
            <p:cNvPr id="33" name="Rectangle 32"/>
            <p:cNvSpPr/>
            <p:nvPr/>
          </p:nvSpPr>
          <p:spPr bwMode="auto">
            <a:xfrm>
              <a:off x="6692643" y="1416224"/>
              <a:ext cx="6048672" cy="482453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2795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6836659" y="1560240"/>
              <a:ext cx="2736304" cy="309634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2795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9716979" y="1560240"/>
              <a:ext cx="2880320" cy="309634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2795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268707" y="2631358"/>
              <a:ext cx="136815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Photo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0149027" y="2631358"/>
              <a:ext cx="136815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Photo</a:t>
              </a: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6836659" y="4800599"/>
              <a:ext cx="5760640" cy="121134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2795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980675" y="4800599"/>
              <a:ext cx="5400600" cy="1219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AutoNum type="arabicPeriod"/>
              </a:pPr>
              <a:r>
                <a:rPr lang="en-GB" sz="1200" dirty="0"/>
                <a:t>What is it?</a:t>
              </a:r>
            </a:p>
            <a:p>
              <a:pPr marL="457200" indent="-457200">
                <a:buAutoNum type="arabicPeriod"/>
              </a:pPr>
              <a:r>
                <a:rPr lang="en-GB" sz="1200" dirty="0"/>
                <a:t>How did you make it (tools, techniques, materials, health and safety) ?</a:t>
              </a:r>
            </a:p>
            <a:p>
              <a:pPr marL="457200" indent="-457200">
                <a:buAutoNum type="arabicPeriod"/>
              </a:pPr>
              <a:r>
                <a:rPr lang="en-GB" sz="1200" dirty="0"/>
                <a:t>What do you think of the outcome?</a:t>
              </a:r>
            </a:p>
            <a:p>
              <a:pPr marL="457200" indent="-457200">
                <a:buAutoNum type="arabicPeriod"/>
              </a:pPr>
              <a:r>
                <a:rPr lang="en-GB" sz="1200" dirty="0"/>
                <a:t>What further developments does it need? 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688832" y="5427360"/>
            <a:ext cx="5037656" cy="4018130"/>
            <a:chOff x="6692643" y="1416224"/>
            <a:chExt cx="6048672" cy="4824536"/>
          </a:xfrm>
        </p:grpSpPr>
        <p:sp>
          <p:nvSpPr>
            <p:cNvPr id="41" name="Rectangle 40"/>
            <p:cNvSpPr/>
            <p:nvPr/>
          </p:nvSpPr>
          <p:spPr bwMode="auto">
            <a:xfrm>
              <a:off x="6692643" y="1416224"/>
              <a:ext cx="6048672" cy="482453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2795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6836659" y="1560240"/>
              <a:ext cx="2736304" cy="309634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2795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9716979" y="1560240"/>
              <a:ext cx="2880320" cy="309634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2795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268707" y="2631358"/>
              <a:ext cx="136815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Photo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0149027" y="2631358"/>
              <a:ext cx="136815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Photo</a:t>
              </a: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6836659" y="4800599"/>
              <a:ext cx="5760640" cy="121134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2795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980675" y="4800599"/>
              <a:ext cx="5400600" cy="1219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AutoNum type="arabicPeriod"/>
              </a:pPr>
              <a:r>
                <a:rPr lang="en-GB" sz="1200" dirty="0"/>
                <a:t>What is it?</a:t>
              </a:r>
            </a:p>
            <a:p>
              <a:pPr marL="457200" indent="-457200">
                <a:buAutoNum type="arabicPeriod"/>
              </a:pPr>
              <a:r>
                <a:rPr lang="en-GB" sz="1200" dirty="0"/>
                <a:t>How did you make it (tools, techniques, materials, health and safety) ?</a:t>
              </a:r>
            </a:p>
            <a:p>
              <a:pPr marL="457200" indent="-457200">
                <a:buAutoNum type="arabicPeriod"/>
              </a:pPr>
              <a:r>
                <a:rPr lang="en-GB" sz="1200" dirty="0"/>
                <a:t>What do you think of the outcome?</a:t>
              </a:r>
            </a:p>
            <a:p>
              <a:pPr marL="457200" indent="-457200">
                <a:buAutoNum type="arabicPeriod"/>
              </a:pPr>
              <a:r>
                <a:rPr lang="en-GB" sz="1200" dirty="0"/>
                <a:t>What further developments does it need? 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194822" y="5418438"/>
            <a:ext cx="5037656" cy="4018130"/>
            <a:chOff x="6692643" y="1416224"/>
            <a:chExt cx="6048672" cy="4824536"/>
          </a:xfrm>
        </p:grpSpPr>
        <p:sp>
          <p:nvSpPr>
            <p:cNvPr id="51" name="Rectangle 50"/>
            <p:cNvSpPr/>
            <p:nvPr/>
          </p:nvSpPr>
          <p:spPr bwMode="auto">
            <a:xfrm>
              <a:off x="6692643" y="1416224"/>
              <a:ext cx="6048672" cy="482453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2795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6836659" y="1560240"/>
              <a:ext cx="2736304" cy="309634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2795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9716979" y="1560240"/>
              <a:ext cx="2880320" cy="309634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2795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268707" y="2631358"/>
              <a:ext cx="136815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Photo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0149027" y="2631358"/>
              <a:ext cx="136815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Photo</a:t>
              </a: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6836659" y="4800599"/>
              <a:ext cx="5760640" cy="121134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2795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980675" y="4800599"/>
              <a:ext cx="5400600" cy="1219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AutoNum type="arabicPeriod"/>
              </a:pPr>
              <a:r>
                <a:rPr lang="en-GB" sz="1200" dirty="0"/>
                <a:t>What is it?</a:t>
              </a:r>
            </a:p>
            <a:p>
              <a:pPr marL="457200" indent="-457200">
                <a:buAutoNum type="arabicPeriod"/>
              </a:pPr>
              <a:r>
                <a:rPr lang="en-GB" sz="1200" dirty="0"/>
                <a:t>How did you make it (tools, techniques, materials, health and safety) ?</a:t>
              </a:r>
            </a:p>
            <a:p>
              <a:pPr marL="457200" indent="-457200">
                <a:buAutoNum type="arabicPeriod"/>
              </a:pPr>
              <a:r>
                <a:rPr lang="en-GB" sz="1200" dirty="0"/>
                <a:t>What do you think of the outcome?</a:t>
              </a:r>
            </a:p>
            <a:p>
              <a:pPr marL="457200" indent="-457200">
                <a:buAutoNum type="arabicPeriod"/>
              </a:pPr>
              <a:r>
                <a:rPr lang="en-GB" sz="1200" dirty="0"/>
                <a:t>What further developments does it need? </a:t>
              </a: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7A30EC80-A2EA-4B74-99E3-062380C5882F}"/>
              </a:ext>
            </a:extLst>
          </p:cNvPr>
          <p:cNvSpPr txBox="1"/>
          <p:nvPr/>
        </p:nvSpPr>
        <p:spPr>
          <a:xfrm>
            <a:off x="-16718" y="-477054"/>
            <a:ext cx="70567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Week 9-12 (4 week)</a:t>
            </a:r>
          </a:p>
        </p:txBody>
      </p:sp>
    </p:spTree>
    <p:extLst>
      <p:ext uri="{BB962C8B-B14F-4D97-AF65-F5344CB8AC3E}">
        <p14:creationId xmlns:p14="http://schemas.microsoft.com/office/powerpoint/2010/main" val="1692273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2128" y="1363365"/>
            <a:ext cx="12465611" cy="8074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60" dirty="0"/>
              <a:t>Write the title </a:t>
            </a:r>
            <a:r>
              <a:rPr lang="en-GB" sz="1260" b="1" u="sng" dirty="0"/>
              <a:t>Making Methods and Materials Experimentation 	</a:t>
            </a:r>
            <a:r>
              <a:rPr lang="en-GB" sz="1260" dirty="0"/>
              <a:t>Around your photos answer the following</a:t>
            </a:r>
          </a:p>
          <a:p>
            <a:endParaRPr lang="en-GB" sz="1260" dirty="0"/>
          </a:p>
          <a:p>
            <a:r>
              <a:rPr lang="en-GB" sz="1260" dirty="0"/>
              <a:t> </a:t>
            </a:r>
            <a:r>
              <a:rPr lang="en-GB" sz="1260" b="1" dirty="0"/>
              <a:t>1.What are you doing in the photo?  What does the photo show?	</a:t>
            </a:r>
            <a:r>
              <a:rPr lang="en-GB" sz="1260" dirty="0"/>
              <a:t>This is a photograph I took of….</a:t>
            </a:r>
          </a:p>
          <a:p>
            <a:r>
              <a:rPr lang="en-GB" sz="1260" dirty="0"/>
              <a:t>						The materials, tools, equipment and techniques I used are…</a:t>
            </a:r>
          </a:p>
          <a:p>
            <a:r>
              <a:rPr lang="en-GB" sz="1260" dirty="0"/>
              <a:t>						To work safely I needed to…</a:t>
            </a:r>
          </a:p>
          <a:p>
            <a:endParaRPr lang="en-US" sz="1260" dirty="0"/>
          </a:p>
          <a:p>
            <a:r>
              <a:rPr lang="en-GB" sz="1260" b="1" dirty="0"/>
              <a:t>2. What did you learn from doing it?				</a:t>
            </a:r>
            <a:r>
              <a:rPr lang="en-GB" sz="1260" dirty="0"/>
              <a:t>I found it easy / difficult to make because…</a:t>
            </a:r>
          </a:p>
          <a:p>
            <a:r>
              <a:rPr lang="en-GB" sz="1260" b="1" dirty="0"/>
              <a:t>                                                                                                                           </a:t>
            </a:r>
            <a:r>
              <a:rPr lang="en-GB" sz="1260" dirty="0"/>
              <a:t>To get ideas about…</a:t>
            </a:r>
          </a:p>
          <a:p>
            <a:r>
              <a:rPr lang="en-GB" sz="1260" dirty="0"/>
              <a:t>						To get me thinking about…</a:t>
            </a:r>
          </a:p>
          <a:p>
            <a:r>
              <a:rPr lang="en-GB" sz="1260" dirty="0"/>
              <a:t>						To show what I have learned…</a:t>
            </a:r>
          </a:p>
          <a:p>
            <a:r>
              <a:rPr lang="en-GB" sz="1260" dirty="0"/>
              <a:t>						To explore the idea of….</a:t>
            </a:r>
          </a:p>
          <a:p>
            <a:r>
              <a:rPr lang="en-GB" sz="1260" dirty="0"/>
              <a:t>						To examine the shape  form / texture / pattern of…</a:t>
            </a:r>
          </a:p>
          <a:p>
            <a:r>
              <a:rPr lang="en-GB" sz="1260" dirty="0"/>
              <a:t>						To analyse the style of…</a:t>
            </a:r>
          </a:p>
          <a:p>
            <a:r>
              <a:rPr lang="en-GB" sz="1260" dirty="0"/>
              <a:t>						To try the technique of…</a:t>
            </a:r>
          </a:p>
          <a:p>
            <a:r>
              <a:rPr lang="en-GB" sz="1260" dirty="0"/>
              <a:t>						To practice…</a:t>
            </a:r>
          </a:p>
          <a:p>
            <a:r>
              <a:rPr lang="en-GB" sz="1260" dirty="0"/>
              <a:t>						To develop my skills in…</a:t>
            </a:r>
          </a:p>
          <a:p>
            <a:r>
              <a:rPr lang="en-GB" sz="1260" dirty="0"/>
              <a:t>						</a:t>
            </a:r>
          </a:p>
          <a:p>
            <a:endParaRPr lang="en-GB" sz="1260" dirty="0"/>
          </a:p>
          <a:p>
            <a:r>
              <a:rPr lang="en-GB" sz="1260" b="1" dirty="0"/>
              <a:t>3. What did you find out from doing this making experimentation – is it a process you will use again to make your objet d’art / container / planter / paper weight?									</a:t>
            </a:r>
            <a:r>
              <a:rPr lang="en-GB" sz="1260" dirty="0"/>
              <a:t>I am pleased with the way…</a:t>
            </a:r>
          </a:p>
          <a:p>
            <a:r>
              <a:rPr lang="en-GB" sz="1260" dirty="0"/>
              <a:t>									One good part of the work is…</a:t>
            </a:r>
          </a:p>
          <a:p>
            <a:r>
              <a:rPr lang="en-GB" sz="1260" dirty="0"/>
              <a:t>									The best feature of the work is…</a:t>
            </a:r>
          </a:p>
          <a:p>
            <a:r>
              <a:rPr lang="en-GB" sz="1260" dirty="0"/>
              <a:t>									I am not happy with…</a:t>
            </a:r>
          </a:p>
          <a:p>
            <a:r>
              <a:rPr lang="en-GB" sz="1260" dirty="0"/>
              <a:t>									One area I could improve is…</a:t>
            </a:r>
          </a:p>
          <a:p>
            <a:r>
              <a:rPr lang="en-GB" sz="1260" dirty="0"/>
              <a:t>									The least successful part of the work is…</a:t>
            </a:r>
          </a:p>
          <a:p>
            <a:r>
              <a:rPr lang="en-GB" sz="1260" dirty="0"/>
              <a:t>									I wish I had…</a:t>
            </a:r>
          </a:p>
          <a:p>
            <a:endParaRPr lang="en-GB" sz="1260" b="1" dirty="0"/>
          </a:p>
          <a:p>
            <a:r>
              <a:rPr lang="en-GB" sz="1260" b="1" dirty="0"/>
              <a:t>4. What did you find out about the materials – did they cut, shape, finish like expected?		</a:t>
            </a:r>
            <a:r>
              <a:rPr lang="en-GB" sz="1260" dirty="0"/>
              <a:t>I made it using…</a:t>
            </a:r>
          </a:p>
          <a:p>
            <a:r>
              <a:rPr lang="en-GB" sz="1260" dirty="0"/>
              <a:t>									I found it easy / difficult to use because…</a:t>
            </a:r>
          </a:p>
          <a:p>
            <a:endParaRPr lang="en-GB" sz="1260" b="1" dirty="0"/>
          </a:p>
          <a:p>
            <a:r>
              <a:rPr lang="en-GB" sz="1260" b="1" dirty="0"/>
              <a:t>5. What are your next steps? Will you use the same method or change making methods and materials to make your design?	</a:t>
            </a:r>
          </a:p>
          <a:p>
            <a:r>
              <a:rPr lang="en-GB" sz="1260" b="1" dirty="0"/>
              <a:t>									</a:t>
            </a:r>
            <a:r>
              <a:rPr lang="en-GB" sz="1260" dirty="0"/>
              <a:t>I improved my skills in..</a:t>
            </a:r>
          </a:p>
          <a:p>
            <a:r>
              <a:rPr lang="en-GB" sz="1260" dirty="0"/>
              <a:t>									I got better at…</a:t>
            </a:r>
          </a:p>
          <a:p>
            <a:r>
              <a:rPr lang="en-GB" sz="1260" dirty="0"/>
              <a:t>									I have a better understanding of…</a:t>
            </a:r>
          </a:p>
          <a:p>
            <a:r>
              <a:rPr lang="en-GB" sz="1260" dirty="0"/>
              <a:t>									Next I will try…</a:t>
            </a:r>
          </a:p>
          <a:p>
            <a:r>
              <a:rPr lang="en-GB" sz="1260" dirty="0"/>
              <a:t>									The making methods I will use are…</a:t>
            </a:r>
          </a:p>
          <a:p>
            <a:r>
              <a:rPr lang="en-GB" sz="1260" dirty="0"/>
              <a:t>									The materials I will use are…</a:t>
            </a:r>
            <a:endParaRPr lang="en-US" sz="1260" dirty="0"/>
          </a:p>
          <a:p>
            <a:endParaRPr lang="en-US" sz="2625" dirty="0"/>
          </a:p>
          <a:p>
            <a:endParaRPr lang="en-GB" sz="2625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F9CD0B-9743-4A53-B445-AAD928004314}"/>
              </a:ext>
            </a:extLst>
          </p:cNvPr>
          <p:cNvSpPr txBox="1"/>
          <p:nvPr/>
        </p:nvSpPr>
        <p:spPr>
          <a:xfrm>
            <a:off x="-16718" y="-477054"/>
            <a:ext cx="70567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Week 9-12 (4 week)</a:t>
            </a:r>
          </a:p>
        </p:txBody>
      </p:sp>
    </p:spTree>
    <p:extLst>
      <p:ext uri="{BB962C8B-B14F-4D97-AF65-F5344CB8AC3E}">
        <p14:creationId xmlns:p14="http://schemas.microsoft.com/office/powerpoint/2010/main" val="67812884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124310</TotalTime>
  <Words>1504</Words>
  <Application>Microsoft Office PowerPoint</Application>
  <PresentationFormat>A3 Paper (297x420 mm)</PresentationFormat>
  <Paragraphs>181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Comic Sans MS</vt:lpstr>
      <vt:lpstr>Forte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Cirencester Kingshill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ajelf</dc:creator>
  <cp:lastModifiedBy>Adrian Jelf</cp:lastModifiedBy>
  <cp:revision>1445</cp:revision>
  <cp:lastPrinted>2020-11-03T07:51:48Z</cp:lastPrinted>
  <dcterms:created xsi:type="dcterms:W3CDTF">2011-09-30T09:16:05Z</dcterms:created>
  <dcterms:modified xsi:type="dcterms:W3CDTF">2023-04-24T14:35:06Z</dcterms:modified>
</cp:coreProperties>
</file>