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500" r:id="rId2"/>
    <p:sldId id="428" r:id="rId3"/>
    <p:sldId id="441" r:id="rId4"/>
    <p:sldId id="481" r:id="rId5"/>
    <p:sldId id="482" r:id="rId6"/>
    <p:sldId id="483" r:id="rId7"/>
    <p:sldId id="484" r:id="rId8"/>
    <p:sldId id="485" r:id="rId9"/>
    <p:sldId id="486" r:id="rId10"/>
    <p:sldId id="487" r:id="rId11"/>
    <p:sldId id="488" r:id="rId12"/>
    <p:sldId id="489" r:id="rId13"/>
    <p:sldId id="490" r:id="rId14"/>
    <p:sldId id="491" r:id="rId15"/>
    <p:sldId id="492" r:id="rId16"/>
    <p:sldId id="493" r:id="rId17"/>
    <p:sldId id="494" r:id="rId18"/>
    <p:sldId id="495" r:id="rId19"/>
    <p:sldId id="496" r:id="rId20"/>
    <p:sldId id="497" r:id="rId21"/>
    <p:sldId id="498" r:id="rId22"/>
    <p:sldId id="499" r:id="rId23"/>
    <p:sldId id="480" r:id="rId24"/>
    <p:sldId id="45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>
      <p:cViewPr varScale="1">
        <p:scale>
          <a:sx n="52" d="100"/>
          <a:sy n="52" d="100"/>
        </p:scale>
        <p:origin x="7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AD2E9-97C8-4C55-A3AC-ECD4D90CB6E2}" type="datetimeFigureOut">
              <a:rPr lang="en-GB" smtClean="0"/>
              <a:pPr/>
              <a:t>22/12/2016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CC9A0-ED00-4F08-8989-3A630F575B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450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1F2D-6293-42AD-87FE-FD788A9FD00B}" type="datetimeFigureOut">
              <a:rPr lang="en-GB" smtClean="0"/>
              <a:pPr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0071-FCCD-4D77-A1DB-596C5790F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1F2D-6293-42AD-87FE-FD788A9FD00B}" type="datetimeFigureOut">
              <a:rPr lang="en-GB" smtClean="0"/>
              <a:pPr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0071-FCCD-4D77-A1DB-596C5790F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1F2D-6293-42AD-87FE-FD788A9FD00B}" type="datetimeFigureOut">
              <a:rPr lang="en-GB" smtClean="0"/>
              <a:pPr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0071-FCCD-4D77-A1DB-596C5790F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1F2D-6293-42AD-87FE-FD788A9FD00B}" type="datetimeFigureOut">
              <a:rPr lang="en-GB" smtClean="0"/>
              <a:pPr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0071-FCCD-4D77-A1DB-596C5790F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1F2D-6293-42AD-87FE-FD788A9FD00B}" type="datetimeFigureOut">
              <a:rPr lang="en-GB" smtClean="0"/>
              <a:pPr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0071-FCCD-4D77-A1DB-596C5790F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1F2D-6293-42AD-87FE-FD788A9FD00B}" type="datetimeFigureOut">
              <a:rPr lang="en-GB" smtClean="0"/>
              <a:pPr/>
              <a:t>22/12/2016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0071-FCCD-4D77-A1DB-596C5790F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1F2D-6293-42AD-87FE-FD788A9FD00B}" type="datetimeFigureOut">
              <a:rPr lang="en-GB" smtClean="0"/>
              <a:pPr/>
              <a:t>22/12/2016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0071-FCCD-4D77-A1DB-596C5790F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1F2D-6293-42AD-87FE-FD788A9FD00B}" type="datetimeFigureOut">
              <a:rPr lang="en-GB" smtClean="0"/>
              <a:pPr/>
              <a:t>22/12/2016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0071-FCCD-4D77-A1DB-596C5790F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1F2D-6293-42AD-87FE-FD788A9FD00B}" type="datetimeFigureOut">
              <a:rPr lang="en-GB" smtClean="0"/>
              <a:pPr/>
              <a:t>22/12/2016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0071-FCCD-4D77-A1DB-596C5790F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1F2D-6293-42AD-87FE-FD788A9FD00B}" type="datetimeFigureOut">
              <a:rPr lang="en-GB" smtClean="0"/>
              <a:pPr/>
              <a:t>22/12/2016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0071-FCCD-4D77-A1DB-596C5790F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1F2D-6293-42AD-87FE-FD788A9FD00B}" type="datetimeFigureOut">
              <a:rPr lang="en-GB" smtClean="0"/>
              <a:pPr/>
              <a:t>22/12/2016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0071-FCCD-4D77-A1DB-596C5790F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21F2D-6293-42AD-87FE-FD788A9FD00B}" type="datetimeFigureOut">
              <a:rPr lang="en-GB" smtClean="0"/>
              <a:pPr/>
              <a:t>22/12/2016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80071-FCCD-4D77-A1DB-596C5790F00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witter.com/educatecareers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www.tes.com/member/educatecareers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witter.com/educatecareers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www.tes.com/member/educatecareers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www.hrgrapevine.com/content/article/2014-07-04-cv-lies-could-lead-to-10-years-in-jail#.U7agofldUf0" TargetMode="External"/><Relationship Id="rId7" Type="http://schemas.openxmlformats.org/officeDocument/2006/relationships/hyperlink" Target="https://www.tes.com/member/educatecareers" TargetMode="External"/><Relationship Id="rId2" Type="http://schemas.openxmlformats.org/officeDocument/2006/relationships/hyperlink" Target="https://www.kent.ac.uk/careers/cv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www.twitter.com/educatecareers" TargetMode="External"/><Relationship Id="rId4" Type="http://schemas.openxmlformats.org/officeDocument/2006/relationships/hyperlink" Target="https://www.linkedin.com/pulse/interesting-facts-cvs-job-seeking-interviews-vijay-bragat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51213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This resource is part of a set of three</a:t>
            </a:r>
            <a:endParaRPr lang="en-GB" sz="1000" dirty="0"/>
          </a:p>
        </p:txBody>
      </p:sp>
      <p:pic>
        <p:nvPicPr>
          <p:cNvPr id="7" name="Picture 4" descr="https://lh3.ggpht.com/lSLM0xhCA1RZOwaQcjhlwmsvaIQYaP3c5qbDKCgLALhydrgExnaSKZdGa8S3YtRuVA=w3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5168624"/>
            <a:ext cx="1440161" cy="1440161"/>
          </a:xfrm>
          <a:prstGeom prst="rect">
            <a:avLst/>
          </a:prstGeom>
          <a:noFill/>
        </p:spPr>
      </p:pic>
      <p:pic>
        <p:nvPicPr>
          <p:cNvPr id="8" name="Picture 2" descr="http://www.educatecareers.com/uploads/3/1/0/1/31013649/800713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231775"/>
            <a:ext cx="2153869" cy="1313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 rot="21205445">
            <a:off x="1707806" y="4696761"/>
            <a:ext cx="4205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dobe Garamond Pro Bold" pitchFamily="18" charset="0"/>
              </a:rPr>
              <a:t>Click icons for links to…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25886" y="3250564"/>
            <a:ext cx="2664296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>
                    <a:lumMod val="75000"/>
                  </a:schemeClr>
                </a:solidFill>
              </a:rPr>
              <a:t>Writing a </a:t>
            </a:r>
          </a:p>
          <a:p>
            <a:pPr algn="ctr"/>
            <a:r>
              <a:rPr lang="en-GB" sz="4400" dirty="0" smtClean="0">
                <a:solidFill>
                  <a:schemeClr val="bg1">
                    <a:lumMod val="75000"/>
                  </a:schemeClr>
                </a:solidFill>
              </a:rPr>
              <a:t>good CV</a:t>
            </a:r>
            <a:endParaRPr lang="en-GB" sz="4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81570" y="1568419"/>
            <a:ext cx="2844316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00" dirty="0" smtClean="0"/>
          </a:p>
          <a:p>
            <a:pPr algn="ctr"/>
            <a:endParaRPr lang="en-GB" sz="200" dirty="0"/>
          </a:p>
          <a:p>
            <a:pPr algn="ctr"/>
            <a:endParaRPr lang="en-GB" sz="200" dirty="0" smtClean="0"/>
          </a:p>
          <a:p>
            <a:pPr algn="ctr"/>
            <a:endParaRPr lang="en-GB" sz="200" dirty="0"/>
          </a:p>
          <a:p>
            <a:pPr algn="ctr"/>
            <a:r>
              <a:rPr lang="en-GB" sz="3200" dirty="0" smtClean="0"/>
              <a:t>Most important aspects of a CV</a:t>
            </a:r>
          </a:p>
          <a:p>
            <a:pPr algn="ctr"/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36763" y="3219786"/>
            <a:ext cx="2844316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00" dirty="0" smtClean="0"/>
          </a:p>
          <a:p>
            <a:pPr algn="ctr"/>
            <a:endParaRPr lang="en-GB" sz="200" dirty="0"/>
          </a:p>
          <a:p>
            <a:pPr algn="ctr"/>
            <a:endParaRPr lang="en-GB" sz="200" dirty="0" smtClean="0"/>
          </a:p>
          <a:p>
            <a:pPr algn="ctr"/>
            <a:r>
              <a:rPr lang="en-GB" sz="2800" dirty="0" smtClean="0">
                <a:solidFill>
                  <a:schemeClr val="bg1">
                    <a:lumMod val="75000"/>
                  </a:schemeClr>
                </a:solidFill>
              </a:rPr>
              <a:t>What to expect when applying for jobs</a:t>
            </a:r>
            <a:endParaRPr lang="en-GB" sz="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88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18" name="Arrow: Right 17"/>
          <p:cNvSpPr/>
          <p:nvPr/>
        </p:nvSpPr>
        <p:spPr>
          <a:xfrm>
            <a:off x="108819" y="91511"/>
            <a:ext cx="2051720" cy="93610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98575" y="33095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Question </a:t>
            </a:r>
            <a:r>
              <a:rPr lang="en-GB" sz="2400" dirty="0" smtClean="0"/>
              <a:t>4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1495651"/>
            <a:ext cx="7344815" cy="646331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Mentioning personal experiences is</a:t>
            </a:r>
            <a:endParaRPr lang="en-GB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590827" y="2890391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Less important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353941"/>
            <a:ext cx="7344815" cy="92333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Than demonstrating intangible skills </a:t>
            </a:r>
          </a:p>
          <a:p>
            <a:pPr algn="ctr"/>
            <a:r>
              <a:rPr lang="en-GB" dirty="0" smtClean="0"/>
              <a:t>(such as being an individual)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0" y="5708175"/>
            <a:ext cx="734481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1% look for personal experiences, but 9% look for intangible skills such as being an individual or having a desire to succeed.</a:t>
            </a:r>
            <a:endParaRPr lang="en-GB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6" y="2666047"/>
            <a:ext cx="464728" cy="44193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63" y="2670753"/>
            <a:ext cx="464728" cy="44193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6" y="3677381"/>
            <a:ext cx="464728" cy="44193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63" y="3657654"/>
            <a:ext cx="464728" cy="44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16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18" name="Arrow: Right 17"/>
          <p:cNvSpPr/>
          <p:nvPr/>
        </p:nvSpPr>
        <p:spPr>
          <a:xfrm>
            <a:off x="108819" y="91511"/>
            <a:ext cx="2051720" cy="93610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98575" y="33095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Question </a:t>
            </a:r>
            <a:r>
              <a:rPr lang="en-GB" sz="2400" dirty="0" smtClean="0"/>
              <a:t>5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786520" y="2847852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More important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1495651"/>
            <a:ext cx="7344815" cy="646331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Is demonstrating intangible skills</a:t>
            </a:r>
            <a:endParaRPr lang="en-GB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535383" y="2847852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Less important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353941"/>
            <a:ext cx="7344815" cy="830997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Than spelling and grammar?</a:t>
            </a:r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 rot="20239032">
            <a:off x="4236446" y="3001810"/>
            <a:ext cx="6962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or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5036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18" name="Arrow: Right 17"/>
          <p:cNvSpPr/>
          <p:nvPr/>
        </p:nvSpPr>
        <p:spPr>
          <a:xfrm>
            <a:off x="108819" y="91511"/>
            <a:ext cx="2051720" cy="93610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98575" y="33095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Question </a:t>
            </a:r>
            <a:r>
              <a:rPr lang="en-GB" sz="2400" dirty="0" smtClean="0"/>
              <a:t>5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1495651"/>
            <a:ext cx="7344815" cy="646331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D</a:t>
            </a:r>
            <a:r>
              <a:rPr lang="en-GB" sz="3600" dirty="0" smtClean="0"/>
              <a:t>emonstrating intangible skills is</a:t>
            </a:r>
            <a:endParaRPr lang="en-GB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590827" y="2890391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Less important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353941"/>
            <a:ext cx="7344815" cy="830997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Than spelling and grammar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0" y="5708175"/>
            <a:ext cx="734481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9% look for intangible skills, but 14% will consider the spelling and grammar as part of the application.</a:t>
            </a:r>
            <a:endParaRPr lang="en-GB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6" y="2666047"/>
            <a:ext cx="464728" cy="44193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63" y="2670753"/>
            <a:ext cx="464728" cy="44193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6" y="3677381"/>
            <a:ext cx="464728" cy="44193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63" y="3657654"/>
            <a:ext cx="464728" cy="44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23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18" name="Arrow: Right 17"/>
          <p:cNvSpPr/>
          <p:nvPr/>
        </p:nvSpPr>
        <p:spPr>
          <a:xfrm>
            <a:off x="108819" y="91511"/>
            <a:ext cx="2051720" cy="93610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98575" y="33095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Question </a:t>
            </a:r>
            <a:r>
              <a:rPr lang="en-GB" sz="2400" dirty="0" smtClean="0"/>
              <a:t>6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786520" y="2847852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More important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1495651"/>
            <a:ext cx="7344815" cy="830997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Is spelling and grammar</a:t>
            </a:r>
            <a:endParaRPr lang="en-GB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5535383" y="2847852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Less important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353941"/>
            <a:ext cx="7344815" cy="92333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Than education?</a:t>
            </a:r>
            <a:endParaRPr lang="en-GB" sz="3600" dirty="0"/>
          </a:p>
        </p:txBody>
      </p:sp>
      <p:sp>
        <p:nvSpPr>
          <p:cNvPr id="2" name="TextBox 1"/>
          <p:cNvSpPr txBox="1"/>
          <p:nvPr/>
        </p:nvSpPr>
        <p:spPr>
          <a:xfrm rot="20239032">
            <a:off x="4236446" y="3001810"/>
            <a:ext cx="6962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or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48886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18" name="Arrow: Right 17"/>
          <p:cNvSpPr/>
          <p:nvPr/>
        </p:nvSpPr>
        <p:spPr>
          <a:xfrm>
            <a:off x="108819" y="91511"/>
            <a:ext cx="2051720" cy="93610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98575" y="33095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Question </a:t>
            </a:r>
            <a:r>
              <a:rPr lang="en-GB" sz="2400" dirty="0" smtClean="0"/>
              <a:t>6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590827" y="2890391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More important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1495651"/>
            <a:ext cx="7344815" cy="830997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S</a:t>
            </a:r>
            <a:r>
              <a:rPr lang="en-GB" sz="4800" dirty="0" smtClean="0"/>
              <a:t>pelling and grammar is</a:t>
            </a:r>
            <a:endParaRPr lang="en-GB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353941"/>
            <a:ext cx="7344815" cy="92333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Than education</a:t>
            </a:r>
            <a:endParaRPr lang="en-GB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0" y="5708175"/>
            <a:ext cx="734481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14% look at spelling and grammar while 9% look at education. This survey includes a range of jobs. For some jobs a specific education is a requirement for the role. </a:t>
            </a:r>
            <a:endParaRPr lang="en-GB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6" y="2666047"/>
            <a:ext cx="464728" cy="44193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63" y="2670753"/>
            <a:ext cx="464728" cy="44193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6" y="3677381"/>
            <a:ext cx="464728" cy="44193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63" y="3657654"/>
            <a:ext cx="464728" cy="44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1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18" name="Arrow: Right 17"/>
          <p:cNvSpPr/>
          <p:nvPr/>
        </p:nvSpPr>
        <p:spPr>
          <a:xfrm>
            <a:off x="108819" y="91511"/>
            <a:ext cx="2051720" cy="93610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98575" y="33095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Question </a:t>
            </a:r>
            <a:r>
              <a:rPr lang="en-GB" sz="2400" dirty="0" smtClean="0"/>
              <a:t>7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786520" y="2847852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More important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1495651"/>
            <a:ext cx="7344815" cy="92333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Is education</a:t>
            </a:r>
            <a:endParaRPr lang="en-GB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35383" y="2847852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Less important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353941"/>
            <a:ext cx="7344815" cy="830997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Than contact information?</a:t>
            </a:r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 rot="20239032">
            <a:off x="4236446" y="3001810"/>
            <a:ext cx="6962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or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50794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18" name="Arrow: Right 17"/>
          <p:cNvSpPr/>
          <p:nvPr/>
        </p:nvSpPr>
        <p:spPr>
          <a:xfrm>
            <a:off x="108819" y="91511"/>
            <a:ext cx="2051720" cy="93610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98575" y="33095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Question </a:t>
            </a:r>
            <a:r>
              <a:rPr lang="en-GB" sz="2400" dirty="0" smtClean="0"/>
              <a:t>7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590827" y="2890391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More important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1495651"/>
            <a:ext cx="7344815" cy="92333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Education is</a:t>
            </a:r>
            <a:endParaRPr lang="en-GB" sz="54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353941"/>
            <a:ext cx="7344815" cy="830997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Than contact information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0" y="5708175"/>
            <a:ext cx="734481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9% look at education, but just 1% look for contact information. This could be because employers do not think about contacting someone until after they have reviewed their CV.</a:t>
            </a:r>
            <a:endParaRPr lang="en-GB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6" y="2666047"/>
            <a:ext cx="464728" cy="44193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63" y="2670753"/>
            <a:ext cx="464728" cy="44193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6" y="3677381"/>
            <a:ext cx="464728" cy="44193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63" y="3657654"/>
            <a:ext cx="464728" cy="44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58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18" name="Arrow: Right 17"/>
          <p:cNvSpPr/>
          <p:nvPr/>
        </p:nvSpPr>
        <p:spPr>
          <a:xfrm>
            <a:off x="108819" y="91511"/>
            <a:ext cx="2051720" cy="93610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98575" y="33095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Question </a:t>
            </a:r>
            <a:r>
              <a:rPr lang="en-GB" sz="2400" dirty="0" smtClean="0"/>
              <a:t>8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786520" y="2847852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More important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1495651"/>
            <a:ext cx="7344815" cy="92333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Is contact information</a:t>
            </a:r>
            <a:endParaRPr lang="en-GB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35383" y="2847852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Less important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353941"/>
            <a:ext cx="7344815" cy="830997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Than how easy it is to read?</a:t>
            </a:r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 rot="20239032">
            <a:off x="4236446" y="3001810"/>
            <a:ext cx="6962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or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08822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18" name="Arrow: Right 17"/>
          <p:cNvSpPr/>
          <p:nvPr/>
        </p:nvSpPr>
        <p:spPr>
          <a:xfrm>
            <a:off x="108819" y="91511"/>
            <a:ext cx="2051720" cy="93610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98575" y="33095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Question </a:t>
            </a:r>
            <a:r>
              <a:rPr lang="en-GB" sz="2400" dirty="0" smtClean="0"/>
              <a:t>8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1495651"/>
            <a:ext cx="7344815" cy="92333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Contact information is</a:t>
            </a:r>
            <a:endParaRPr lang="en-GB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90827" y="2890391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Less important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353941"/>
            <a:ext cx="7344815" cy="830997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Than how easy it is to read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0" y="5708175"/>
            <a:ext cx="734481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1% look for contact information while 25% will judge a CV on how easy it is to read.</a:t>
            </a:r>
            <a:endParaRPr lang="en-GB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6" y="2666047"/>
            <a:ext cx="464728" cy="44193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63" y="2670753"/>
            <a:ext cx="464728" cy="44193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6" y="3677381"/>
            <a:ext cx="464728" cy="44193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63" y="3657654"/>
            <a:ext cx="464728" cy="44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5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18" name="Arrow: Right 17"/>
          <p:cNvSpPr/>
          <p:nvPr/>
        </p:nvSpPr>
        <p:spPr>
          <a:xfrm>
            <a:off x="108819" y="91511"/>
            <a:ext cx="2051720" cy="93610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98575" y="33095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Question </a:t>
            </a:r>
            <a:r>
              <a:rPr lang="en-GB" sz="2400" dirty="0" smtClean="0"/>
              <a:t>9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786520" y="2847852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More important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1495651"/>
            <a:ext cx="7344815" cy="92333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Is how easy it is to read</a:t>
            </a:r>
            <a:endParaRPr lang="en-GB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35383" y="2847852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Less important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353941"/>
            <a:ext cx="7344815" cy="92333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Than skills mentioned?</a:t>
            </a:r>
            <a:endParaRPr lang="en-GB" sz="3600" dirty="0"/>
          </a:p>
        </p:txBody>
      </p:sp>
      <p:sp>
        <p:nvSpPr>
          <p:cNvPr id="2" name="TextBox 1"/>
          <p:cNvSpPr txBox="1"/>
          <p:nvPr/>
        </p:nvSpPr>
        <p:spPr>
          <a:xfrm rot="20239032">
            <a:off x="4236446" y="3001810"/>
            <a:ext cx="6962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or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8351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512134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The most important aspects of a CV</a:t>
            </a:r>
            <a:endParaRPr lang="en-GB" dirty="0"/>
          </a:p>
        </p:txBody>
      </p:sp>
      <p:pic>
        <p:nvPicPr>
          <p:cNvPr id="7" name="Picture 4" descr="https://lh3.ggpht.com/lSLM0xhCA1RZOwaQcjhlwmsvaIQYaP3c5qbDKCgLALhydrgExnaSKZdGa8S3YtRuVA=w3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5168624"/>
            <a:ext cx="1440161" cy="1440161"/>
          </a:xfrm>
          <a:prstGeom prst="rect">
            <a:avLst/>
          </a:prstGeom>
          <a:noFill/>
        </p:spPr>
      </p:pic>
      <p:pic>
        <p:nvPicPr>
          <p:cNvPr id="8" name="Picture 2" descr="http://www.educatecareers.com/uploads/3/1/0/1/31013649/800713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231775"/>
            <a:ext cx="2153869" cy="1313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 rot="21205445">
            <a:off x="1707806" y="4696761"/>
            <a:ext cx="4205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dobe Garamond Pro Bold" pitchFamily="18" charset="0"/>
              </a:rPr>
              <a:t>Click icons for links to…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7564" y="2518703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You will be presented with a number of important aspects of a CV and must decide whether one aspect is more important or less important than another aspect.</a:t>
            </a:r>
          </a:p>
          <a:p>
            <a:endParaRPr lang="en-GB" sz="2000" dirty="0"/>
          </a:p>
          <a:p>
            <a:r>
              <a:rPr lang="en-GB" sz="2000" dirty="0" smtClean="0"/>
              <a:t>All statistics are taken from a survey of employers. The employers represent a wide variety of jobs.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1948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18" name="Arrow: Right 17"/>
          <p:cNvSpPr/>
          <p:nvPr/>
        </p:nvSpPr>
        <p:spPr>
          <a:xfrm>
            <a:off x="108819" y="91511"/>
            <a:ext cx="2051720" cy="93610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98575" y="33095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Question </a:t>
            </a:r>
            <a:r>
              <a:rPr lang="en-GB" sz="2400" dirty="0" smtClean="0"/>
              <a:t>9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1495651"/>
            <a:ext cx="7344815" cy="92333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How easy it is to read is</a:t>
            </a:r>
            <a:endParaRPr lang="en-GB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90827" y="2890391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Less important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353941"/>
            <a:ext cx="7344815" cy="92333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Than skills mentioned</a:t>
            </a:r>
            <a:endParaRPr lang="en-GB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0" y="5708175"/>
            <a:ext cx="734481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25% judge a CV on how easy it is to read, with 35% judging by the skills mentioned. </a:t>
            </a:r>
            <a:endParaRPr lang="en-GB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6" y="2666047"/>
            <a:ext cx="464728" cy="44193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63" y="2670753"/>
            <a:ext cx="464728" cy="44193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6" y="3677381"/>
            <a:ext cx="464728" cy="44193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63" y="3657654"/>
            <a:ext cx="464728" cy="44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97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18" name="Arrow: Right 17"/>
          <p:cNvSpPr/>
          <p:nvPr/>
        </p:nvSpPr>
        <p:spPr>
          <a:xfrm>
            <a:off x="108819" y="91511"/>
            <a:ext cx="2051720" cy="93610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98575" y="33095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Question </a:t>
            </a:r>
            <a:r>
              <a:rPr lang="en-GB" sz="2400" dirty="0" smtClean="0"/>
              <a:t>10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786520" y="2847852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More important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1495651"/>
            <a:ext cx="7344815" cy="92333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Are skills mentioned</a:t>
            </a:r>
            <a:endParaRPr lang="en-GB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35383" y="2847852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Less important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353941"/>
            <a:ext cx="7344815" cy="769441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Than related work experience?</a:t>
            </a:r>
            <a:endParaRPr lang="en-GB" sz="2800" dirty="0"/>
          </a:p>
        </p:txBody>
      </p:sp>
      <p:sp>
        <p:nvSpPr>
          <p:cNvPr id="2" name="TextBox 1"/>
          <p:cNvSpPr txBox="1"/>
          <p:nvPr/>
        </p:nvSpPr>
        <p:spPr>
          <a:xfrm rot="20239032">
            <a:off x="4236446" y="3001810"/>
            <a:ext cx="6962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or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71678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18" name="Arrow: Right 17"/>
          <p:cNvSpPr/>
          <p:nvPr/>
        </p:nvSpPr>
        <p:spPr>
          <a:xfrm>
            <a:off x="108819" y="91511"/>
            <a:ext cx="2051720" cy="93610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98575" y="33095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Question </a:t>
            </a:r>
            <a:r>
              <a:rPr lang="en-GB" sz="2400" dirty="0" smtClean="0"/>
              <a:t>10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1495651"/>
            <a:ext cx="7344815" cy="92333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Skills mentioned are</a:t>
            </a:r>
            <a:endParaRPr lang="en-GB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90827" y="2890391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Less important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353941"/>
            <a:ext cx="7344815" cy="769441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Than related work experience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0" y="5708175"/>
            <a:ext cx="734481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35% judge a CV by the skills mentioned and 45% look for previous related work experience. </a:t>
            </a:r>
            <a:endParaRPr lang="en-GB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6" y="2666047"/>
            <a:ext cx="464728" cy="44193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63" y="2670753"/>
            <a:ext cx="464728" cy="44193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6" y="3677381"/>
            <a:ext cx="464728" cy="44193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63" y="3657654"/>
            <a:ext cx="464728" cy="44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52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5576" y="510137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 smtClean="0"/>
              <a:t>The most important aspects of a CV</a:t>
            </a:r>
          </a:p>
          <a:p>
            <a:endParaRPr lang="en-GB" dirty="0" smtClean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0337336"/>
              </p:ext>
            </p:extLst>
          </p:nvPr>
        </p:nvGraphicFramePr>
        <p:xfrm>
          <a:off x="1868184" y="1580326"/>
          <a:ext cx="5407632" cy="417402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693059">
                  <a:extLst>
                    <a:ext uri="{9D8B030D-6E8A-4147-A177-3AD203B41FA5}">
                      <a16:colId xmlns:a16="http://schemas.microsoft.com/office/drawing/2014/main" val="2016112946"/>
                    </a:ext>
                  </a:extLst>
                </a:gridCol>
                <a:gridCol w="4714573">
                  <a:extLst>
                    <a:ext uri="{9D8B030D-6E8A-4147-A177-3AD203B41FA5}">
                      <a16:colId xmlns:a16="http://schemas.microsoft.com/office/drawing/2014/main" val="3615794630"/>
                    </a:ext>
                  </a:extLst>
                </a:gridCol>
              </a:tblGrid>
              <a:tr h="258300">
                <a:tc>
                  <a:txBody>
                    <a:bodyPr/>
                    <a:lstStyle/>
                    <a:p>
                      <a:r>
                        <a:rPr lang="en-GB" sz="1800" dirty="0"/>
                        <a:t>45%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Previous related work experience </a:t>
                      </a:r>
                    </a:p>
                  </a:txBody>
                  <a:tcPr marL="63990" marR="63990" marT="31995" marB="31995" anchor="ctr"/>
                </a:tc>
                <a:extLst>
                  <a:ext uri="{0D108BD9-81ED-4DB2-BD59-A6C34878D82A}">
                    <a16:rowId xmlns:a16="http://schemas.microsoft.com/office/drawing/2014/main" val="3259923760"/>
                  </a:ext>
                </a:extLst>
              </a:tr>
              <a:tr h="258300">
                <a:tc>
                  <a:txBody>
                    <a:bodyPr/>
                    <a:lstStyle/>
                    <a:p>
                      <a:r>
                        <a:rPr lang="en-GB" sz="1800"/>
                        <a:t>35%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Qualifications &amp; skills</a:t>
                      </a:r>
                    </a:p>
                  </a:txBody>
                  <a:tcPr marL="63990" marR="63990" marT="31995" marB="31995" anchor="ctr"/>
                </a:tc>
                <a:extLst>
                  <a:ext uri="{0D108BD9-81ED-4DB2-BD59-A6C34878D82A}">
                    <a16:rowId xmlns:a16="http://schemas.microsoft.com/office/drawing/2014/main" val="1491807845"/>
                  </a:ext>
                </a:extLst>
              </a:tr>
              <a:tr h="258300">
                <a:tc>
                  <a:txBody>
                    <a:bodyPr/>
                    <a:lstStyle/>
                    <a:p>
                      <a:r>
                        <a:rPr lang="en-GB" sz="1800"/>
                        <a:t>25%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Easy </a:t>
                      </a:r>
                      <a:r>
                        <a:rPr lang="en-GB" sz="1800" dirty="0"/>
                        <a:t>to read</a:t>
                      </a:r>
                    </a:p>
                  </a:txBody>
                  <a:tcPr marL="63990" marR="63990" marT="31995" marB="31995" anchor="ctr"/>
                </a:tc>
                <a:extLst>
                  <a:ext uri="{0D108BD9-81ED-4DB2-BD59-A6C34878D82A}">
                    <a16:rowId xmlns:a16="http://schemas.microsoft.com/office/drawing/2014/main" val="676888560"/>
                  </a:ext>
                </a:extLst>
              </a:tr>
              <a:tr h="258300">
                <a:tc>
                  <a:txBody>
                    <a:bodyPr/>
                    <a:lstStyle/>
                    <a:p>
                      <a:r>
                        <a:rPr lang="en-GB" sz="1800"/>
                        <a:t>16%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Accomplishments</a:t>
                      </a:r>
                    </a:p>
                  </a:txBody>
                  <a:tcPr marL="63990" marR="63990" marT="31995" marB="31995" anchor="ctr"/>
                </a:tc>
                <a:extLst>
                  <a:ext uri="{0D108BD9-81ED-4DB2-BD59-A6C34878D82A}">
                    <a16:rowId xmlns:a16="http://schemas.microsoft.com/office/drawing/2014/main" val="3696853264"/>
                  </a:ext>
                </a:extLst>
              </a:tr>
              <a:tr h="258300">
                <a:tc>
                  <a:txBody>
                    <a:bodyPr/>
                    <a:lstStyle/>
                    <a:p>
                      <a:r>
                        <a:rPr lang="en-GB" sz="1800"/>
                        <a:t>14% 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Spelling </a:t>
                      </a:r>
                      <a:r>
                        <a:rPr lang="en-GB" sz="1800" dirty="0"/>
                        <a:t>&amp; grammar</a:t>
                      </a:r>
                    </a:p>
                  </a:txBody>
                  <a:tcPr marL="63990" marR="63990" marT="31995" marB="31995" anchor="ctr"/>
                </a:tc>
                <a:extLst>
                  <a:ext uri="{0D108BD9-81ED-4DB2-BD59-A6C34878D82A}">
                    <a16:rowId xmlns:a16="http://schemas.microsoft.com/office/drawing/2014/main" val="4196952500"/>
                  </a:ext>
                </a:extLst>
              </a:tr>
              <a:tr h="452610">
                <a:tc>
                  <a:txBody>
                    <a:bodyPr/>
                    <a:lstStyle/>
                    <a:p>
                      <a:r>
                        <a:rPr lang="en-GB" sz="1800"/>
                        <a:t>9% 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Education</a:t>
                      </a:r>
                      <a:endParaRPr lang="en-GB" sz="1800" dirty="0"/>
                    </a:p>
                  </a:txBody>
                  <a:tcPr marL="63990" marR="63990" marT="31995" marB="31995" anchor="ctr"/>
                </a:tc>
                <a:extLst>
                  <a:ext uri="{0D108BD9-81ED-4DB2-BD59-A6C34878D82A}">
                    <a16:rowId xmlns:a16="http://schemas.microsoft.com/office/drawing/2014/main" val="16262512"/>
                  </a:ext>
                </a:extLst>
              </a:tr>
              <a:tr h="258300">
                <a:tc>
                  <a:txBody>
                    <a:bodyPr/>
                    <a:lstStyle/>
                    <a:p>
                      <a:r>
                        <a:rPr lang="en-GB" sz="1800"/>
                        <a:t>9%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Intangibles</a:t>
                      </a:r>
                      <a:r>
                        <a:rPr lang="en-GB" sz="1800" dirty="0"/>
                        <a:t>: individuality/desire to succeed</a:t>
                      </a:r>
                    </a:p>
                  </a:txBody>
                  <a:tcPr marL="63990" marR="63990" marT="31995" marB="31995" anchor="ctr"/>
                </a:tc>
                <a:extLst>
                  <a:ext uri="{0D108BD9-81ED-4DB2-BD59-A6C34878D82A}">
                    <a16:rowId xmlns:a16="http://schemas.microsoft.com/office/drawing/2014/main" val="3027593038"/>
                  </a:ext>
                </a:extLst>
              </a:tr>
              <a:tr h="258300">
                <a:tc>
                  <a:txBody>
                    <a:bodyPr/>
                    <a:lstStyle/>
                    <a:p>
                      <a:r>
                        <a:rPr lang="en-GB" sz="1800"/>
                        <a:t>3% 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Clear </a:t>
                      </a:r>
                      <a:r>
                        <a:rPr lang="en-GB" sz="1800" dirty="0"/>
                        <a:t>objective</a:t>
                      </a:r>
                    </a:p>
                  </a:txBody>
                  <a:tcPr marL="63990" marR="63990" marT="31995" marB="31995" anchor="ctr"/>
                </a:tc>
                <a:extLst>
                  <a:ext uri="{0D108BD9-81ED-4DB2-BD59-A6C34878D82A}">
                    <a16:rowId xmlns:a16="http://schemas.microsoft.com/office/drawing/2014/main" val="2143345862"/>
                  </a:ext>
                </a:extLst>
              </a:tr>
              <a:tr h="258300">
                <a:tc>
                  <a:txBody>
                    <a:bodyPr/>
                    <a:lstStyle/>
                    <a:p>
                      <a:r>
                        <a:rPr lang="en-GB" sz="1800"/>
                        <a:t>2%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Keywords </a:t>
                      </a:r>
                      <a:r>
                        <a:rPr lang="en-GB" sz="1800" dirty="0"/>
                        <a:t>added</a:t>
                      </a:r>
                    </a:p>
                  </a:txBody>
                  <a:tcPr marL="63990" marR="63990" marT="31995" marB="31995" anchor="ctr"/>
                </a:tc>
                <a:extLst>
                  <a:ext uri="{0D108BD9-81ED-4DB2-BD59-A6C34878D82A}">
                    <a16:rowId xmlns:a16="http://schemas.microsoft.com/office/drawing/2014/main" val="25599127"/>
                  </a:ext>
                </a:extLst>
              </a:tr>
              <a:tr h="258300">
                <a:tc>
                  <a:txBody>
                    <a:bodyPr/>
                    <a:lstStyle/>
                    <a:p>
                      <a:r>
                        <a:rPr lang="en-GB" sz="1800" dirty="0"/>
                        <a:t>1% 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Contact </a:t>
                      </a:r>
                      <a:r>
                        <a:rPr lang="en-GB" sz="1800" dirty="0"/>
                        <a:t>information</a:t>
                      </a:r>
                    </a:p>
                  </a:txBody>
                  <a:tcPr marL="63990" marR="63990" marT="31995" marB="31995" anchor="ctr"/>
                </a:tc>
                <a:extLst>
                  <a:ext uri="{0D108BD9-81ED-4DB2-BD59-A6C34878D82A}">
                    <a16:rowId xmlns:a16="http://schemas.microsoft.com/office/drawing/2014/main" val="3487611982"/>
                  </a:ext>
                </a:extLst>
              </a:tr>
              <a:tr h="258300">
                <a:tc>
                  <a:txBody>
                    <a:bodyPr/>
                    <a:lstStyle/>
                    <a:p>
                      <a:r>
                        <a:rPr lang="en-GB" sz="1800"/>
                        <a:t>1%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Personal </a:t>
                      </a:r>
                      <a:r>
                        <a:rPr lang="en-GB" sz="1800" dirty="0"/>
                        <a:t>experiences</a:t>
                      </a:r>
                    </a:p>
                  </a:txBody>
                  <a:tcPr marL="63990" marR="63990" marT="31995" marB="31995" anchor="ctr"/>
                </a:tc>
                <a:extLst>
                  <a:ext uri="{0D108BD9-81ED-4DB2-BD59-A6C34878D82A}">
                    <a16:rowId xmlns:a16="http://schemas.microsoft.com/office/drawing/2014/main" val="3254312849"/>
                  </a:ext>
                </a:extLst>
              </a:tr>
              <a:tr h="258300">
                <a:tc>
                  <a:txBody>
                    <a:bodyPr/>
                    <a:lstStyle/>
                    <a:p>
                      <a:r>
                        <a:rPr lang="en-GB" sz="1800"/>
                        <a:t>1%</a:t>
                      </a:r>
                    </a:p>
                  </a:txBody>
                  <a:tcPr marL="63990" marR="63990" marT="31995" marB="31995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Computer </a:t>
                      </a:r>
                      <a:r>
                        <a:rPr lang="en-GB" sz="1800" dirty="0"/>
                        <a:t>skills </a:t>
                      </a:r>
                    </a:p>
                  </a:txBody>
                  <a:tcPr marL="63990" marR="63990" marT="31995" marB="31995" anchor="ctr"/>
                </a:tc>
                <a:extLst>
                  <a:ext uri="{0D108BD9-81ED-4DB2-BD59-A6C34878D82A}">
                    <a16:rowId xmlns:a16="http://schemas.microsoft.com/office/drawing/2014/main" val="3096328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60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844824"/>
            <a:ext cx="82089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For more information:</a:t>
            </a:r>
          </a:p>
          <a:p>
            <a:pPr algn="ctr"/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www.kent.ac.uk/careers/cv.htm</a:t>
            </a:r>
            <a:endParaRPr lang="en-GB" sz="2000" dirty="0"/>
          </a:p>
          <a:p>
            <a:pPr algn="ctr"/>
            <a:r>
              <a:rPr lang="en-GB" sz="2000" dirty="0">
                <a:hlinkClick r:id="rId3"/>
              </a:rPr>
              <a:t>http://www.hrgrapevine.com/content/article/2014-07-04-cv-lies-could-lead-to-10-years-in-jail#.U7agofldUf0</a:t>
            </a:r>
            <a:r>
              <a:rPr lang="en-GB" sz="2000" dirty="0"/>
              <a:t> </a:t>
            </a:r>
            <a:endParaRPr lang="en-GB" sz="2000" dirty="0" smtClean="0"/>
          </a:p>
          <a:p>
            <a:pPr algn="ctr"/>
            <a:r>
              <a:rPr lang="en-GB" sz="2000" dirty="0">
                <a:hlinkClick r:id="rId4"/>
              </a:rPr>
              <a:t>https://</a:t>
            </a:r>
            <a:r>
              <a:rPr lang="en-GB" sz="2000" dirty="0" smtClean="0">
                <a:hlinkClick r:id="rId4"/>
              </a:rPr>
              <a:t>www.linkedin.com/pulse/interesting-facts-cvs-job-seeking-interviews-vijay-bragato</a:t>
            </a:r>
            <a:r>
              <a:rPr lang="en-GB" sz="2000" dirty="0" smtClean="0"/>
              <a:t>  </a:t>
            </a:r>
            <a:endParaRPr lang="en-GB" sz="2000" dirty="0"/>
          </a:p>
        </p:txBody>
      </p:sp>
      <p:pic>
        <p:nvPicPr>
          <p:cNvPr id="7" name="Picture 4" descr="https://lh3.ggpht.com/lSLM0xhCA1RZOwaQcjhlwmsvaIQYaP3c5qbDKCgLALhydrgExnaSKZdGa8S3YtRuVA=w300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5168624"/>
            <a:ext cx="1440161" cy="1440161"/>
          </a:xfrm>
          <a:prstGeom prst="rect">
            <a:avLst/>
          </a:prstGeom>
          <a:noFill/>
        </p:spPr>
      </p:pic>
      <p:pic>
        <p:nvPicPr>
          <p:cNvPr id="8" name="Picture 2" descr="http://www.educatecareers.com/uploads/3/1/0/1/31013649/8007134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231775"/>
            <a:ext cx="2153869" cy="1313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 rot="21205445">
            <a:off x="1707806" y="4696761"/>
            <a:ext cx="4205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dobe Garamond Pro Bold" pitchFamily="18" charset="0"/>
              </a:rPr>
              <a:t>Click icons for links to…</a:t>
            </a:r>
          </a:p>
        </p:txBody>
      </p:sp>
    </p:spTree>
    <p:extLst>
      <p:ext uri="{BB962C8B-B14F-4D97-AF65-F5344CB8AC3E}">
        <p14:creationId xmlns:p14="http://schemas.microsoft.com/office/powerpoint/2010/main" val="260019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18" name="Arrow: Right 17"/>
          <p:cNvSpPr/>
          <p:nvPr/>
        </p:nvSpPr>
        <p:spPr>
          <a:xfrm>
            <a:off x="108819" y="91511"/>
            <a:ext cx="2051720" cy="93610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98575" y="33095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Question </a:t>
            </a:r>
            <a:r>
              <a:rPr lang="en-GB" sz="2400" dirty="0" smtClean="0"/>
              <a:t>1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786520" y="2847852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More important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1495651"/>
            <a:ext cx="7344815" cy="92333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Is using keywords</a:t>
            </a:r>
            <a:endParaRPr lang="en-GB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35383" y="2847852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Less important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353941"/>
            <a:ext cx="7344815" cy="92333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Than computer skills?</a:t>
            </a:r>
            <a:endParaRPr lang="en-GB" sz="5400" dirty="0"/>
          </a:p>
        </p:txBody>
      </p:sp>
      <p:sp>
        <p:nvSpPr>
          <p:cNvPr id="2" name="TextBox 1"/>
          <p:cNvSpPr txBox="1"/>
          <p:nvPr/>
        </p:nvSpPr>
        <p:spPr>
          <a:xfrm rot="20239032">
            <a:off x="4236446" y="3001810"/>
            <a:ext cx="6962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or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08789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18" name="Arrow: Right 17"/>
          <p:cNvSpPr/>
          <p:nvPr/>
        </p:nvSpPr>
        <p:spPr>
          <a:xfrm>
            <a:off x="108819" y="91511"/>
            <a:ext cx="2051720" cy="93610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98575" y="33095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Question </a:t>
            </a:r>
            <a:r>
              <a:rPr lang="en-GB" sz="2400" dirty="0" smtClean="0"/>
              <a:t>1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590827" y="2887017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More important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1495651"/>
            <a:ext cx="7344815" cy="92333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Using keywords is</a:t>
            </a:r>
            <a:endParaRPr lang="en-GB" sz="54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353941"/>
            <a:ext cx="7344815" cy="92333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Than computer skills</a:t>
            </a:r>
            <a:endParaRPr lang="en-GB" sz="5400" dirty="0"/>
          </a:p>
        </p:txBody>
      </p:sp>
      <p:sp>
        <p:nvSpPr>
          <p:cNvPr id="16" name="TextBox 15"/>
          <p:cNvSpPr txBox="1"/>
          <p:nvPr/>
        </p:nvSpPr>
        <p:spPr>
          <a:xfrm>
            <a:off x="899590" y="5708175"/>
            <a:ext cx="734481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2% of employers said they look for keywords related to the job in a CV, while only 1% said they look for evidence of computer skills.</a:t>
            </a:r>
            <a:endParaRPr lang="en-GB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6" y="2666047"/>
            <a:ext cx="464728" cy="4419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63" y="2670753"/>
            <a:ext cx="464728" cy="44193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6" y="3677381"/>
            <a:ext cx="464728" cy="44193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63" y="3657654"/>
            <a:ext cx="464728" cy="44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49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18" name="Arrow: Right 17"/>
          <p:cNvSpPr/>
          <p:nvPr/>
        </p:nvSpPr>
        <p:spPr>
          <a:xfrm>
            <a:off x="108819" y="91511"/>
            <a:ext cx="2051720" cy="93610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98575" y="33095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Question </a:t>
            </a:r>
            <a:r>
              <a:rPr lang="en-GB" sz="2400" dirty="0" smtClean="0"/>
              <a:t>2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786520" y="2847852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More important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1495651"/>
            <a:ext cx="7344815" cy="92333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Are computer skills</a:t>
            </a:r>
            <a:endParaRPr lang="en-GB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35383" y="2847852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Less important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353941"/>
            <a:ext cx="7344815" cy="769441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Than having a clear objective?</a:t>
            </a:r>
            <a:endParaRPr lang="en-GB" sz="4400" dirty="0"/>
          </a:p>
        </p:txBody>
      </p:sp>
      <p:sp>
        <p:nvSpPr>
          <p:cNvPr id="2" name="TextBox 1"/>
          <p:cNvSpPr txBox="1"/>
          <p:nvPr/>
        </p:nvSpPr>
        <p:spPr>
          <a:xfrm rot="20239032">
            <a:off x="4236446" y="3001810"/>
            <a:ext cx="6962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or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25930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18" name="Arrow: Right 17"/>
          <p:cNvSpPr/>
          <p:nvPr/>
        </p:nvSpPr>
        <p:spPr>
          <a:xfrm>
            <a:off x="108819" y="91511"/>
            <a:ext cx="2051720" cy="93610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98575" y="33095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Question </a:t>
            </a:r>
            <a:r>
              <a:rPr lang="en-GB" sz="2400" dirty="0" smtClean="0"/>
              <a:t>2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1495651"/>
            <a:ext cx="7344815" cy="92333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Computer skills are</a:t>
            </a:r>
            <a:endParaRPr lang="en-GB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90825" y="2887017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Less important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353941"/>
            <a:ext cx="7344815" cy="769441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Than having a clear objective</a:t>
            </a:r>
            <a:endParaRPr lang="en-GB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0" y="5708175"/>
            <a:ext cx="734481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While 1% said they look for evidence of computer skills in a CV, 3% said they look for a candidate that has a clear objective.</a:t>
            </a:r>
            <a:endParaRPr lang="en-GB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6" y="2666047"/>
            <a:ext cx="464728" cy="44193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63" y="2670753"/>
            <a:ext cx="464728" cy="44193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6" y="3677381"/>
            <a:ext cx="464728" cy="44193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63" y="3657654"/>
            <a:ext cx="464728" cy="44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3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18" name="Arrow: Right 17"/>
          <p:cNvSpPr/>
          <p:nvPr/>
        </p:nvSpPr>
        <p:spPr>
          <a:xfrm>
            <a:off x="108819" y="91511"/>
            <a:ext cx="2051720" cy="93610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98575" y="33095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Question </a:t>
            </a:r>
            <a:r>
              <a:rPr lang="en-GB" sz="2400" dirty="0" smtClean="0"/>
              <a:t>3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786520" y="2847852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More important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1495651"/>
            <a:ext cx="7344815" cy="830997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Is having a clear objective</a:t>
            </a:r>
            <a:endParaRPr lang="en-GB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5535383" y="2847852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Less important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353941"/>
            <a:ext cx="7344815" cy="584775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Than mentioning personal experiences?</a:t>
            </a:r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 rot="20239032">
            <a:off x="4236446" y="3001810"/>
            <a:ext cx="6962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or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12503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18" name="Arrow: Right 17"/>
          <p:cNvSpPr/>
          <p:nvPr/>
        </p:nvSpPr>
        <p:spPr>
          <a:xfrm>
            <a:off x="108819" y="91511"/>
            <a:ext cx="2051720" cy="93610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98575" y="33095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Question </a:t>
            </a:r>
            <a:r>
              <a:rPr lang="en-GB" sz="2400" dirty="0" smtClean="0"/>
              <a:t>3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590827" y="2890391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More important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1495651"/>
            <a:ext cx="7344815" cy="830997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Having a clear objective is</a:t>
            </a:r>
            <a:endParaRPr lang="en-GB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353941"/>
            <a:ext cx="7344815" cy="584775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Than mentioning personal experiences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0" y="5708175"/>
            <a:ext cx="734481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While 3% of employers look for a clear objective, only 1% look for personal experiences.</a:t>
            </a:r>
            <a:endParaRPr lang="en-GB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6" y="2666047"/>
            <a:ext cx="464728" cy="44193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63" y="2670753"/>
            <a:ext cx="464728" cy="44193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6" y="3677381"/>
            <a:ext cx="464728" cy="44193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63" y="3657654"/>
            <a:ext cx="464728" cy="44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81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623720" y="15007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@EducateCareers</a:t>
            </a:r>
          </a:p>
        </p:txBody>
      </p:sp>
      <p:sp>
        <p:nvSpPr>
          <p:cNvPr id="18" name="Arrow: Right 17"/>
          <p:cNvSpPr/>
          <p:nvPr/>
        </p:nvSpPr>
        <p:spPr>
          <a:xfrm>
            <a:off x="108819" y="91511"/>
            <a:ext cx="2051720" cy="936104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98575" y="33095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Question </a:t>
            </a:r>
            <a:r>
              <a:rPr lang="en-GB" sz="2400" dirty="0" smtClean="0"/>
              <a:t>4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786520" y="2847852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More important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1495651"/>
            <a:ext cx="7344815" cy="646331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Is mentioning personal experiences</a:t>
            </a:r>
            <a:endParaRPr lang="en-GB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535383" y="2847852"/>
            <a:ext cx="1962343" cy="1077218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Less important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99592" y="4353941"/>
            <a:ext cx="7344815" cy="892552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Than demonstrating intangible skills? </a:t>
            </a:r>
          </a:p>
          <a:p>
            <a:pPr algn="ctr"/>
            <a:r>
              <a:rPr lang="en-GB" dirty="0" smtClean="0"/>
              <a:t>(such as being an individual)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 rot="20239032">
            <a:off x="4236446" y="3001810"/>
            <a:ext cx="6962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or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15499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768</Words>
  <Application>Microsoft Office PowerPoint</Application>
  <PresentationFormat>On-screen Show (4:3)</PresentationFormat>
  <Paragraphs>184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Adobe Garamond Pro Bold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 Vause</dc:creator>
  <cp:lastModifiedBy>Liam Nyklewicz-Betney</cp:lastModifiedBy>
  <cp:revision>181</cp:revision>
  <dcterms:created xsi:type="dcterms:W3CDTF">2015-05-04T12:54:25Z</dcterms:created>
  <dcterms:modified xsi:type="dcterms:W3CDTF">2016-12-22T13:13:49Z</dcterms:modified>
</cp:coreProperties>
</file>