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10692000" cx="7560000"/>
  <p:notesSz cx="7560000" cy="10692000"/>
  <p:embeddedFontLst>
    <p:embeddedFont>
      <p:font typeface="Quicksand"/>
      <p:regular r:id="rId14"/>
      <p:bold r:id="rId15"/>
    </p:embeddedFont>
    <p:embeddedFont>
      <p:font typeface="Roboto Mon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414">
          <p15:clr>
            <a:srgbClr val="A4A3A4"/>
          </p15:clr>
        </p15:guide>
        <p15:guide id="2" pos="802">
          <p15:clr>
            <a:srgbClr val="A4A3A4"/>
          </p15:clr>
        </p15:guide>
        <p15:guide id="3" pos="160">
          <p15:clr>
            <a:srgbClr val="9AA0A6"/>
          </p15:clr>
        </p15:guide>
        <p15:guide id="4" pos="4562">
          <p15:clr>
            <a:srgbClr val="9AA0A6"/>
          </p15:clr>
        </p15:guide>
        <p15:guide id="5" pos="2886">
          <p15:clr>
            <a:srgbClr val="9AA0A6"/>
          </p15:clr>
        </p15:guide>
        <p15:guide id="6" pos="1042">
          <p15:clr>
            <a:srgbClr val="9AA0A6"/>
          </p15:clr>
        </p15:guide>
        <p15:guide id="7" orient="horz" pos="321">
          <p15:clr>
            <a:srgbClr val="9AA0A6"/>
          </p15:clr>
        </p15:guide>
        <p15:guide id="8" pos="272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9F3887F-BDAF-4BAC-8454-1189137E539A}">
  <a:tblStyle styleId="{89F3887F-BDAF-4BAC-8454-1189137E539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414" orient="horz"/>
        <p:guide pos="802"/>
        <p:guide pos="160"/>
        <p:guide pos="4562"/>
        <p:guide pos="2886"/>
        <p:guide pos="1042"/>
        <p:guide pos="321" orient="horz"/>
        <p:guide pos="272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Quicksand-bold.fntdata"/><Relationship Id="rId14" Type="http://schemas.openxmlformats.org/officeDocument/2006/relationships/font" Target="fonts/Quicksand-regular.fntdata"/><Relationship Id="rId17" Type="http://schemas.openxmlformats.org/officeDocument/2006/relationships/font" Target="fonts/RobotoMono-bold.fntdata"/><Relationship Id="rId16" Type="http://schemas.openxmlformats.org/officeDocument/2006/relationships/font" Target="fonts/RobotoMono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RobotoMono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RobotoMono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76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f188853d0_0_0:notes"/>
          <p:cNvSpPr/>
          <p:nvPr>
            <p:ph idx="2" type="sldImg"/>
          </p:nvPr>
        </p:nvSpPr>
        <p:spPr>
          <a:xfrm>
            <a:off x="2217076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f188853d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Last updated: 01-07-20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75d663dc32_0_0:notes"/>
          <p:cNvSpPr/>
          <p:nvPr>
            <p:ph idx="2" type="sldImg"/>
          </p:nvPr>
        </p:nvSpPr>
        <p:spPr>
          <a:xfrm>
            <a:off x="2217076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75d663dc3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75d663dc32_0_51:notes"/>
          <p:cNvSpPr/>
          <p:nvPr>
            <p:ph idx="2" type="sldImg"/>
          </p:nvPr>
        </p:nvSpPr>
        <p:spPr>
          <a:xfrm>
            <a:off x="2217076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75d663dc32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5d663dc32_0_108:notes"/>
          <p:cNvSpPr/>
          <p:nvPr>
            <p:ph idx="2" type="sldImg"/>
          </p:nvPr>
        </p:nvSpPr>
        <p:spPr>
          <a:xfrm>
            <a:off x="2217076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5d663dc32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75d663dc32_0_162:notes"/>
          <p:cNvSpPr/>
          <p:nvPr>
            <p:ph idx="2" type="sldImg"/>
          </p:nvPr>
        </p:nvSpPr>
        <p:spPr>
          <a:xfrm>
            <a:off x="2217076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75d663dc32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75d663dc32_0_198:notes"/>
          <p:cNvSpPr/>
          <p:nvPr>
            <p:ph idx="2" type="sldImg"/>
          </p:nvPr>
        </p:nvSpPr>
        <p:spPr>
          <a:xfrm>
            <a:off x="2217076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75d663dc32_0_1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75d663dc32_0_225:notes"/>
          <p:cNvSpPr/>
          <p:nvPr>
            <p:ph idx="2" type="sldImg"/>
          </p:nvPr>
        </p:nvSpPr>
        <p:spPr>
          <a:xfrm>
            <a:off x="2217076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75d663dc32_0_2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6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6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6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5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750" lIns="113750" spcFirstLastPara="1" rIns="113750" wrap="square" tIns="1137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750" lIns="113750" spcFirstLastPara="1" rIns="113750" wrap="square" tIns="1137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750" lIns="113750" spcFirstLastPara="1" rIns="113750" wrap="square" tIns="113750">
            <a:no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750" lIns="113750" spcFirstLastPara="1" rIns="113750" wrap="square" tIns="11375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ncce.io/tcc" TargetMode="External"/><Relationship Id="rId4" Type="http://schemas.openxmlformats.org/officeDocument/2006/relationships/hyperlink" Target="about:blank" TargetMode="External"/><Relationship Id="rId5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docs.python.org/3/library/random.html" TargetMode="External"/><Relationship Id="rId4" Type="http://schemas.openxmlformats.org/officeDocument/2006/relationships/hyperlink" Target="https://docs.python.org/3/library/time.html" TargetMode="External"/><Relationship Id="rId5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922232" y="1203425"/>
            <a:ext cx="6024300" cy="55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Handout</a:t>
            </a:r>
            <a:r>
              <a:rPr b="1"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: Python cheat sheets</a:t>
            </a:r>
            <a:endParaRPr b="1"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Introduction</a:t>
            </a:r>
            <a:endParaRPr sz="16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This is a 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reference 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handout 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for the Python elements covered in this unit. The sheets include short explanations, brief notes, syntax, and selected examples.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content has been grouped into categories: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-298450" lvl="0" marL="45720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rgbClr val="5B5BA5"/>
              </a:buClr>
              <a:buSzPts val="1100"/>
              <a:buFont typeface="Quicksand"/>
              <a:buChar char="●"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Variables, assignments, operators, and expressions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-298450" lvl="0" marL="45720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rgbClr val="5B5BA5"/>
              </a:buClr>
              <a:buSzPts val="1100"/>
              <a:buFont typeface="Quicksand"/>
              <a:buChar char="●"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Output and input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-298450" lvl="0" marL="45720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rgbClr val="5B5BA5"/>
              </a:buClr>
              <a:buSzPts val="1100"/>
              <a:buFont typeface="Quicksand"/>
              <a:buChar char="●"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Libraries: randomness and time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-298450" lvl="0" marL="45720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rgbClr val="5B5BA5"/>
              </a:buClr>
              <a:buSzPts val="1100"/>
              <a:buFont typeface="Quicksand"/>
              <a:buChar char="●"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Selection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-298450" lvl="0" marL="45720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rgbClr val="5B5BA5"/>
              </a:buClr>
              <a:buSzPts val="1100"/>
              <a:buFont typeface="Quicksand"/>
              <a:buChar char="●"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Iteration</a:t>
            </a:r>
            <a:endParaRPr b="1"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862061" y="43107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{89F3887F-BDAF-4BAC-8454-1189137E539A}</a:tableStyleId>
              </a:tblPr>
              <a:tblGrid>
                <a:gridCol w="3262925"/>
                <a:gridCol w="3185575"/>
              </a:tblGrid>
              <a:tr h="772350">
                <a:tc>
                  <a:txBody>
                    <a:bodyPr/>
                    <a:lstStyle/>
                    <a:p>
                      <a:pPr indent="0" lvl="0" marL="762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300">
                          <a:solidFill>
                            <a:srgbClr val="666666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Year 8 </a:t>
                      </a:r>
                      <a:r>
                        <a:rPr lang="en-GB" sz="1300">
                          <a:solidFill>
                            <a:srgbClr val="666666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–</a:t>
                      </a:r>
                      <a:r>
                        <a:rPr lang="en-GB" sz="1300">
                          <a:solidFill>
                            <a:srgbClr val="666666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 Intro to Python programming </a:t>
                      </a:r>
                      <a:endParaRPr sz="1300">
                        <a:solidFill>
                          <a:srgbClr val="666666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89800" marB="89800" marR="44900" marL="44900">
                    <a:lnL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13970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solidFill>
                            <a:srgbClr val="666666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H</a:t>
                      </a:r>
                      <a:r>
                        <a:rPr lang="en-GB" sz="1300">
                          <a:solidFill>
                            <a:srgbClr val="666666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andout</a:t>
                      </a:r>
                      <a:endParaRPr sz="1300">
                        <a:solidFill>
                          <a:srgbClr val="666666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666666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indent="0" lvl="0" marL="0" marR="13970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666666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89800" marB="89800" marR="44900" marL="44900">
                    <a:lnL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862061" y="9375866"/>
            <a:ext cx="6084600" cy="7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Resources are updated regularly — the latest version is available at: </a:t>
            </a:r>
            <a:r>
              <a:rPr lang="en-GB" sz="900" u="sng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ncce.io/tcc</a:t>
            </a:r>
            <a:r>
              <a:rPr lang="en-GB" sz="9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90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This resource is licensed under the Open Government Licence, version 3. For more information on this licence, see</a:t>
            </a:r>
            <a:r>
              <a:rPr lang="en-GB" sz="900" u="sng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ncce.io/ogl</a:t>
            </a:r>
            <a:r>
              <a:rPr lang="en-GB" sz="9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90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95350" y="756625"/>
            <a:ext cx="1465423" cy="65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>
            <a:off x="985678" y="1757626"/>
            <a:ext cx="3960000" cy="360000"/>
          </a:xfrm>
          <a:prstGeom prst="roundRect">
            <a:avLst>
              <a:gd fmla="val 0" name="adj"/>
            </a:avLst>
          </a:prstGeom>
          <a:noFill/>
          <a:ln cap="flat" cmpd="sng" w="9525">
            <a:solidFill>
              <a:srgbClr val="5B5B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print(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comma-separated literals, variables, expressions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5062300" y="2705982"/>
            <a:ext cx="1980000" cy="4413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Display the string literal </a:t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"Hello world"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985678" y="1480684"/>
            <a:ext cx="3960000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Syntax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985675" y="429125"/>
            <a:ext cx="3960000" cy="11391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Output</a:t>
            </a:r>
            <a:endParaRPr b="1"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print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function displays literals (e.g. numbers, text) and the values of variables and expressions.</a:t>
            </a:r>
            <a:endParaRPr sz="1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985678" y="2378345"/>
            <a:ext cx="3960000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Examples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985678" y="2731487"/>
            <a:ext cx="3960000" cy="360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print("Hello world")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985678" y="3282306"/>
            <a:ext cx="3960000" cy="360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print("Hello", user)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985678" y="3833137"/>
            <a:ext cx="3960000" cy="360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print(x,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"times two is”, 2*x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5062300" y="3243143"/>
            <a:ext cx="1980000" cy="4413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Display a string literal and the value of the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user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variable</a:t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1" name="Google Shape;71;p14"/>
          <p:cNvSpPr/>
          <p:nvPr/>
        </p:nvSpPr>
        <p:spPr>
          <a:xfrm>
            <a:off x="5062300" y="3791031"/>
            <a:ext cx="1980000" cy="4413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Display, among others, the value of the expression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2*x</a:t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72" name="Google Shape;72;p14"/>
          <p:cNvCxnSpPr/>
          <p:nvPr/>
        </p:nvCxnSpPr>
        <p:spPr>
          <a:xfrm>
            <a:off x="1952100" y="660725"/>
            <a:ext cx="4886100" cy="0"/>
          </a:xfrm>
          <a:prstGeom prst="straightConnector1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3" name="Google Shape;73;p14"/>
          <p:cNvSpPr/>
          <p:nvPr/>
        </p:nvSpPr>
        <p:spPr>
          <a:xfrm>
            <a:off x="981725" y="4543926"/>
            <a:ext cx="3960000" cy="9873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Input</a:t>
            </a:r>
            <a:endParaRPr b="1"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input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function reads a line of text from the keyboard and </a:t>
            </a:r>
            <a:r>
              <a:rPr b="1"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returns 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it.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4" name="Google Shape;74;p14"/>
          <p:cNvSpPr/>
          <p:nvPr/>
        </p:nvSpPr>
        <p:spPr>
          <a:xfrm>
            <a:off x="981728" y="5902176"/>
            <a:ext cx="3960000" cy="360000"/>
          </a:xfrm>
          <a:prstGeom prst="roundRect">
            <a:avLst>
              <a:gd fmla="val 0" name="adj"/>
            </a:avLst>
          </a:prstGeom>
          <a:noFill/>
          <a:ln cap="flat" cmpd="sng" w="9525">
            <a:solidFill>
              <a:srgbClr val="5B5B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input()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981728" y="5625234"/>
            <a:ext cx="3960000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Syntax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981728" y="8199295"/>
            <a:ext cx="3960000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Examples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7" name="Google Shape;77;p14"/>
          <p:cNvSpPr/>
          <p:nvPr/>
        </p:nvSpPr>
        <p:spPr>
          <a:xfrm>
            <a:off x="5058350" y="8476225"/>
            <a:ext cx="1980000" cy="4413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Read text from the keyboard and assign it to the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name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variable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8" name="Google Shape;78;p14"/>
          <p:cNvSpPr/>
          <p:nvPr/>
        </p:nvSpPr>
        <p:spPr>
          <a:xfrm>
            <a:off x="981728" y="8516875"/>
            <a:ext cx="3960000" cy="360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name = input()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9" name="Google Shape;79;p14"/>
          <p:cNvSpPr/>
          <p:nvPr/>
        </p:nvSpPr>
        <p:spPr>
          <a:xfrm>
            <a:off x="981728" y="9067706"/>
            <a:ext cx="3960000" cy="360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years = int(input())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0" name="Google Shape;80;p14"/>
          <p:cNvSpPr/>
          <p:nvPr/>
        </p:nvSpPr>
        <p:spPr>
          <a:xfrm>
            <a:off x="5058350" y="8945787"/>
            <a:ext cx="1980000" cy="5400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Read text from the keyboard, convert it to an integer, and assign it to the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years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variable</a:t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1" name="Google Shape;81;p14"/>
          <p:cNvSpPr/>
          <p:nvPr/>
        </p:nvSpPr>
        <p:spPr>
          <a:xfrm>
            <a:off x="981728" y="9618537"/>
            <a:ext cx="3960000" cy="360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input()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2" name="Google Shape;82;p14"/>
          <p:cNvSpPr/>
          <p:nvPr/>
        </p:nvSpPr>
        <p:spPr>
          <a:xfrm>
            <a:off x="5058350" y="9521293"/>
            <a:ext cx="1980000" cy="5400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Read text from the keyboard and discard it (useful for pausing execution until Enter is pressed)</a:t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3" name="Google Shape;83;p14"/>
          <p:cNvSpPr/>
          <p:nvPr/>
        </p:nvSpPr>
        <p:spPr>
          <a:xfrm>
            <a:off x="981725" y="6448926"/>
            <a:ext cx="3960000" cy="15981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Notes</a:t>
            </a:r>
            <a:endParaRPr sz="11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Assign 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value returned by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input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to a variable, if you need to refer to that value later in your program.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Use the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int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function to convert the text returned by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input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to an integer.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Use the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float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function to convert the text returned by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input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to a floating-point number.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84" name="Google Shape;8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7329" y="509100"/>
            <a:ext cx="294490" cy="35816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5" name="Google Shape;85;p14"/>
          <p:cNvCxnSpPr/>
          <p:nvPr/>
        </p:nvCxnSpPr>
        <p:spPr>
          <a:xfrm>
            <a:off x="1774750" y="4775525"/>
            <a:ext cx="5063400" cy="0"/>
          </a:xfrm>
          <a:prstGeom prst="straightConnector1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5"/>
          <p:cNvSpPr/>
          <p:nvPr/>
        </p:nvSpPr>
        <p:spPr>
          <a:xfrm>
            <a:off x="985675" y="428313"/>
            <a:ext cx="3960000" cy="9873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Assignment</a:t>
            </a:r>
            <a:endParaRPr b="1"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An assignment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statement evaluates an expression and associates its value with the name of a variable (an identifier).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1" name="Google Shape;91;p15"/>
          <p:cNvSpPr/>
          <p:nvPr/>
        </p:nvSpPr>
        <p:spPr>
          <a:xfrm>
            <a:off x="985678" y="2015162"/>
            <a:ext cx="3960000" cy="360000"/>
          </a:xfrm>
          <a:prstGeom prst="roundRect">
            <a:avLst>
              <a:gd fmla="val 0" name="adj"/>
            </a:avLst>
          </a:prstGeom>
          <a:noFill/>
          <a:ln cap="flat" cmpd="sng" w="9525">
            <a:solidFill>
              <a:srgbClr val="5B5B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variabl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e n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ame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expression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2" name="Google Shape;92;p15"/>
          <p:cNvSpPr txBox="1"/>
          <p:nvPr/>
        </p:nvSpPr>
        <p:spPr>
          <a:xfrm>
            <a:off x="985678" y="1738221"/>
            <a:ext cx="3960000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Syntax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3" name="Google Shape;93;p15"/>
          <p:cNvSpPr txBox="1"/>
          <p:nvPr/>
        </p:nvSpPr>
        <p:spPr>
          <a:xfrm>
            <a:off x="985678" y="4464682"/>
            <a:ext cx="3960000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Examples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4" name="Google Shape;94;p15"/>
          <p:cNvSpPr/>
          <p:nvPr/>
        </p:nvSpPr>
        <p:spPr>
          <a:xfrm>
            <a:off x="5062300" y="4741611"/>
            <a:ext cx="1980000" cy="4413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Assign the string literal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"Ada"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to the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name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variable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95" name="Google Shape;95;p15"/>
          <p:cNvSpPr/>
          <p:nvPr/>
        </p:nvSpPr>
        <p:spPr>
          <a:xfrm>
            <a:off x="985678" y="4782261"/>
            <a:ext cx="3960000" cy="360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name =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"Ada"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6" name="Google Shape;96;p15"/>
          <p:cNvSpPr/>
          <p:nvPr/>
        </p:nvSpPr>
        <p:spPr>
          <a:xfrm>
            <a:off x="985678" y="5333092"/>
            <a:ext cx="3960000" cy="360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days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= 365*years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7" name="Google Shape;97;p15"/>
          <p:cNvSpPr/>
          <p:nvPr/>
        </p:nvSpPr>
        <p:spPr>
          <a:xfrm>
            <a:off x="5062300" y="5211174"/>
            <a:ext cx="1980000" cy="5400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Evaluate the expression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365*years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and assign the value to the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days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variable</a:t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8" name="Google Shape;98;p15"/>
          <p:cNvSpPr/>
          <p:nvPr/>
        </p:nvSpPr>
        <p:spPr>
          <a:xfrm>
            <a:off x="985678" y="5883924"/>
            <a:ext cx="3960000" cy="360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dice = randint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(1,6)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9" name="Google Shape;99;p15"/>
          <p:cNvSpPr/>
          <p:nvPr/>
        </p:nvSpPr>
        <p:spPr>
          <a:xfrm>
            <a:off x="5062300" y="5786680"/>
            <a:ext cx="1980000" cy="5400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Call the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randint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function and assign the value it returns to the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dice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variable </a:t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0" name="Google Shape;100;p15"/>
          <p:cNvSpPr/>
          <p:nvPr/>
        </p:nvSpPr>
        <p:spPr>
          <a:xfrm>
            <a:off x="985675" y="2561899"/>
            <a:ext cx="3960000" cy="17322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Notes</a:t>
            </a:r>
            <a:endParaRPr sz="11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Do not interpret the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sign as an equation. Assignments are actions to be performed.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Read assignments from right to left, i.e. evaluate the expression and then assign the value to the variable.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 variable name can only refer to a single value. A new assignment to a variable </a:t>
            </a:r>
            <a:r>
              <a:rPr b="1"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replaces 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previous value of the variable. 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1" name="Google Shape;101;p15"/>
          <p:cNvSpPr/>
          <p:nvPr/>
        </p:nvSpPr>
        <p:spPr>
          <a:xfrm>
            <a:off x="985678" y="6446260"/>
            <a:ext cx="3960000" cy="360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count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= count+1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2" name="Google Shape;102;p15"/>
          <p:cNvSpPr/>
          <p:nvPr/>
        </p:nvSpPr>
        <p:spPr>
          <a:xfrm>
            <a:off x="5062300" y="6349016"/>
            <a:ext cx="1980000" cy="5400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Evaluate the expression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count+1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and assign the value to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count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, </a:t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i.e. increase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count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by 1</a:t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3" name="Google Shape;103;p15"/>
          <p:cNvSpPr/>
          <p:nvPr/>
        </p:nvSpPr>
        <p:spPr>
          <a:xfrm>
            <a:off x="985678" y="7026924"/>
            <a:ext cx="3960000" cy="360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= 2*a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4" name="Google Shape;104;p15"/>
          <p:cNvSpPr/>
          <p:nvPr/>
        </p:nvSpPr>
        <p:spPr>
          <a:xfrm>
            <a:off x="5062300" y="6929680"/>
            <a:ext cx="1980000" cy="5400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Evaluate the expression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*a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and assign the value to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, </a:t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i.e. double the value of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</a:t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105" name="Google Shape;105;p15"/>
          <p:cNvCxnSpPr/>
          <p:nvPr/>
        </p:nvCxnSpPr>
        <p:spPr>
          <a:xfrm>
            <a:off x="2520875" y="660725"/>
            <a:ext cx="4317300" cy="0"/>
          </a:xfrm>
          <a:prstGeom prst="straightConnector1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06" name="Google Shape;10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7329" y="509100"/>
            <a:ext cx="294490" cy="3581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/>
          <p:nvPr/>
        </p:nvSpPr>
        <p:spPr>
          <a:xfrm>
            <a:off x="985675" y="428332"/>
            <a:ext cx="3960000" cy="10491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Operators and expressions</a:t>
            </a:r>
            <a:endParaRPr b="1"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2" name="Google Shape;112;p16"/>
          <p:cNvSpPr txBox="1"/>
          <p:nvPr/>
        </p:nvSpPr>
        <p:spPr>
          <a:xfrm>
            <a:off x="985678" y="5836282"/>
            <a:ext cx="3960000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Examples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3" name="Google Shape;113;p16"/>
          <p:cNvSpPr/>
          <p:nvPr/>
        </p:nvSpPr>
        <p:spPr>
          <a:xfrm>
            <a:off x="5062300" y="6128743"/>
            <a:ext cx="1980000" cy="3600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An arithmetic expression involving operators and literals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14" name="Google Shape;114;p16"/>
          <p:cNvSpPr/>
          <p:nvPr/>
        </p:nvSpPr>
        <p:spPr>
          <a:xfrm>
            <a:off x="985678" y="6153861"/>
            <a:ext cx="3960000" cy="360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3 + 13 * 3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5" name="Google Shape;115;p16"/>
          <p:cNvSpPr/>
          <p:nvPr/>
        </p:nvSpPr>
        <p:spPr>
          <a:xfrm>
            <a:off x="985678" y="6696922"/>
            <a:ext cx="3960000" cy="360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2**8 - letters - numbers - symbols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6" name="Google Shape;116;p16"/>
          <p:cNvSpPr/>
          <p:nvPr/>
        </p:nvSpPr>
        <p:spPr>
          <a:xfrm>
            <a:off x="985678" y="7788924"/>
            <a:ext cx="3960000" cy="360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 + b == c - d   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7" name="Google Shape;117;p16"/>
          <p:cNvSpPr/>
          <p:nvPr/>
        </p:nvSpPr>
        <p:spPr>
          <a:xfrm>
            <a:off x="985675" y="3857300"/>
            <a:ext cx="2880000" cy="13458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Notes</a:t>
            </a:r>
            <a:endParaRPr sz="11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Logical expressions evaluate to either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True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or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False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‘Logical expression’ is a synonym for </a:t>
            </a:r>
            <a:r>
              <a:rPr b="1"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condition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. To evaluate a logical expression is to check a condition.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8" name="Google Shape;118;p16"/>
          <p:cNvSpPr/>
          <p:nvPr/>
        </p:nvSpPr>
        <p:spPr>
          <a:xfrm>
            <a:off x="985678" y="8351260"/>
            <a:ext cx="3960000" cy="360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user !=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"Ada" and logins &lt; 3 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9" name="Google Shape;119;p16"/>
          <p:cNvSpPr/>
          <p:nvPr/>
        </p:nvSpPr>
        <p:spPr>
          <a:xfrm>
            <a:off x="5062300" y="8254016"/>
            <a:ext cx="1980000" cy="5400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 logical expression, which is the conjunction of two simpler logical expressions</a:t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0" name="Google Shape;120;p16"/>
          <p:cNvSpPr txBox="1"/>
          <p:nvPr/>
        </p:nvSpPr>
        <p:spPr>
          <a:xfrm>
            <a:off x="985675" y="1163345"/>
            <a:ext cx="2880000" cy="2547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Arithmetic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Perform calculations with numbers. The result of these operations is also a number.</a:t>
            </a:r>
            <a:endParaRPr sz="1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Addition:		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+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Subtraction:		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-</a:t>
            </a:r>
            <a:endParaRPr sz="1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Multiplication:	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*</a:t>
            </a:r>
            <a:endParaRPr sz="1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Division:		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/</a:t>
            </a:r>
            <a:endParaRPr sz="1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Integer division:	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//</a:t>
            </a:r>
            <a:endParaRPr sz="1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Remainder:		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%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Exponent:		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**</a:t>
            </a:r>
            <a:endParaRPr sz="1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1" name="Google Shape;121;p16"/>
          <p:cNvSpPr txBox="1"/>
          <p:nvPr/>
        </p:nvSpPr>
        <p:spPr>
          <a:xfrm>
            <a:off x="4109875" y="1163354"/>
            <a:ext cx="2880000" cy="426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Relational (comparisons)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Compare the values of expressions. The result of these operations is either 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True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or 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False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(so relational operators form logical expressions).</a:t>
            </a:r>
            <a:endParaRPr sz="1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Equal to:			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==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Not equal to:			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!=</a:t>
            </a:r>
            <a:endParaRPr sz="1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Less than:			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&lt;</a:t>
            </a:r>
            <a:endParaRPr sz="1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Less than or equal to:	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&lt;=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Greater than:		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endParaRPr sz="1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Greater than or equal to:	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&gt;=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Logical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Negate or combine logical expressions. The result of these operations is either 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True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or 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False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1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Negation:			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not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Conjunction:			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and</a:t>
            </a:r>
            <a:endParaRPr sz="1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Disjunction:			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or</a:t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300"/>
              </a:spcBef>
              <a:spcAft>
                <a:spcPts val="30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22" name="Google Shape;122;p16"/>
          <p:cNvSpPr/>
          <p:nvPr/>
        </p:nvSpPr>
        <p:spPr>
          <a:xfrm>
            <a:off x="985678" y="7238092"/>
            <a:ext cx="3960000" cy="360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applications &lt;= positions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3" name="Google Shape;123;p16"/>
          <p:cNvSpPr/>
          <p:nvPr/>
        </p:nvSpPr>
        <p:spPr>
          <a:xfrm>
            <a:off x="5062300" y="7200145"/>
            <a:ext cx="1980000" cy="4182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 logical expression, comparing the values of two variables</a:t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4" name="Google Shape;124;p16"/>
          <p:cNvSpPr/>
          <p:nvPr/>
        </p:nvSpPr>
        <p:spPr>
          <a:xfrm>
            <a:off x="5062300" y="6669913"/>
            <a:ext cx="1980000" cy="3600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An arithmetic expression involving operators, literals, and variables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25" name="Google Shape;125;p16"/>
          <p:cNvSpPr/>
          <p:nvPr/>
        </p:nvSpPr>
        <p:spPr>
          <a:xfrm>
            <a:off x="5062300" y="7686910"/>
            <a:ext cx="1980000" cy="5064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 logical expression, checking if the values of two expressions are equal</a:t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126" name="Google Shape;126;p16"/>
          <p:cNvCxnSpPr/>
          <p:nvPr/>
        </p:nvCxnSpPr>
        <p:spPr>
          <a:xfrm>
            <a:off x="4208700" y="660725"/>
            <a:ext cx="2629500" cy="0"/>
          </a:xfrm>
          <a:prstGeom prst="straightConnector1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27" name="Google Shape;12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7329" y="509100"/>
            <a:ext cx="294490" cy="3581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7"/>
          <p:cNvSpPr/>
          <p:nvPr/>
        </p:nvSpPr>
        <p:spPr>
          <a:xfrm>
            <a:off x="985675" y="5702521"/>
            <a:ext cx="3960000" cy="522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from random import randint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coin = randint(0,1)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33" name="Google Shape;133;p17"/>
          <p:cNvSpPr/>
          <p:nvPr/>
        </p:nvSpPr>
        <p:spPr>
          <a:xfrm>
            <a:off x="5062300" y="5617798"/>
            <a:ext cx="1980000" cy="6702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Call the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randint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function to generate a random integer from </a:t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0 to 1 and assign the value that it returns to the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coin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variable</a:t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4" name="Google Shape;134;p17"/>
          <p:cNvSpPr/>
          <p:nvPr/>
        </p:nvSpPr>
        <p:spPr>
          <a:xfrm>
            <a:off x="985675" y="428325"/>
            <a:ext cx="3960000" cy="14544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Modules</a:t>
            </a:r>
            <a:endParaRPr b="1"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Modules are libraries of existing code. </a:t>
            </a:r>
            <a:endParaRPr sz="1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They extend the functionality of the language by offering components (such as functions) that can be imported and used in programs.</a:t>
            </a:r>
            <a:endParaRPr sz="1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5" name="Google Shape;135;p17"/>
          <p:cNvSpPr/>
          <p:nvPr/>
        </p:nvSpPr>
        <p:spPr>
          <a:xfrm>
            <a:off x="985678" y="2243762"/>
            <a:ext cx="3960000" cy="360000"/>
          </a:xfrm>
          <a:prstGeom prst="roundRect">
            <a:avLst>
              <a:gd fmla="val 0" name="adj"/>
            </a:avLst>
          </a:prstGeom>
          <a:noFill/>
          <a:ln cap="flat" cmpd="sng" w="9525">
            <a:solidFill>
              <a:srgbClr val="5B5B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from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variable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import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component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6" name="Google Shape;136;p17"/>
          <p:cNvSpPr txBox="1"/>
          <p:nvPr/>
        </p:nvSpPr>
        <p:spPr>
          <a:xfrm>
            <a:off x="985678" y="1966821"/>
            <a:ext cx="3960000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Syntax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7" name="Google Shape;137;p17"/>
          <p:cNvSpPr txBox="1"/>
          <p:nvPr/>
        </p:nvSpPr>
        <p:spPr>
          <a:xfrm>
            <a:off x="985678" y="3702682"/>
            <a:ext cx="3960000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Examples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8" name="Google Shape;138;p17"/>
          <p:cNvSpPr/>
          <p:nvPr/>
        </p:nvSpPr>
        <p:spPr>
          <a:xfrm>
            <a:off x="985675" y="5016721"/>
            <a:ext cx="3960000" cy="522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from random import randint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dice = randint(1,6)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39" name="Google Shape;139;p17"/>
          <p:cNvSpPr/>
          <p:nvPr/>
        </p:nvSpPr>
        <p:spPr>
          <a:xfrm>
            <a:off x="985675" y="4085925"/>
            <a:ext cx="3960000" cy="8229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The </a:t>
            </a:r>
            <a:r>
              <a:rPr lang="en-GB" sz="1200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random</a:t>
            </a:r>
            <a:r>
              <a:rPr lang="en-GB" sz="12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module</a:t>
            </a:r>
            <a:endParaRPr sz="12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u="sng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docs.python.org/3/library/random.html</a:t>
            </a:r>
            <a:endParaRPr sz="1100">
              <a:solidFill>
                <a:srgbClr val="1155CC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Provides functionality for generating random numbers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40" name="Google Shape;140;p17"/>
          <p:cNvSpPr/>
          <p:nvPr/>
        </p:nvSpPr>
        <p:spPr>
          <a:xfrm>
            <a:off x="985675" y="2714300"/>
            <a:ext cx="3960000" cy="7200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18000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Note</a:t>
            </a:r>
            <a:endParaRPr sz="11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It is standard practice that you place all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import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statements at the beginning of the program.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41" name="Google Shape;141;p17"/>
          <p:cNvSpPr/>
          <p:nvPr/>
        </p:nvSpPr>
        <p:spPr>
          <a:xfrm>
            <a:off x="5062300" y="4931998"/>
            <a:ext cx="1980000" cy="6702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Call the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randint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function to generate a random integer from </a:t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1 to 6 and assign the value that it returns to the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dice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variable</a:t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42" name="Google Shape;142;p17"/>
          <p:cNvSpPr/>
          <p:nvPr/>
        </p:nvSpPr>
        <p:spPr>
          <a:xfrm>
            <a:off x="985675" y="8064721"/>
            <a:ext cx="3960000" cy="522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from time import localtime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year = locatime().tm_year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43" name="Google Shape;143;p17"/>
          <p:cNvSpPr/>
          <p:nvPr/>
        </p:nvSpPr>
        <p:spPr>
          <a:xfrm>
            <a:off x="5062300" y="8041751"/>
            <a:ext cx="1980000" cy="5220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Use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the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localtime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function to retrieve the current year and assign it to the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year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variable</a:t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44" name="Google Shape;144;p17"/>
          <p:cNvSpPr/>
          <p:nvPr/>
        </p:nvSpPr>
        <p:spPr>
          <a:xfrm>
            <a:off x="985675" y="7378921"/>
            <a:ext cx="3960000" cy="5220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from time import sleep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sleep(3)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45" name="Google Shape;145;p17"/>
          <p:cNvSpPr/>
          <p:nvPr/>
        </p:nvSpPr>
        <p:spPr>
          <a:xfrm>
            <a:off x="985675" y="6448125"/>
            <a:ext cx="3960000" cy="8229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The </a:t>
            </a:r>
            <a:r>
              <a:rPr lang="en-GB" sz="1200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time</a:t>
            </a:r>
            <a:r>
              <a:rPr lang="en-GB" sz="12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module</a:t>
            </a:r>
            <a:endParaRPr sz="12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u="sng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https://docs.python.org/3/library/time.html</a:t>
            </a:r>
            <a:endParaRPr sz="1100">
              <a:solidFill>
                <a:srgbClr val="1155CC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Provides functionality for time and date handling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46" name="Google Shape;146;p17"/>
          <p:cNvSpPr/>
          <p:nvPr/>
        </p:nvSpPr>
        <p:spPr>
          <a:xfrm>
            <a:off x="5062300" y="7417702"/>
            <a:ext cx="1980000" cy="4194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Call the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sleep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function to pause program execution for 3 seconds</a:t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147" name="Google Shape;147;p17"/>
          <p:cNvCxnSpPr/>
          <p:nvPr/>
        </p:nvCxnSpPr>
        <p:spPr>
          <a:xfrm>
            <a:off x="2144200" y="660725"/>
            <a:ext cx="4694100" cy="0"/>
          </a:xfrm>
          <a:prstGeom prst="straightConnector1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48" name="Google Shape;148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47329" y="509100"/>
            <a:ext cx="294490" cy="3581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8"/>
          <p:cNvSpPr/>
          <p:nvPr/>
        </p:nvSpPr>
        <p:spPr>
          <a:xfrm>
            <a:off x="981725" y="429125"/>
            <a:ext cx="3960000" cy="15384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Selection</a:t>
            </a:r>
            <a:endParaRPr b="1"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if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statement creates </a:t>
            </a:r>
            <a:r>
              <a:rPr b="1"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branches 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in 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flow of program execution. </a:t>
            </a:r>
            <a:endParaRPr sz="1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At runtime, 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 </a:t>
            </a:r>
            <a:r>
              <a:rPr b="1"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condition 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or a sequence of conditions are checked, to </a:t>
            </a:r>
            <a:r>
              <a:rPr b="1"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select 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which one of the possible branches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w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ill be followed.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54" name="Google Shape;154;p18"/>
          <p:cNvSpPr/>
          <p:nvPr/>
        </p:nvSpPr>
        <p:spPr>
          <a:xfrm>
            <a:off x="981725" y="2396975"/>
            <a:ext cx="3960000" cy="2141100"/>
          </a:xfrm>
          <a:prstGeom prst="roundRect">
            <a:avLst>
              <a:gd fmla="val 0" name="adj"/>
            </a:avLst>
          </a:prstGeom>
          <a:noFill/>
          <a:ln cap="flat" cmpd="sng" w="9525">
            <a:solidFill>
              <a:srgbClr val="5B5B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f 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condition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: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block of statements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(the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if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block)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elif 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condition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: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block of statements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(an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elif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block — optional, there may be many)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else: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block of statements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(the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else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block — optional)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55" name="Google Shape;155;p18"/>
          <p:cNvSpPr txBox="1"/>
          <p:nvPr/>
        </p:nvSpPr>
        <p:spPr>
          <a:xfrm>
            <a:off x="981728" y="2120034"/>
            <a:ext cx="3960000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Syntax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56" name="Google Shape;156;p18"/>
          <p:cNvSpPr txBox="1"/>
          <p:nvPr/>
        </p:nvSpPr>
        <p:spPr>
          <a:xfrm>
            <a:off x="981728" y="6218095"/>
            <a:ext cx="3960000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Examples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57" name="Google Shape;157;p18"/>
          <p:cNvSpPr/>
          <p:nvPr/>
        </p:nvSpPr>
        <p:spPr>
          <a:xfrm>
            <a:off x="5058350" y="6495025"/>
            <a:ext cx="1980000" cy="4413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58" name="Google Shape;158;p18"/>
          <p:cNvSpPr/>
          <p:nvPr/>
        </p:nvSpPr>
        <p:spPr>
          <a:xfrm>
            <a:off x="981725" y="9126475"/>
            <a:ext cx="3960000" cy="10344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max = x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if y &gt; max: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max = y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if z &gt; max: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max = z 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59" name="Google Shape;159;p18"/>
          <p:cNvSpPr/>
          <p:nvPr/>
        </p:nvSpPr>
        <p:spPr>
          <a:xfrm>
            <a:off x="981725" y="4696325"/>
            <a:ext cx="3960000" cy="13827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Notes</a:t>
            </a:r>
            <a:endParaRPr sz="11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Out of the different blocks of statements contained in a selection structure, </a:t>
            </a:r>
            <a:r>
              <a:rPr b="1"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at most one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block will be executed at runtime.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blocks of statements can contain </a:t>
            </a:r>
            <a:r>
              <a:rPr b="1"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nested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if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and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while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statements.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160" name="Google Shape;160;p18"/>
          <p:cNvCxnSpPr/>
          <p:nvPr/>
        </p:nvCxnSpPr>
        <p:spPr>
          <a:xfrm>
            <a:off x="1312475" y="2732160"/>
            <a:ext cx="0" cy="381300"/>
          </a:xfrm>
          <a:prstGeom prst="straightConnector1">
            <a:avLst/>
          </a:prstGeom>
          <a:noFill/>
          <a:ln cap="flat" cmpd="sng" w="9525">
            <a:solidFill>
              <a:srgbClr val="5B5BA5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61" name="Google Shape;161;p18"/>
          <p:cNvCxnSpPr/>
          <p:nvPr/>
        </p:nvCxnSpPr>
        <p:spPr>
          <a:xfrm>
            <a:off x="1312475" y="3399322"/>
            <a:ext cx="0" cy="381300"/>
          </a:xfrm>
          <a:prstGeom prst="straightConnector1">
            <a:avLst/>
          </a:prstGeom>
          <a:noFill/>
          <a:ln cap="flat" cmpd="sng" w="9525">
            <a:solidFill>
              <a:srgbClr val="5B5BA5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62" name="Google Shape;162;p18"/>
          <p:cNvCxnSpPr/>
          <p:nvPr/>
        </p:nvCxnSpPr>
        <p:spPr>
          <a:xfrm>
            <a:off x="1312475" y="4049146"/>
            <a:ext cx="0" cy="381300"/>
          </a:xfrm>
          <a:prstGeom prst="straightConnector1">
            <a:avLst/>
          </a:prstGeom>
          <a:noFill/>
          <a:ln cap="flat" cmpd="sng" w="9525">
            <a:solidFill>
              <a:srgbClr val="5B5BA5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163" name="Google Shape;163;p18"/>
          <p:cNvSpPr/>
          <p:nvPr/>
        </p:nvSpPr>
        <p:spPr>
          <a:xfrm>
            <a:off x="981725" y="7754875"/>
            <a:ext cx="3960000" cy="11904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if temperature &lt; 4: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print("Freezing")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elif temperature &lt; 18: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print("Tolerable")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else: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print("Nice and warm")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64" name="Google Shape;164;p18"/>
          <p:cNvSpPr/>
          <p:nvPr/>
        </p:nvSpPr>
        <p:spPr>
          <a:xfrm>
            <a:off x="4986100" y="7750199"/>
            <a:ext cx="1980000" cy="11247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Check the range in which the value of the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temperature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variable lies and print an appropriate message, depending on the outcome</a:t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There are three possible, mutually exclusive branches.</a:t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165" name="Google Shape;165;p18"/>
          <p:cNvCxnSpPr>
            <a:stCxn id="166" idx="2"/>
            <a:endCxn id="167" idx="6"/>
          </p:cNvCxnSpPr>
          <p:nvPr/>
        </p:nvCxnSpPr>
        <p:spPr>
          <a:xfrm rot="10800000">
            <a:off x="5422793" y="4451124"/>
            <a:ext cx="365400" cy="0"/>
          </a:xfrm>
          <a:prstGeom prst="straightConnector1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67" name="Google Shape;167;p18"/>
          <p:cNvSpPr/>
          <p:nvPr/>
        </p:nvSpPr>
        <p:spPr>
          <a:xfrm>
            <a:off x="5386903" y="4433124"/>
            <a:ext cx="36000" cy="36000"/>
          </a:xfrm>
          <a:prstGeom prst="ellipse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8"/>
          <p:cNvSpPr/>
          <p:nvPr/>
        </p:nvSpPr>
        <p:spPr>
          <a:xfrm>
            <a:off x="5788193" y="4449324"/>
            <a:ext cx="3600" cy="3600"/>
          </a:xfrm>
          <a:prstGeom prst="ellipse">
            <a:avLst/>
          </a:prstGeom>
          <a:solidFill>
            <a:srgbClr val="5B5BA5"/>
          </a:solidFill>
          <a:ln cap="flat" cmpd="sng" w="9525">
            <a:solidFill>
              <a:srgbClr val="5B5B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68" name="Google Shape;168;p18"/>
          <p:cNvCxnSpPr>
            <a:stCxn id="169" idx="2"/>
            <a:endCxn id="166" idx="0"/>
          </p:cNvCxnSpPr>
          <p:nvPr/>
        </p:nvCxnSpPr>
        <p:spPr>
          <a:xfrm>
            <a:off x="5790003" y="4369359"/>
            <a:ext cx="0" cy="80100"/>
          </a:xfrm>
          <a:prstGeom prst="straightConnector1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0" name="Google Shape;170;p18"/>
          <p:cNvCxnSpPr>
            <a:stCxn id="171" idx="2"/>
            <a:endCxn id="172" idx="2"/>
          </p:cNvCxnSpPr>
          <p:nvPr/>
        </p:nvCxnSpPr>
        <p:spPr>
          <a:xfrm flipH="1" rot="-5400000">
            <a:off x="5917353" y="2913108"/>
            <a:ext cx="82500" cy="337200"/>
          </a:xfrm>
          <a:prstGeom prst="bentConnector2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1" name="Google Shape;171;p18"/>
          <p:cNvSpPr/>
          <p:nvPr/>
        </p:nvSpPr>
        <p:spPr>
          <a:xfrm>
            <a:off x="5671503" y="2790558"/>
            <a:ext cx="237000" cy="249900"/>
          </a:xfrm>
          <a:prstGeom prst="rect">
            <a:avLst/>
          </a:prstGeom>
          <a:noFill/>
          <a:ln cap="flat" cmpd="sng" w="9525">
            <a:solidFill>
              <a:srgbClr val="5B5BA5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8"/>
          <p:cNvSpPr/>
          <p:nvPr/>
        </p:nvSpPr>
        <p:spPr>
          <a:xfrm>
            <a:off x="5286428" y="2482998"/>
            <a:ext cx="236950" cy="181225"/>
          </a:xfrm>
          <a:prstGeom prst="flowChartDecision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4" name="Google Shape;174;p18"/>
          <p:cNvCxnSpPr>
            <a:stCxn id="173" idx="2"/>
            <a:endCxn id="175" idx="0"/>
          </p:cNvCxnSpPr>
          <p:nvPr/>
        </p:nvCxnSpPr>
        <p:spPr>
          <a:xfrm flipH="1" rot="-5400000">
            <a:off x="5164303" y="2904823"/>
            <a:ext cx="481800" cy="600"/>
          </a:xfrm>
          <a:prstGeom prst="curvedConnector3">
            <a:avLst>
              <a:gd fmla="val 49995" name="adj1"/>
            </a:avLst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76" name="Google Shape;176;p18"/>
          <p:cNvCxnSpPr>
            <a:stCxn id="177" idx="4"/>
            <a:endCxn id="173" idx="0"/>
          </p:cNvCxnSpPr>
          <p:nvPr/>
        </p:nvCxnSpPr>
        <p:spPr>
          <a:xfrm flipH="1" rot="-5400000">
            <a:off x="5365453" y="2442993"/>
            <a:ext cx="79500" cy="600"/>
          </a:xfrm>
          <a:prstGeom prst="curvedConnector3">
            <a:avLst>
              <a:gd fmla="val 49971" name="adj1"/>
            </a:avLst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7" name="Google Shape;177;p18"/>
          <p:cNvSpPr/>
          <p:nvPr/>
        </p:nvSpPr>
        <p:spPr>
          <a:xfrm>
            <a:off x="5386903" y="2367543"/>
            <a:ext cx="36000" cy="36000"/>
          </a:xfrm>
          <a:prstGeom prst="ellipse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8" name="Google Shape;178;p18"/>
          <p:cNvCxnSpPr>
            <a:stCxn id="173" idx="3"/>
            <a:endCxn id="171" idx="0"/>
          </p:cNvCxnSpPr>
          <p:nvPr/>
        </p:nvCxnSpPr>
        <p:spPr>
          <a:xfrm>
            <a:off x="5523378" y="2573610"/>
            <a:ext cx="266700" cy="216900"/>
          </a:xfrm>
          <a:prstGeom prst="bentConnector2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72" name="Google Shape;172;p18"/>
          <p:cNvSpPr/>
          <p:nvPr/>
        </p:nvSpPr>
        <p:spPr>
          <a:xfrm>
            <a:off x="6127303" y="3121186"/>
            <a:ext cx="3600" cy="3600"/>
          </a:xfrm>
          <a:prstGeom prst="ellipse">
            <a:avLst/>
          </a:prstGeom>
          <a:solidFill>
            <a:srgbClr val="5B5BA5"/>
          </a:solidFill>
          <a:ln cap="flat" cmpd="sng" w="9525">
            <a:solidFill>
              <a:srgbClr val="5B5B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9" name="Google Shape;179;p18"/>
          <p:cNvCxnSpPr>
            <a:stCxn id="180" idx="2"/>
            <a:endCxn id="181" idx="2"/>
          </p:cNvCxnSpPr>
          <p:nvPr/>
        </p:nvCxnSpPr>
        <p:spPr>
          <a:xfrm flipH="1" rot="-5400000">
            <a:off x="5919303" y="3579878"/>
            <a:ext cx="78600" cy="337200"/>
          </a:xfrm>
          <a:prstGeom prst="bentConnector2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0" name="Google Shape;180;p18"/>
          <p:cNvSpPr/>
          <p:nvPr/>
        </p:nvSpPr>
        <p:spPr>
          <a:xfrm>
            <a:off x="5671503" y="3459278"/>
            <a:ext cx="237000" cy="249900"/>
          </a:xfrm>
          <a:prstGeom prst="rect">
            <a:avLst/>
          </a:prstGeom>
          <a:noFill/>
          <a:ln cap="flat" cmpd="sng" w="9525">
            <a:solidFill>
              <a:srgbClr val="5B5BA5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8"/>
          <p:cNvSpPr/>
          <p:nvPr/>
        </p:nvSpPr>
        <p:spPr>
          <a:xfrm>
            <a:off x="5286428" y="3145975"/>
            <a:ext cx="236950" cy="181225"/>
          </a:xfrm>
          <a:prstGeom prst="flowChartDecision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82" name="Google Shape;182;p18"/>
          <p:cNvCxnSpPr>
            <a:stCxn id="175" idx="2"/>
            <a:endCxn id="183" idx="0"/>
          </p:cNvCxnSpPr>
          <p:nvPr/>
        </p:nvCxnSpPr>
        <p:spPr>
          <a:xfrm flipH="1" rot="-5400000">
            <a:off x="5109403" y="3622700"/>
            <a:ext cx="591600" cy="600"/>
          </a:xfrm>
          <a:prstGeom prst="curvedConnector3">
            <a:avLst>
              <a:gd fmla="val 50010" name="adj1"/>
            </a:avLst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4" name="Google Shape;184;p18"/>
          <p:cNvCxnSpPr>
            <a:stCxn id="175" idx="3"/>
            <a:endCxn id="180" idx="0"/>
          </p:cNvCxnSpPr>
          <p:nvPr/>
        </p:nvCxnSpPr>
        <p:spPr>
          <a:xfrm>
            <a:off x="5523378" y="3236587"/>
            <a:ext cx="266700" cy="222600"/>
          </a:xfrm>
          <a:prstGeom prst="bentConnector2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81" name="Google Shape;181;p18"/>
          <p:cNvSpPr/>
          <p:nvPr/>
        </p:nvSpPr>
        <p:spPr>
          <a:xfrm>
            <a:off x="6127303" y="3785952"/>
            <a:ext cx="3600" cy="3600"/>
          </a:xfrm>
          <a:prstGeom prst="ellipse">
            <a:avLst/>
          </a:prstGeom>
          <a:solidFill>
            <a:srgbClr val="5B5BA5"/>
          </a:solidFill>
          <a:ln cap="flat" cmpd="sng" w="9525">
            <a:solidFill>
              <a:srgbClr val="5B5B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8"/>
          <p:cNvSpPr/>
          <p:nvPr/>
        </p:nvSpPr>
        <p:spPr>
          <a:xfrm>
            <a:off x="5671503" y="4119459"/>
            <a:ext cx="237000" cy="249900"/>
          </a:xfrm>
          <a:prstGeom prst="rect">
            <a:avLst/>
          </a:prstGeom>
          <a:noFill/>
          <a:ln cap="flat" cmpd="sng" w="9525">
            <a:solidFill>
              <a:srgbClr val="5B5BA5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85" name="Google Shape;185;p18"/>
          <p:cNvCxnSpPr>
            <a:stCxn id="183" idx="6"/>
            <a:endCxn id="169" idx="0"/>
          </p:cNvCxnSpPr>
          <p:nvPr/>
        </p:nvCxnSpPr>
        <p:spPr>
          <a:xfrm>
            <a:off x="5406703" y="3920719"/>
            <a:ext cx="383400" cy="198600"/>
          </a:xfrm>
          <a:prstGeom prst="bentConnector2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86" name="Google Shape;186;p18"/>
          <p:cNvCxnSpPr>
            <a:stCxn id="181" idx="4"/>
            <a:endCxn id="166" idx="6"/>
          </p:cNvCxnSpPr>
          <p:nvPr/>
        </p:nvCxnSpPr>
        <p:spPr>
          <a:xfrm rot="5400000">
            <a:off x="5629753" y="3951702"/>
            <a:ext cx="661500" cy="337200"/>
          </a:xfrm>
          <a:prstGeom prst="bentConnector2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3" name="Google Shape;183;p18"/>
          <p:cNvSpPr/>
          <p:nvPr/>
        </p:nvSpPr>
        <p:spPr>
          <a:xfrm>
            <a:off x="5403103" y="3918919"/>
            <a:ext cx="3600" cy="3600"/>
          </a:xfrm>
          <a:prstGeom prst="ellipse">
            <a:avLst/>
          </a:prstGeom>
          <a:solidFill>
            <a:srgbClr val="5B5BA5"/>
          </a:solidFill>
          <a:ln cap="flat" cmpd="sng" w="9525">
            <a:solidFill>
              <a:srgbClr val="5B5B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87" name="Google Shape;187;p18"/>
          <p:cNvCxnSpPr>
            <a:stCxn id="181" idx="0"/>
            <a:endCxn id="172" idx="4"/>
          </p:cNvCxnSpPr>
          <p:nvPr/>
        </p:nvCxnSpPr>
        <p:spPr>
          <a:xfrm rot="10800000">
            <a:off x="6129103" y="3124752"/>
            <a:ext cx="0" cy="661200"/>
          </a:xfrm>
          <a:prstGeom prst="straightConnector1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8" name="Google Shape;188;p18"/>
          <p:cNvCxnSpPr>
            <a:endCxn id="177" idx="0"/>
          </p:cNvCxnSpPr>
          <p:nvPr/>
        </p:nvCxnSpPr>
        <p:spPr>
          <a:xfrm flipH="1" rot="-5400000">
            <a:off x="5310403" y="2273043"/>
            <a:ext cx="188400" cy="6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89" name="Google Shape;189;p18"/>
          <p:cNvSpPr/>
          <p:nvPr/>
        </p:nvSpPr>
        <p:spPr>
          <a:xfrm>
            <a:off x="4986100" y="9121805"/>
            <a:ext cx="1980000" cy="9717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90" name="Google Shape;190;p18"/>
          <p:cNvSpPr/>
          <p:nvPr/>
        </p:nvSpPr>
        <p:spPr>
          <a:xfrm>
            <a:off x="981725" y="6535675"/>
            <a:ext cx="3960000" cy="10344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if dice1 == dice2: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print("A double roll")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total = 4*sum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lse: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total = sum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91" name="Google Shape;191;p18"/>
          <p:cNvSpPr/>
          <p:nvPr/>
        </p:nvSpPr>
        <p:spPr>
          <a:xfrm>
            <a:off x="4986100" y="6530999"/>
            <a:ext cx="1980000" cy="11247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Check if the values of the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dice1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and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dice2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variables are equal and perform the appropriate actions, depending on the outcome</a:t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There are two possible, mutually exclusive branches.</a:t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92" name="Google Shape;192;p18"/>
          <p:cNvSpPr/>
          <p:nvPr/>
        </p:nvSpPr>
        <p:spPr>
          <a:xfrm>
            <a:off x="4986100" y="9106249"/>
            <a:ext cx="1980000" cy="11904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Compute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max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, the greatest value among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x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,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y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, 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and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z</a:t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These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if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statements 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compare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y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and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z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to the current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max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and raise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max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, if necessary.</a:t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Without an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elif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, 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two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if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statements are not mutually exclusive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9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193" name="Google Shape;193;p18"/>
          <p:cNvCxnSpPr/>
          <p:nvPr/>
        </p:nvCxnSpPr>
        <p:spPr>
          <a:xfrm>
            <a:off x="2187650" y="660725"/>
            <a:ext cx="4650600" cy="0"/>
          </a:xfrm>
          <a:prstGeom prst="straightConnector1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94" name="Google Shape;1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7329" y="509100"/>
            <a:ext cx="294490" cy="3581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9"/>
          <p:cNvSpPr/>
          <p:nvPr/>
        </p:nvSpPr>
        <p:spPr>
          <a:xfrm>
            <a:off x="981725" y="429125"/>
            <a:ext cx="3960000" cy="15981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Iteration</a:t>
            </a:r>
            <a:endParaRPr b="1"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</a:t>
            </a:r>
            <a:r>
              <a:rPr lang="en-GB" sz="12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while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statement creates a </a:t>
            </a:r>
            <a:r>
              <a:rPr b="1"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loop 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in the </a:t>
            </a:r>
            <a:r>
              <a:rPr b="1"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flow 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of program execution. </a:t>
            </a:r>
            <a:endParaRPr sz="1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At runtime, a set of actions is repeated and a </a:t>
            </a:r>
            <a:r>
              <a:rPr b="1"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condition </a:t>
            </a:r>
            <a:r>
              <a:rPr lang="en-GB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is checked to determine if the loop should continue.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00" name="Google Shape;200;p19"/>
          <p:cNvSpPr/>
          <p:nvPr/>
        </p:nvSpPr>
        <p:spPr>
          <a:xfrm>
            <a:off x="981725" y="2396975"/>
            <a:ext cx="3960000" cy="807600"/>
          </a:xfrm>
          <a:prstGeom prst="roundRect">
            <a:avLst>
              <a:gd fmla="val 0" name="adj"/>
            </a:avLst>
          </a:prstGeom>
          <a:noFill/>
          <a:ln cap="flat" cmpd="sng" w="9525">
            <a:solidFill>
              <a:srgbClr val="5B5B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while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condition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: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block of statements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(the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while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block)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01" name="Google Shape;201;p19"/>
          <p:cNvSpPr txBox="1"/>
          <p:nvPr/>
        </p:nvSpPr>
        <p:spPr>
          <a:xfrm>
            <a:off x="981728" y="2120034"/>
            <a:ext cx="3960000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Syntax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02" name="Google Shape;202;p19"/>
          <p:cNvSpPr txBox="1"/>
          <p:nvPr/>
        </p:nvSpPr>
        <p:spPr>
          <a:xfrm>
            <a:off x="981728" y="4922695"/>
            <a:ext cx="3960000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Examples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03" name="Google Shape;203;p19"/>
          <p:cNvSpPr/>
          <p:nvPr/>
        </p:nvSpPr>
        <p:spPr>
          <a:xfrm>
            <a:off x="5001275" y="5490548"/>
            <a:ext cx="1980000" cy="5376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Repeat the indented block of statements while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count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does not exceed 10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04" name="Google Shape;204;p19"/>
          <p:cNvSpPr/>
          <p:nvPr/>
        </p:nvSpPr>
        <p:spPr>
          <a:xfrm>
            <a:off x="981725" y="5240275"/>
            <a:ext cx="3960000" cy="10668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# display a count </a:t>
            </a:r>
            <a:r>
              <a:rPr lang="en-GB" sz="11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from 1 to 10</a:t>
            </a:r>
            <a:endParaRPr sz="11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count = 1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while count &lt;= 10: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print(count)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count = count+1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05" name="Google Shape;205;p19"/>
          <p:cNvSpPr/>
          <p:nvPr/>
        </p:nvSpPr>
        <p:spPr>
          <a:xfrm>
            <a:off x="981725" y="3400925"/>
            <a:ext cx="3960000" cy="14052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Notes</a:t>
            </a:r>
            <a:endParaRPr sz="11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block of statements in the iterative structure may be executed many times, once, or even not executed at all (if the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while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condition is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False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when it is first checked).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block of statements can contain </a:t>
            </a:r>
            <a:r>
              <a:rPr b="1"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nested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if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and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while</a:t>
            </a: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statements.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206" name="Google Shape;206;p19"/>
          <p:cNvCxnSpPr/>
          <p:nvPr/>
        </p:nvCxnSpPr>
        <p:spPr>
          <a:xfrm>
            <a:off x="1312475" y="2732160"/>
            <a:ext cx="0" cy="381300"/>
          </a:xfrm>
          <a:prstGeom prst="straightConnector1">
            <a:avLst/>
          </a:prstGeom>
          <a:noFill/>
          <a:ln cap="flat" cmpd="sng" w="9525">
            <a:solidFill>
              <a:srgbClr val="5B5BA5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207" name="Google Shape;207;p19"/>
          <p:cNvSpPr/>
          <p:nvPr/>
        </p:nvSpPr>
        <p:spPr>
          <a:xfrm>
            <a:off x="981725" y="6475016"/>
            <a:ext cx="3960000" cy="19002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print("What is your name?")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name = input()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# only take </a:t>
            </a:r>
            <a:r>
              <a:rPr lang="en-GB" sz="11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"Ada" for an answer</a:t>
            </a:r>
            <a:endParaRPr sz="11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while name !=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"Ada"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: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print(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"I was expecting Ada"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print("What is your name?")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name = input() 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# end of loop, welcome user</a:t>
            </a:r>
            <a:endParaRPr sz="11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print("Welcome")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grpSp>
        <p:nvGrpSpPr>
          <p:cNvPr id="208" name="Google Shape;208;p19"/>
          <p:cNvGrpSpPr/>
          <p:nvPr/>
        </p:nvGrpSpPr>
        <p:grpSpPr>
          <a:xfrm>
            <a:off x="5286763" y="2179213"/>
            <a:ext cx="844475" cy="988272"/>
            <a:chOff x="4314363" y="1108143"/>
            <a:chExt cx="844475" cy="988272"/>
          </a:xfrm>
        </p:grpSpPr>
        <p:cxnSp>
          <p:nvCxnSpPr>
            <p:cNvPr id="209" name="Google Shape;209;p19"/>
            <p:cNvCxnSpPr>
              <a:stCxn id="210" idx="2"/>
            </p:cNvCxnSpPr>
            <p:nvPr/>
          </p:nvCxnSpPr>
          <p:spPr>
            <a:xfrm flipH="1" rot="-5400000">
              <a:off x="4904628" y="1844259"/>
              <a:ext cx="163800" cy="337200"/>
            </a:xfrm>
            <a:prstGeom prst="bentConnector2">
              <a:avLst/>
            </a:prstGeom>
            <a:noFill/>
            <a:ln cap="flat" cmpd="sng" w="9525">
              <a:solidFill>
                <a:srgbClr val="5B5BA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11" name="Google Shape;211;p19"/>
            <p:cNvSpPr/>
            <p:nvPr/>
          </p:nvSpPr>
          <p:spPr>
            <a:xfrm>
              <a:off x="4414838" y="2058759"/>
              <a:ext cx="36000" cy="36000"/>
            </a:xfrm>
            <a:prstGeom prst="ellipse">
              <a:avLst/>
            </a:prstGeom>
            <a:noFill/>
            <a:ln cap="flat" cmpd="sng" w="9525">
              <a:solidFill>
                <a:srgbClr val="5B5B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19"/>
            <p:cNvSpPr/>
            <p:nvPr/>
          </p:nvSpPr>
          <p:spPr>
            <a:xfrm>
              <a:off x="4699438" y="1681059"/>
              <a:ext cx="237000" cy="249900"/>
            </a:xfrm>
            <a:prstGeom prst="rect">
              <a:avLst/>
            </a:prstGeom>
            <a:noFill/>
            <a:ln cap="flat" cmpd="sng" w="9525">
              <a:solidFill>
                <a:srgbClr val="5B5BA5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19"/>
            <p:cNvSpPr/>
            <p:nvPr/>
          </p:nvSpPr>
          <p:spPr>
            <a:xfrm>
              <a:off x="4314363" y="1416198"/>
              <a:ext cx="236950" cy="181225"/>
            </a:xfrm>
            <a:prstGeom prst="flowChartDecision">
              <a:avLst/>
            </a:prstGeom>
            <a:noFill/>
            <a:ln cap="flat" cmpd="sng" w="9525">
              <a:solidFill>
                <a:srgbClr val="5B5B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19"/>
            <p:cNvSpPr/>
            <p:nvPr/>
          </p:nvSpPr>
          <p:spPr>
            <a:xfrm>
              <a:off x="4699428" y="1681059"/>
              <a:ext cx="237000" cy="9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15" name="Google Shape;215;p19"/>
            <p:cNvCxnSpPr>
              <a:stCxn id="213" idx="2"/>
              <a:endCxn id="211" idx="0"/>
            </p:cNvCxnSpPr>
            <p:nvPr/>
          </p:nvCxnSpPr>
          <p:spPr>
            <a:xfrm flipH="1" rot="-5400000">
              <a:off x="4202438" y="1827823"/>
              <a:ext cx="461400" cy="600"/>
            </a:xfrm>
            <a:prstGeom prst="curvedConnector3">
              <a:avLst>
                <a:gd fmla="val 49993" name="adj1"/>
              </a:avLst>
            </a:prstGeom>
            <a:noFill/>
            <a:ln cap="flat" cmpd="sng" w="9525">
              <a:solidFill>
                <a:srgbClr val="5B5BA5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cxnSp>
          <p:nvCxnSpPr>
            <p:cNvPr id="216" name="Google Shape;216;p19"/>
            <p:cNvCxnSpPr>
              <a:stCxn id="217" idx="4"/>
              <a:endCxn id="213" idx="0"/>
            </p:cNvCxnSpPr>
            <p:nvPr/>
          </p:nvCxnSpPr>
          <p:spPr>
            <a:xfrm flipH="1" rot="-5400000">
              <a:off x="4393388" y="1376193"/>
              <a:ext cx="79500" cy="600"/>
            </a:xfrm>
            <a:prstGeom prst="curvedConnector3">
              <a:avLst>
                <a:gd fmla="val 49971" name="adj1"/>
              </a:avLst>
            </a:prstGeom>
            <a:noFill/>
            <a:ln cap="flat" cmpd="sng" w="9525">
              <a:solidFill>
                <a:srgbClr val="5B5BA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17" name="Google Shape;217;p19"/>
            <p:cNvSpPr/>
            <p:nvPr/>
          </p:nvSpPr>
          <p:spPr>
            <a:xfrm>
              <a:off x="4414838" y="1300743"/>
              <a:ext cx="36000" cy="36000"/>
            </a:xfrm>
            <a:prstGeom prst="ellipse">
              <a:avLst/>
            </a:prstGeom>
            <a:noFill/>
            <a:ln cap="flat" cmpd="sng" w="9525">
              <a:solidFill>
                <a:srgbClr val="5B5B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18" name="Google Shape;218;p19"/>
            <p:cNvCxnSpPr>
              <a:endCxn id="217" idx="0"/>
            </p:cNvCxnSpPr>
            <p:nvPr/>
          </p:nvCxnSpPr>
          <p:spPr>
            <a:xfrm flipH="1" rot="-5400000">
              <a:off x="4336238" y="1204143"/>
              <a:ext cx="192600" cy="600"/>
            </a:xfrm>
            <a:prstGeom prst="curvedConnector3">
              <a:avLst>
                <a:gd fmla="val 50000" name="adj1"/>
              </a:avLst>
            </a:prstGeom>
            <a:noFill/>
            <a:ln cap="flat" cmpd="sng" w="9525">
              <a:solidFill>
                <a:srgbClr val="5B5BA5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10" name="Google Shape;210;p19"/>
            <p:cNvSpPr/>
            <p:nvPr/>
          </p:nvSpPr>
          <p:spPr>
            <a:xfrm>
              <a:off x="4699428" y="1833459"/>
              <a:ext cx="237000" cy="9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19" name="Google Shape;219;p19"/>
            <p:cNvCxnSpPr>
              <a:stCxn id="213" idx="3"/>
              <a:endCxn id="214" idx="0"/>
            </p:cNvCxnSpPr>
            <p:nvPr/>
          </p:nvCxnSpPr>
          <p:spPr>
            <a:xfrm>
              <a:off x="4551313" y="1506810"/>
              <a:ext cx="266700" cy="174300"/>
            </a:xfrm>
            <a:prstGeom prst="bentConnector2">
              <a:avLst/>
            </a:prstGeom>
            <a:noFill/>
            <a:ln cap="flat" cmpd="sng" w="9525">
              <a:solidFill>
                <a:srgbClr val="5B5BA5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cxnSp>
          <p:nvCxnSpPr>
            <p:cNvPr id="220" name="Google Shape;220;p19"/>
            <p:cNvCxnSpPr>
              <a:stCxn id="221" idx="0"/>
              <a:endCxn id="217" idx="6"/>
            </p:cNvCxnSpPr>
            <p:nvPr/>
          </p:nvCxnSpPr>
          <p:spPr>
            <a:xfrm flipH="1" rot="5400000">
              <a:off x="4416938" y="1352716"/>
              <a:ext cx="774000" cy="706200"/>
            </a:xfrm>
            <a:prstGeom prst="bentConnector2">
              <a:avLst/>
            </a:prstGeom>
            <a:noFill/>
            <a:ln cap="flat" cmpd="sng" w="9525">
              <a:solidFill>
                <a:srgbClr val="5B5BA5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21" name="Google Shape;221;p19"/>
            <p:cNvSpPr/>
            <p:nvPr/>
          </p:nvSpPr>
          <p:spPr>
            <a:xfrm>
              <a:off x="5155238" y="2092816"/>
              <a:ext cx="3600" cy="3600"/>
            </a:xfrm>
            <a:prstGeom prst="ellipse">
              <a:avLst/>
            </a:prstGeom>
            <a:noFill/>
            <a:ln cap="flat" cmpd="sng" w="9525">
              <a:solidFill>
                <a:srgbClr val="5B5B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2" name="Google Shape;222;p19"/>
          <p:cNvSpPr/>
          <p:nvPr/>
        </p:nvSpPr>
        <p:spPr>
          <a:xfrm>
            <a:off x="981725" y="8541300"/>
            <a:ext cx="3960000" cy="1641600"/>
          </a:xfrm>
          <a:prstGeom prst="roundRect">
            <a:avLst>
              <a:gd fmla="val 0" name="adj"/>
            </a:avLst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non_zero = True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hile non_zero == True: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 = int(input())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if a != 0: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        # display inverse of a</a:t>
            </a:r>
            <a:endParaRPr sz="1100"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    print(1/a)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else: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       non_zero = False</a:t>
            </a:r>
            <a:endParaRPr sz="11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23" name="Google Shape;223;p19"/>
          <p:cNvSpPr/>
          <p:nvPr/>
        </p:nvSpPr>
        <p:spPr>
          <a:xfrm>
            <a:off x="5001275" y="6862148"/>
            <a:ext cx="1980000" cy="5376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Repeat the indented block of statements while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name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does not equal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"Ada"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24" name="Google Shape;224;p19"/>
          <p:cNvSpPr/>
          <p:nvPr/>
        </p:nvSpPr>
        <p:spPr>
          <a:xfrm>
            <a:off x="5001275" y="8788955"/>
            <a:ext cx="1980000" cy="5376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0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Repeat the indented block of statements while the Boolean flag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non_zero</a:t>
            </a:r>
            <a:r>
              <a:rPr lang="en-GB" sz="9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remains </a:t>
            </a:r>
            <a:r>
              <a:rPr lang="en-GB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True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225" name="Google Shape;225;p19"/>
          <p:cNvCxnSpPr/>
          <p:nvPr/>
        </p:nvCxnSpPr>
        <p:spPr>
          <a:xfrm>
            <a:off x="2223875" y="660725"/>
            <a:ext cx="4614300" cy="0"/>
          </a:xfrm>
          <a:prstGeom prst="straightConnector1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226" name="Google Shape;22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7329" y="509100"/>
            <a:ext cx="294490" cy="3581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