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Quicksand"/>
      <p:regular r:id="rId20"/>
      <p:bold r:id="rId21"/>
    </p:embeddedFont>
    <p:embeddedFont>
      <p:font typeface="Roboto Mono"/>
      <p:regular r:id="rId22"/>
      <p:bold r:id="rId23"/>
      <p:italic r:id="rId24"/>
      <p:boldItalic r:id="rId25"/>
    </p:embeddedFont>
    <p:embeddedFont>
      <p:font typeface="Quicksand Light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icksand-regular.fntdata"/><Relationship Id="rId22" Type="http://schemas.openxmlformats.org/officeDocument/2006/relationships/font" Target="fonts/RobotoMono-regular.fntdata"/><Relationship Id="rId21" Type="http://schemas.openxmlformats.org/officeDocument/2006/relationships/font" Target="fonts/Quicksand-bold.fntdata"/><Relationship Id="rId24" Type="http://schemas.openxmlformats.org/officeDocument/2006/relationships/font" Target="fonts/RobotoMono-italic.fntdata"/><Relationship Id="rId23" Type="http://schemas.openxmlformats.org/officeDocument/2006/relationships/font" Target="fonts/RobotoMon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QuicksandLight-regular.fntdata"/><Relationship Id="rId25" Type="http://schemas.openxmlformats.org/officeDocument/2006/relationships/font" Target="fonts/RobotoMono-boldItalic.fntdata"/><Relationship Id="rId27" Type="http://schemas.openxmlformats.org/officeDocument/2006/relationships/font" Target="fonts/Quicksand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ncce.io/tcc" TargetMode="External"/><Relationship Id="rId3" Type="http://schemas.openxmlformats.org/officeDocument/2006/relationships/hyperlink" Target="about:blank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Last updated: 20-04-21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— the latest version is available at: 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ncce.io/tcc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ncce.io/ogl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6bf8ac1886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6bf8ac1886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6cddd649c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6cddd649c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bb41e70ac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6bb41e70ac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768b229b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768b229b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6016eeabfd_2_2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6016eeabfd_2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6b2f9add0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6b2f9add0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be752745f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be752745f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bf8ac1886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bf8ac1886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0944449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0944449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be752745f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be752745f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cdbd982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cdbd982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be752745f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6be752745f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cdbd9824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6cdbd9824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3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67675" y="4249150"/>
            <a:ext cx="1465423" cy="65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s / Questions / Lists">
  <p:cSld name="TITLE_4_1_1_1_2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with heading)">
  <p:cSld name="TITLE_4_1_1_2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no heading)">
  <p:cSld name="TITLE_4_1_1_1_4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" name="Google Shape;30;p5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(no text under)">
  <p:cSld name="TITLE_4_1_1_1_3_2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idx="1" type="body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" name="Google Shape;35;p6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side by side">
  <p:cSld name="TITLE_4_1_1_1_3_1_1_1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ext">
  <p:cSld name="TITLE_4_1_1_1_1_1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60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12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1155CC">
            <a:alpha val="5590"/>
          </a:srgbClr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b="1" sz="2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 algn="ctr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Lesson 5: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Round and round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9"/>
          <p:cNvSpPr txBox="1"/>
          <p:nvPr>
            <p:ph idx="1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Year 8 – Intro to Python programming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195" name="Google Shape;195;p18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Times tables practice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6" name="Google Shape;196;p18"/>
          <p:cNvSpPr txBox="1"/>
          <p:nvPr/>
        </p:nvSpPr>
        <p:spPr>
          <a:xfrm>
            <a:off x="310900" y="1289300"/>
            <a:ext cx="4096500" cy="24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 </a:t>
            </a:r>
            <a:r>
              <a:rPr lang="en-GB" sz="1800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pair programming 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Driver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Control the keyboard and mouse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Navigator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Provide support and instructions.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Alternate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between roles.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97" name="Google Shape;1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600" y="1289307"/>
            <a:ext cx="4086099" cy="2724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9"/>
          <p:cNvSpPr txBox="1"/>
          <p:nvPr/>
        </p:nvSpPr>
        <p:spPr>
          <a:xfrm>
            <a:off x="310900" y="1296534"/>
            <a:ext cx="4096500" cy="10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from random import randint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 = randint(2,12)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 = randint(2,12)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3" name="Google Shape;203;p19"/>
          <p:cNvSpPr/>
          <p:nvPr/>
        </p:nvSpPr>
        <p:spPr>
          <a:xfrm>
            <a:off x="310900" y="1681750"/>
            <a:ext cx="4096500" cy="498000"/>
          </a:xfrm>
          <a:prstGeom prst="rect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9"/>
          <p:cNvSpPr/>
          <p:nvPr/>
        </p:nvSpPr>
        <p:spPr>
          <a:xfrm>
            <a:off x="310900" y="2771025"/>
            <a:ext cx="4096500" cy="271500"/>
          </a:xfrm>
          <a:prstGeom prst="rect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9"/>
          <p:cNvSpPr/>
          <p:nvPr/>
        </p:nvSpPr>
        <p:spPr>
          <a:xfrm>
            <a:off x="310900" y="3089150"/>
            <a:ext cx="4096500" cy="1284300"/>
          </a:xfrm>
          <a:prstGeom prst="rect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9"/>
          <p:cNvSpPr/>
          <p:nvPr/>
        </p:nvSpPr>
        <p:spPr>
          <a:xfrm>
            <a:off x="310900" y="2226375"/>
            <a:ext cx="4096500" cy="498000"/>
          </a:xfrm>
          <a:prstGeom prst="rect">
            <a:avLst/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9"/>
          <p:cNvSpPr txBox="1"/>
          <p:nvPr/>
        </p:nvSpPr>
        <p:spPr>
          <a:xfrm>
            <a:off x="310900" y="2160295"/>
            <a:ext cx="40965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print(a, "times", b, "=")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answer = int(input())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8" name="Google Shape;208;p19"/>
          <p:cNvSpPr txBox="1"/>
          <p:nvPr/>
        </p:nvSpPr>
        <p:spPr>
          <a:xfrm>
            <a:off x="310900" y="2708663"/>
            <a:ext cx="40965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product = a * b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9" name="Google Shape;209;p19"/>
          <p:cNvSpPr txBox="1"/>
          <p:nvPr/>
        </p:nvSpPr>
        <p:spPr>
          <a:xfrm>
            <a:off x="310900" y="3027425"/>
            <a:ext cx="4203300" cy="14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if answer == product: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print("That is correct")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else: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print("I am sorry")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print(a, "times", b, "is", product)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10" name="Google Shape;210;p19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211" name="Google Shape;211;p19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Times tables practice: a single question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2" name="Google Shape;212;p19"/>
          <p:cNvSpPr txBox="1"/>
          <p:nvPr/>
        </p:nvSpPr>
        <p:spPr>
          <a:xfrm>
            <a:off x="4726200" y="1681750"/>
            <a:ext cx="4096500" cy="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54000" wrap="square" tIns="0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Generate two random integers 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Roboto Mono"/>
                <a:ea typeface="Roboto Mono"/>
                <a:cs typeface="Roboto Mono"/>
                <a:sym typeface="Roboto Mono"/>
              </a:rPr>
              <a:t>a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Roboto Mono"/>
                <a:ea typeface="Roboto Mono"/>
                <a:cs typeface="Roboto Mono"/>
                <a:sym typeface="Roboto Mono"/>
              </a:rPr>
              <a:t>b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3" name="Google Shape;213;p19"/>
          <p:cNvSpPr txBox="1"/>
          <p:nvPr/>
        </p:nvSpPr>
        <p:spPr>
          <a:xfrm>
            <a:off x="4726200" y="2226375"/>
            <a:ext cx="4096500" cy="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54000" wrap="square" tIns="0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Ask the user for the product of 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Roboto Mono"/>
                <a:ea typeface="Roboto Mono"/>
                <a:cs typeface="Roboto Mono"/>
                <a:sym typeface="Roboto Mono"/>
              </a:rPr>
              <a:t>a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Roboto Mono"/>
                <a:ea typeface="Roboto Mono"/>
                <a:cs typeface="Roboto Mono"/>
                <a:sym typeface="Roboto Mono"/>
              </a:rPr>
              <a:t>b</a:t>
            </a: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4" name="Google Shape;214;p19"/>
          <p:cNvSpPr txBox="1"/>
          <p:nvPr/>
        </p:nvSpPr>
        <p:spPr>
          <a:xfrm>
            <a:off x="4726200" y="2771025"/>
            <a:ext cx="4096500" cy="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54000" wrap="square" tIns="0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Calculate the correct answer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5" name="Google Shape;215;p19"/>
          <p:cNvSpPr txBox="1"/>
          <p:nvPr/>
        </p:nvSpPr>
        <p:spPr>
          <a:xfrm>
            <a:off x="4726200" y="3089150"/>
            <a:ext cx="4096500" cy="2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18000" wrap="square" tIns="0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Check the user’s answer and provide feedback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221" name="Google Shape;221;p20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Times tables practice: multiple questions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2" name="Google Shape;222;p20"/>
          <p:cNvSpPr txBox="1"/>
          <p:nvPr/>
        </p:nvSpPr>
        <p:spPr>
          <a:xfrm>
            <a:off x="310900" y="1292775"/>
            <a:ext cx="4096500" cy="16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Start from your current program.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Complete the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tasks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in your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worksheet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build a more complete times tables practice game.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23" name="Google Shape;22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3450" y="1289300"/>
            <a:ext cx="3805680" cy="353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1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229" name="Google Shape;229;p21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Some code reading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0" name="Google Shape;230;p21"/>
          <p:cNvSpPr txBox="1"/>
          <p:nvPr/>
        </p:nvSpPr>
        <p:spPr>
          <a:xfrm>
            <a:off x="310900" y="1296500"/>
            <a:ext cx="3564900" cy="22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from random import randint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rolls = 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sixes = 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rolls &lt; 10: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dice = randint(1,6)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if dice == 6: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sixes = sixes + 1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rolls = rolls + 1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31" name="Google Shape;231;p21"/>
          <p:cNvSpPr txBox="1"/>
          <p:nvPr/>
        </p:nvSpPr>
        <p:spPr>
          <a:xfrm>
            <a:off x="4736600" y="1296500"/>
            <a:ext cx="3564900" cy="22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from random import randint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rolls = 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sixes = 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while sixes &lt; 10: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dice = randint(1,6)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if dice == 6: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sixes = sixes + 1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rolls = rolls + 1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32" name="Google Shape;232;p21"/>
          <p:cNvSpPr/>
          <p:nvPr/>
        </p:nvSpPr>
        <p:spPr>
          <a:xfrm>
            <a:off x="995750" y="2216150"/>
            <a:ext cx="11439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1"/>
          <p:cNvSpPr/>
          <p:nvPr/>
        </p:nvSpPr>
        <p:spPr>
          <a:xfrm>
            <a:off x="5422320" y="2216150"/>
            <a:ext cx="11439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1"/>
          <p:cNvSpPr txBox="1"/>
          <p:nvPr/>
        </p:nvSpPr>
        <p:spPr>
          <a:xfrm>
            <a:off x="310900" y="3831775"/>
            <a:ext cx="66306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only 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difference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between these two programs is the condition in the </a:t>
            </a:r>
            <a:r>
              <a:rPr lang="en-GB" sz="1800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loop. 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When does each loop terminate?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35" name="Google Shape;23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8240" y="3912945"/>
            <a:ext cx="270000" cy="277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2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</a:t>
            </a:r>
            <a:endParaRPr/>
          </a:p>
        </p:txBody>
      </p:sp>
      <p:sp>
        <p:nvSpPr>
          <p:cNvPr id="241" name="Google Shape;241;p22"/>
          <p:cNvSpPr txBox="1"/>
          <p:nvPr/>
        </p:nvSpPr>
        <p:spPr>
          <a:xfrm>
            <a:off x="310900" y="310900"/>
            <a:ext cx="4096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In this lesson, you...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2" name="Google Shape;242;p22"/>
          <p:cNvSpPr txBox="1"/>
          <p:nvPr/>
        </p:nvSpPr>
        <p:spPr>
          <a:xfrm>
            <a:off x="4736600" y="310900"/>
            <a:ext cx="4096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</a:t>
            </a: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ext lesson, you will...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3" name="Google Shape;243;p22"/>
          <p:cNvSpPr txBox="1"/>
          <p:nvPr/>
        </p:nvSpPr>
        <p:spPr>
          <a:xfrm>
            <a:off x="4736600" y="1319300"/>
            <a:ext cx="4096500" cy="16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Apply what you’ve learnt and 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iteration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even more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!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Take a quiz, to assess what you’ve learnt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4" name="Google Shape;244;p22"/>
          <p:cNvSpPr txBox="1"/>
          <p:nvPr/>
        </p:nvSpPr>
        <p:spPr>
          <a:xfrm>
            <a:off x="310900" y="1322525"/>
            <a:ext cx="4096500" cy="19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5" name="Google Shape;245;p22"/>
          <p:cNvSpPr txBox="1"/>
          <p:nvPr/>
        </p:nvSpPr>
        <p:spPr>
          <a:xfrm>
            <a:off x="310900" y="1322525"/>
            <a:ext cx="4096500" cy="11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Used </a:t>
            </a: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iteration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(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statements) 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to allow the flow of program execution to include </a:t>
            </a: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loops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6" name="Google Shape;246;p22"/>
          <p:cNvSpPr txBox="1"/>
          <p:nvPr/>
        </p:nvSpPr>
        <p:spPr>
          <a:xfrm>
            <a:off x="310900" y="2465525"/>
            <a:ext cx="4096500" cy="7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Used 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variables as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counters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57" name="Google Shape;57;p10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Making predictions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" name="Google Shape;58;p10"/>
          <p:cNvSpPr txBox="1"/>
          <p:nvPr/>
        </p:nvSpPr>
        <p:spPr>
          <a:xfrm>
            <a:off x="310900" y="1289300"/>
            <a:ext cx="26580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9" name="Google Shape;59;p10"/>
          <p:cNvSpPr txBox="1"/>
          <p:nvPr/>
        </p:nvSpPr>
        <p:spPr>
          <a:xfrm>
            <a:off x="5257800" y="128930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0"/>
          <p:cNvSpPr txBox="1"/>
          <p:nvPr/>
        </p:nvSpPr>
        <p:spPr>
          <a:xfrm>
            <a:off x="4736600" y="1289300"/>
            <a:ext cx="4086000" cy="23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this program display when it is executed?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Roboto Mono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There is no valid value for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 This will result in an error.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It will print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It will print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-317500" lvl="0" marL="45720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It will print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then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1" name="Google Shape;61;p10"/>
          <p:cNvSpPr/>
          <p:nvPr/>
        </p:nvSpPr>
        <p:spPr>
          <a:xfrm>
            <a:off x="4908643" y="23647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2" name="Google Shape;62;p10"/>
          <p:cNvSpPr/>
          <p:nvPr/>
        </p:nvSpPr>
        <p:spPr>
          <a:xfrm>
            <a:off x="4908643" y="2835955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" name="Google Shape;63;p10"/>
          <p:cNvSpPr/>
          <p:nvPr/>
        </p:nvSpPr>
        <p:spPr>
          <a:xfrm>
            <a:off x="4908643" y="3082201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" name="Google Shape;64;p10"/>
          <p:cNvSpPr/>
          <p:nvPr/>
        </p:nvSpPr>
        <p:spPr>
          <a:xfrm>
            <a:off x="4908643" y="331336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65" name="Google Shape;65;p10"/>
          <p:cNvGrpSpPr/>
          <p:nvPr/>
        </p:nvGrpSpPr>
        <p:grpSpPr>
          <a:xfrm>
            <a:off x="4716242" y="3283871"/>
            <a:ext cx="390401" cy="229550"/>
            <a:chOff x="5235174" y="2560960"/>
            <a:chExt cx="390401" cy="229550"/>
          </a:xfrm>
        </p:grpSpPr>
        <p:sp>
          <p:nvSpPr>
            <p:cNvPr id="66" name="Google Shape;66;p10"/>
            <p:cNvSpPr/>
            <p:nvPr/>
          </p:nvSpPr>
          <p:spPr>
            <a:xfrm>
              <a:off x="5409575" y="2574510"/>
              <a:ext cx="216000" cy="216000"/>
            </a:xfrm>
            <a:prstGeom prst="ellipse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67" name="Google Shape;67;p10"/>
            <p:cNvSpPr/>
            <p:nvPr/>
          </p:nvSpPr>
          <p:spPr>
            <a:xfrm>
              <a:off x="5235174" y="2560960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73" name="Google Shape;73;p11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Making predictions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4" name="Google Shape;74;p11"/>
          <p:cNvSpPr txBox="1"/>
          <p:nvPr/>
        </p:nvSpPr>
        <p:spPr>
          <a:xfrm>
            <a:off x="310900" y="1289300"/>
            <a:ext cx="2658000" cy="23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5" name="Google Shape;75;p11"/>
          <p:cNvSpPr txBox="1"/>
          <p:nvPr/>
        </p:nvSpPr>
        <p:spPr>
          <a:xfrm>
            <a:off x="4736700" y="2087600"/>
            <a:ext cx="4086000" cy="11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This is an instruction to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: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evaluate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the expression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count-1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and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assign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the value back to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count</a:t>
            </a:r>
            <a:endParaRPr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(</a:t>
            </a: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replacing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the previous value).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6" name="Google Shape;76;p11"/>
          <p:cNvSpPr txBox="1"/>
          <p:nvPr/>
        </p:nvSpPr>
        <p:spPr>
          <a:xfrm>
            <a:off x="4736600" y="1289300"/>
            <a:ext cx="4086000" cy="6462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Assignments are </a:t>
            </a:r>
            <a:r>
              <a:rPr b="1"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not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equations.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Assignments are </a:t>
            </a:r>
            <a:r>
              <a:rPr b="1"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instructions</a:t>
            </a:r>
            <a:r>
              <a:rPr lang="en-GB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 to be executed.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1"/>
          <p:cNvSpPr/>
          <p:nvPr/>
        </p:nvSpPr>
        <p:spPr>
          <a:xfrm>
            <a:off x="309950" y="1935422"/>
            <a:ext cx="1818600" cy="266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" name="Google Shape;78;p11"/>
          <p:cNvGrpSpPr/>
          <p:nvPr/>
        </p:nvGrpSpPr>
        <p:grpSpPr>
          <a:xfrm>
            <a:off x="4465777" y="3383000"/>
            <a:ext cx="4356923" cy="622200"/>
            <a:chOff x="4465777" y="3383000"/>
            <a:chExt cx="4356923" cy="622200"/>
          </a:xfrm>
        </p:grpSpPr>
        <p:sp>
          <p:nvSpPr>
            <p:cNvPr id="79" name="Google Shape;79;p11"/>
            <p:cNvSpPr/>
            <p:nvPr/>
          </p:nvSpPr>
          <p:spPr>
            <a:xfrm>
              <a:off x="4465777" y="3486271"/>
              <a:ext cx="180000" cy="180000"/>
            </a:xfrm>
            <a:prstGeom prst="ellipse">
              <a:avLst/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?</a:t>
              </a:r>
              <a:endParaRPr sz="10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80" name="Google Shape;80;p11"/>
            <p:cNvSpPr txBox="1"/>
            <p:nvPr/>
          </p:nvSpPr>
          <p:spPr>
            <a:xfrm>
              <a:off x="4736700" y="3383000"/>
              <a:ext cx="4086000" cy="62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54000" wrap="square" tIns="91425">
              <a:noAutofit/>
            </a:bodyPr>
            <a:lstStyle/>
            <a:p>
              <a:pPr indent="0" lvl="0" marL="0" rtl="0" algn="l">
                <a:lnSpc>
                  <a:spcPct val="113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This is an instruction to: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l">
                <a:lnSpc>
                  <a:spcPct val="113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decrease the value of </a:t>
              </a:r>
              <a:r>
                <a:rPr lang="en-GB">
                  <a:solidFill>
                    <a:srgbClr val="5B5BA5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count</a:t>
              </a:r>
              <a:r>
                <a:rPr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 by </a:t>
              </a:r>
              <a:r>
                <a:rPr lang="en-GB">
                  <a:solidFill>
                    <a:srgbClr val="5B5BA5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1</a:t>
              </a:r>
              <a:r>
                <a:rPr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.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86" name="Google Shape;86;p12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Making predictions: answer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7" name="Google Shape;87;p12"/>
          <p:cNvSpPr txBox="1"/>
          <p:nvPr/>
        </p:nvSpPr>
        <p:spPr>
          <a:xfrm>
            <a:off x="310900" y="1289300"/>
            <a:ext cx="2658000" cy="18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8" name="Google Shape;88;p12"/>
          <p:cNvSpPr txBox="1"/>
          <p:nvPr/>
        </p:nvSpPr>
        <p:spPr>
          <a:xfrm>
            <a:off x="5257800" y="128930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9" name="Google Shape;89;p12"/>
          <p:cNvSpPr txBox="1"/>
          <p:nvPr/>
        </p:nvSpPr>
        <p:spPr>
          <a:xfrm>
            <a:off x="4736600" y="1289300"/>
            <a:ext cx="4086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this program display when it is executed?</a:t>
            </a:r>
            <a:endParaRPr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0" name="Google Shape;90;p12"/>
          <p:cNvSpPr txBox="1"/>
          <p:nvPr/>
        </p:nvSpPr>
        <p:spPr>
          <a:xfrm>
            <a:off x="5257800" y="2279900"/>
            <a:ext cx="1353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91" name="Google Shape;91;p12"/>
          <p:cNvGrpSpPr/>
          <p:nvPr/>
        </p:nvGrpSpPr>
        <p:grpSpPr>
          <a:xfrm>
            <a:off x="4736595" y="2678910"/>
            <a:ext cx="1353930" cy="363165"/>
            <a:chOff x="5791270" y="3938101"/>
            <a:chExt cx="1353930" cy="363165"/>
          </a:xfrm>
        </p:grpSpPr>
        <p:sp>
          <p:nvSpPr>
            <p:cNvPr id="92" name="Google Shape;92;p12"/>
            <p:cNvSpPr txBox="1"/>
            <p:nvPr/>
          </p:nvSpPr>
          <p:spPr>
            <a:xfrm>
              <a:off x="5791270" y="3938101"/>
              <a:ext cx="12246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</a:t>
              </a:r>
              <a:endParaRPr/>
            </a:p>
          </p:txBody>
        </p:sp>
        <p:sp>
          <p:nvSpPr>
            <p:cNvPr id="93" name="Google Shape;93;p12"/>
            <p:cNvSpPr/>
            <p:nvPr/>
          </p:nvSpPr>
          <p:spPr>
            <a:xfrm>
              <a:off x="6533200" y="3987166"/>
              <a:ext cx="612000" cy="314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91425" spcFirstLastPara="1" rIns="91425" wrap="square" tIns="18000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3</a:t>
              </a:r>
              <a:endParaRPr/>
            </a:p>
          </p:txBody>
        </p:sp>
      </p:grpSp>
      <p:grpSp>
        <p:nvGrpSpPr>
          <p:cNvPr id="94" name="Google Shape;94;p12"/>
          <p:cNvGrpSpPr/>
          <p:nvPr/>
        </p:nvGrpSpPr>
        <p:grpSpPr>
          <a:xfrm>
            <a:off x="4736600" y="2279900"/>
            <a:ext cx="3564900" cy="363300"/>
            <a:chOff x="5257800" y="2279900"/>
            <a:chExt cx="3564900" cy="363300"/>
          </a:xfrm>
        </p:grpSpPr>
        <p:sp>
          <p:nvSpPr>
            <p:cNvPr id="95" name="Google Shape;95;p12"/>
            <p:cNvSpPr txBox="1"/>
            <p:nvPr/>
          </p:nvSpPr>
          <p:spPr>
            <a:xfrm>
              <a:off x="5257800" y="2279900"/>
              <a:ext cx="15225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54000" wrap="square" tIns="91425">
              <a:noAutofit/>
            </a:bodyPr>
            <a:lstStyle/>
            <a:p>
              <a:pPr indent="0" lvl="0" marL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highlight>
                    <a:srgbClr val="5B5BA5"/>
                  </a:highlight>
                  <a:latin typeface="Quicksand"/>
                  <a:ea typeface="Quicksand"/>
                  <a:cs typeface="Quicksand"/>
                  <a:sym typeface="Quicksand"/>
                </a:rPr>
                <a:t> State </a:t>
              </a:r>
              <a:r>
                <a:rPr lang="en-GB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.</a:t>
              </a: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</a:t>
              </a:r>
              <a:endParaRPr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96" name="Google Shape;96;p12"/>
            <p:cNvSpPr txBox="1"/>
            <p:nvPr/>
          </p:nvSpPr>
          <p:spPr>
            <a:xfrm>
              <a:off x="7300200" y="2279900"/>
              <a:ext cx="1522500" cy="36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54000" wrap="square" tIns="91425">
              <a:noAutofit/>
            </a:bodyPr>
            <a:lstStyle/>
            <a:p>
              <a:pPr indent="0" lvl="0" marL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highlight>
                    <a:srgbClr val="5B5BA5"/>
                  </a:highlight>
                  <a:latin typeface="Quicksand"/>
                  <a:ea typeface="Quicksand"/>
                  <a:cs typeface="Quicksand"/>
                  <a:sym typeface="Quicksand"/>
                </a:rPr>
                <a:t> Output </a:t>
              </a:r>
              <a:r>
                <a:rPr lang="en-GB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.</a:t>
              </a: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97" name="Google Shape;97;p12"/>
          <p:cNvSpPr txBox="1"/>
          <p:nvPr/>
        </p:nvSpPr>
        <p:spPr>
          <a:xfrm>
            <a:off x="6853095" y="2678910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/>
          </a:p>
        </p:txBody>
      </p:sp>
      <p:grpSp>
        <p:nvGrpSpPr>
          <p:cNvPr id="98" name="Google Shape;98;p12"/>
          <p:cNvGrpSpPr/>
          <p:nvPr/>
        </p:nvGrpSpPr>
        <p:grpSpPr>
          <a:xfrm>
            <a:off x="4736595" y="3136110"/>
            <a:ext cx="1353930" cy="363165"/>
            <a:chOff x="5791270" y="3938101"/>
            <a:chExt cx="1353930" cy="363165"/>
          </a:xfrm>
        </p:grpSpPr>
        <p:sp>
          <p:nvSpPr>
            <p:cNvPr id="99" name="Google Shape;99;p12"/>
            <p:cNvSpPr txBox="1"/>
            <p:nvPr/>
          </p:nvSpPr>
          <p:spPr>
            <a:xfrm>
              <a:off x="5791270" y="3938101"/>
              <a:ext cx="12246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</a:t>
              </a:r>
              <a:endParaRPr/>
            </a:p>
          </p:txBody>
        </p:sp>
        <p:sp>
          <p:nvSpPr>
            <p:cNvPr id="100" name="Google Shape;100;p12"/>
            <p:cNvSpPr/>
            <p:nvPr/>
          </p:nvSpPr>
          <p:spPr>
            <a:xfrm>
              <a:off x="6533200" y="3987166"/>
              <a:ext cx="612000" cy="314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91425" spcFirstLastPara="1" rIns="91425" wrap="square" tIns="18000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2</a:t>
              </a:r>
              <a:endParaRPr/>
            </a:p>
          </p:txBody>
        </p:sp>
      </p:grpSp>
      <p:sp>
        <p:nvSpPr>
          <p:cNvPr id="101" name="Google Shape;101;p12"/>
          <p:cNvSpPr txBox="1"/>
          <p:nvPr/>
        </p:nvSpPr>
        <p:spPr>
          <a:xfrm>
            <a:off x="6853095" y="3136110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/>
          </a:p>
        </p:txBody>
      </p:sp>
      <p:sp>
        <p:nvSpPr>
          <p:cNvPr id="102" name="Google Shape;102;p12"/>
          <p:cNvSpPr/>
          <p:nvPr/>
        </p:nvSpPr>
        <p:spPr>
          <a:xfrm>
            <a:off x="309950" y="1350075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2"/>
          <p:cNvSpPr/>
          <p:nvPr/>
        </p:nvSpPr>
        <p:spPr>
          <a:xfrm>
            <a:off x="309950" y="1657950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"/>
          <p:cNvSpPr/>
          <p:nvPr/>
        </p:nvSpPr>
        <p:spPr>
          <a:xfrm>
            <a:off x="309950" y="1922477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2"/>
          <p:cNvSpPr/>
          <p:nvPr/>
        </p:nvSpPr>
        <p:spPr>
          <a:xfrm>
            <a:off x="309950" y="2227277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2"/>
          <p:cNvSpPr/>
          <p:nvPr/>
        </p:nvSpPr>
        <p:spPr>
          <a:xfrm>
            <a:off x="2230355" y="1950809"/>
            <a:ext cx="396000" cy="2232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5B5B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144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sz="1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 txBox="1"/>
          <p:nvPr>
            <p:ph idx="2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Objectives</a:t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310900" y="1322525"/>
            <a:ext cx="8432400" cy="2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 </a:t>
            </a: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iteration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(</a:t>
            </a:r>
            <a:r>
              <a:rPr lang="en-GB" sz="1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statements) 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to allow the flow of program execution to include </a:t>
            </a:r>
            <a:r>
              <a:rPr b="1"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loops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 variables as </a:t>
            </a:r>
            <a:r>
              <a:rPr b="1"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counters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In this lesson, you will...</a:t>
            </a:r>
            <a:endParaRPr b="1"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Count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0" name="Google Shape;120;p14"/>
          <p:cNvSpPr txBox="1"/>
          <p:nvPr/>
        </p:nvSpPr>
        <p:spPr>
          <a:xfrm>
            <a:off x="310900" y="1289300"/>
            <a:ext cx="2658000" cy="21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co</a:t>
            </a: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unt = 3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5257800" y="128930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4736600" y="1289300"/>
            <a:ext cx="4086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this extended program display when it is executed?</a:t>
            </a:r>
            <a:endParaRPr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4736725" y="2356100"/>
            <a:ext cx="40860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 your </a:t>
            </a:r>
            <a:r>
              <a:rPr b="1"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worksheet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answer.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Then, move on to the next tasks.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24" name="Google Shape;124;p14"/>
          <p:cNvCxnSpPr/>
          <p:nvPr/>
        </p:nvCxnSpPr>
        <p:spPr>
          <a:xfrm rot="10800000">
            <a:off x="325550" y="2517500"/>
            <a:ext cx="3559200" cy="0"/>
          </a:xfrm>
          <a:prstGeom prst="straightConnector1">
            <a:avLst/>
          </a:prstGeom>
          <a:noFill/>
          <a:ln cap="flat" cmpd="sng" w="9525">
            <a:solidFill>
              <a:srgbClr val="5B5BA5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25" name="Google Shape;125;p14"/>
          <p:cNvSpPr txBox="1"/>
          <p:nvPr/>
        </p:nvSpPr>
        <p:spPr>
          <a:xfrm>
            <a:off x="2445150" y="2065775"/>
            <a:ext cx="1440900" cy="5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 sz="10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previous</a:t>
            </a:r>
            <a:r>
              <a:rPr lang="en-GB" sz="10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program</a:t>
            </a:r>
            <a:endParaRPr sz="10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ended here.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126" name="Google Shape;126;p14"/>
          <p:cNvPicPr preferRelativeResize="0"/>
          <p:nvPr/>
        </p:nvPicPr>
        <p:blipFill rotWithShape="1">
          <a:blip r:embed="rId3">
            <a:alphaModFix/>
          </a:blip>
          <a:srcRect b="16429" l="0" r="0" t="0"/>
          <a:stretch/>
        </p:blipFill>
        <p:spPr>
          <a:xfrm>
            <a:off x="4736725" y="3062900"/>
            <a:ext cx="3311945" cy="176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/>
          <p:nvPr/>
        </p:nvSpPr>
        <p:spPr>
          <a:xfrm>
            <a:off x="310900" y="1289300"/>
            <a:ext cx="2658000" cy="21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co</a:t>
            </a: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unt = 3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666666"/>
                </a:solidFill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solidFill>
                <a:srgbClr val="666666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Count</a:t>
            </a: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: walk-through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5257800" y="128930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4736600" y="1289300"/>
            <a:ext cx="4086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this extended program display when it is executed?</a:t>
            </a:r>
            <a:endParaRPr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5257800" y="2279900"/>
            <a:ext cx="1353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54000" wrap="square" tIns="91425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136" name="Google Shape;136;p15"/>
          <p:cNvGrpSpPr/>
          <p:nvPr/>
        </p:nvGrpSpPr>
        <p:grpSpPr>
          <a:xfrm>
            <a:off x="4736595" y="2678910"/>
            <a:ext cx="1353930" cy="363165"/>
            <a:chOff x="5791270" y="3938101"/>
            <a:chExt cx="1353930" cy="363165"/>
          </a:xfrm>
        </p:grpSpPr>
        <p:sp>
          <p:nvSpPr>
            <p:cNvPr id="137" name="Google Shape;137;p15"/>
            <p:cNvSpPr txBox="1"/>
            <p:nvPr/>
          </p:nvSpPr>
          <p:spPr>
            <a:xfrm>
              <a:off x="5791270" y="3938101"/>
              <a:ext cx="12246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</a:t>
              </a: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6533200" y="3987166"/>
              <a:ext cx="612000" cy="314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91425" spcFirstLastPara="1" rIns="91425" wrap="square" tIns="18000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3</a:t>
              </a:r>
              <a:endParaRPr/>
            </a:p>
          </p:txBody>
        </p:sp>
      </p:grpSp>
      <p:grpSp>
        <p:nvGrpSpPr>
          <p:cNvPr id="139" name="Google Shape;139;p15"/>
          <p:cNvGrpSpPr/>
          <p:nvPr/>
        </p:nvGrpSpPr>
        <p:grpSpPr>
          <a:xfrm>
            <a:off x="4736600" y="2279900"/>
            <a:ext cx="3564900" cy="363300"/>
            <a:chOff x="5257800" y="2279900"/>
            <a:chExt cx="3564900" cy="363300"/>
          </a:xfrm>
        </p:grpSpPr>
        <p:sp>
          <p:nvSpPr>
            <p:cNvPr id="140" name="Google Shape;140;p15"/>
            <p:cNvSpPr txBox="1"/>
            <p:nvPr/>
          </p:nvSpPr>
          <p:spPr>
            <a:xfrm>
              <a:off x="5257800" y="2279900"/>
              <a:ext cx="15225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54000" wrap="square" tIns="91425">
              <a:noAutofit/>
            </a:bodyPr>
            <a:lstStyle/>
            <a:p>
              <a:pPr indent="0" lvl="0" marL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highlight>
                    <a:srgbClr val="5B5BA5"/>
                  </a:highlight>
                  <a:latin typeface="Quicksand"/>
                  <a:ea typeface="Quicksand"/>
                  <a:cs typeface="Quicksand"/>
                  <a:sym typeface="Quicksand"/>
                </a:rPr>
                <a:t> State </a:t>
              </a:r>
              <a:r>
                <a:rPr lang="en-GB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.</a:t>
              </a: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</a:t>
              </a:r>
              <a:endParaRPr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41" name="Google Shape;141;p15"/>
            <p:cNvSpPr txBox="1"/>
            <p:nvPr/>
          </p:nvSpPr>
          <p:spPr>
            <a:xfrm>
              <a:off x="7300200" y="2279900"/>
              <a:ext cx="1522500" cy="36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54000" wrap="square" tIns="91425">
              <a:noAutofit/>
            </a:bodyPr>
            <a:lstStyle/>
            <a:p>
              <a:pPr indent="0" lvl="0" marL="0" rtl="0" algn="l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highlight>
                    <a:srgbClr val="5B5BA5"/>
                  </a:highlight>
                  <a:latin typeface="Quicksand"/>
                  <a:ea typeface="Quicksand"/>
                  <a:cs typeface="Quicksand"/>
                  <a:sym typeface="Quicksand"/>
                </a:rPr>
                <a:t> Output </a:t>
              </a:r>
              <a:r>
                <a:rPr lang="en-GB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.</a:t>
              </a: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142" name="Google Shape;142;p15"/>
          <p:cNvSpPr txBox="1"/>
          <p:nvPr/>
        </p:nvSpPr>
        <p:spPr>
          <a:xfrm>
            <a:off x="6853095" y="2678910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3</a:t>
            </a:r>
            <a:endParaRPr/>
          </a:p>
        </p:txBody>
      </p:sp>
      <p:grpSp>
        <p:nvGrpSpPr>
          <p:cNvPr id="143" name="Google Shape;143;p15"/>
          <p:cNvGrpSpPr/>
          <p:nvPr/>
        </p:nvGrpSpPr>
        <p:grpSpPr>
          <a:xfrm>
            <a:off x="4736595" y="3136110"/>
            <a:ext cx="1353930" cy="363165"/>
            <a:chOff x="5791270" y="3938101"/>
            <a:chExt cx="1353930" cy="363165"/>
          </a:xfrm>
        </p:grpSpPr>
        <p:sp>
          <p:nvSpPr>
            <p:cNvPr id="144" name="Google Shape;144;p15"/>
            <p:cNvSpPr txBox="1"/>
            <p:nvPr/>
          </p:nvSpPr>
          <p:spPr>
            <a:xfrm>
              <a:off x="5791270" y="3938101"/>
              <a:ext cx="12246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</a:t>
              </a:r>
              <a:endParaRPr/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6533200" y="3987166"/>
              <a:ext cx="612000" cy="314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91425" spcFirstLastPara="1" rIns="91425" wrap="square" tIns="18000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2</a:t>
              </a:r>
              <a:endParaRPr/>
            </a:p>
          </p:txBody>
        </p:sp>
      </p:grpSp>
      <p:sp>
        <p:nvSpPr>
          <p:cNvPr id="146" name="Google Shape;146;p15"/>
          <p:cNvSpPr txBox="1"/>
          <p:nvPr/>
        </p:nvSpPr>
        <p:spPr>
          <a:xfrm>
            <a:off x="6853095" y="3136110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/>
          </a:p>
        </p:txBody>
      </p:sp>
      <p:grpSp>
        <p:nvGrpSpPr>
          <p:cNvPr id="147" name="Google Shape;147;p15"/>
          <p:cNvGrpSpPr/>
          <p:nvPr/>
        </p:nvGrpSpPr>
        <p:grpSpPr>
          <a:xfrm>
            <a:off x="4736595" y="3593310"/>
            <a:ext cx="1353930" cy="363165"/>
            <a:chOff x="5791270" y="3938101"/>
            <a:chExt cx="1353930" cy="363165"/>
          </a:xfrm>
        </p:grpSpPr>
        <p:sp>
          <p:nvSpPr>
            <p:cNvPr id="148" name="Google Shape;148;p15"/>
            <p:cNvSpPr txBox="1"/>
            <p:nvPr/>
          </p:nvSpPr>
          <p:spPr>
            <a:xfrm>
              <a:off x="5791270" y="3938101"/>
              <a:ext cx="12246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</a:t>
              </a:r>
              <a:endParaRPr/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6533200" y="3987166"/>
              <a:ext cx="612000" cy="314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91425" spcFirstLastPara="1" rIns="91425" wrap="square" tIns="18000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1</a:t>
              </a:r>
              <a:endParaRPr/>
            </a:p>
          </p:txBody>
        </p:sp>
      </p:grpSp>
      <p:sp>
        <p:nvSpPr>
          <p:cNvPr id="150" name="Google Shape;150;p15"/>
          <p:cNvSpPr txBox="1"/>
          <p:nvPr/>
        </p:nvSpPr>
        <p:spPr>
          <a:xfrm>
            <a:off x="6853095" y="3593310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/>
          </a:p>
        </p:txBody>
      </p:sp>
      <p:grpSp>
        <p:nvGrpSpPr>
          <p:cNvPr id="151" name="Google Shape;151;p15"/>
          <p:cNvGrpSpPr/>
          <p:nvPr/>
        </p:nvGrpSpPr>
        <p:grpSpPr>
          <a:xfrm>
            <a:off x="4736595" y="4050510"/>
            <a:ext cx="1353930" cy="363165"/>
            <a:chOff x="5791270" y="3938101"/>
            <a:chExt cx="1353930" cy="363165"/>
          </a:xfrm>
        </p:grpSpPr>
        <p:sp>
          <p:nvSpPr>
            <p:cNvPr id="152" name="Google Shape;152;p15"/>
            <p:cNvSpPr txBox="1"/>
            <p:nvPr/>
          </p:nvSpPr>
          <p:spPr>
            <a:xfrm>
              <a:off x="5791270" y="3938101"/>
              <a:ext cx="12246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</a:t>
              </a:r>
              <a:endParaRPr/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6533200" y="3987166"/>
              <a:ext cx="612000" cy="314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5B5B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91425" spcFirstLastPara="1" rIns="91425" wrap="square" tIns="18000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0</a:t>
              </a:r>
              <a:endParaRPr/>
            </a:p>
          </p:txBody>
        </p:sp>
      </p:grpSp>
      <p:sp>
        <p:nvSpPr>
          <p:cNvPr id="154" name="Google Shape;154;p15"/>
          <p:cNvSpPr/>
          <p:nvPr/>
        </p:nvSpPr>
        <p:spPr>
          <a:xfrm>
            <a:off x="309950" y="1350075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5"/>
          <p:cNvSpPr/>
          <p:nvPr/>
        </p:nvSpPr>
        <p:spPr>
          <a:xfrm>
            <a:off x="309950" y="1657950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5"/>
          <p:cNvSpPr/>
          <p:nvPr/>
        </p:nvSpPr>
        <p:spPr>
          <a:xfrm>
            <a:off x="309950" y="1922477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5"/>
          <p:cNvSpPr/>
          <p:nvPr/>
        </p:nvSpPr>
        <p:spPr>
          <a:xfrm>
            <a:off x="309950" y="2227277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5"/>
          <p:cNvSpPr/>
          <p:nvPr/>
        </p:nvSpPr>
        <p:spPr>
          <a:xfrm>
            <a:off x="309950" y="2480532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5"/>
          <p:cNvSpPr/>
          <p:nvPr/>
        </p:nvSpPr>
        <p:spPr>
          <a:xfrm>
            <a:off x="309950" y="2795641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5"/>
          <p:cNvSpPr/>
          <p:nvPr/>
        </p:nvSpPr>
        <p:spPr>
          <a:xfrm>
            <a:off x="309950" y="3048897"/>
            <a:ext cx="1875600" cy="3141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5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6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Count: iterative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7" name="Google Shape;167;p16"/>
          <p:cNvSpPr txBox="1"/>
          <p:nvPr/>
        </p:nvSpPr>
        <p:spPr>
          <a:xfrm>
            <a:off x="310900" y="1289300"/>
            <a:ext cx="2160000" cy="20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print(count)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count = count-1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8" name="Google Shape;168;p16"/>
          <p:cNvSpPr/>
          <p:nvPr/>
        </p:nvSpPr>
        <p:spPr>
          <a:xfrm>
            <a:off x="309950" y="1692870"/>
            <a:ext cx="1818600" cy="480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309950" y="2264086"/>
            <a:ext cx="1818600" cy="480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309950" y="2835301"/>
            <a:ext cx="1818600" cy="480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1" name="Google Shape;171;p16"/>
          <p:cNvGrpSpPr/>
          <p:nvPr/>
        </p:nvGrpSpPr>
        <p:grpSpPr>
          <a:xfrm>
            <a:off x="3491958" y="1292075"/>
            <a:ext cx="2160000" cy="1282500"/>
            <a:chOff x="2444500" y="1289300"/>
            <a:chExt cx="2160000" cy="1282500"/>
          </a:xfrm>
        </p:grpSpPr>
        <p:sp>
          <p:nvSpPr>
            <p:cNvPr id="172" name="Google Shape;172;p16"/>
            <p:cNvSpPr txBox="1"/>
            <p:nvPr/>
          </p:nvSpPr>
          <p:spPr>
            <a:xfrm>
              <a:off x="2444500" y="1289300"/>
              <a:ext cx="2160000" cy="12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 = 3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while </a:t>
              </a:r>
              <a:r>
                <a:rPr b="1" lang="en-GB">
                  <a:latin typeface="Roboto Mono"/>
                  <a:ea typeface="Roboto Mono"/>
                  <a:cs typeface="Roboto Mono"/>
                  <a:sym typeface="Roboto Mono"/>
                </a:rPr>
                <a:t>count &gt;= 1</a:t>
              </a: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: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print(count)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count = count-1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2672150" y="2025548"/>
              <a:ext cx="1818600" cy="4809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4" name="Google Shape;174;p16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17"/>
          <p:cNvGrpSpPr/>
          <p:nvPr/>
        </p:nvGrpSpPr>
        <p:grpSpPr>
          <a:xfrm>
            <a:off x="3492000" y="1289300"/>
            <a:ext cx="2160000" cy="1741800"/>
            <a:chOff x="4654308" y="1289300"/>
            <a:chExt cx="2160000" cy="1741800"/>
          </a:xfrm>
        </p:grpSpPr>
        <p:sp>
          <p:nvSpPr>
            <p:cNvPr id="180" name="Google Shape;180;p17"/>
            <p:cNvSpPr txBox="1"/>
            <p:nvPr/>
          </p:nvSpPr>
          <p:spPr>
            <a:xfrm>
              <a:off x="4654308" y="1289300"/>
              <a:ext cx="2160000" cy="174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 = </a:t>
              </a:r>
              <a:r>
                <a:rPr b="1" lang="en-GB">
                  <a:latin typeface="Roboto Mono"/>
                  <a:ea typeface="Roboto Mono"/>
                  <a:cs typeface="Roboto Mono"/>
                  <a:sym typeface="Roboto Mono"/>
                </a:rPr>
                <a:t>10</a:t>
              </a:r>
              <a:endParaRPr b="1"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while count &gt;= 1: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print(count)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count = count-1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None/>
              </a:pPr>
              <a:r>
                <a:rPr b="1" lang="en-GB">
                  <a:latin typeface="Roboto Mono"/>
                  <a:ea typeface="Roboto Mono"/>
                  <a:cs typeface="Roboto Mono"/>
                  <a:sym typeface="Roboto Mono"/>
                </a:rPr>
                <a:t>print("Lift off!")</a:t>
              </a:r>
              <a:endParaRPr b="1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81" name="Google Shape;181;p17"/>
            <p:cNvSpPr/>
            <p:nvPr/>
          </p:nvSpPr>
          <p:spPr>
            <a:xfrm>
              <a:off x="4881950" y="2025548"/>
              <a:ext cx="1818600" cy="4809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2" name="Google Shape;182;p17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Count: solutions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183" name="Google Shape;183;p17"/>
          <p:cNvGrpSpPr/>
          <p:nvPr/>
        </p:nvGrpSpPr>
        <p:grpSpPr>
          <a:xfrm>
            <a:off x="310908" y="1289300"/>
            <a:ext cx="2160000" cy="1282500"/>
            <a:chOff x="2444500" y="1289300"/>
            <a:chExt cx="2160000" cy="1282500"/>
          </a:xfrm>
        </p:grpSpPr>
        <p:sp>
          <p:nvSpPr>
            <p:cNvPr id="184" name="Google Shape;184;p17"/>
            <p:cNvSpPr txBox="1"/>
            <p:nvPr/>
          </p:nvSpPr>
          <p:spPr>
            <a:xfrm>
              <a:off x="2444500" y="1289300"/>
              <a:ext cx="2160000" cy="12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 = 3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while count &gt;= 1: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print(count)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count = count-1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85" name="Google Shape;185;p17"/>
            <p:cNvSpPr/>
            <p:nvPr/>
          </p:nvSpPr>
          <p:spPr>
            <a:xfrm>
              <a:off x="2672150" y="2025548"/>
              <a:ext cx="1818600" cy="4809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6" name="Google Shape;186;p17"/>
          <p:cNvSpPr txBox="1"/>
          <p:nvPr>
            <p:ph idx="3" type="subTitle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grpSp>
        <p:nvGrpSpPr>
          <p:cNvPr id="187" name="Google Shape;187;p17"/>
          <p:cNvGrpSpPr/>
          <p:nvPr/>
        </p:nvGrpSpPr>
        <p:grpSpPr>
          <a:xfrm>
            <a:off x="6622475" y="1289300"/>
            <a:ext cx="2160000" cy="1741800"/>
            <a:chOff x="6864100" y="1289300"/>
            <a:chExt cx="2160000" cy="1741800"/>
          </a:xfrm>
        </p:grpSpPr>
        <p:sp>
          <p:nvSpPr>
            <p:cNvPr id="188" name="Google Shape;188;p17"/>
            <p:cNvSpPr txBox="1"/>
            <p:nvPr/>
          </p:nvSpPr>
          <p:spPr>
            <a:xfrm>
              <a:off x="6864100" y="1289300"/>
              <a:ext cx="2160000" cy="174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count = </a:t>
              </a:r>
              <a:r>
                <a:rPr b="1" lang="en-GB">
                  <a:latin typeface="Roboto Mono"/>
                  <a:ea typeface="Roboto Mono"/>
                  <a:cs typeface="Roboto Mono"/>
                  <a:sym typeface="Roboto Mono"/>
                </a:rPr>
                <a:t>1</a:t>
              </a:r>
              <a:endParaRPr b="1"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while </a:t>
              </a:r>
              <a:r>
                <a:rPr b="1" lang="en-GB">
                  <a:latin typeface="Roboto Mono"/>
                  <a:ea typeface="Roboto Mono"/>
                  <a:cs typeface="Roboto Mono"/>
                  <a:sym typeface="Roboto Mono"/>
                </a:rPr>
                <a:t>count &lt;= 20</a:t>
              </a: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: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4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print(count)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 count = count</a:t>
              </a:r>
              <a:r>
                <a:rPr b="1" lang="en-GB">
                  <a:latin typeface="Roboto Mono"/>
                  <a:ea typeface="Roboto Mono"/>
                  <a:cs typeface="Roboto Mono"/>
                  <a:sym typeface="Roboto Mono"/>
                </a:rPr>
                <a:t>+3</a:t>
              </a: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 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7091750" y="2025548"/>
              <a:ext cx="1818600" cy="4809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