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Quicksand"/>
      <p:regular r:id="rId32"/>
      <p:bold r:id="rId33"/>
    </p:embeddedFont>
    <p:embeddedFont>
      <p:font typeface="Roboto Mono"/>
      <p:regular r:id="rId34"/>
      <p:bold r:id="rId35"/>
      <p:italic r:id="rId36"/>
      <p:boldItalic r:id="rId37"/>
    </p:embeddedFont>
    <p:embeddedFont>
      <p:font typeface="Handlee"/>
      <p:regular r:id="rId38"/>
    </p:embeddedFont>
    <p:embeddedFont>
      <p:font typeface="Quicksand Light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icksandLigh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Quicksand-bold.fntdata"/><Relationship Id="rId10" Type="http://schemas.openxmlformats.org/officeDocument/2006/relationships/slide" Target="slides/slide5.xml"/><Relationship Id="rId32" Type="http://schemas.openxmlformats.org/officeDocument/2006/relationships/font" Target="fonts/Quicksand-regular.fntdata"/><Relationship Id="rId13" Type="http://schemas.openxmlformats.org/officeDocument/2006/relationships/slide" Target="slides/slide8.xml"/><Relationship Id="rId35" Type="http://schemas.openxmlformats.org/officeDocument/2006/relationships/font" Target="fonts/RobotoMono-bold.fntdata"/><Relationship Id="rId12" Type="http://schemas.openxmlformats.org/officeDocument/2006/relationships/slide" Target="slides/slide7.xml"/><Relationship Id="rId34" Type="http://schemas.openxmlformats.org/officeDocument/2006/relationships/font" Target="fonts/RobotoMon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on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ono-italic.fntdata"/><Relationship Id="rId17" Type="http://schemas.openxmlformats.org/officeDocument/2006/relationships/slide" Target="slides/slide12.xml"/><Relationship Id="rId39" Type="http://schemas.openxmlformats.org/officeDocument/2006/relationships/font" Target="fonts/QuicksandLight-regular.fntdata"/><Relationship Id="rId16" Type="http://schemas.openxmlformats.org/officeDocument/2006/relationships/slide" Target="slides/slide11.xml"/><Relationship Id="rId38" Type="http://schemas.openxmlformats.org/officeDocument/2006/relationships/font" Target="fonts/Handle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about:blank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d/d3/Gda%C5%84sk_Zaspa_-_road_junction_%28ubt%29.jp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19-04-21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ncce.io/ogl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9092df5f9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9092df5f9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6fb9dc9f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b6fb9dc9f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b7e4b286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b7e4b286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b6fb9dc9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b6fb9dc9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ca640877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ca640877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7a69de1a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7a69de1a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a640877d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a640877d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ca640877d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ca640877d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aecee55ec_6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6aecee55ec_6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b7e4b286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b7e4b286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ca64087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ca64087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9092df5f9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9092df5f9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79092df5f9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79092df5f9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7a69de1a0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7a69de1a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9092df5f9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9092df5f9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9092df5f9_1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9092df5f9_1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9092df5f9_1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9092df5f9_1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6016eeabfd_2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6016eeabfd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6fb9dc9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6fb9dc9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https://upload.wikimedia.org/wikipedia/commons/d/d3/Gda%C5%84sk_Zaspa_-_road_junction_%28ubt%29.jpg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944449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944449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ca640877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ca640877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ca64087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ca64087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ca64087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ca64087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ca640877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ca640877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6fb9dc9f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6fb9dc9f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7675" y="4249150"/>
            <a:ext cx="1465423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3: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a crossroads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Year 8 – Intro to Python programming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 in Python: b</a:t>
            </a: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eware of syntax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310900" y="1289300"/>
            <a:ext cx="44256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user == "Elizabeth":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print("Good morning Your Majesty")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4736600" y="1289300"/>
            <a:ext cx="40860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Syntax pitfalls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02" name="Google Shape;202;p18"/>
          <p:cNvGrpSpPr/>
          <p:nvPr/>
        </p:nvGrpSpPr>
        <p:grpSpPr>
          <a:xfrm>
            <a:off x="348213" y="1350500"/>
            <a:ext cx="505500" cy="775975"/>
            <a:chOff x="348213" y="1350500"/>
            <a:chExt cx="505500" cy="775975"/>
          </a:xfrm>
        </p:grpSpPr>
        <p:sp>
          <p:nvSpPr>
            <p:cNvPr id="203" name="Google Shape;203;p18"/>
            <p:cNvSpPr/>
            <p:nvPr/>
          </p:nvSpPr>
          <p:spPr>
            <a:xfrm>
              <a:off x="348213" y="1350500"/>
              <a:ext cx="3183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348213" y="1854975"/>
              <a:ext cx="5055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8"/>
          <p:cNvSpPr/>
          <p:nvPr/>
        </p:nvSpPr>
        <p:spPr>
          <a:xfrm>
            <a:off x="1200882" y="1350500"/>
            <a:ext cx="3183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18"/>
          <p:cNvGrpSpPr/>
          <p:nvPr/>
        </p:nvGrpSpPr>
        <p:grpSpPr>
          <a:xfrm>
            <a:off x="827108" y="1350500"/>
            <a:ext cx="2037668" cy="775975"/>
            <a:chOff x="827108" y="1350500"/>
            <a:chExt cx="2037668" cy="775975"/>
          </a:xfrm>
        </p:grpSpPr>
        <p:sp>
          <p:nvSpPr>
            <p:cNvPr id="207" name="Google Shape;207;p18"/>
            <p:cNvSpPr/>
            <p:nvPr/>
          </p:nvSpPr>
          <p:spPr>
            <a:xfrm>
              <a:off x="2746576" y="1350500"/>
              <a:ext cx="1182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827108" y="1854975"/>
              <a:ext cx="1182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348213" y="1619125"/>
            <a:ext cx="252300" cy="761495"/>
            <a:chOff x="348213" y="1619125"/>
            <a:chExt cx="252300" cy="761495"/>
          </a:xfrm>
        </p:grpSpPr>
        <p:sp>
          <p:nvSpPr>
            <p:cNvPr id="210" name="Google Shape;210;p18"/>
            <p:cNvSpPr/>
            <p:nvPr/>
          </p:nvSpPr>
          <p:spPr>
            <a:xfrm>
              <a:off x="348213" y="1619125"/>
              <a:ext cx="2523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348213" y="2109120"/>
              <a:ext cx="2523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667470" y="1350500"/>
            <a:ext cx="2081379" cy="271500"/>
            <a:chOff x="667470" y="1350500"/>
            <a:chExt cx="2081379" cy="271500"/>
          </a:xfrm>
        </p:grpSpPr>
        <p:sp>
          <p:nvSpPr>
            <p:cNvPr id="213" name="Google Shape;213;p18"/>
            <p:cNvSpPr/>
            <p:nvPr/>
          </p:nvSpPr>
          <p:spPr>
            <a:xfrm>
              <a:off x="667470" y="1350500"/>
              <a:ext cx="5334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1556650" y="1350500"/>
              <a:ext cx="11922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4487810" y="1670303"/>
            <a:ext cx="4334790" cy="404400"/>
            <a:chOff x="4487810" y="1670303"/>
            <a:chExt cx="4334790" cy="404400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4736600" y="1670303"/>
              <a:ext cx="40860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It’s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if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and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else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. No capitals.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217" name="Google Shape;217;p18"/>
            <p:cNvGrpSpPr/>
            <p:nvPr/>
          </p:nvGrpSpPr>
          <p:grpSpPr>
            <a:xfrm>
              <a:off x="4487810" y="1773494"/>
              <a:ext cx="187374" cy="202642"/>
              <a:chOff x="2928963" y="2771995"/>
              <a:chExt cx="187374" cy="202642"/>
            </a:xfrm>
          </p:grpSpPr>
          <p:sp>
            <p:nvSpPr>
              <p:cNvPr id="218" name="Google Shape;218;p18"/>
              <p:cNvSpPr txBox="1"/>
              <p:nvPr/>
            </p:nvSpPr>
            <p:spPr>
              <a:xfrm>
                <a:off x="2936336" y="2771995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GB">
                    <a:solidFill>
                      <a:srgbClr val="5B5BA5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✔</a:t>
                </a:r>
                <a:endParaRPr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2928963" y="2794637"/>
                <a:ext cx="180000" cy="180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B5B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0" name="Google Shape;220;p18"/>
          <p:cNvGrpSpPr/>
          <p:nvPr/>
        </p:nvGrpSpPr>
        <p:grpSpPr>
          <a:xfrm>
            <a:off x="4487810" y="2070716"/>
            <a:ext cx="4334790" cy="582300"/>
            <a:chOff x="4487810" y="2070716"/>
            <a:chExt cx="4334790" cy="582300"/>
          </a:xfrm>
        </p:grpSpPr>
        <p:sp>
          <p:nvSpPr>
            <p:cNvPr id="221" name="Google Shape;221;p18"/>
            <p:cNvSpPr txBox="1"/>
            <p:nvPr/>
          </p:nvSpPr>
          <p:spPr>
            <a:xfrm>
              <a:off x="4736600" y="2070716"/>
              <a:ext cx="4086000" cy="5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 colon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: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is always required after the 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if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condition and after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else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222" name="Google Shape;222;p18"/>
            <p:cNvGrpSpPr/>
            <p:nvPr/>
          </p:nvGrpSpPr>
          <p:grpSpPr>
            <a:xfrm>
              <a:off x="4487810" y="2170296"/>
              <a:ext cx="187374" cy="202642"/>
              <a:chOff x="2928963" y="2771995"/>
              <a:chExt cx="187374" cy="202642"/>
            </a:xfrm>
          </p:grpSpPr>
          <p:sp>
            <p:nvSpPr>
              <p:cNvPr id="223" name="Google Shape;223;p18"/>
              <p:cNvSpPr txBox="1"/>
              <p:nvPr/>
            </p:nvSpPr>
            <p:spPr>
              <a:xfrm>
                <a:off x="2936336" y="2771995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GB">
                    <a:solidFill>
                      <a:srgbClr val="5B5BA5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✔</a:t>
                </a:r>
                <a:endParaRPr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928963" y="2794637"/>
                <a:ext cx="180000" cy="180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B5B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5" name="Google Shape;225;p18"/>
          <p:cNvGrpSpPr/>
          <p:nvPr/>
        </p:nvGrpSpPr>
        <p:grpSpPr>
          <a:xfrm>
            <a:off x="4487810" y="3304070"/>
            <a:ext cx="4334790" cy="582300"/>
            <a:chOff x="4487810" y="3304070"/>
            <a:chExt cx="4334790" cy="582300"/>
          </a:xfrm>
        </p:grpSpPr>
        <p:sp>
          <p:nvSpPr>
            <p:cNvPr id="226" name="Google Shape;226;p18"/>
            <p:cNvSpPr txBox="1"/>
            <p:nvPr/>
          </p:nvSpPr>
          <p:spPr>
            <a:xfrm>
              <a:off x="4736600" y="3304070"/>
              <a:ext cx="4086000" cy="5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The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==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operator checks for equality. 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The single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=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is only used in assignments.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227" name="Google Shape;227;p18"/>
            <p:cNvGrpSpPr/>
            <p:nvPr/>
          </p:nvGrpSpPr>
          <p:grpSpPr>
            <a:xfrm>
              <a:off x="4487810" y="3413199"/>
              <a:ext cx="187374" cy="202642"/>
              <a:chOff x="2928963" y="2771995"/>
              <a:chExt cx="187374" cy="202642"/>
            </a:xfrm>
          </p:grpSpPr>
          <p:sp>
            <p:nvSpPr>
              <p:cNvPr id="228" name="Google Shape;228;p18"/>
              <p:cNvSpPr txBox="1"/>
              <p:nvPr/>
            </p:nvSpPr>
            <p:spPr>
              <a:xfrm>
                <a:off x="2936336" y="2771995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GB">
                    <a:solidFill>
                      <a:srgbClr val="5B5BA5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✔</a:t>
                </a:r>
                <a:endParaRPr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2928963" y="2794637"/>
                <a:ext cx="180000" cy="180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B5B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0" name="Google Shape;230;p18"/>
          <p:cNvGrpSpPr/>
          <p:nvPr/>
        </p:nvGrpSpPr>
        <p:grpSpPr>
          <a:xfrm>
            <a:off x="4487810" y="2670450"/>
            <a:ext cx="4334790" cy="582300"/>
            <a:chOff x="4487810" y="2670450"/>
            <a:chExt cx="4334790" cy="582300"/>
          </a:xfrm>
        </p:grpSpPr>
        <p:sp>
          <p:nvSpPr>
            <p:cNvPr id="231" name="Google Shape;231;p18"/>
            <p:cNvSpPr txBox="1"/>
            <p:nvPr/>
          </p:nvSpPr>
          <p:spPr>
            <a:xfrm>
              <a:off x="4736600" y="2670450"/>
              <a:ext cx="4086000" cy="5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Use </a:t>
              </a:r>
              <a:r>
                <a:rPr b="1"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indentation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to indicate which statements ‘belong’ to the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if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block and the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else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block.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232" name="Google Shape;232;p18"/>
            <p:cNvGrpSpPr/>
            <p:nvPr/>
          </p:nvGrpSpPr>
          <p:grpSpPr>
            <a:xfrm>
              <a:off x="4487810" y="2771995"/>
              <a:ext cx="187374" cy="202642"/>
              <a:chOff x="2928963" y="2771995"/>
              <a:chExt cx="187374" cy="202642"/>
            </a:xfrm>
          </p:grpSpPr>
          <p:sp>
            <p:nvSpPr>
              <p:cNvPr id="233" name="Google Shape;233;p18"/>
              <p:cNvSpPr txBox="1"/>
              <p:nvPr/>
            </p:nvSpPr>
            <p:spPr>
              <a:xfrm>
                <a:off x="2936336" y="2771995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GB">
                    <a:solidFill>
                      <a:srgbClr val="5B5BA5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✔</a:t>
                </a:r>
                <a:endParaRPr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>
                <a:off x="2928963" y="2794637"/>
                <a:ext cx="180000" cy="180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B5B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5" name="Google Shape;235;p18"/>
          <p:cNvGrpSpPr/>
          <p:nvPr/>
        </p:nvGrpSpPr>
        <p:grpSpPr>
          <a:xfrm>
            <a:off x="4487810" y="3924697"/>
            <a:ext cx="4334790" cy="652200"/>
            <a:chOff x="4487810" y="3924697"/>
            <a:chExt cx="4334790" cy="652200"/>
          </a:xfrm>
        </p:grpSpPr>
        <p:sp>
          <p:nvSpPr>
            <p:cNvPr id="236" name="Google Shape;236;p18"/>
            <p:cNvSpPr txBox="1"/>
            <p:nvPr/>
          </p:nvSpPr>
          <p:spPr>
            <a:xfrm>
              <a:off x="4736600" y="3924697"/>
              <a:ext cx="40860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user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is a variable. Don’t use quotes.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"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Elizabeth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"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is a string literal. It needs 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quotes.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237" name="Google Shape;237;p18"/>
            <p:cNvGrpSpPr/>
            <p:nvPr/>
          </p:nvGrpSpPr>
          <p:grpSpPr>
            <a:xfrm>
              <a:off x="4487810" y="4038600"/>
              <a:ext cx="187374" cy="202642"/>
              <a:chOff x="2928963" y="2771995"/>
              <a:chExt cx="187374" cy="202642"/>
            </a:xfrm>
          </p:grpSpPr>
          <p:sp>
            <p:nvSpPr>
              <p:cNvPr id="238" name="Google Shape;238;p18"/>
              <p:cNvSpPr txBox="1"/>
              <p:nvPr/>
            </p:nvSpPr>
            <p:spPr>
              <a:xfrm>
                <a:off x="2936336" y="2771995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GB">
                    <a:solidFill>
                      <a:srgbClr val="5B5BA5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✔</a:t>
                </a:r>
                <a:endParaRPr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2928963" y="2794637"/>
                <a:ext cx="180000" cy="180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B5B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Relational operators in Python</a:t>
            </a:r>
            <a:r>
              <a:rPr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(comparisons)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5" name="Google Shape;245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46" name="Google Shape;246;p19"/>
          <p:cNvSpPr txBox="1"/>
          <p:nvPr/>
        </p:nvSpPr>
        <p:spPr>
          <a:xfrm>
            <a:off x="310900" y="1289300"/>
            <a:ext cx="40965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 can use these operators to compare the values of expressions.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313900" y="4114800"/>
            <a:ext cx="40965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Expressions formed using these operators evaluate to either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310900" y="2075113"/>
            <a:ext cx="40965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		equal to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!=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		not equal to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	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	less than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		less than or equal to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		greater than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&gt;=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		greater than or equal to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4730500" y="1289300"/>
            <a:ext cx="40965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Examples</a:t>
            </a:r>
            <a:endParaRPr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4730500" y="2075123"/>
            <a:ext cx="40965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a == 1		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oes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equal 1?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 != c		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different?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 &lt; 3		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less than 3?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 &lt;= 3 		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at most 3?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 &gt; 10		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greater than 10?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 &gt;= 10		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at least 10?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4733500" y="4114800"/>
            <a:ext cx="40965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can also use these operators to compare alphanumeric values (strings).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Practise using selection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7" name="Google Shape;257;p2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310900" y="1289300"/>
            <a:ext cx="3564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Extend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some of the programs that we’ve built so far to use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your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worksheet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9" name="Google Shape;2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0"/>
            <a:ext cx="2972909" cy="3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65" name="Google Shape;265;p21"/>
          <p:cNvSpPr txBox="1"/>
          <p:nvPr/>
        </p:nvSpPr>
        <p:spPr>
          <a:xfrm>
            <a:off x="310900" y="1289300"/>
            <a:ext cx="44256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print("Best film ever?")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film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film != "BFG":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print(film, "is not too bad")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print(film, "is my favourite too!")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Practise using selection: </a:t>
            </a: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example solutions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72" name="Google Shape;272;p22"/>
          <p:cNvSpPr txBox="1"/>
          <p:nvPr/>
        </p:nvSpPr>
        <p:spPr>
          <a:xfrm>
            <a:off x="310900" y="1289300"/>
            <a:ext cx="442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print("Guess my number:")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== lucky: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print("Amazing, you guessed it")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print("Sorry, it’s not", guess)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print("Nice playing with you")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Practise using selection: </a:t>
            </a: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example solutions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79" name="Google Shape;279;p2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Lucky number: labels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5257800" y="1339912"/>
            <a:ext cx="3564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Pick a lucky number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5257800" y="3627612"/>
            <a:ext cx="3564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Say goodbye 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5257800" y="2293925"/>
            <a:ext cx="3564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Check answer and provide feedback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310900" y="1289300"/>
            <a:ext cx="442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print("Guess my number:")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== lucky: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print("Amazing, you guessed it")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print("Sorry, it’s not", guess)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print("Nice playing with you")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84" name="Google Shape;284;p23"/>
          <p:cNvGrpSpPr/>
          <p:nvPr/>
        </p:nvGrpSpPr>
        <p:grpSpPr>
          <a:xfrm>
            <a:off x="310900" y="1339912"/>
            <a:ext cx="4491000" cy="2559200"/>
            <a:chOff x="310900" y="1339912"/>
            <a:chExt cx="4491000" cy="2559200"/>
          </a:xfrm>
        </p:grpSpPr>
        <p:sp>
          <p:nvSpPr>
            <p:cNvPr id="285" name="Google Shape;285;p23"/>
            <p:cNvSpPr/>
            <p:nvPr/>
          </p:nvSpPr>
          <p:spPr>
            <a:xfrm>
              <a:off x="310900" y="3627612"/>
              <a:ext cx="4491000" cy="271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10900" y="1339912"/>
              <a:ext cx="4491000" cy="271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310900" y="2293925"/>
              <a:ext cx="4491000" cy="12798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310900" y="1670292"/>
              <a:ext cx="4491000" cy="572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23"/>
          <p:cNvSpPr txBox="1"/>
          <p:nvPr/>
        </p:nvSpPr>
        <p:spPr>
          <a:xfrm>
            <a:off x="5257800" y="1670292"/>
            <a:ext cx="3564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Prompt the user to guess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/>
        </p:nvSpPr>
        <p:spPr>
          <a:xfrm>
            <a:off x="310900" y="1289300"/>
            <a:ext cx="442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print("Guess my number:")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== lucky: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print("Amazing, you guessed it")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print("Sorry, it’s not", guess)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print("Nice playing with you")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Lucky number: executing the program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6" name="Google Shape;296;p2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grpSp>
        <p:nvGrpSpPr>
          <p:cNvPr id="297" name="Google Shape;297;p24"/>
          <p:cNvGrpSpPr/>
          <p:nvPr/>
        </p:nvGrpSpPr>
        <p:grpSpPr>
          <a:xfrm>
            <a:off x="4568004" y="2234922"/>
            <a:ext cx="844475" cy="1625663"/>
            <a:chOff x="4568004" y="2554191"/>
            <a:chExt cx="844475" cy="1625663"/>
          </a:xfrm>
        </p:grpSpPr>
        <p:cxnSp>
          <p:nvCxnSpPr>
            <p:cNvPr id="298" name="Google Shape;298;p24"/>
            <p:cNvCxnSpPr>
              <a:stCxn id="299" idx="2"/>
              <a:endCxn id="300" idx="6"/>
            </p:cNvCxnSpPr>
            <p:nvPr/>
          </p:nvCxnSpPr>
          <p:spPr>
            <a:xfrm rot="10800000">
              <a:off x="4704370" y="3875890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00" name="Google Shape;300;p24"/>
            <p:cNvSpPr/>
            <p:nvPr/>
          </p:nvSpPr>
          <p:spPr>
            <a:xfrm>
              <a:off x="4668479" y="38578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5069770" y="3874090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1" name="Google Shape;301;p24"/>
            <p:cNvCxnSpPr>
              <a:stCxn id="302" idx="2"/>
              <a:endCxn id="299" idx="0"/>
            </p:cNvCxnSpPr>
            <p:nvPr/>
          </p:nvCxnSpPr>
          <p:spPr>
            <a:xfrm>
              <a:off x="5071570" y="3788427"/>
              <a:ext cx="0" cy="85800"/>
            </a:xfrm>
            <a:prstGeom prst="straightConnector1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3" name="Google Shape;303;p24"/>
            <p:cNvCxnSpPr>
              <a:stCxn id="304" idx="4"/>
              <a:endCxn id="305" idx="0"/>
            </p:cNvCxnSpPr>
            <p:nvPr/>
          </p:nvCxnSpPr>
          <p:spPr>
            <a:xfrm flipH="1" rot="-5400000">
              <a:off x="4644629" y="2632041"/>
              <a:ext cx="84300" cy="600"/>
            </a:xfrm>
            <a:prstGeom prst="curvedConnector3">
              <a:avLst>
                <a:gd fmla="val 49951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4" name="Google Shape;304;p24"/>
            <p:cNvSpPr/>
            <p:nvPr/>
          </p:nvSpPr>
          <p:spPr>
            <a:xfrm>
              <a:off x="4668479" y="2554191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6" name="Google Shape;306;p24"/>
            <p:cNvCxnSpPr>
              <a:stCxn id="307" idx="2"/>
              <a:endCxn id="308" idx="2"/>
            </p:cNvCxnSpPr>
            <p:nvPr/>
          </p:nvCxnSpPr>
          <p:spPr>
            <a:xfrm flipH="1" rot="-5400000">
              <a:off x="5184520" y="2927636"/>
              <a:ext cx="111300" cy="33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5" name="Google Shape;305;p24"/>
            <p:cNvSpPr/>
            <p:nvPr/>
          </p:nvSpPr>
          <p:spPr>
            <a:xfrm>
              <a:off x="4568004" y="2674407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4953070" y="2943086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9" name="Google Shape;309;p24"/>
            <p:cNvCxnSpPr>
              <a:stCxn id="305" idx="2"/>
              <a:endCxn id="310" idx="0"/>
            </p:cNvCxnSpPr>
            <p:nvPr/>
          </p:nvCxnSpPr>
          <p:spPr>
            <a:xfrm flipH="1" rot="-5400000">
              <a:off x="4492079" y="3050032"/>
              <a:ext cx="389400" cy="600"/>
            </a:xfrm>
            <a:prstGeom prst="curvedConnector3">
              <a:avLst>
                <a:gd fmla="val 50012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24"/>
            <p:cNvCxnSpPr>
              <a:stCxn id="305" idx="3"/>
              <a:endCxn id="307" idx="0"/>
            </p:cNvCxnSpPr>
            <p:nvPr/>
          </p:nvCxnSpPr>
          <p:spPr>
            <a:xfrm>
              <a:off x="4804954" y="2765020"/>
              <a:ext cx="266700" cy="178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08" name="Google Shape;308;p24"/>
            <p:cNvSpPr/>
            <p:nvPr/>
          </p:nvSpPr>
          <p:spPr>
            <a:xfrm>
              <a:off x="5408879" y="3150008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4953070" y="3441733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953070" y="369092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3" name="Google Shape;313;p24"/>
            <p:cNvCxnSpPr>
              <a:stCxn id="310" idx="6"/>
              <a:endCxn id="312" idx="0"/>
            </p:cNvCxnSpPr>
            <p:nvPr/>
          </p:nvCxnSpPr>
          <p:spPr>
            <a:xfrm>
              <a:off x="4688279" y="3246927"/>
              <a:ext cx="383400" cy="1947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14" name="Google Shape;314;p24"/>
            <p:cNvCxnSpPr>
              <a:stCxn id="308" idx="4"/>
              <a:endCxn id="299" idx="6"/>
            </p:cNvCxnSpPr>
            <p:nvPr/>
          </p:nvCxnSpPr>
          <p:spPr>
            <a:xfrm rot="5400000">
              <a:off x="4880879" y="3346208"/>
              <a:ext cx="722400" cy="33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0" name="Google Shape;310;p24"/>
            <p:cNvSpPr/>
            <p:nvPr/>
          </p:nvSpPr>
          <p:spPr>
            <a:xfrm>
              <a:off x="4684679" y="3245127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5" name="Google Shape;315;p24"/>
            <p:cNvCxnSpPr>
              <a:stCxn id="312" idx="2"/>
              <a:endCxn id="302" idx="0"/>
            </p:cNvCxnSpPr>
            <p:nvPr/>
          </p:nvCxnSpPr>
          <p:spPr>
            <a:xfrm flipH="1" rot="-5400000">
              <a:off x="4995970" y="3614833"/>
              <a:ext cx="151800" cy="600"/>
            </a:xfrm>
            <a:prstGeom prst="bentConnector3">
              <a:avLst>
                <a:gd fmla="val 49965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16" name="Google Shape;316;p24"/>
            <p:cNvSpPr/>
            <p:nvPr/>
          </p:nvSpPr>
          <p:spPr>
            <a:xfrm>
              <a:off x="4568594" y="4082353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7" name="Google Shape;317;p24"/>
            <p:cNvCxnSpPr>
              <a:stCxn id="300" idx="4"/>
              <a:endCxn id="316" idx="0"/>
            </p:cNvCxnSpPr>
            <p:nvPr/>
          </p:nvCxnSpPr>
          <p:spPr>
            <a:xfrm flipH="1" rot="-5400000">
              <a:off x="4592579" y="3987790"/>
              <a:ext cx="188400" cy="600"/>
            </a:xfrm>
            <a:prstGeom prst="bentConnector3">
              <a:avLst>
                <a:gd fmla="val 50017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318" name="Google Shape;318;p24"/>
          <p:cNvSpPr/>
          <p:nvPr/>
        </p:nvSpPr>
        <p:spPr>
          <a:xfrm>
            <a:off x="8586693" y="1549409"/>
            <a:ext cx="3600" cy="3600"/>
          </a:xfrm>
          <a:prstGeom prst="ellipse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5715075" y="3603625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Amazing, you guessed it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5715000" y="2725875"/>
            <a:ext cx="1623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Input/</a:t>
            </a: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21" name="Google Shape;321;p24"/>
          <p:cNvGrpSpPr/>
          <p:nvPr/>
        </p:nvGrpSpPr>
        <p:grpSpPr>
          <a:xfrm>
            <a:off x="5715000" y="1652101"/>
            <a:ext cx="1623345" cy="363166"/>
            <a:chOff x="5257800" y="2344850"/>
            <a:chExt cx="1821119" cy="363166"/>
          </a:xfrm>
        </p:grpSpPr>
        <p:sp>
          <p:nvSpPr>
            <p:cNvPr id="322" name="Google Shape;322;p24"/>
            <p:cNvSpPr txBox="1"/>
            <p:nvPr/>
          </p:nvSpPr>
          <p:spPr>
            <a:xfrm>
              <a:off x="5257800" y="2344850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lucky</a:t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6090119" y="2393916"/>
              <a:ext cx="9888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13</a:t>
              </a:r>
              <a:endParaRPr/>
            </a:p>
          </p:txBody>
        </p:sp>
      </p:grpSp>
      <p:grpSp>
        <p:nvGrpSpPr>
          <p:cNvPr id="324" name="Google Shape;324;p24"/>
          <p:cNvGrpSpPr/>
          <p:nvPr/>
        </p:nvGrpSpPr>
        <p:grpSpPr>
          <a:xfrm>
            <a:off x="5715000" y="2033101"/>
            <a:ext cx="1623345" cy="363166"/>
            <a:chOff x="5257800" y="2725850"/>
            <a:chExt cx="1821119" cy="363166"/>
          </a:xfrm>
        </p:grpSpPr>
        <p:sp>
          <p:nvSpPr>
            <p:cNvPr id="325" name="Google Shape;325;p24"/>
            <p:cNvSpPr txBox="1"/>
            <p:nvPr/>
          </p:nvSpPr>
          <p:spPr>
            <a:xfrm>
              <a:off x="5257800" y="2725850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guess</a:t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6090119" y="2774916"/>
              <a:ext cx="9888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13</a:t>
              </a:r>
              <a:endParaRPr/>
            </a:p>
          </p:txBody>
        </p:sp>
      </p:grpSp>
      <p:sp>
        <p:nvSpPr>
          <p:cNvPr id="327" name="Google Shape;327;p24"/>
          <p:cNvSpPr txBox="1"/>
          <p:nvPr/>
        </p:nvSpPr>
        <p:spPr>
          <a:xfrm>
            <a:off x="5715000" y="1282350"/>
            <a:ext cx="1623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227279" y="3150008"/>
            <a:ext cx="3600" cy="3600"/>
          </a:xfrm>
          <a:prstGeom prst="ellipse">
            <a:avLst/>
          </a:prstGeom>
          <a:solidFill>
            <a:srgbClr val="5B5BA5"/>
          </a:solidFill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4"/>
          <p:cNvSpPr/>
          <p:nvPr/>
        </p:nvSpPr>
        <p:spPr>
          <a:xfrm>
            <a:off x="675125" y="2307620"/>
            <a:ext cx="15660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4568004" y="2355139"/>
            <a:ext cx="236950" cy="181225"/>
          </a:xfrm>
          <a:prstGeom prst="flowChartDecision">
            <a:avLst/>
          </a:prstGeom>
          <a:noFill/>
          <a:ln cap="flat" cmpd="sng" w="19050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543035" y="2562917"/>
            <a:ext cx="35649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24"/>
          <p:cNvGrpSpPr/>
          <p:nvPr/>
        </p:nvGrpSpPr>
        <p:grpSpPr>
          <a:xfrm>
            <a:off x="4568004" y="2355139"/>
            <a:ext cx="622065" cy="366179"/>
            <a:chOff x="-461196" y="2141007"/>
            <a:chExt cx="622065" cy="366179"/>
          </a:xfrm>
        </p:grpSpPr>
        <p:sp>
          <p:nvSpPr>
            <p:cNvPr id="333" name="Google Shape;333;p24"/>
            <p:cNvSpPr/>
            <p:nvPr/>
          </p:nvSpPr>
          <p:spPr>
            <a:xfrm>
              <a:off x="-461196" y="2141007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-76130" y="2409686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5" name="Google Shape;335;p24"/>
            <p:cNvCxnSpPr>
              <a:stCxn id="333" idx="3"/>
              <a:endCxn id="334" idx="0"/>
            </p:cNvCxnSpPr>
            <p:nvPr/>
          </p:nvCxnSpPr>
          <p:spPr>
            <a:xfrm>
              <a:off x="-224246" y="2231620"/>
              <a:ext cx="266700" cy="178200"/>
            </a:xfrm>
            <a:prstGeom prst="bentConnector2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336" name="Google Shape;336;p24"/>
          <p:cNvGrpSpPr/>
          <p:nvPr/>
        </p:nvGrpSpPr>
        <p:grpSpPr>
          <a:xfrm>
            <a:off x="4568594" y="2623818"/>
            <a:ext cx="843885" cy="1236767"/>
            <a:chOff x="-460606" y="3095486"/>
            <a:chExt cx="843885" cy="1236767"/>
          </a:xfrm>
        </p:grpSpPr>
        <p:cxnSp>
          <p:nvCxnSpPr>
            <p:cNvPr id="337" name="Google Shape;337;p24"/>
            <p:cNvCxnSpPr>
              <a:stCxn id="338" idx="2"/>
              <a:endCxn id="339" idx="6"/>
            </p:cNvCxnSpPr>
            <p:nvPr/>
          </p:nvCxnSpPr>
          <p:spPr>
            <a:xfrm rot="10800000">
              <a:off x="-324830" y="4028290"/>
              <a:ext cx="365400" cy="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39" name="Google Shape;339;p24"/>
            <p:cNvSpPr/>
            <p:nvPr/>
          </p:nvSpPr>
          <p:spPr>
            <a:xfrm>
              <a:off x="-360721" y="40102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40570" y="4026490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0" name="Google Shape;340;p24"/>
            <p:cNvCxnSpPr>
              <a:stCxn id="341" idx="2"/>
              <a:endCxn id="342" idx="2"/>
            </p:cNvCxnSpPr>
            <p:nvPr/>
          </p:nvCxnSpPr>
          <p:spPr>
            <a:xfrm flipH="1" rot="-5400000">
              <a:off x="155320" y="3080036"/>
              <a:ext cx="111300" cy="337200"/>
            </a:xfrm>
            <a:prstGeom prst="bentConnector2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1" name="Google Shape;341;p24"/>
            <p:cNvSpPr/>
            <p:nvPr/>
          </p:nvSpPr>
          <p:spPr>
            <a:xfrm>
              <a:off x="-76130" y="3095486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379679" y="3302408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3" name="Google Shape;343;p24"/>
            <p:cNvCxnSpPr>
              <a:stCxn id="342" idx="4"/>
              <a:endCxn id="338" idx="6"/>
            </p:cNvCxnSpPr>
            <p:nvPr/>
          </p:nvCxnSpPr>
          <p:spPr>
            <a:xfrm rot="5400000">
              <a:off x="-148321" y="3498608"/>
              <a:ext cx="722400" cy="337200"/>
            </a:xfrm>
            <a:prstGeom prst="bentConnector2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4" name="Google Shape;344;p24"/>
            <p:cNvSpPr/>
            <p:nvPr/>
          </p:nvSpPr>
          <p:spPr>
            <a:xfrm>
              <a:off x="-460606" y="4234753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5" name="Google Shape;345;p24"/>
            <p:cNvCxnSpPr>
              <a:stCxn id="339" idx="4"/>
              <a:endCxn id="344" idx="0"/>
            </p:cNvCxnSpPr>
            <p:nvPr/>
          </p:nvCxnSpPr>
          <p:spPr>
            <a:xfrm flipH="1" rot="-5400000">
              <a:off x="-436621" y="4140190"/>
              <a:ext cx="188400" cy="600"/>
            </a:xfrm>
            <a:prstGeom prst="bentConnector3">
              <a:avLst>
                <a:gd fmla="val 50017" name="adj1"/>
              </a:avLst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346" name="Google Shape;346;p24"/>
          <p:cNvSpPr txBox="1"/>
          <p:nvPr/>
        </p:nvSpPr>
        <p:spPr>
          <a:xfrm>
            <a:off x="5715075" y="3857625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Nice playing with you</a:t>
            </a:r>
            <a:endParaRPr/>
          </a:p>
        </p:txBody>
      </p:sp>
      <p:sp>
        <p:nvSpPr>
          <p:cNvPr id="347" name="Google Shape;347;p24"/>
          <p:cNvSpPr/>
          <p:nvPr/>
        </p:nvSpPr>
        <p:spPr>
          <a:xfrm>
            <a:off x="310910" y="3628921"/>
            <a:ext cx="35649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2339350" y="2335667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sz="1000"/>
          </a:p>
        </p:txBody>
      </p:sp>
      <p:sp>
        <p:nvSpPr>
          <p:cNvPr id="349" name="Google Shape;349;p24"/>
          <p:cNvSpPr txBox="1"/>
          <p:nvPr/>
        </p:nvSpPr>
        <p:spPr>
          <a:xfrm>
            <a:off x="5715075" y="3095625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my number:</a:t>
            </a:r>
            <a:endParaRPr/>
          </a:p>
        </p:txBody>
      </p:sp>
      <p:sp>
        <p:nvSpPr>
          <p:cNvPr id="350" name="Google Shape;350;p24"/>
          <p:cNvSpPr txBox="1"/>
          <p:nvPr/>
        </p:nvSpPr>
        <p:spPr>
          <a:xfrm>
            <a:off x="5715175" y="3349625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13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/>
        </p:nvSpPr>
        <p:spPr>
          <a:xfrm>
            <a:off x="310900" y="1289300"/>
            <a:ext cx="442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print("Guess my number:")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== lucky: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print("Amazing, you guessed it")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print("Sorry, it’s not", guess)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print("Nice playing with you")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6" name="Google Shape;356;p2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grpSp>
        <p:nvGrpSpPr>
          <p:cNvPr id="357" name="Google Shape;357;p25"/>
          <p:cNvGrpSpPr/>
          <p:nvPr/>
        </p:nvGrpSpPr>
        <p:grpSpPr>
          <a:xfrm>
            <a:off x="4568004" y="2234922"/>
            <a:ext cx="844475" cy="1625663"/>
            <a:chOff x="4568004" y="2554191"/>
            <a:chExt cx="844475" cy="1625663"/>
          </a:xfrm>
        </p:grpSpPr>
        <p:cxnSp>
          <p:nvCxnSpPr>
            <p:cNvPr id="358" name="Google Shape;358;p25"/>
            <p:cNvCxnSpPr>
              <a:stCxn id="359" idx="2"/>
              <a:endCxn id="360" idx="6"/>
            </p:cNvCxnSpPr>
            <p:nvPr/>
          </p:nvCxnSpPr>
          <p:spPr>
            <a:xfrm rot="10800000">
              <a:off x="4704370" y="3875890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60" name="Google Shape;360;p25"/>
            <p:cNvSpPr/>
            <p:nvPr/>
          </p:nvSpPr>
          <p:spPr>
            <a:xfrm>
              <a:off x="4668479" y="38578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5069770" y="3874090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1" name="Google Shape;361;p25"/>
            <p:cNvCxnSpPr>
              <a:stCxn id="362" idx="2"/>
              <a:endCxn id="359" idx="0"/>
            </p:cNvCxnSpPr>
            <p:nvPr/>
          </p:nvCxnSpPr>
          <p:spPr>
            <a:xfrm>
              <a:off x="5071570" y="3788427"/>
              <a:ext cx="0" cy="85800"/>
            </a:xfrm>
            <a:prstGeom prst="straightConnector1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25"/>
            <p:cNvCxnSpPr>
              <a:stCxn id="364" idx="4"/>
              <a:endCxn id="365" idx="0"/>
            </p:cNvCxnSpPr>
            <p:nvPr/>
          </p:nvCxnSpPr>
          <p:spPr>
            <a:xfrm flipH="1" rot="-5400000">
              <a:off x="4644629" y="2632041"/>
              <a:ext cx="84300" cy="600"/>
            </a:xfrm>
            <a:prstGeom prst="curvedConnector3">
              <a:avLst>
                <a:gd fmla="val 49951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4" name="Google Shape;364;p25"/>
            <p:cNvSpPr/>
            <p:nvPr/>
          </p:nvSpPr>
          <p:spPr>
            <a:xfrm>
              <a:off x="4668479" y="2554191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6" name="Google Shape;366;p25"/>
            <p:cNvCxnSpPr>
              <a:stCxn id="367" idx="2"/>
              <a:endCxn id="368" idx="2"/>
            </p:cNvCxnSpPr>
            <p:nvPr/>
          </p:nvCxnSpPr>
          <p:spPr>
            <a:xfrm flipH="1" rot="-5400000">
              <a:off x="5184520" y="2927636"/>
              <a:ext cx="111300" cy="33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5" name="Google Shape;365;p25"/>
            <p:cNvSpPr/>
            <p:nvPr/>
          </p:nvSpPr>
          <p:spPr>
            <a:xfrm>
              <a:off x="4568004" y="2674407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4953070" y="2943086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9" name="Google Shape;369;p25"/>
            <p:cNvCxnSpPr>
              <a:stCxn id="365" idx="2"/>
              <a:endCxn id="370" idx="0"/>
            </p:cNvCxnSpPr>
            <p:nvPr/>
          </p:nvCxnSpPr>
          <p:spPr>
            <a:xfrm flipH="1" rot="-5400000">
              <a:off x="4492079" y="3050032"/>
              <a:ext cx="389400" cy="600"/>
            </a:xfrm>
            <a:prstGeom prst="curvedConnector3">
              <a:avLst>
                <a:gd fmla="val 50012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25"/>
            <p:cNvCxnSpPr>
              <a:stCxn id="365" idx="3"/>
              <a:endCxn id="367" idx="0"/>
            </p:cNvCxnSpPr>
            <p:nvPr/>
          </p:nvCxnSpPr>
          <p:spPr>
            <a:xfrm>
              <a:off x="4804954" y="2765020"/>
              <a:ext cx="266700" cy="178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68" name="Google Shape;368;p25"/>
            <p:cNvSpPr/>
            <p:nvPr/>
          </p:nvSpPr>
          <p:spPr>
            <a:xfrm>
              <a:off x="5408879" y="3150008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953070" y="3441733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4953070" y="369092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3" name="Google Shape;373;p25"/>
            <p:cNvCxnSpPr>
              <a:stCxn id="370" idx="6"/>
              <a:endCxn id="372" idx="0"/>
            </p:cNvCxnSpPr>
            <p:nvPr/>
          </p:nvCxnSpPr>
          <p:spPr>
            <a:xfrm>
              <a:off x="4688279" y="3246927"/>
              <a:ext cx="383400" cy="1947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74" name="Google Shape;374;p25"/>
            <p:cNvCxnSpPr>
              <a:stCxn id="368" idx="4"/>
              <a:endCxn id="359" idx="6"/>
            </p:cNvCxnSpPr>
            <p:nvPr/>
          </p:nvCxnSpPr>
          <p:spPr>
            <a:xfrm rot="5400000">
              <a:off x="4880879" y="3346208"/>
              <a:ext cx="722400" cy="33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0" name="Google Shape;370;p25"/>
            <p:cNvSpPr/>
            <p:nvPr/>
          </p:nvSpPr>
          <p:spPr>
            <a:xfrm>
              <a:off x="4684679" y="3245127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5" name="Google Shape;375;p25"/>
            <p:cNvCxnSpPr>
              <a:stCxn id="372" idx="2"/>
              <a:endCxn id="362" idx="0"/>
            </p:cNvCxnSpPr>
            <p:nvPr/>
          </p:nvCxnSpPr>
          <p:spPr>
            <a:xfrm flipH="1" rot="-5400000">
              <a:off x="4995970" y="3614833"/>
              <a:ext cx="151800" cy="600"/>
            </a:xfrm>
            <a:prstGeom prst="bentConnector3">
              <a:avLst>
                <a:gd fmla="val 49965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76" name="Google Shape;376;p25"/>
            <p:cNvSpPr/>
            <p:nvPr/>
          </p:nvSpPr>
          <p:spPr>
            <a:xfrm>
              <a:off x="4568594" y="4082353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7" name="Google Shape;377;p25"/>
            <p:cNvCxnSpPr>
              <a:stCxn id="360" idx="4"/>
              <a:endCxn id="376" idx="0"/>
            </p:cNvCxnSpPr>
            <p:nvPr/>
          </p:nvCxnSpPr>
          <p:spPr>
            <a:xfrm flipH="1" rot="-5400000">
              <a:off x="4592579" y="3987790"/>
              <a:ext cx="188400" cy="600"/>
            </a:xfrm>
            <a:prstGeom prst="bentConnector3">
              <a:avLst>
                <a:gd fmla="val 50017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378" name="Google Shape;378;p25"/>
          <p:cNvSpPr/>
          <p:nvPr/>
        </p:nvSpPr>
        <p:spPr>
          <a:xfrm>
            <a:off x="8586693" y="1549409"/>
            <a:ext cx="3600" cy="3600"/>
          </a:xfrm>
          <a:prstGeom prst="ellipse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5"/>
          <p:cNvSpPr txBox="1"/>
          <p:nvPr/>
        </p:nvSpPr>
        <p:spPr>
          <a:xfrm>
            <a:off x="5715075" y="3600088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Sorry, it’s not 7</a:t>
            </a:r>
            <a:endParaRPr/>
          </a:p>
        </p:txBody>
      </p:sp>
      <p:grpSp>
        <p:nvGrpSpPr>
          <p:cNvPr id="380" name="Google Shape;380;p25"/>
          <p:cNvGrpSpPr/>
          <p:nvPr/>
        </p:nvGrpSpPr>
        <p:grpSpPr>
          <a:xfrm>
            <a:off x="5715000" y="1652101"/>
            <a:ext cx="1623345" cy="363166"/>
            <a:chOff x="5257800" y="2344850"/>
            <a:chExt cx="1821119" cy="363166"/>
          </a:xfrm>
        </p:grpSpPr>
        <p:sp>
          <p:nvSpPr>
            <p:cNvPr id="381" name="Google Shape;381;p25"/>
            <p:cNvSpPr txBox="1"/>
            <p:nvPr/>
          </p:nvSpPr>
          <p:spPr>
            <a:xfrm>
              <a:off x="5257800" y="2344850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lucky</a:t>
              </a: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6090119" y="2393916"/>
              <a:ext cx="9888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13</a:t>
              </a:r>
              <a:endParaRPr/>
            </a:p>
          </p:txBody>
        </p:sp>
      </p:grpSp>
      <p:grpSp>
        <p:nvGrpSpPr>
          <p:cNvPr id="383" name="Google Shape;383;p25"/>
          <p:cNvGrpSpPr/>
          <p:nvPr/>
        </p:nvGrpSpPr>
        <p:grpSpPr>
          <a:xfrm>
            <a:off x="5715000" y="2033101"/>
            <a:ext cx="1623345" cy="363166"/>
            <a:chOff x="5257800" y="2725850"/>
            <a:chExt cx="1821119" cy="363166"/>
          </a:xfrm>
        </p:grpSpPr>
        <p:sp>
          <p:nvSpPr>
            <p:cNvPr id="384" name="Google Shape;384;p25"/>
            <p:cNvSpPr txBox="1"/>
            <p:nvPr/>
          </p:nvSpPr>
          <p:spPr>
            <a:xfrm>
              <a:off x="5257800" y="2725850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guess</a:t>
              </a: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6090119" y="2774916"/>
              <a:ext cx="9888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7</a:t>
              </a:r>
              <a:endParaRPr/>
            </a:p>
          </p:txBody>
        </p:sp>
      </p:grpSp>
      <p:sp>
        <p:nvSpPr>
          <p:cNvPr id="386" name="Google Shape;386;p25"/>
          <p:cNvSpPr txBox="1"/>
          <p:nvPr/>
        </p:nvSpPr>
        <p:spPr>
          <a:xfrm>
            <a:off x="5715000" y="1282350"/>
            <a:ext cx="1623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7" name="Google Shape;387;p25"/>
          <p:cNvSpPr/>
          <p:nvPr/>
        </p:nvSpPr>
        <p:spPr>
          <a:xfrm>
            <a:off x="227279" y="2845208"/>
            <a:ext cx="3600" cy="3600"/>
          </a:xfrm>
          <a:prstGeom prst="ellipse">
            <a:avLst/>
          </a:prstGeom>
          <a:solidFill>
            <a:srgbClr val="5B5BA5"/>
          </a:solidFill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5"/>
          <p:cNvSpPr/>
          <p:nvPr/>
        </p:nvSpPr>
        <p:spPr>
          <a:xfrm>
            <a:off x="675125" y="2322088"/>
            <a:ext cx="15660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5"/>
          <p:cNvSpPr/>
          <p:nvPr/>
        </p:nvSpPr>
        <p:spPr>
          <a:xfrm>
            <a:off x="4568004" y="2355139"/>
            <a:ext cx="236950" cy="181225"/>
          </a:xfrm>
          <a:prstGeom prst="flowChartDecision">
            <a:avLst/>
          </a:prstGeom>
          <a:noFill/>
          <a:ln cap="flat" cmpd="sng" w="19050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543035" y="3055438"/>
            <a:ext cx="35649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"/>
          <p:cNvSpPr txBox="1"/>
          <p:nvPr/>
        </p:nvSpPr>
        <p:spPr>
          <a:xfrm>
            <a:off x="5715075" y="3870264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My lucky number is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310910" y="3625062"/>
            <a:ext cx="35649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5"/>
          <p:cNvSpPr txBox="1"/>
          <p:nvPr/>
        </p:nvSpPr>
        <p:spPr>
          <a:xfrm>
            <a:off x="5715075" y="4140439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Nice playing with you</a:t>
            </a:r>
            <a:endParaRPr/>
          </a:p>
        </p:txBody>
      </p:sp>
      <p:grpSp>
        <p:nvGrpSpPr>
          <p:cNvPr id="394" name="Google Shape;394;p25"/>
          <p:cNvGrpSpPr/>
          <p:nvPr/>
        </p:nvGrpSpPr>
        <p:grpSpPr>
          <a:xfrm>
            <a:off x="4568004" y="2355139"/>
            <a:ext cx="622065" cy="864825"/>
            <a:chOff x="-461196" y="2826807"/>
            <a:chExt cx="622065" cy="864825"/>
          </a:xfrm>
        </p:grpSpPr>
        <p:sp>
          <p:nvSpPr>
            <p:cNvPr id="395" name="Google Shape;395;p25"/>
            <p:cNvSpPr/>
            <p:nvPr/>
          </p:nvSpPr>
          <p:spPr>
            <a:xfrm>
              <a:off x="-461196" y="2826807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6" name="Google Shape;396;p25"/>
            <p:cNvCxnSpPr>
              <a:stCxn id="395" idx="2"/>
              <a:endCxn id="397" idx="0"/>
            </p:cNvCxnSpPr>
            <p:nvPr/>
          </p:nvCxnSpPr>
          <p:spPr>
            <a:xfrm flipH="1" rot="-5400000">
              <a:off x="-537121" y="3202432"/>
              <a:ext cx="389400" cy="600"/>
            </a:xfrm>
            <a:prstGeom prst="curvedConnector3">
              <a:avLst>
                <a:gd fmla="val 50012" name="adj1"/>
              </a:avLst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8" name="Google Shape;398;p25"/>
            <p:cNvSpPr/>
            <p:nvPr/>
          </p:nvSpPr>
          <p:spPr>
            <a:xfrm>
              <a:off x="-76130" y="3594133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9" name="Google Shape;399;p25"/>
            <p:cNvCxnSpPr>
              <a:stCxn id="397" idx="6"/>
              <a:endCxn id="398" idx="0"/>
            </p:cNvCxnSpPr>
            <p:nvPr/>
          </p:nvCxnSpPr>
          <p:spPr>
            <a:xfrm>
              <a:off x="-340921" y="3399327"/>
              <a:ext cx="383400" cy="194700"/>
            </a:xfrm>
            <a:prstGeom prst="bentConnector2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97" name="Google Shape;397;p25"/>
            <p:cNvSpPr/>
            <p:nvPr/>
          </p:nvSpPr>
          <p:spPr>
            <a:xfrm>
              <a:off x="-344521" y="3397527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25"/>
          <p:cNvGrpSpPr/>
          <p:nvPr/>
        </p:nvGrpSpPr>
        <p:grpSpPr>
          <a:xfrm>
            <a:off x="4953070" y="3219859"/>
            <a:ext cx="237000" cy="249300"/>
            <a:chOff x="-76130" y="3691527"/>
            <a:chExt cx="237000" cy="249300"/>
          </a:xfrm>
        </p:grpSpPr>
        <p:sp>
          <p:nvSpPr>
            <p:cNvPr id="401" name="Google Shape;401;p25"/>
            <p:cNvSpPr/>
            <p:nvPr/>
          </p:nvSpPr>
          <p:spPr>
            <a:xfrm>
              <a:off x="-76130" y="3843327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2" name="Google Shape;402;p25"/>
            <p:cNvCxnSpPr>
              <a:endCxn id="401" idx="0"/>
            </p:cNvCxnSpPr>
            <p:nvPr/>
          </p:nvCxnSpPr>
          <p:spPr>
            <a:xfrm flipH="1" rot="-5400000">
              <a:off x="-33830" y="3767127"/>
              <a:ext cx="1518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403" name="Google Shape;403;p25"/>
          <p:cNvSpPr/>
          <p:nvPr/>
        </p:nvSpPr>
        <p:spPr>
          <a:xfrm>
            <a:off x="543025" y="3304900"/>
            <a:ext cx="37386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25"/>
          <p:cNvGrpSpPr/>
          <p:nvPr/>
        </p:nvGrpSpPr>
        <p:grpSpPr>
          <a:xfrm>
            <a:off x="4568594" y="3469022"/>
            <a:ext cx="504775" cy="391563"/>
            <a:chOff x="-460606" y="3940690"/>
            <a:chExt cx="504775" cy="391563"/>
          </a:xfrm>
        </p:grpSpPr>
        <p:cxnSp>
          <p:nvCxnSpPr>
            <p:cNvPr id="405" name="Google Shape;405;p25"/>
            <p:cNvCxnSpPr>
              <a:stCxn id="406" idx="2"/>
              <a:endCxn id="407" idx="6"/>
            </p:cNvCxnSpPr>
            <p:nvPr/>
          </p:nvCxnSpPr>
          <p:spPr>
            <a:xfrm rot="10800000">
              <a:off x="-324830" y="4028290"/>
              <a:ext cx="365400" cy="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07" name="Google Shape;407;p25"/>
            <p:cNvSpPr/>
            <p:nvPr/>
          </p:nvSpPr>
          <p:spPr>
            <a:xfrm>
              <a:off x="-360721" y="40102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40570" y="4026490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8" name="Google Shape;408;p25"/>
            <p:cNvCxnSpPr>
              <a:endCxn id="406" idx="0"/>
            </p:cNvCxnSpPr>
            <p:nvPr/>
          </p:nvCxnSpPr>
          <p:spPr>
            <a:xfrm>
              <a:off x="42370" y="3940690"/>
              <a:ext cx="0" cy="85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9" name="Google Shape;409;p25"/>
            <p:cNvSpPr/>
            <p:nvPr/>
          </p:nvSpPr>
          <p:spPr>
            <a:xfrm>
              <a:off x="-460606" y="4234753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0" name="Google Shape;410;p25"/>
            <p:cNvCxnSpPr>
              <a:stCxn id="407" idx="4"/>
              <a:endCxn id="409" idx="0"/>
            </p:cNvCxnSpPr>
            <p:nvPr/>
          </p:nvCxnSpPr>
          <p:spPr>
            <a:xfrm flipH="1" rot="-5400000">
              <a:off x="-436621" y="4140190"/>
              <a:ext cx="188400" cy="600"/>
            </a:xfrm>
            <a:prstGeom prst="bentConnector3">
              <a:avLst>
                <a:gd fmla="val 50017" name="adj1"/>
              </a:avLst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411" name="Google Shape;411;p25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</a:t>
            </a: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ucky number: executing the program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339350" y="2335667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1000"/>
          </a:p>
        </p:txBody>
      </p:sp>
      <p:sp>
        <p:nvSpPr>
          <p:cNvPr id="413" name="Google Shape;413;p25"/>
          <p:cNvSpPr txBox="1"/>
          <p:nvPr/>
        </p:nvSpPr>
        <p:spPr>
          <a:xfrm>
            <a:off x="5715000" y="2725875"/>
            <a:ext cx="1623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Input/</a:t>
            </a: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5715075" y="3095625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my number:</a:t>
            </a:r>
            <a:endParaRPr/>
          </a:p>
        </p:txBody>
      </p:sp>
      <p:sp>
        <p:nvSpPr>
          <p:cNvPr id="415" name="Google Shape;415;p25"/>
          <p:cNvSpPr txBox="1"/>
          <p:nvPr/>
        </p:nvSpPr>
        <p:spPr>
          <a:xfrm>
            <a:off x="5715175" y="3349625"/>
            <a:ext cx="3117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421" name="Google Shape;421;p26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4736500" y="1289300"/>
            <a:ext cx="40965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What if...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wanted a program that didn’t always pick the same lucky number?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3" name="Google Shape;423;p26"/>
          <p:cNvSpPr txBox="1"/>
          <p:nvPr/>
        </p:nvSpPr>
        <p:spPr>
          <a:xfrm>
            <a:off x="310900" y="1289300"/>
            <a:ext cx="442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print("Guess my number:")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== lucky: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print("Amazing, you guessed it")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print("Sorry, it’s not", guess)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print("Nice playing with you")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424" name="Google Shape;424;p26"/>
          <p:cNvGrpSpPr/>
          <p:nvPr/>
        </p:nvGrpSpPr>
        <p:grpSpPr>
          <a:xfrm>
            <a:off x="4441389" y="2335191"/>
            <a:ext cx="3861850" cy="404400"/>
            <a:chOff x="4960850" y="3956300"/>
            <a:chExt cx="3861850" cy="404400"/>
          </a:xfrm>
        </p:grpSpPr>
        <p:sp>
          <p:nvSpPr>
            <p:cNvPr id="425" name="Google Shape;425;p26"/>
            <p:cNvSpPr txBox="1"/>
            <p:nvPr/>
          </p:nvSpPr>
          <p:spPr>
            <a:xfrm>
              <a:off x="5257800" y="3956300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Live coding (ncce.io/py-lucky-31)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426" name="Google Shape;426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0850" y="4030962"/>
              <a:ext cx="270000" cy="27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"/>
          <p:cNvSpPr txBox="1"/>
          <p:nvPr/>
        </p:nvSpPr>
        <p:spPr>
          <a:xfrm>
            <a:off x="310900" y="1289300"/>
            <a:ext cx="44256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randint(1,20)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print("Guess my number:")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== lucky: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print("Amazing, you guessed it")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print("Sorry, it’s not", guess)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print("Nice playing with you")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2" name="Google Shape;432;p27"/>
          <p:cNvSpPr/>
          <p:nvPr/>
        </p:nvSpPr>
        <p:spPr>
          <a:xfrm>
            <a:off x="1204374" y="1601832"/>
            <a:ext cx="14757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434" name="Google Shape;434;p27"/>
          <p:cNvSpPr txBox="1"/>
          <p:nvPr/>
        </p:nvSpPr>
        <p:spPr>
          <a:xfrm>
            <a:off x="4736700" y="3046800"/>
            <a:ext cx="4086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Function call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Invoke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randint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function, to return a random integer.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5" name="Google Shape;435;p27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6" name="Google Shape;436;p27"/>
          <p:cNvSpPr txBox="1"/>
          <p:nvPr/>
        </p:nvSpPr>
        <p:spPr>
          <a:xfrm>
            <a:off x="4736600" y="1294200"/>
            <a:ext cx="40860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Modules (or libraries)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extend what our programs can do by providing additional functions.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7" name="Google Shape;437;p27"/>
          <p:cNvSpPr/>
          <p:nvPr/>
        </p:nvSpPr>
        <p:spPr>
          <a:xfrm>
            <a:off x="310900" y="1345825"/>
            <a:ext cx="29520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7"/>
          <p:cNvSpPr txBox="1"/>
          <p:nvPr/>
        </p:nvSpPr>
        <p:spPr>
          <a:xfrm>
            <a:off x="4736700" y="2361000"/>
            <a:ext cx="4086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Importing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“f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rom the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random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module, the program will need the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randint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function” 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9" name="Google Shape;439;p27"/>
          <p:cNvSpPr txBox="1"/>
          <p:nvPr/>
        </p:nvSpPr>
        <p:spPr>
          <a:xfrm>
            <a:off x="4736700" y="3677300"/>
            <a:ext cx="4086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(comma-separated) </a:t>
            </a:r>
            <a:r>
              <a:rPr b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arguments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specify the range for the random integer.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40" name="Google Shape;440;p27"/>
          <p:cNvCxnSpPr/>
          <p:nvPr/>
        </p:nvCxnSpPr>
        <p:spPr>
          <a:xfrm>
            <a:off x="2119028" y="1839786"/>
            <a:ext cx="411000" cy="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/>
        </p:nvSpPr>
        <p:spPr>
          <a:xfrm>
            <a:off x="4784025" y="1289300"/>
            <a:ext cx="40965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What if...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wanted the program to recognise one particular name and treat it differently?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358325" y="1289300"/>
            <a:ext cx="40965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user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59" name="Google Shape;59;p1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Something missing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0" name="Google Shape;60;p10"/>
          <p:cNvGrpSpPr/>
          <p:nvPr/>
        </p:nvGrpSpPr>
        <p:grpSpPr>
          <a:xfrm>
            <a:off x="358325" y="2408600"/>
            <a:ext cx="8522200" cy="953400"/>
            <a:chOff x="310900" y="2356100"/>
            <a:chExt cx="8522200" cy="953400"/>
          </a:xfrm>
        </p:grpSpPr>
        <p:sp>
          <p:nvSpPr>
            <p:cNvPr id="61" name="Google Shape;61;p10"/>
            <p:cNvSpPr txBox="1"/>
            <p:nvPr/>
          </p:nvSpPr>
          <p:spPr>
            <a:xfrm>
              <a:off x="310900" y="2356100"/>
              <a:ext cx="4096500" cy="9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print("Best film ever?")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film = input()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print(film, "is my favourite too!")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4736600" y="2356100"/>
              <a:ext cx="4096500" cy="8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chemeClr val="dk1"/>
                  </a:highlight>
                  <a:latin typeface="Quicksand"/>
                  <a:ea typeface="Quicksand"/>
                  <a:cs typeface="Quicksand"/>
                  <a:sym typeface="Quicksand"/>
                </a:rPr>
                <a:t> What if...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FFFFFF"/>
                  </a:solidFill>
                  <a:highlight>
                    <a:schemeClr val="dk1"/>
                  </a:highlight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2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 wanted the program to react enthusiastically only to a particular film?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3" name="Google Shape;63;p10"/>
          <p:cNvGrpSpPr/>
          <p:nvPr/>
        </p:nvGrpSpPr>
        <p:grpSpPr>
          <a:xfrm>
            <a:off x="358325" y="3499100"/>
            <a:ext cx="8522200" cy="1206600"/>
            <a:chOff x="310900" y="3499100"/>
            <a:chExt cx="8522200" cy="1206600"/>
          </a:xfrm>
        </p:grpSpPr>
        <p:sp>
          <p:nvSpPr>
            <p:cNvPr id="64" name="Google Shape;64;p10"/>
            <p:cNvSpPr txBox="1"/>
            <p:nvPr/>
          </p:nvSpPr>
          <p:spPr>
            <a:xfrm>
              <a:off x="310900" y="3499100"/>
              <a:ext cx="4096500" cy="12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print("Year of birth?")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birth_year = int(input())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age = 2020 - birth_year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print("You are", age, "years old")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65" name="Google Shape;65;p10"/>
            <p:cNvSpPr txBox="1"/>
            <p:nvPr/>
          </p:nvSpPr>
          <p:spPr>
            <a:xfrm>
              <a:off x="4736600" y="3499100"/>
              <a:ext cx="4096500" cy="8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chemeClr val="dk1"/>
                  </a:highlight>
                  <a:latin typeface="Quicksand"/>
                  <a:ea typeface="Quicksand"/>
                  <a:cs typeface="Quicksand"/>
                  <a:sym typeface="Quicksand"/>
                </a:rPr>
                <a:t> What if...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FFFFFF"/>
                  </a:solidFill>
                  <a:highlight>
                    <a:schemeClr val="dk1"/>
                  </a:highlight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2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 wanted the program to display a comment that </a:t>
              </a:r>
              <a:r>
                <a:rPr b="1"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depends </a:t>
              </a: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on the user’s age range?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988" y="1349398"/>
            <a:ext cx="270000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4</a:t>
            </a:r>
            <a:endParaRPr/>
          </a:p>
        </p:txBody>
      </p:sp>
      <p:sp>
        <p:nvSpPr>
          <p:cNvPr id="446" name="Google Shape;446;p28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7" name="Google Shape;447;p28"/>
          <p:cNvSpPr txBox="1"/>
          <p:nvPr/>
        </p:nvSpPr>
        <p:spPr>
          <a:xfrm>
            <a:off x="4736500" y="1289300"/>
            <a:ext cx="4086300" cy="23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Question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 are making a dice rolling game. Fill in the gap to complete the program.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int(input())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1 to 6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Roboto Mono"/>
              <a:buAutoNum type="alphaUcPeriod"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pick random (1) to (6)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randint(1,6)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4908076" y="23647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4908076" y="25933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4908076" y="28219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1" name="Google Shape;451;p28"/>
          <p:cNvSpPr/>
          <p:nvPr/>
        </p:nvSpPr>
        <p:spPr>
          <a:xfrm>
            <a:off x="4908076" y="3074101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52" name="Google Shape;452;p28"/>
          <p:cNvGrpSpPr/>
          <p:nvPr/>
        </p:nvGrpSpPr>
        <p:grpSpPr>
          <a:xfrm>
            <a:off x="4715675" y="3042647"/>
            <a:ext cx="390401" cy="229550"/>
            <a:chOff x="5235174" y="2560960"/>
            <a:chExt cx="390401" cy="229550"/>
          </a:xfrm>
        </p:grpSpPr>
        <p:sp>
          <p:nvSpPr>
            <p:cNvPr id="453" name="Google Shape;453;p28"/>
            <p:cNvSpPr/>
            <p:nvPr/>
          </p:nvSpPr>
          <p:spPr>
            <a:xfrm>
              <a:off x="5409575" y="2574510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235174" y="2560960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455" name="Google Shape;455;p2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6" name="Google Shape;456;p28"/>
          <p:cNvSpPr txBox="1"/>
          <p:nvPr/>
        </p:nvSpPr>
        <p:spPr>
          <a:xfrm>
            <a:off x="310900" y="1294197"/>
            <a:ext cx="4425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diceroll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print("You rolled a", diceroll)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1544033" y="1751560"/>
            <a:ext cx="2809800" cy="235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4</a:t>
            </a:r>
            <a:endParaRPr/>
          </a:p>
        </p:txBody>
      </p:sp>
      <p:sp>
        <p:nvSpPr>
          <p:cNvPr id="463" name="Google Shape;463;p29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4" name="Google Shape;464;p29"/>
          <p:cNvSpPr txBox="1"/>
          <p:nvPr/>
        </p:nvSpPr>
        <p:spPr>
          <a:xfrm>
            <a:off x="4736500" y="1289300"/>
            <a:ext cx="40863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Question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When this program is executed, what will its output be?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You rolled a diceroll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You rolled a randint(1,6)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Roboto Mono"/>
              <a:buAutoNum type="alphaU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You rolled a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a random integer ranging from 1 to 6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 is not possible to know the output without executing the program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5" name="Google Shape;465;p29"/>
          <p:cNvSpPr/>
          <p:nvPr/>
        </p:nvSpPr>
        <p:spPr>
          <a:xfrm>
            <a:off x="4908076" y="23647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4908076" y="25933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4908076" y="28219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8" name="Google Shape;468;p29"/>
          <p:cNvSpPr/>
          <p:nvPr/>
        </p:nvSpPr>
        <p:spPr>
          <a:xfrm>
            <a:off x="4908076" y="3302701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69" name="Google Shape;469;p29"/>
          <p:cNvGrpSpPr/>
          <p:nvPr/>
        </p:nvGrpSpPr>
        <p:grpSpPr>
          <a:xfrm>
            <a:off x="4715675" y="2792345"/>
            <a:ext cx="390401" cy="229550"/>
            <a:chOff x="5235174" y="2560960"/>
            <a:chExt cx="390401" cy="229550"/>
          </a:xfrm>
        </p:grpSpPr>
        <p:sp>
          <p:nvSpPr>
            <p:cNvPr id="470" name="Google Shape;470;p29"/>
            <p:cNvSpPr/>
            <p:nvPr/>
          </p:nvSpPr>
          <p:spPr>
            <a:xfrm>
              <a:off x="5409575" y="2574510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5235174" y="2560960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472" name="Google Shape;472;p29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3" name="Google Shape;473;p29"/>
          <p:cNvSpPr txBox="1"/>
          <p:nvPr/>
        </p:nvSpPr>
        <p:spPr>
          <a:xfrm>
            <a:off x="310900" y="1294197"/>
            <a:ext cx="4425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diceroll = randint(1,6)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print("You rolled a", diceroll)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4" name="Google Shape;474;p29"/>
          <p:cNvSpPr txBox="1"/>
          <p:nvPr/>
        </p:nvSpPr>
        <p:spPr>
          <a:xfrm>
            <a:off x="5257800" y="36515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4</a:t>
            </a:r>
            <a:endParaRPr/>
          </a:p>
        </p:txBody>
      </p:sp>
      <p:sp>
        <p:nvSpPr>
          <p:cNvPr id="480" name="Google Shape;480;p30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1" name="Google Shape;481;p3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310900" y="1294197"/>
            <a:ext cx="4425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diceroll = randint(1,6)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print("You rolled a", diceroll)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4736600" y="1289300"/>
            <a:ext cx="4091400" cy="1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Type this program in your development environment.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Run it a few times to see that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 random dice roll is displayed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each time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5</a:t>
            </a:r>
            <a:endParaRPr/>
          </a:p>
        </p:txBody>
      </p:sp>
      <p:sp>
        <p:nvSpPr>
          <p:cNvPr id="489" name="Google Shape;489;p31"/>
          <p:cNvSpPr txBox="1"/>
          <p:nvPr/>
        </p:nvSpPr>
        <p:spPr>
          <a:xfrm>
            <a:off x="310900" y="1289300"/>
            <a:ext cx="4425600" cy="16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diceroll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= 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diceroll &gt; 3: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diceroll,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"is a large roll")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print(diceroll, "is a small roll")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print("Yet you rolled a", diceroll)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0" name="Google Shape;490;p31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1" name="Google Shape;491;p31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2" name="Google Shape;492;p31"/>
          <p:cNvSpPr txBox="1"/>
          <p:nvPr/>
        </p:nvSpPr>
        <p:spPr>
          <a:xfrm>
            <a:off x="5257800" y="1289300"/>
            <a:ext cx="35649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True or false?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Whenever this program is executed, it will produce the same output.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3" name="Google Shape;493;p31"/>
          <p:cNvSpPr txBox="1"/>
          <p:nvPr/>
        </p:nvSpPr>
        <p:spPr>
          <a:xfrm>
            <a:off x="6605060" y="1289300"/>
            <a:ext cx="586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4" name="Google Shape;494;p3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Subtle points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5" name="Google Shape;495;p31"/>
          <p:cNvSpPr/>
          <p:nvPr/>
        </p:nvSpPr>
        <p:spPr>
          <a:xfrm>
            <a:off x="310899" y="2844415"/>
            <a:ext cx="40224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1"/>
          <p:cNvSpPr txBox="1"/>
          <p:nvPr/>
        </p:nvSpPr>
        <p:spPr>
          <a:xfrm>
            <a:off x="5257800" y="2813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7" name="Google Shape;497;p31"/>
          <p:cNvSpPr txBox="1"/>
          <p:nvPr/>
        </p:nvSpPr>
        <p:spPr>
          <a:xfrm>
            <a:off x="5257800" y="2813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8" name="Google Shape;498;p31"/>
          <p:cNvSpPr txBox="1"/>
          <p:nvPr/>
        </p:nvSpPr>
        <p:spPr>
          <a:xfrm>
            <a:off x="5257800" y="2813300"/>
            <a:ext cx="35649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True or false?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instruction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highlighted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will always be executed.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9" name="Google Shape;499;p31"/>
          <p:cNvSpPr txBox="1"/>
          <p:nvPr/>
        </p:nvSpPr>
        <p:spPr>
          <a:xfrm>
            <a:off x="6605060" y="2813300"/>
            <a:ext cx="586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0" name="Google Shape;500;p31"/>
          <p:cNvSpPr txBox="1"/>
          <p:nvPr/>
        </p:nvSpPr>
        <p:spPr>
          <a:xfrm>
            <a:off x="5257800" y="22799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What will this output be?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5</a:t>
            </a:r>
            <a:endParaRPr/>
          </a:p>
        </p:txBody>
      </p:sp>
      <p:sp>
        <p:nvSpPr>
          <p:cNvPr id="506" name="Google Shape;506;p32"/>
          <p:cNvSpPr txBox="1"/>
          <p:nvPr/>
        </p:nvSpPr>
        <p:spPr>
          <a:xfrm>
            <a:off x="310900" y="1289300"/>
            <a:ext cx="4425600" cy="2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diceroll = randint(1,6)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diceroll &gt; 3: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print(diceroll, "is a large roll") 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print(diceroll, "is a small roll")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print("Yet you rolled a", diceroll)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7" name="Google Shape;507;p32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8" name="Google Shape;508;p32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9" name="Google Shape;509;p32"/>
          <p:cNvSpPr txBox="1"/>
          <p:nvPr/>
        </p:nvSpPr>
        <p:spPr>
          <a:xfrm>
            <a:off x="5257800" y="1289300"/>
            <a:ext cx="35649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True or false?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Whenever this program is executed, it will produce the same output.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0" name="Google Shape;510;p32"/>
          <p:cNvSpPr txBox="1"/>
          <p:nvPr/>
        </p:nvSpPr>
        <p:spPr>
          <a:xfrm>
            <a:off x="6605060" y="1289300"/>
            <a:ext cx="586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1" name="Google Shape;511;p3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Subtle points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2" name="Google Shape;512;p32"/>
          <p:cNvSpPr/>
          <p:nvPr/>
        </p:nvSpPr>
        <p:spPr>
          <a:xfrm>
            <a:off x="310900" y="2973213"/>
            <a:ext cx="41310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2"/>
          <p:cNvSpPr txBox="1"/>
          <p:nvPr/>
        </p:nvSpPr>
        <p:spPr>
          <a:xfrm>
            <a:off x="5257800" y="2813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4" name="Google Shape;514;p32"/>
          <p:cNvSpPr txBox="1"/>
          <p:nvPr/>
        </p:nvSpPr>
        <p:spPr>
          <a:xfrm>
            <a:off x="5257800" y="2813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5" name="Google Shape;515;p32"/>
          <p:cNvSpPr txBox="1"/>
          <p:nvPr/>
        </p:nvSpPr>
        <p:spPr>
          <a:xfrm>
            <a:off x="5257800" y="2813300"/>
            <a:ext cx="35649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True or false?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instruction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highlighted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will always be executed.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6" name="Google Shape;516;p32"/>
          <p:cNvSpPr txBox="1"/>
          <p:nvPr/>
        </p:nvSpPr>
        <p:spPr>
          <a:xfrm>
            <a:off x="6605060" y="2813300"/>
            <a:ext cx="586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5</a:t>
            </a:r>
            <a:endParaRPr/>
          </a:p>
        </p:txBody>
      </p:sp>
      <p:sp>
        <p:nvSpPr>
          <p:cNvPr id="522" name="Google Shape;522;p33"/>
          <p:cNvSpPr txBox="1"/>
          <p:nvPr/>
        </p:nvSpPr>
        <p:spPr>
          <a:xfrm>
            <a:off x="310900" y="1289300"/>
            <a:ext cx="4425600" cy="20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random import randint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coin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= randint(0,1)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coin == 0: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result =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"heads"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print(result)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result = "tails"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3" name="Google Shape;523;p3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Subtle points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4" name="Google Shape;524;p33"/>
          <p:cNvSpPr txBox="1"/>
          <p:nvPr/>
        </p:nvSpPr>
        <p:spPr>
          <a:xfrm>
            <a:off x="4736500" y="1289300"/>
            <a:ext cx="4086300" cy="18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Question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When this program is executed, what will its output be?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Either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Either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heads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or nothing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Either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heads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tails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AutoNum type="alphaUcPeriod"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heads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4908076" y="23647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4908076" y="25933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7" name="Google Shape;527;p33"/>
          <p:cNvSpPr/>
          <p:nvPr/>
        </p:nvSpPr>
        <p:spPr>
          <a:xfrm>
            <a:off x="4908076" y="2829231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28" name="Google Shape;528;p33"/>
          <p:cNvGrpSpPr/>
          <p:nvPr/>
        </p:nvGrpSpPr>
        <p:grpSpPr>
          <a:xfrm>
            <a:off x="4715675" y="2563745"/>
            <a:ext cx="390401" cy="229550"/>
            <a:chOff x="5235174" y="2560960"/>
            <a:chExt cx="390401" cy="229550"/>
          </a:xfrm>
        </p:grpSpPr>
        <p:sp>
          <p:nvSpPr>
            <p:cNvPr id="529" name="Google Shape;529;p33"/>
            <p:cNvSpPr/>
            <p:nvPr/>
          </p:nvSpPr>
          <p:spPr>
            <a:xfrm>
              <a:off x="5409575" y="2574510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235174" y="2560960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531" name="Google Shape;531;p33"/>
          <p:cNvSpPr/>
          <p:nvPr/>
        </p:nvSpPr>
        <p:spPr>
          <a:xfrm>
            <a:off x="4908076" y="3065065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537" name="Google Shape;537;p34"/>
          <p:cNvSpPr txBox="1"/>
          <p:nvPr/>
        </p:nvSpPr>
        <p:spPr>
          <a:xfrm>
            <a:off x="310900" y="310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lesson, you..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8" name="Google Shape;538;p34"/>
          <p:cNvSpPr txBox="1"/>
          <p:nvPr/>
        </p:nvSpPr>
        <p:spPr>
          <a:xfrm>
            <a:off x="4736600" y="310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ext lesson, you will...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9" name="Google Shape;539;p34"/>
          <p:cNvSpPr txBox="1"/>
          <p:nvPr/>
        </p:nvSpPr>
        <p:spPr>
          <a:xfrm>
            <a:off x="4736600" y="1319300"/>
            <a:ext cx="40965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Explore how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 handle more than two possible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branches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Introduce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GB" sz="1800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statements) to allow the flow of program execution to include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loops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0" name="Google Shape;540;p34"/>
          <p:cNvSpPr txBox="1"/>
          <p:nvPr/>
        </p:nvSpPr>
        <p:spPr>
          <a:xfrm>
            <a:off x="310900" y="1322525"/>
            <a:ext cx="40965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Used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GB" sz="1800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statements) to control the flow of program execution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Introduced elements of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into your programs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1289300"/>
            <a:ext cx="6326101" cy="27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310900" y="4114800"/>
            <a:ext cx="6326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When your programs check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conditions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select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path of action that they will follow accordingly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310900" y="1322525"/>
            <a:ext cx="84264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Use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GB" sz="1800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statements) to control the flow of program execution between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branches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Introduce elements of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randomness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into your programs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lesson, you will...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310900" y="2582495"/>
            <a:ext cx="1953600" cy="1752600"/>
            <a:chOff x="320450" y="1286000"/>
            <a:chExt cx="1953600" cy="1752600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320450" y="1286000"/>
              <a:ext cx="1953600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else: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739325" y="13749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642122" y="1677290"/>
              <a:ext cx="1397103" cy="457800"/>
              <a:chOff x="2403372" y="1678115"/>
              <a:chExt cx="1397103" cy="457800"/>
            </a:xfrm>
          </p:grpSpPr>
          <p:cxnSp>
            <p:nvCxnSpPr>
              <p:cNvPr id="92" name="Google Shape;92;p13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3" name="Google Shape;93;p13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642122" y="2496398"/>
              <a:ext cx="1397103" cy="457800"/>
              <a:chOff x="2403372" y="2387528"/>
              <a:chExt cx="1397103" cy="457800"/>
            </a:xfrm>
          </p:grpSpPr>
          <p:cxnSp>
            <p:nvCxnSpPr>
              <p:cNvPr id="95" name="Google Shape;95;p13"/>
              <p:cNvCxnSpPr/>
              <p:nvPr/>
            </p:nvCxnSpPr>
            <p:spPr>
              <a:xfrm>
                <a:off x="2403372" y="2387528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6" name="Google Shape;96;p13"/>
              <p:cNvSpPr/>
              <p:nvPr/>
            </p:nvSpPr>
            <p:spPr>
              <a:xfrm>
                <a:off x="2500575" y="2387528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97" name="Google Shape;97;p13"/>
          <p:cNvGrpSpPr/>
          <p:nvPr/>
        </p:nvGrpSpPr>
        <p:grpSpPr>
          <a:xfrm>
            <a:off x="310900" y="1289800"/>
            <a:ext cx="1953600" cy="948300"/>
            <a:chOff x="310900" y="1289800"/>
            <a:chExt cx="1953600" cy="9483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310900" y="1289800"/>
              <a:ext cx="1953600" cy="94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632572" y="1681090"/>
              <a:ext cx="1397103" cy="457800"/>
              <a:chOff x="2403372" y="1678115"/>
              <a:chExt cx="1397103" cy="457800"/>
            </a:xfrm>
          </p:grpSpPr>
          <p:cxnSp>
            <p:nvCxnSpPr>
              <p:cNvPr id="100" name="Google Shape;100;p13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1" name="Google Shape;101;p13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102" name="Google Shape;102;p13"/>
            <p:cNvSpPr/>
            <p:nvPr/>
          </p:nvSpPr>
          <p:spPr>
            <a:xfrm>
              <a:off x="729775" y="13782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34880" l="0" r="29388" t="29304"/>
          <a:stretch/>
        </p:blipFill>
        <p:spPr>
          <a:xfrm>
            <a:off x="2368300" y="2627773"/>
            <a:ext cx="1299875" cy="140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77344" l="0" r="29388" t="0"/>
          <a:stretch/>
        </p:blipFill>
        <p:spPr>
          <a:xfrm>
            <a:off x="2368300" y="1313113"/>
            <a:ext cx="1299875" cy="89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4726200" y="1289300"/>
            <a:ext cx="4096500" cy="97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need an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b="1"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or an </a:t>
            </a:r>
            <a:r>
              <a:rPr lang="en-GB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GB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when there is </a:t>
            </a:r>
            <a:r>
              <a:rPr b="1"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more than one possible path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for your program to follow.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2" name="Google Shape;112;p14"/>
          <p:cNvGrpSpPr/>
          <p:nvPr/>
        </p:nvGrpSpPr>
        <p:grpSpPr>
          <a:xfrm>
            <a:off x="2594013" y="1289298"/>
            <a:ext cx="622075" cy="888641"/>
            <a:chOff x="5727763" y="1285498"/>
            <a:chExt cx="622075" cy="888641"/>
          </a:xfrm>
        </p:grpSpPr>
        <p:sp>
          <p:nvSpPr>
            <p:cNvPr id="113" name="Google Shape;113;p14"/>
            <p:cNvSpPr/>
            <p:nvPr/>
          </p:nvSpPr>
          <p:spPr>
            <a:xfrm>
              <a:off x="5828238" y="2138139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4" name="Google Shape;114;p14"/>
            <p:cNvCxnSpPr>
              <a:stCxn id="115" idx="4"/>
              <a:endCxn id="116" idx="0"/>
            </p:cNvCxnSpPr>
            <p:nvPr/>
          </p:nvCxnSpPr>
          <p:spPr>
            <a:xfrm flipH="1" rot="-5400000">
              <a:off x="5804388" y="1363348"/>
              <a:ext cx="84300" cy="600"/>
            </a:xfrm>
            <a:prstGeom prst="curvedConnector3">
              <a:avLst>
                <a:gd fmla="val 49951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5" name="Google Shape;115;p14"/>
            <p:cNvSpPr/>
            <p:nvPr/>
          </p:nvSpPr>
          <p:spPr>
            <a:xfrm>
              <a:off x="5828238" y="1285498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7" name="Google Shape;117;p14"/>
            <p:cNvCxnSpPr>
              <a:stCxn id="118" idx="2"/>
              <a:endCxn id="113" idx="6"/>
            </p:cNvCxnSpPr>
            <p:nvPr/>
          </p:nvCxnSpPr>
          <p:spPr>
            <a:xfrm rot="5400000">
              <a:off x="5983678" y="1908489"/>
              <a:ext cx="128100" cy="36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19" name="Google Shape;119;p14"/>
            <p:cNvSpPr/>
            <p:nvPr/>
          </p:nvSpPr>
          <p:spPr>
            <a:xfrm>
              <a:off x="6112838" y="177813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5727763" y="140571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6112828" y="177813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1" name="Google Shape;121;p14"/>
            <p:cNvCxnSpPr>
              <a:stCxn id="116" idx="2"/>
              <a:endCxn id="113" idx="0"/>
            </p:cNvCxnSpPr>
            <p:nvPr/>
          </p:nvCxnSpPr>
          <p:spPr>
            <a:xfrm flipH="1" rot="-5400000">
              <a:off x="5570988" y="1862190"/>
              <a:ext cx="5511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" name="Google Shape;118;p14"/>
            <p:cNvSpPr/>
            <p:nvPr/>
          </p:nvSpPr>
          <p:spPr>
            <a:xfrm>
              <a:off x="6112828" y="193053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2" name="Google Shape;122;p14"/>
            <p:cNvCxnSpPr>
              <a:stCxn id="116" idx="3"/>
              <a:endCxn id="120" idx="0"/>
            </p:cNvCxnSpPr>
            <p:nvPr/>
          </p:nvCxnSpPr>
          <p:spPr>
            <a:xfrm>
              <a:off x="5964713" y="1496328"/>
              <a:ext cx="266700" cy="2817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23" name="Google Shape;123;p14"/>
          <p:cNvGrpSpPr/>
          <p:nvPr/>
        </p:nvGrpSpPr>
        <p:grpSpPr>
          <a:xfrm>
            <a:off x="310900" y="2582495"/>
            <a:ext cx="1953600" cy="1752600"/>
            <a:chOff x="320450" y="1286000"/>
            <a:chExt cx="1953600" cy="1752600"/>
          </a:xfrm>
        </p:grpSpPr>
        <p:sp>
          <p:nvSpPr>
            <p:cNvPr id="124" name="Google Shape;124;p14"/>
            <p:cNvSpPr txBox="1"/>
            <p:nvPr/>
          </p:nvSpPr>
          <p:spPr>
            <a:xfrm>
              <a:off x="320450" y="1286000"/>
              <a:ext cx="1953600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else: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739325" y="13749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126" name="Google Shape;126;p14"/>
            <p:cNvGrpSpPr/>
            <p:nvPr/>
          </p:nvGrpSpPr>
          <p:grpSpPr>
            <a:xfrm>
              <a:off x="642122" y="1677290"/>
              <a:ext cx="1397103" cy="457800"/>
              <a:chOff x="2403372" y="1678115"/>
              <a:chExt cx="1397103" cy="457800"/>
            </a:xfrm>
          </p:grpSpPr>
          <p:cxnSp>
            <p:nvCxnSpPr>
              <p:cNvPr id="127" name="Google Shape;127;p14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8" name="Google Shape;128;p14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grpSp>
          <p:nvGrpSpPr>
            <p:cNvPr id="129" name="Google Shape;129;p14"/>
            <p:cNvGrpSpPr/>
            <p:nvPr/>
          </p:nvGrpSpPr>
          <p:grpSpPr>
            <a:xfrm>
              <a:off x="642122" y="2496398"/>
              <a:ext cx="1397103" cy="457800"/>
              <a:chOff x="2403372" y="2387528"/>
              <a:chExt cx="1397103" cy="457800"/>
            </a:xfrm>
          </p:grpSpPr>
          <p:cxnSp>
            <p:nvCxnSpPr>
              <p:cNvPr id="130" name="Google Shape;130;p14"/>
              <p:cNvCxnSpPr/>
              <p:nvPr/>
            </p:nvCxnSpPr>
            <p:spPr>
              <a:xfrm>
                <a:off x="2403372" y="2387528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1" name="Google Shape;131;p14"/>
              <p:cNvSpPr/>
              <p:nvPr/>
            </p:nvSpPr>
            <p:spPr>
              <a:xfrm>
                <a:off x="2500575" y="2387528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132" name="Google Shape;132;p14"/>
          <p:cNvGrpSpPr/>
          <p:nvPr/>
        </p:nvGrpSpPr>
        <p:grpSpPr>
          <a:xfrm>
            <a:off x="2594013" y="2581993"/>
            <a:ext cx="844475" cy="1790206"/>
            <a:chOff x="2527363" y="2102818"/>
            <a:chExt cx="844475" cy="1790206"/>
          </a:xfrm>
        </p:grpSpPr>
        <p:cxnSp>
          <p:nvCxnSpPr>
            <p:cNvPr id="133" name="Google Shape;133;p14"/>
            <p:cNvCxnSpPr>
              <a:stCxn id="134" idx="2"/>
              <a:endCxn id="135" idx="6"/>
            </p:cNvCxnSpPr>
            <p:nvPr/>
          </p:nvCxnSpPr>
          <p:spPr>
            <a:xfrm rot="10800000">
              <a:off x="2663728" y="3875024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35" name="Google Shape;135;p14"/>
            <p:cNvSpPr/>
            <p:nvPr/>
          </p:nvSpPr>
          <p:spPr>
            <a:xfrm>
              <a:off x="2627838" y="3857024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029128" y="3873224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6" name="Google Shape;136;p14"/>
            <p:cNvCxnSpPr>
              <a:stCxn id="137" idx="2"/>
              <a:endCxn id="134" idx="0"/>
            </p:cNvCxnSpPr>
            <p:nvPr/>
          </p:nvCxnSpPr>
          <p:spPr>
            <a:xfrm>
              <a:off x="3030928" y="3683559"/>
              <a:ext cx="0" cy="189600"/>
            </a:xfrm>
            <a:prstGeom prst="straightConnector1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4"/>
            <p:cNvCxnSpPr>
              <a:stCxn id="139" idx="4"/>
              <a:endCxn id="140" idx="0"/>
            </p:cNvCxnSpPr>
            <p:nvPr/>
          </p:nvCxnSpPr>
          <p:spPr>
            <a:xfrm flipH="1" rot="-5400000">
              <a:off x="2603988" y="2180668"/>
              <a:ext cx="84300" cy="600"/>
            </a:xfrm>
            <a:prstGeom prst="curvedConnector3">
              <a:avLst>
                <a:gd fmla="val 49951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4"/>
            <p:cNvSpPr/>
            <p:nvPr/>
          </p:nvSpPr>
          <p:spPr>
            <a:xfrm>
              <a:off x="2627838" y="2102818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1" name="Google Shape;141;p14"/>
            <p:cNvCxnSpPr>
              <a:stCxn id="142" idx="2"/>
              <a:endCxn id="143" idx="2"/>
            </p:cNvCxnSpPr>
            <p:nvPr/>
          </p:nvCxnSpPr>
          <p:spPr>
            <a:xfrm flipH="1" rot="-5400000">
              <a:off x="3126478" y="2749809"/>
              <a:ext cx="146100" cy="33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4" name="Google Shape;144;p14"/>
            <p:cNvSpPr/>
            <p:nvPr/>
          </p:nvSpPr>
          <p:spPr>
            <a:xfrm>
              <a:off x="2912438" y="25954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2527363" y="222303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912428" y="25954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6" name="Google Shape;146;p14"/>
            <p:cNvCxnSpPr>
              <a:stCxn id="140" idx="2"/>
              <a:endCxn id="147" idx="0"/>
            </p:cNvCxnSpPr>
            <p:nvPr/>
          </p:nvCxnSpPr>
          <p:spPr>
            <a:xfrm flipH="1" rot="-5400000">
              <a:off x="2288688" y="2761410"/>
              <a:ext cx="7149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2" name="Google Shape;142;p14"/>
            <p:cNvSpPr/>
            <p:nvPr/>
          </p:nvSpPr>
          <p:spPr>
            <a:xfrm>
              <a:off x="2912428" y="27478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8" name="Google Shape;148;p14"/>
            <p:cNvCxnSpPr>
              <a:stCxn id="140" idx="3"/>
              <a:endCxn id="145" idx="0"/>
            </p:cNvCxnSpPr>
            <p:nvPr/>
          </p:nvCxnSpPr>
          <p:spPr>
            <a:xfrm>
              <a:off x="2764313" y="2313647"/>
              <a:ext cx="266700" cy="2817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43" name="Google Shape;143;p14"/>
            <p:cNvSpPr/>
            <p:nvPr/>
          </p:nvSpPr>
          <p:spPr>
            <a:xfrm>
              <a:off x="3368238" y="2989792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2912438" y="34336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2912428" y="34336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2912428" y="35860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1" name="Google Shape;151;p14"/>
            <p:cNvCxnSpPr>
              <a:stCxn id="147" idx="6"/>
              <a:endCxn id="150" idx="0"/>
            </p:cNvCxnSpPr>
            <p:nvPr/>
          </p:nvCxnSpPr>
          <p:spPr>
            <a:xfrm>
              <a:off x="2647638" y="3120949"/>
              <a:ext cx="383400" cy="3126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2" name="Google Shape;152;p14"/>
            <p:cNvCxnSpPr>
              <a:stCxn id="143" idx="4"/>
              <a:endCxn id="134" idx="6"/>
            </p:cNvCxnSpPr>
            <p:nvPr/>
          </p:nvCxnSpPr>
          <p:spPr>
            <a:xfrm rot="5400000">
              <a:off x="2760588" y="3265642"/>
              <a:ext cx="881700" cy="337200"/>
            </a:xfrm>
            <a:prstGeom prst="bentConnector2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" name="Google Shape;147;p14"/>
            <p:cNvSpPr/>
            <p:nvPr/>
          </p:nvSpPr>
          <p:spPr>
            <a:xfrm>
              <a:off x="2644038" y="3119149"/>
              <a:ext cx="3600" cy="3600"/>
            </a:xfrm>
            <a:prstGeom prst="ellipse">
              <a:avLst/>
            </a:prstGeom>
            <a:solidFill>
              <a:srgbClr val="5B5BA5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4"/>
          <p:cNvGrpSpPr/>
          <p:nvPr/>
        </p:nvGrpSpPr>
        <p:grpSpPr>
          <a:xfrm>
            <a:off x="310900" y="1289800"/>
            <a:ext cx="1953600" cy="948300"/>
            <a:chOff x="310900" y="1289800"/>
            <a:chExt cx="1953600" cy="948300"/>
          </a:xfrm>
        </p:grpSpPr>
        <p:sp>
          <p:nvSpPr>
            <p:cNvPr id="154" name="Google Shape;154;p14"/>
            <p:cNvSpPr txBox="1"/>
            <p:nvPr/>
          </p:nvSpPr>
          <p:spPr>
            <a:xfrm>
              <a:off x="310900" y="1289800"/>
              <a:ext cx="1953600" cy="94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grpSp>
          <p:nvGrpSpPr>
            <p:cNvPr id="155" name="Google Shape;155;p14"/>
            <p:cNvGrpSpPr/>
            <p:nvPr/>
          </p:nvGrpSpPr>
          <p:grpSpPr>
            <a:xfrm>
              <a:off x="632572" y="1681090"/>
              <a:ext cx="1397103" cy="457800"/>
              <a:chOff x="2403372" y="1678115"/>
              <a:chExt cx="1397103" cy="457800"/>
            </a:xfrm>
          </p:grpSpPr>
          <p:cxnSp>
            <p:nvCxnSpPr>
              <p:cNvPr id="156" name="Google Shape;156;p14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7" name="Google Shape;157;p14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158" name="Google Shape;158;p14"/>
            <p:cNvSpPr/>
            <p:nvPr/>
          </p:nvSpPr>
          <p:spPr>
            <a:xfrm>
              <a:off x="729775" y="13782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 in Python: Greeting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310900" y="1289300"/>
            <a:ext cx="40965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Use </a:t>
            </a:r>
            <a:r>
              <a:rPr lang="en-GB" sz="1800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pair programming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Driver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Control the keyboard and mouse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Navigator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Provide support and instructions.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Alternate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between roles.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6" name="Google Shape;1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7"/>
            <a:ext cx="4086099" cy="272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/>
        </p:nvSpPr>
        <p:spPr>
          <a:xfrm>
            <a:off x="310900" y="1289300"/>
            <a:ext cx="40914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user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7620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" name="Google Shape;173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Selection in Python: Greeting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4736600" y="1289300"/>
            <a:ext cx="40914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Extend this program to recognise one particular name and treat it differently.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>
            <a:off x="4441389" y="2487591"/>
            <a:ext cx="3861850" cy="404400"/>
            <a:chOff x="4960850" y="3956300"/>
            <a:chExt cx="3861850" cy="404400"/>
          </a:xfrm>
        </p:grpSpPr>
        <p:sp>
          <p:nvSpPr>
            <p:cNvPr id="177" name="Google Shape;177;p16"/>
            <p:cNvSpPr txBox="1"/>
            <p:nvPr/>
          </p:nvSpPr>
          <p:spPr>
            <a:xfrm>
              <a:off x="5257800" y="3956300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Live coding (ncce.io/py-greeting-30)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78" name="Google Shape;17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0850" y="4030962"/>
              <a:ext cx="270000" cy="27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Selection in Python</a:t>
            </a: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: commentary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310900" y="1289300"/>
            <a:ext cx="44256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user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user == "Elizabeth":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print("Good morning Your Majesty")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4736500" y="1350500"/>
            <a:ext cx="40863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condition will check if the value of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equal to the string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Elizabeth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4736500" y="2569700"/>
            <a:ext cx="40863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This is the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block, i.e. the code that will be executed if the condition is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4736500" y="1960100"/>
            <a:ext cx="40863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expression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"Elizabeth"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will evaluate to either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or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4736500" y="3179300"/>
            <a:ext cx="40863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This is the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block, i.e. the code that will be executed if the condition is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4736500" y="3788900"/>
            <a:ext cx="40863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Only </a:t>
            </a:r>
            <a:r>
              <a:rPr b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one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of these blocks will be executed, depending on the value of the condition.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674776" y="1980718"/>
            <a:ext cx="20814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529550" y="2241458"/>
            <a:ext cx="37749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529550" y="2720360"/>
            <a:ext cx="37749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