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  <p:sldMasterId id="2147483663" r:id="rId2"/>
  </p:sldMasterIdLst>
  <p:notesMasterIdLst>
    <p:notesMasterId r:id="rId2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5143500" type="screen16x9"/>
  <p:notesSz cx="6858000" cy="9144000"/>
  <p:embeddedFontLst>
    <p:embeddedFont>
      <p:font typeface="Quicksand" panose="020B0604020202020204" charset="0"/>
      <p:regular r:id="rId28"/>
      <p:bold r:id="rId29"/>
    </p:embeddedFont>
    <p:embeddedFont>
      <p:font typeface="Quicksand Light" panose="020B0604020202020204" charset="0"/>
      <p:regular r:id="rId30"/>
      <p:bold r:id="rId31"/>
    </p:embeddedFont>
    <p:embeddedFont>
      <p:font typeface="Roboto Mono" panose="020B0604020202020204" charset="0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font" Target="fonts/font7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6.fntdata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5.fntdata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1.fntdata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4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cce.io/tcc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about:blank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Arial"/>
              <a:buNone/>
            </a:pPr>
            <a:r>
              <a:rPr lang="en-GB" sz="10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Last updated 16-04-21</a:t>
            </a:r>
            <a:endParaRPr sz="10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Arial"/>
              <a:buNone/>
            </a:pPr>
            <a:endParaRPr sz="10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Resources are updated regularly — the latest version is available at: </a:t>
            </a:r>
            <a:r>
              <a:rPr lang="en-GB" sz="9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ncce.io/tcc</a:t>
            </a: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9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Arial"/>
              <a:buNone/>
            </a:pPr>
            <a:endParaRPr sz="90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This resource is licensed under the Open Government Licence, version 3. For more information on this licence, see</a:t>
            </a:r>
            <a:r>
              <a:rPr lang="en-GB" sz="900" u="sng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ncce.io/ogl</a:t>
            </a:r>
            <a:r>
              <a:rPr lang="en-GB" sz="90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6b763d00b3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6b763d00b3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6b763d00b3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6b763d00b3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b763d00b3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6b763d00b3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ca33986e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6ca33986e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6ca33986e8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6ca33986e8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6ca33986e8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6ca33986e8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6aecee55ec_6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6aecee55ec_6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6b2f9add0e_0_2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6b2f9add0e_0_2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6b2f9add0e_0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6b2f9add0e_0_2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6b3760a4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6b3760a48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b2f9add0e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b2f9add0e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6b2f9add0e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6b2f9add0e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6c9b105bc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Google Shape;399;g6c9b105bc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6c9b105bcd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6c9b105bcd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6016eeabfd_2_2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6016eeabfd_2_2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6016eeabfd_2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6016eeabfd_2_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6b2f9add0e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6b2f9add0e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6b2f9add0e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6b2f9add0e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>
              <a:solidFill>
                <a:srgbClr val="434343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60944449e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60944449e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60944449e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60944449ec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6b036c2135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6b036c2135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b036c2135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6b036c2135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7554db3cf8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7554db3cf8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_3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5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67675" y="4249150"/>
            <a:ext cx="1465423" cy="65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and text under (with heading)">
  <p:cSld name="TITLE_4_1_1_2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200" cy="309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2"/>
          </p:nvPr>
        </p:nvSpPr>
        <p:spPr>
          <a:xfrm>
            <a:off x="310900" y="4117599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and text under (no heading)">
  <p:cSld name="TITLE_4_1_1_1_4_1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body" idx="1"/>
          </p:nvPr>
        </p:nvSpPr>
        <p:spPr>
          <a:xfrm>
            <a:off x="310900" y="472000"/>
            <a:ext cx="8521200" cy="3795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2"/>
          </p:nvPr>
        </p:nvSpPr>
        <p:spPr>
          <a:xfrm>
            <a:off x="310900" y="4282175"/>
            <a:ext cx="85212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(no text under)">
  <p:cSld name="TITLE_4_1_1_1_3_2_1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200" cy="3811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70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or Images side by side">
  <p:cSld name="TITLE_4_1_1_1_3_1_1_1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2"/>
          </p:nvPr>
        </p:nvSpPr>
        <p:spPr>
          <a:xfrm>
            <a:off x="4736600" y="1170100"/>
            <a:ext cx="4096500" cy="365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text">
  <p:cSld name="TITLE_4_1_1_1_1_1_1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600" b="0"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ives / Questions / Lists">
  <p:cSld name="TITLE_4_1_1_1_2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and text under (with heading)">
  <p:cSld name="TITLE_4_1_1_2_1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200" cy="3097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310900" y="4117599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and text under (no heading)">
  <p:cSld name="TITLE_4_1_1_1_4_1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0900" y="472000"/>
            <a:ext cx="8521200" cy="3795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310900" y="4282175"/>
            <a:ext cx="85212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(no text under)">
  <p:cSld name="TITLE_4_1_1_1_3_2_1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200" cy="3811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70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or Images side by side">
  <p:cSld name="TITLE_4_1_1_1_3_1_1_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4736600" y="1170100"/>
            <a:ext cx="4096500" cy="3659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text">
  <p:cSld name="TITLE_4_1_1_1_1_1_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3600" b="0"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_3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/>
          <p:nvPr/>
        </p:nvSpPr>
        <p:spPr>
          <a:xfrm>
            <a:off x="8316875" y="4351925"/>
            <a:ext cx="564300" cy="465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3" name="Google Shape;53;p10"/>
          <p:cNvPicPr preferRelativeResize="0"/>
          <p:nvPr/>
        </p:nvPicPr>
        <p:blipFill rotWithShape="1">
          <a:blip r:embed="rId2">
            <a:alphaModFix/>
          </a:blip>
          <a:srcRect l="14223" t="14372" r="15015" b="14825"/>
          <a:stretch/>
        </p:blipFill>
        <p:spPr>
          <a:xfrm>
            <a:off x="8255175" y="4304125"/>
            <a:ext cx="694023" cy="694026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5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ubTitle" idx="1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ives / Questions / Lists">
  <p:cSld name="TITLE_4_1_1_1_2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0900" y="1170125"/>
            <a:ext cx="8522100" cy="3811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1155CC">
            <a:alpha val="559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2725"/>
            <a:ext cx="9144000" cy="30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15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icksand"/>
              <a:buNone/>
              <a:defRPr sz="28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500" cy="3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  <a:defRPr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196">
          <p15:clr>
            <a:srgbClr val="EA4335"/>
          </p15:clr>
        </p15:guide>
        <p15:guide id="2" orient="horz" pos="196">
          <p15:clr>
            <a:srgbClr val="EA4335"/>
          </p15:clr>
        </p15:guide>
        <p15:guide id="3" orient="horz" pos="641">
          <p15:clr>
            <a:srgbClr val="EA4335"/>
          </p15:clr>
        </p15:guide>
        <p15:guide id="4" pos="2776">
          <p15:clr>
            <a:srgbClr val="EA4335"/>
          </p15:clr>
        </p15:guide>
        <p15:guide id="5" orient="horz" pos="812">
          <p15:clr>
            <a:srgbClr val="EA4335"/>
          </p15:clr>
        </p15:guide>
        <p15:guide id="6" pos="2984">
          <p15:clr>
            <a:srgbClr val="EA4335"/>
          </p15:clr>
        </p15:guide>
        <p15:guide id="7" pos="5564">
          <p15:clr>
            <a:srgbClr val="EA4335"/>
          </p15:clr>
        </p15:guide>
        <p15:guide id="8" orient="horz" pos="2592">
          <p15:clr>
            <a:srgbClr val="EA4335"/>
          </p15:clr>
        </p15:guide>
        <p15:guide id="9" pos="2448">
          <p15:clr>
            <a:srgbClr val="EA4335"/>
          </p15:clr>
        </p15:guide>
        <p15:guide id="10" pos="3312">
          <p15:clr>
            <a:srgbClr val="EA4335"/>
          </p15:clr>
        </p15:guide>
        <p15:guide id="11" orient="horz" pos="3041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1155CC">
            <a:alpha val="5590"/>
          </a:srgbClr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0" y="2725"/>
            <a:ext cx="9144000" cy="30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15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icksand"/>
              <a:buNone/>
              <a:defRPr sz="28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500" cy="3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  <a:defRPr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"/>
              <a:buChar char="■"/>
              <a:def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algn="ctr" rtl="0">
              <a:buNone/>
              <a:defRPr sz="800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196">
          <p15:clr>
            <a:srgbClr val="EA4335"/>
          </p15:clr>
        </p15:guide>
        <p15:guide id="2" orient="horz" pos="196">
          <p15:clr>
            <a:srgbClr val="EA4335"/>
          </p15:clr>
        </p15:guide>
        <p15:guide id="3" orient="horz" pos="641">
          <p15:clr>
            <a:srgbClr val="EA4335"/>
          </p15:clr>
        </p15:guide>
        <p15:guide id="4" pos="2776">
          <p15:clr>
            <a:srgbClr val="EA4335"/>
          </p15:clr>
        </p15:guide>
        <p15:guide id="5" orient="horz" pos="812">
          <p15:clr>
            <a:srgbClr val="EA4335"/>
          </p15:clr>
        </p15:guide>
        <p15:guide id="6" pos="2984">
          <p15:clr>
            <a:srgbClr val="EA4335"/>
          </p15:clr>
        </p15:guide>
        <p15:guide id="7" pos="5564">
          <p15:clr>
            <a:srgbClr val="EA4335"/>
          </p15:clr>
        </p15:guide>
        <p15:guide id="8" orient="horz" pos="2592">
          <p15:clr>
            <a:srgbClr val="EA4335"/>
          </p15:clr>
        </p15:guide>
        <p15:guide id="9" pos="2448">
          <p15:clr>
            <a:srgbClr val="EA4335"/>
          </p15:clr>
        </p15:guide>
        <p15:guide id="10" pos="3312">
          <p15:clr>
            <a:srgbClr val="EA4335"/>
          </p15:clr>
        </p15:guide>
        <p15:guide id="11" orient="horz" pos="304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Lesson 2: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Crunching numbers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subTitle" idx="1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dirty="0"/>
              <a:t>Intro to Python programming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6"/>
          <p:cNvSpPr txBox="1"/>
          <p:nvPr/>
        </p:nvSpPr>
        <p:spPr>
          <a:xfrm>
            <a:off x="310900" y="1289300"/>
            <a:ext cx="4425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days = 7 * 31 + 4 * 30 + 28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quad = 4 * days + 1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print(quad, "days in four years")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14" name="Google Shape;214;p26"/>
          <p:cNvSpPr/>
          <p:nvPr/>
        </p:nvSpPr>
        <p:spPr>
          <a:xfrm>
            <a:off x="336175" y="1350500"/>
            <a:ext cx="30165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6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16" name="Google Shape;216;p26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machine</a:t>
            </a:r>
            <a:endParaRPr sz="2400" b="1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executes the code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217" name="Google Shape;217;p26"/>
          <p:cNvGrpSpPr/>
          <p:nvPr/>
        </p:nvGrpSpPr>
        <p:grpSpPr>
          <a:xfrm>
            <a:off x="4724400" y="3106850"/>
            <a:ext cx="1984913" cy="363178"/>
            <a:chOff x="5257800" y="2344850"/>
            <a:chExt cx="1984913" cy="363178"/>
          </a:xfrm>
        </p:grpSpPr>
        <p:sp>
          <p:nvSpPr>
            <p:cNvPr id="218" name="Google Shape;218;p26"/>
            <p:cNvSpPr txBox="1"/>
            <p:nvPr/>
          </p:nvSpPr>
          <p:spPr>
            <a:xfrm>
              <a:off x="5257800" y="2344850"/>
              <a:ext cx="13737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days</a:t>
              </a:r>
              <a:endParaRPr/>
            </a:p>
          </p:txBody>
        </p:sp>
        <p:sp>
          <p:nvSpPr>
            <p:cNvPr id="219" name="Google Shape;219;p26"/>
            <p:cNvSpPr/>
            <p:nvPr/>
          </p:nvSpPr>
          <p:spPr>
            <a:xfrm>
              <a:off x="6090113" y="2393928"/>
              <a:ext cx="1152600" cy="3141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18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365</a:t>
              </a:r>
              <a:endParaRPr/>
            </a:p>
          </p:txBody>
        </p:sp>
      </p:grpSp>
      <p:sp>
        <p:nvSpPr>
          <p:cNvPr id="220" name="Google Shape;220;p26"/>
          <p:cNvSpPr/>
          <p:nvPr/>
        </p:nvSpPr>
        <p:spPr>
          <a:xfrm>
            <a:off x="1098176" y="1350500"/>
            <a:ext cx="22545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6"/>
          <p:cNvSpPr txBox="1"/>
          <p:nvPr/>
        </p:nvSpPr>
        <p:spPr>
          <a:xfrm>
            <a:off x="4736600" y="1289300"/>
            <a:ext cx="40860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Current instruction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22" name="Google Shape;222;p26"/>
          <p:cNvSpPr txBox="1"/>
          <p:nvPr/>
        </p:nvSpPr>
        <p:spPr>
          <a:xfrm>
            <a:off x="4736700" y="2737100"/>
            <a:ext cx="40860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State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23" name="Google Shape;223;p26"/>
          <p:cNvSpPr txBox="1"/>
          <p:nvPr/>
        </p:nvSpPr>
        <p:spPr>
          <a:xfrm>
            <a:off x="4724400" y="4108700"/>
            <a:ext cx="3564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Output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24" name="Google Shape;224;p26"/>
          <p:cNvSpPr txBox="1"/>
          <p:nvPr/>
        </p:nvSpPr>
        <p:spPr>
          <a:xfrm>
            <a:off x="4736700" y="1594100"/>
            <a:ext cx="40860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Evaluate the expression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225" name="Google Shape;225;p26"/>
          <p:cNvGrpSpPr/>
          <p:nvPr/>
        </p:nvGrpSpPr>
        <p:grpSpPr>
          <a:xfrm>
            <a:off x="4724400" y="2203511"/>
            <a:ext cx="3564900" cy="363300"/>
            <a:chOff x="5257800" y="2279900"/>
            <a:chExt cx="3564900" cy="363300"/>
          </a:xfrm>
        </p:grpSpPr>
        <p:sp>
          <p:nvSpPr>
            <p:cNvPr id="226" name="Google Shape;226;p26"/>
            <p:cNvSpPr txBox="1"/>
            <p:nvPr/>
          </p:nvSpPr>
          <p:spPr>
            <a:xfrm>
              <a:off x="5257800" y="2279900"/>
              <a:ext cx="3564900" cy="363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54000" bIns="91425" anchor="t" anchorCtr="0">
              <a:noAutofit/>
            </a:bodyPr>
            <a:lstStyle/>
            <a:p>
              <a:pPr marL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     Calculate the days in a year.</a:t>
              </a:r>
              <a:endParaRPr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227" name="Google Shape;227;p26"/>
            <p:cNvSpPr/>
            <p:nvPr/>
          </p:nvSpPr>
          <p:spPr>
            <a:xfrm>
              <a:off x="5352261" y="2393774"/>
              <a:ext cx="180000" cy="1800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?</a:t>
              </a:r>
              <a:endParaRPr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sp>
        <p:nvSpPr>
          <p:cNvPr id="228" name="Google Shape;228;p26"/>
          <p:cNvSpPr txBox="1"/>
          <p:nvPr/>
        </p:nvSpPr>
        <p:spPr>
          <a:xfrm>
            <a:off x="4736700" y="1808225"/>
            <a:ext cx="40860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and assign the value to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days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29" name="Google Shape;229;p26"/>
          <p:cNvSpPr/>
          <p:nvPr/>
        </p:nvSpPr>
        <p:spPr>
          <a:xfrm>
            <a:off x="3406150" y="1377862"/>
            <a:ext cx="359400" cy="2232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4400" rIns="0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Roboto Mono"/>
                <a:ea typeface="Roboto Mono"/>
                <a:cs typeface="Roboto Mono"/>
                <a:sym typeface="Roboto Mono"/>
              </a:rPr>
              <a:t>365</a:t>
            </a: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7"/>
          <p:cNvSpPr txBox="1"/>
          <p:nvPr/>
        </p:nvSpPr>
        <p:spPr>
          <a:xfrm>
            <a:off x="4736700" y="1594100"/>
            <a:ext cx="40860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Evaluate the expression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35" name="Google Shape;235;p27"/>
          <p:cNvSpPr/>
          <p:nvPr/>
        </p:nvSpPr>
        <p:spPr>
          <a:xfrm>
            <a:off x="310900" y="1607750"/>
            <a:ext cx="22014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27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37" name="Google Shape;237;p27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machine</a:t>
            </a:r>
            <a:endParaRPr sz="2400" b="1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executes the code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238" name="Google Shape;238;p27"/>
          <p:cNvGrpSpPr/>
          <p:nvPr/>
        </p:nvGrpSpPr>
        <p:grpSpPr>
          <a:xfrm>
            <a:off x="4724400" y="3106850"/>
            <a:ext cx="1984913" cy="363178"/>
            <a:chOff x="5257800" y="2344850"/>
            <a:chExt cx="1984913" cy="363178"/>
          </a:xfrm>
        </p:grpSpPr>
        <p:sp>
          <p:nvSpPr>
            <p:cNvPr id="239" name="Google Shape;239;p27"/>
            <p:cNvSpPr txBox="1"/>
            <p:nvPr/>
          </p:nvSpPr>
          <p:spPr>
            <a:xfrm>
              <a:off x="5257800" y="2344850"/>
              <a:ext cx="13737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days</a:t>
              </a:r>
              <a:endParaRPr/>
            </a:p>
          </p:txBody>
        </p:sp>
        <p:sp>
          <p:nvSpPr>
            <p:cNvPr id="240" name="Google Shape;240;p27"/>
            <p:cNvSpPr/>
            <p:nvPr/>
          </p:nvSpPr>
          <p:spPr>
            <a:xfrm>
              <a:off x="6090113" y="2393928"/>
              <a:ext cx="1152600" cy="3141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18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365</a:t>
              </a:r>
              <a:endParaRPr/>
            </a:p>
          </p:txBody>
        </p:sp>
      </p:grpSp>
      <p:sp>
        <p:nvSpPr>
          <p:cNvPr id="241" name="Google Shape;241;p27"/>
          <p:cNvSpPr/>
          <p:nvPr/>
        </p:nvSpPr>
        <p:spPr>
          <a:xfrm>
            <a:off x="1098722" y="1603125"/>
            <a:ext cx="14136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2" name="Google Shape;242;p27"/>
          <p:cNvGrpSpPr/>
          <p:nvPr/>
        </p:nvGrpSpPr>
        <p:grpSpPr>
          <a:xfrm>
            <a:off x="4724400" y="3487850"/>
            <a:ext cx="1984913" cy="363178"/>
            <a:chOff x="5257800" y="2725850"/>
            <a:chExt cx="1984913" cy="363178"/>
          </a:xfrm>
        </p:grpSpPr>
        <p:sp>
          <p:nvSpPr>
            <p:cNvPr id="243" name="Google Shape;243;p27"/>
            <p:cNvSpPr txBox="1"/>
            <p:nvPr/>
          </p:nvSpPr>
          <p:spPr>
            <a:xfrm>
              <a:off x="5257800" y="2725850"/>
              <a:ext cx="13737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quad</a:t>
              </a:r>
              <a:endParaRPr/>
            </a:p>
          </p:txBody>
        </p:sp>
        <p:sp>
          <p:nvSpPr>
            <p:cNvPr id="244" name="Google Shape;244;p27"/>
            <p:cNvSpPr/>
            <p:nvPr/>
          </p:nvSpPr>
          <p:spPr>
            <a:xfrm>
              <a:off x="6090113" y="2774928"/>
              <a:ext cx="1152600" cy="3141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18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1461</a:t>
              </a:r>
              <a:endParaRPr/>
            </a:p>
          </p:txBody>
        </p:sp>
      </p:grpSp>
      <p:sp>
        <p:nvSpPr>
          <p:cNvPr id="245" name="Google Shape;245;p27"/>
          <p:cNvSpPr txBox="1"/>
          <p:nvPr/>
        </p:nvSpPr>
        <p:spPr>
          <a:xfrm>
            <a:off x="4736600" y="1289300"/>
            <a:ext cx="40860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Current instruction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6" name="Google Shape;246;p27"/>
          <p:cNvSpPr txBox="1"/>
          <p:nvPr/>
        </p:nvSpPr>
        <p:spPr>
          <a:xfrm>
            <a:off x="4736700" y="2737100"/>
            <a:ext cx="40860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State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7" name="Google Shape;247;p27"/>
          <p:cNvSpPr txBox="1"/>
          <p:nvPr/>
        </p:nvSpPr>
        <p:spPr>
          <a:xfrm>
            <a:off x="4724400" y="4108700"/>
            <a:ext cx="3564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Output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8" name="Google Shape;248;p27"/>
          <p:cNvSpPr txBox="1"/>
          <p:nvPr/>
        </p:nvSpPr>
        <p:spPr>
          <a:xfrm>
            <a:off x="4736700" y="1822700"/>
            <a:ext cx="40860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and assign the value to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quad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249" name="Google Shape;249;p27"/>
          <p:cNvGrpSpPr/>
          <p:nvPr/>
        </p:nvGrpSpPr>
        <p:grpSpPr>
          <a:xfrm>
            <a:off x="4724400" y="2203700"/>
            <a:ext cx="3564900" cy="363300"/>
            <a:chOff x="5257800" y="2203700"/>
            <a:chExt cx="3564900" cy="363300"/>
          </a:xfrm>
        </p:grpSpPr>
        <p:sp>
          <p:nvSpPr>
            <p:cNvPr id="250" name="Google Shape;250;p27"/>
            <p:cNvSpPr txBox="1"/>
            <p:nvPr/>
          </p:nvSpPr>
          <p:spPr>
            <a:xfrm>
              <a:off x="5257800" y="2203700"/>
              <a:ext cx="3564900" cy="363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54000" bIns="91425" anchor="t" anchorCtr="0">
              <a:noAutofit/>
            </a:bodyPr>
            <a:lstStyle/>
            <a:p>
              <a:pPr marL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     Calculate the days in four years.</a:t>
              </a:r>
              <a:endParaRPr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251" name="Google Shape;251;p27"/>
            <p:cNvSpPr/>
            <p:nvPr/>
          </p:nvSpPr>
          <p:spPr>
            <a:xfrm>
              <a:off x="5352261" y="2317574"/>
              <a:ext cx="180000" cy="1800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?</a:t>
              </a:r>
              <a:endParaRPr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sp>
        <p:nvSpPr>
          <p:cNvPr id="252" name="Google Shape;252;p27"/>
          <p:cNvSpPr txBox="1"/>
          <p:nvPr/>
        </p:nvSpPr>
        <p:spPr>
          <a:xfrm>
            <a:off x="310900" y="1289300"/>
            <a:ext cx="4425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days = 7 * 31 + 4 * 30 + 28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quad = 4 * days + 1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print(quad, "days in four years")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53" name="Google Shape;253;p27"/>
          <p:cNvSpPr/>
          <p:nvPr/>
        </p:nvSpPr>
        <p:spPr>
          <a:xfrm>
            <a:off x="2567950" y="1631925"/>
            <a:ext cx="359400" cy="2232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4400" rIns="0" bIns="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Roboto Mono"/>
                <a:ea typeface="Roboto Mono"/>
                <a:cs typeface="Roboto Mono"/>
                <a:sym typeface="Roboto Mono"/>
              </a:rPr>
              <a:t>1461</a:t>
            </a: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8"/>
          <p:cNvSpPr txBox="1"/>
          <p:nvPr/>
        </p:nvSpPr>
        <p:spPr>
          <a:xfrm>
            <a:off x="310900" y="1289300"/>
            <a:ext cx="4425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days = 365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quad = 4 * days + 1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print(quad, "days in four years")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59" name="Google Shape;259;p28"/>
          <p:cNvSpPr/>
          <p:nvPr/>
        </p:nvSpPr>
        <p:spPr>
          <a:xfrm>
            <a:off x="310900" y="1865000"/>
            <a:ext cx="36870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8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61" name="Google Shape;261;p28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machine</a:t>
            </a:r>
            <a:endParaRPr sz="2400" b="1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executes the code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262" name="Google Shape;262;p28"/>
          <p:cNvGrpSpPr/>
          <p:nvPr/>
        </p:nvGrpSpPr>
        <p:grpSpPr>
          <a:xfrm>
            <a:off x="4724400" y="3106850"/>
            <a:ext cx="1984913" cy="363178"/>
            <a:chOff x="5257800" y="2344850"/>
            <a:chExt cx="1984913" cy="363178"/>
          </a:xfrm>
        </p:grpSpPr>
        <p:sp>
          <p:nvSpPr>
            <p:cNvPr id="263" name="Google Shape;263;p28"/>
            <p:cNvSpPr txBox="1"/>
            <p:nvPr/>
          </p:nvSpPr>
          <p:spPr>
            <a:xfrm>
              <a:off x="5257800" y="2344850"/>
              <a:ext cx="13737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days</a:t>
              </a:r>
              <a:endParaRPr/>
            </a:p>
          </p:txBody>
        </p:sp>
        <p:sp>
          <p:nvSpPr>
            <p:cNvPr id="264" name="Google Shape;264;p28"/>
            <p:cNvSpPr/>
            <p:nvPr/>
          </p:nvSpPr>
          <p:spPr>
            <a:xfrm>
              <a:off x="6090113" y="2393928"/>
              <a:ext cx="1152600" cy="3141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18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365</a:t>
              </a:r>
              <a:endParaRPr/>
            </a:p>
          </p:txBody>
        </p:sp>
      </p:grpSp>
      <p:sp>
        <p:nvSpPr>
          <p:cNvPr id="265" name="Google Shape;265;p28"/>
          <p:cNvSpPr txBox="1"/>
          <p:nvPr/>
        </p:nvSpPr>
        <p:spPr>
          <a:xfrm>
            <a:off x="4736400" y="4413500"/>
            <a:ext cx="40863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1461 days in four years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266" name="Google Shape;266;p28"/>
          <p:cNvGrpSpPr/>
          <p:nvPr/>
        </p:nvGrpSpPr>
        <p:grpSpPr>
          <a:xfrm>
            <a:off x="4724400" y="3487850"/>
            <a:ext cx="1984913" cy="363178"/>
            <a:chOff x="5257800" y="2725850"/>
            <a:chExt cx="1984913" cy="363178"/>
          </a:xfrm>
        </p:grpSpPr>
        <p:sp>
          <p:nvSpPr>
            <p:cNvPr id="267" name="Google Shape;267;p28"/>
            <p:cNvSpPr txBox="1"/>
            <p:nvPr/>
          </p:nvSpPr>
          <p:spPr>
            <a:xfrm>
              <a:off x="5257800" y="2725850"/>
              <a:ext cx="1373700" cy="36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quad</a:t>
              </a:r>
              <a:endParaRPr/>
            </a:p>
          </p:txBody>
        </p:sp>
        <p:sp>
          <p:nvSpPr>
            <p:cNvPr id="268" name="Google Shape;268;p28"/>
            <p:cNvSpPr/>
            <p:nvPr/>
          </p:nvSpPr>
          <p:spPr>
            <a:xfrm>
              <a:off x="6090113" y="2774928"/>
              <a:ext cx="1152600" cy="3141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18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1461</a:t>
              </a:r>
              <a:endParaRPr/>
            </a:p>
          </p:txBody>
        </p:sp>
      </p:grpSp>
      <p:sp>
        <p:nvSpPr>
          <p:cNvPr id="269" name="Google Shape;269;p28"/>
          <p:cNvSpPr txBox="1"/>
          <p:nvPr/>
        </p:nvSpPr>
        <p:spPr>
          <a:xfrm>
            <a:off x="4736500" y="1289300"/>
            <a:ext cx="40863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Current instruction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70" name="Google Shape;270;p28"/>
          <p:cNvSpPr txBox="1"/>
          <p:nvPr/>
        </p:nvSpPr>
        <p:spPr>
          <a:xfrm>
            <a:off x="4724400" y="2737100"/>
            <a:ext cx="3564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State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71" name="Google Shape;271;p28"/>
          <p:cNvSpPr txBox="1"/>
          <p:nvPr/>
        </p:nvSpPr>
        <p:spPr>
          <a:xfrm>
            <a:off x="4724400" y="4108700"/>
            <a:ext cx="3564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Output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72" name="Google Shape;272;p28"/>
          <p:cNvSpPr txBox="1"/>
          <p:nvPr/>
        </p:nvSpPr>
        <p:spPr>
          <a:xfrm>
            <a:off x="4736400" y="1594100"/>
            <a:ext cx="4086300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Display the value of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quad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73" name="Google Shape;273;p28"/>
          <p:cNvSpPr txBox="1"/>
          <p:nvPr/>
        </p:nvSpPr>
        <p:spPr>
          <a:xfrm>
            <a:off x="4736400" y="1822700"/>
            <a:ext cx="40863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and the literal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"days in four years"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74" name="Google Shape;274;p28"/>
          <p:cNvSpPr txBox="1"/>
          <p:nvPr/>
        </p:nvSpPr>
        <p:spPr>
          <a:xfrm>
            <a:off x="4724400" y="2203700"/>
            <a:ext cx="3564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    Display the result.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75" name="Google Shape;275;p28"/>
          <p:cNvSpPr/>
          <p:nvPr/>
        </p:nvSpPr>
        <p:spPr>
          <a:xfrm>
            <a:off x="4818861" y="2317574"/>
            <a:ext cx="180000" cy="1800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?</a:t>
            </a:r>
            <a:endParaRPr sz="1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9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Order matters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81" name="Google Shape;281;p29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82" name="Google Shape;282;p29"/>
          <p:cNvSpPr txBox="1"/>
          <p:nvPr/>
        </p:nvSpPr>
        <p:spPr>
          <a:xfrm>
            <a:off x="310900" y="1322525"/>
            <a:ext cx="4096500" cy="23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You will be given a program that is supposed to convert a length of time from seconds to minutes. 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Rearrange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(change the order of) the statements, so that the program runs to completion without errors.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Use your </a:t>
            </a: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worksheet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283" name="Google Shape;28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6200" y="1298895"/>
            <a:ext cx="4096499" cy="1663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0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sp>
        <p:nvSpPr>
          <p:cNvPr id="289" name="Google Shape;289;p30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Subtle points</a:t>
            </a:r>
            <a:endParaRPr sz="2400" b="1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90" name="Google Shape;290;p30"/>
          <p:cNvSpPr txBox="1"/>
          <p:nvPr/>
        </p:nvSpPr>
        <p:spPr>
          <a:xfrm>
            <a:off x="554250" y="1289300"/>
            <a:ext cx="4182300" cy="9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number = 5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double = 2 * number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number = 15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91" name="Google Shape;291;p30"/>
          <p:cNvSpPr/>
          <p:nvPr/>
        </p:nvSpPr>
        <p:spPr>
          <a:xfrm>
            <a:off x="310900" y="1907597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92" name="Google Shape;292;p30"/>
          <p:cNvSpPr txBox="1"/>
          <p:nvPr/>
        </p:nvSpPr>
        <p:spPr>
          <a:xfrm>
            <a:off x="4736600" y="1289300"/>
            <a:ext cx="4086000" cy="20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Question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What will be the value of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double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, after executing line     ?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120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10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30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Line      is not a valid assignment: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number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already has a value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93" name="Google Shape;293;p30"/>
          <p:cNvSpPr/>
          <p:nvPr/>
        </p:nvSpPr>
        <p:spPr>
          <a:xfrm>
            <a:off x="4910863" y="2364797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94" name="Google Shape;294;p30"/>
          <p:cNvSpPr/>
          <p:nvPr/>
        </p:nvSpPr>
        <p:spPr>
          <a:xfrm>
            <a:off x="4910863" y="2606812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95" name="Google Shape;295;p30"/>
          <p:cNvSpPr/>
          <p:nvPr/>
        </p:nvSpPr>
        <p:spPr>
          <a:xfrm>
            <a:off x="4910863" y="2835268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96" name="Google Shape;296;p30"/>
          <p:cNvSpPr/>
          <p:nvPr/>
        </p:nvSpPr>
        <p:spPr>
          <a:xfrm>
            <a:off x="5995752" y="1965572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297" name="Google Shape;297;p30"/>
          <p:cNvGrpSpPr/>
          <p:nvPr/>
        </p:nvGrpSpPr>
        <p:grpSpPr>
          <a:xfrm>
            <a:off x="4717576" y="2332360"/>
            <a:ext cx="390401" cy="229550"/>
            <a:chOff x="5235174" y="2560960"/>
            <a:chExt cx="390401" cy="229550"/>
          </a:xfrm>
        </p:grpSpPr>
        <p:sp>
          <p:nvSpPr>
            <p:cNvPr id="298" name="Google Shape;298;p30"/>
            <p:cNvSpPr/>
            <p:nvPr/>
          </p:nvSpPr>
          <p:spPr>
            <a:xfrm>
              <a:off x="5409575" y="2574510"/>
              <a:ext cx="216000" cy="2160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299" name="Google Shape;299;p30"/>
            <p:cNvSpPr/>
            <p:nvPr/>
          </p:nvSpPr>
          <p:spPr>
            <a:xfrm>
              <a:off x="5235174" y="2560960"/>
              <a:ext cx="216000" cy="216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▹</a:t>
              </a:r>
              <a:endParaRPr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grpSp>
        <p:nvGrpSpPr>
          <p:cNvPr id="300" name="Google Shape;300;p30"/>
          <p:cNvGrpSpPr/>
          <p:nvPr/>
        </p:nvGrpSpPr>
        <p:grpSpPr>
          <a:xfrm>
            <a:off x="4736700" y="3651500"/>
            <a:ext cx="4086000" cy="946200"/>
            <a:chOff x="4736700" y="3651500"/>
            <a:chExt cx="4086000" cy="946200"/>
          </a:xfrm>
        </p:grpSpPr>
        <p:sp>
          <p:nvSpPr>
            <p:cNvPr id="301" name="Google Shape;301;p30"/>
            <p:cNvSpPr txBox="1"/>
            <p:nvPr/>
          </p:nvSpPr>
          <p:spPr>
            <a:xfrm>
              <a:off x="4736700" y="3651500"/>
              <a:ext cx="4086000" cy="9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54000" bIns="91425" anchor="t" anchorCtr="0">
              <a:noAutofit/>
            </a:bodyPr>
            <a:lstStyle/>
            <a:p>
              <a:pPr marL="0" lvl="0" indent="0" algn="l" rtl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FFFFFF"/>
                  </a:solidFill>
                  <a:highlight>
                    <a:schemeClr val="dk1"/>
                  </a:highlight>
                  <a:latin typeface="Quicksand"/>
                  <a:ea typeface="Quicksand"/>
                  <a:cs typeface="Quicksand"/>
                  <a:sym typeface="Quicksand"/>
                </a:rPr>
                <a:t> Why </a:t>
              </a:r>
              <a:r>
                <a:rPr lang="en-GB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.</a:t>
              </a: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 </a:t>
              </a:r>
              <a:endParaRPr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marL="0" lvl="0" indent="0" algn="l" rtl="0">
                <a:lnSpc>
                  <a:spcPct val="112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Line      only affects the </a:t>
              </a:r>
              <a:r>
                <a:rPr lang="en-GB">
                  <a:solidFill>
                    <a:srgbClr val="5B5BA5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number</a:t>
              </a: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 variable. </a:t>
              </a:r>
              <a:endParaRPr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marL="0" lvl="0" indent="0" algn="l" rtl="0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The value of </a:t>
              </a:r>
              <a:r>
                <a:rPr lang="en-GB">
                  <a:solidFill>
                    <a:srgbClr val="5B5BA5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double</a:t>
              </a:r>
              <a:r>
                <a:rPr lang="en-GB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 is not ‘updated’.</a:t>
              </a:r>
              <a:endParaRPr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302" name="Google Shape;302;p30"/>
            <p:cNvSpPr/>
            <p:nvPr/>
          </p:nvSpPr>
          <p:spPr>
            <a:xfrm>
              <a:off x="5210990" y="4091271"/>
              <a:ext cx="180000" cy="180000"/>
            </a:xfrm>
            <a:prstGeom prst="ellipse">
              <a:avLst/>
            </a:prstGeom>
            <a:solidFill>
              <a:srgbClr val="5B5BA5"/>
            </a:solidFill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A</a:t>
              </a:r>
              <a:endParaRPr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sp>
        <p:nvSpPr>
          <p:cNvPr id="303" name="Google Shape;303;p30"/>
          <p:cNvSpPr/>
          <p:nvPr/>
        </p:nvSpPr>
        <p:spPr>
          <a:xfrm>
            <a:off x="5683051" y="2827475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1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2</a:t>
            </a:r>
            <a:endParaRPr/>
          </a:p>
        </p:txBody>
      </p:sp>
      <p:sp>
        <p:nvSpPr>
          <p:cNvPr id="309" name="Google Shape;309;p31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Subtle points</a:t>
            </a:r>
            <a:endParaRPr sz="2400" b="1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10" name="Google Shape;310;p31"/>
          <p:cNvSpPr txBox="1"/>
          <p:nvPr/>
        </p:nvSpPr>
        <p:spPr>
          <a:xfrm>
            <a:off x="554250" y="1289300"/>
            <a:ext cx="4182300" cy="6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number = 5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number = number + 10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11" name="Google Shape;311;p31"/>
          <p:cNvSpPr/>
          <p:nvPr/>
        </p:nvSpPr>
        <p:spPr>
          <a:xfrm>
            <a:off x="310900" y="1663195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12" name="Google Shape;312;p31"/>
          <p:cNvSpPr txBox="1"/>
          <p:nvPr/>
        </p:nvSpPr>
        <p:spPr>
          <a:xfrm>
            <a:off x="4736600" y="1289300"/>
            <a:ext cx="4086000" cy="22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Question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What will be the value of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number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, after executing line     ?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5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and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15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15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There are no valid values for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number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Line      is not a valid assignment: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number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already has a value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13" name="Google Shape;313;p31"/>
          <p:cNvSpPr/>
          <p:nvPr/>
        </p:nvSpPr>
        <p:spPr>
          <a:xfrm>
            <a:off x="4910863" y="2364797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14" name="Google Shape;314;p31"/>
          <p:cNvSpPr/>
          <p:nvPr/>
        </p:nvSpPr>
        <p:spPr>
          <a:xfrm>
            <a:off x="4910863" y="2606812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15" name="Google Shape;315;p31"/>
          <p:cNvSpPr/>
          <p:nvPr/>
        </p:nvSpPr>
        <p:spPr>
          <a:xfrm>
            <a:off x="4910863" y="2835268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16" name="Google Shape;316;p31"/>
          <p:cNvSpPr/>
          <p:nvPr/>
        </p:nvSpPr>
        <p:spPr>
          <a:xfrm>
            <a:off x="5987851" y="1965572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317" name="Google Shape;317;p31"/>
          <p:cNvGrpSpPr/>
          <p:nvPr/>
        </p:nvGrpSpPr>
        <p:grpSpPr>
          <a:xfrm>
            <a:off x="4717576" y="2576762"/>
            <a:ext cx="390401" cy="229550"/>
            <a:chOff x="5235174" y="2560960"/>
            <a:chExt cx="390401" cy="229550"/>
          </a:xfrm>
        </p:grpSpPr>
        <p:sp>
          <p:nvSpPr>
            <p:cNvPr id="318" name="Google Shape;318;p31"/>
            <p:cNvSpPr/>
            <p:nvPr/>
          </p:nvSpPr>
          <p:spPr>
            <a:xfrm>
              <a:off x="5409575" y="2574510"/>
              <a:ext cx="216000" cy="2160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319" name="Google Shape;319;p31"/>
            <p:cNvSpPr/>
            <p:nvPr/>
          </p:nvSpPr>
          <p:spPr>
            <a:xfrm>
              <a:off x="5235174" y="2560960"/>
              <a:ext cx="216000" cy="216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▹</a:t>
              </a:r>
              <a:endParaRPr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sp>
        <p:nvSpPr>
          <p:cNvPr id="320" name="Google Shape;320;p31"/>
          <p:cNvSpPr txBox="1"/>
          <p:nvPr/>
        </p:nvSpPr>
        <p:spPr>
          <a:xfrm>
            <a:off x="4736700" y="3651500"/>
            <a:ext cx="4086000" cy="12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Why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expression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number + 10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is evaluated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and the result is assigned to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number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previous value of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number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is replaced.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21" name="Google Shape;321;p31"/>
          <p:cNvSpPr/>
          <p:nvPr/>
        </p:nvSpPr>
        <p:spPr>
          <a:xfrm>
            <a:off x="5667249" y="3063976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22" name="Google Shape;322;p31"/>
          <p:cNvSpPr/>
          <p:nvPr/>
        </p:nvSpPr>
        <p:spPr>
          <a:xfrm>
            <a:off x="4910863" y="3079670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323" name="Google Shape;323;p31"/>
          <p:cNvPicPr preferRelativeResize="0"/>
          <p:nvPr/>
        </p:nvPicPr>
        <p:blipFill rotWithShape="1">
          <a:blip r:embed="rId3">
            <a:alphaModFix/>
          </a:blip>
          <a:srcRect r="32032" b="55871"/>
          <a:stretch/>
        </p:blipFill>
        <p:spPr>
          <a:xfrm>
            <a:off x="643700" y="2146075"/>
            <a:ext cx="2765725" cy="5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31"/>
          <p:cNvPicPr preferRelativeResize="0"/>
          <p:nvPr/>
        </p:nvPicPr>
        <p:blipFill rotWithShape="1">
          <a:blip r:embed="rId4">
            <a:alphaModFix/>
          </a:blip>
          <a:srcRect r="32249" b="57704"/>
          <a:stretch/>
        </p:blipFill>
        <p:spPr>
          <a:xfrm>
            <a:off x="643700" y="2146075"/>
            <a:ext cx="2263679" cy="57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2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3</a:t>
            </a: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Calculate age from year of birth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31" name="Google Shape;331;p32"/>
          <p:cNvSpPr txBox="1"/>
          <p:nvPr/>
        </p:nvSpPr>
        <p:spPr>
          <a:xfrm>
            <a:off x="310900" y="1289300"/>
            <a:ext cx="4096500" cy="24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Use </a:t>
            </a:r>
            <a:r>
              <a:rPr lang="en-GB" sz="1800">
                <a:solidFill>
                  <a:srgbClr val="FFFFFF"/>
                </a:solidFill>
                <a:highlight>
                  <a:srgbClr val="5B5BA5"/>
                </a:highlight>
                <a:latin typeface="Quicksand"/>
                <a:ea typeface="Quicksand"/>
                <a:cs typeface="Quicksand"/>
                <a:sym typeface="Quicksand"/>
              </a:rPr>
              <a:t> pair programming 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Driver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Control the keyboard and mouse.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Navigator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Provide support and instructions.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Alternate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between roles.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332" name="Google Shape;332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6600" y="1289307"/>
            <a:ext cx="4086099" cy="27240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3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3</a:t>
            </a:r>
            <a:endParaRPr/>
          </a:p>
        </p:txBody>
      </p:sp>
      <p:sp>
        <p:nvSpPr>
          <p:cNvPr id="338" name="Google Shape;338;p33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Calculate age from year of birth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39" name="Google Shape;339;p33"/>
          <p:cNvSpPr txBox="1"/>
          <p:nvPr/>
        </p:nvSpPr>
        <p:spPr>
          <a:xfrm>
            <a:off x="4736600" y="1289300"/>
            <a:ext cx="4091400" cy="11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Create a program that asks the user for their birth year and calculates their age. 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340" name="Google Shape;340;p33"/>
          <p:cNvGrpSpPr/>
          <p:nvPr/>
        </p:nvGrpSpPr>
        <p:grpSpPr>
          <a:xfrm>
            <a:off x="4441389" y="2487591"/>
            <a:ext cx="3861850" cy="404400"/>
            <a:chOff x="4960850" y="3956300"/>
            <a:chExt cx="3861850" cy="404400"/>
          </a:xfrm>
        </p:grpSpPr>
        <p:sp>
          <p:nvSpPr>
            <p:cNvPr id="341" name="Google Shape;341;p33"/>
            <p:cNvSpPr txBox="1"/>
            <p:nvPr/>
          </p:nvSpPr>
          <p:spPr>
            <a:xfrm>
              <a:off x="5257800" y="3956300"/>
              <a:ext cx="3564900" cy="40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54000" bIns="91425" anchor="t" anchorCtr="0">
              <a:noAutofit/>
            </a:bodyPr>
            <a:lstStyle/>
            <a:p>
              <a:pPr marL="0" lvl="0" indent="0" algn="l" rtl="0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rgbClr val="5B5BA5"/>
                  </a:solidFill>
                  <a:latin typeface="Quicksand"/>
                  <a:ea typeface="Quicksand"/>
                  <a:cs typeface="Quicksand"/>
                  <a:sym typeface="Quicksand"/>
                </a:rPr>
                <a:t>Live coding</a:t>
              </a:r>
              <a:endParaRPr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pic>
          <p:nvPicPr>
            <p:cNvPr id="342" name="Google Shape;342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960850" y="4030962"/>
              <a:ext cx="270000" cy="270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43" name="Google Shape;343;p33"/>
          <p:cNvSpPr txBox="1"/>
          <p:nvPr/>
        </p:nvSpPr>
        <p:spPr>
          <a:xfrm>
            <a:off x="310900" y="1289300"/>
            <a:ext cx="3861900" cy="11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Roboto Mono"/>
                <a:ea typeface="Roboto Mono"/>
                <a:cs typeface="Roboto Mono"/>
                <a:sym typeface="Roboto Mono"/>
              </a:rPr>
              <a:t>print("Year of birth?")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latin typeface="Roboto Mono"/>
                <a:ea typeface="Roboto Mono"/>
                <a:cs typeface="Roboto Mono"/>
                <a:sym typeface="Roboto Mono"/>
              </a:rPr>
              <a:t>birth_year</a:t>
            </a:r>
            <a:r>
              <a:rPr lang="en-GB" dirty="0">
                <a:latin typeface="Roboto Mono"/>
                <a:ea typeface="Roboto Mono"/>
                <a:cs typeface="Roboto Mono"/>
                <a:sym typeface="Roboto Mono"/>
              </a:rPr>
              <a:t> = input()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Roboto Mono"/>
                <a:ea typeface="Roboto Mono"/>
                <a:cs typeface="Roboto Mono"/>
                <a:sym typeface="Roboto Mono"/>
              </a:rPr>
              <a:t>age = 2023 - </a:t>
            </a:r>
            <a:r>
              <a:rPr lang="en-GB" dirty="0" err="1">
                <a:latin typeface="Roboto Mono"/>
                <a:ea typeface="Roboto Mono"/>
                <a:cs typeface="Roboto Mono"/>
                <a:sym typeface="Roboto Mono"/>
              </a:rPr>
              <a:t>birth_year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Roboto Mono"/>
                <a:ea typeface="Roboto Mono"/>
                <a:cs typeface="Roboto Mono"/>
                <a:sym typeface="Roboto Mono"/>
              </a:rPr>
              <a:t>print("You are", age, "years old")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44" name="Google Shape;344;p33"/>
          <p:cNvSpPr txBox="1"/>
          <p:nvPr/>
        </p:nvSpPr>
        <p:spPr>
          <a:xfrm>
            <a:off x="4731300" y="3005700"/>
            <a:ext cx="4091400" cy="7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rgbClr val="980000"/>
                </a:solidFill>
                <a:latin typeface="Roboto Mono"/>
                <a:ea typeface="Roboto Mono"/>
                <a:cs typeface="Roboto Mono"/>
                <a:sym typeface="Roboto Mono"/>
              </a:rPr>
              <a:t>age = 2023 - </a:t>
            </a:r>
            <a:r>
              <a:rPr lang="en-GB" sz="1100" dirty="0" err="1">
                <a:solidFill>
                  <a:srgbClr val="980000"/>
                </a:solidFill>
                <a:latin typeface="Roboto Mono"/>
                <a:ea typeface="Roboto Mono"/>
                <a:cs typeface="Roboto Mono"/>
                <a:sym typeface="Roboto Mono"/>
              </a:rPr>
              <a:t>birth_year</a:t>
            </a:r>
            <a:endParaRPr sz="1100" dirty="0">
              <a:solidFill>
                <a:srgbClr val="98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 err="1">
                <a:solidFill>
                  <a:srgbClr val="980000"/>
                </a:solidFill>
                <a:latin typeface="Roboto Mono"/>
                <a:ea typeface="Roboto Mono"/>
                <a:cs typeface="Roboto Mono"/>
                <a:sym typeface="Roboto Mono"/>
              </a:rPr>
              <a:t>TypeError</a:t>
            </a:r>
            <a:r>
              <a:rPr lang="en-GB" sz="1100" dirty="0">
                <a:solidFill>
                  <a:srgbClr val="980000"/>
                </a:solidFill>
                <a:latin typeface="Roboto Mono"/>
                <a:ea typeface="Roboto Mono"/>
                <a:cs typeface="Roboto Mono"/>
                <a:sym typeface="Roboto Mono"/>
              </a:rPr>
              <a:t>: unsupported operand type(s) for -: 'int' and 'str'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4"/>
          <p:cNvSpPr txBox="1"/>
          <p:nvPr/>
        </p:nvSpPr>
        <p:spPr>
          <a:xfrm>
            <a:off x="310900" y="1289300"/>
            <a:ext cx="4425600" cy="11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print("Year of birth?")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birth_year = input()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age = 2020 - birth_year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print("You are", age, "years old")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50" name="Google Shape;350;p34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3</a:t>
            </a:r>
            <a:endParaRPr/>
          </a:p>
        </p:txBody>
      </p:sp>
      <p:sp>
        <p:nvSpPr>
          <p:cNvPr id="351" name="Google Shape;351;p34"/>
          <p:cNvSpPr/>
          <p:nvPr/>
        </p:nvSpPr>
        <p:spPr>
          <a:xfrm>
            <a:off x="1746300" y="1601600"/>
            <a:ext cx="8463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2" name="Google Shape;352;p34"/>
          <p:cNvGrpSpPr/>
          <p:nvPr/>
        </p:nvGrpSpPr>
        <p:grpSpPr>
          <a:xfrm>
            <a:off x="4736600" y="3316393"/>
            <a:ext cx="2759058" cy="588900"/>
            <a:chOff x="5257800" y="1888143"/>
            <a:chExt cx="2759058" cy="588900"/>
          </a:xfrm>
        </p:grpSpPr>
        <p:sp>
          <p:nvSpPr>
            <p:cNvPr id="353" name="Google Shape;353;p34"/>
            <p:cNvSpPr txBox="1"/>
            <p:nvPr/>
          </p:nvSpPr>
          <p:spPr>
            <a:xfrm>
              <a:off x="5257800" y="1888143"/>
              <a:ext cx="1466100" cy="58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what the call to </a:t>
              </a:r>
              <a:r>
                <a:rPr lang="en-GB">
                  <a:solidFill>
                    <a:schemeClr val="dk1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input</a:t>
              </a:r>
              <a:r>
                <a:rPr lang="en-GB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 returns  </a:t>
              </a:r>
              <a:endPara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354" name="Google Shape;354;p34"/>
            <p:cNvSpPr/>
            <p:nvPr/>
          </p:nvSpPr>
          <p:spPr>
            <a:xfrm>
              <a:off x="6864258" y="2025543"/>
              <a:ext cx="1152600" cy="3141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18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"2008"</a:t>
              </a:r>
              <a:endParaRPr/>
            </a:p>
          </p:txBody>
        </p:sp>
      </p:grpSp>
      <p:sp>
        <p:nvSpPr>
          <p:cNvPr id="355" name="Google Shape;355;p34"/>
          <p:cNvSpPr txBox="1"/>
          <p:nvPr/>
        </p:nvSpPr>
        <p:spPr>
          <a:xfrm>
            <a:off x="4736600" y="1294200"/>
            <a:ext cx="408600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The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input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function always returns what the user typed as a </a:t>
            </a:r>
            <a:r>
              <a:rPr lang="en-GB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string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, i.e. a piece of text.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56" name="Google Shape;356;p34"/>
          <p:cNvSpPr/>
          <p:nvPr/>
        </p:nvSpPr>
        <p:spPr>
          <a:xfrm>
            <a:off x="990050" y="1848434"/>
            <a:ext cx="19128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57" name="Google Shape;357;p34"/>
          <p:cNvSpPr txBox="1"/>
          <p:nvPr/>
        </p:nvSpPr>
        <p:spPr>
          <a:xfrm>
            <a:off x="4736600" y="2586283"/>
            <a:ext cx="408600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It is not possible to subtract a piece of text from a number, hence the </a:t>
            </a:r>
            <a:r>
              <a:rPr lang="en-GB" b="1">
                <a:solidFill>
                  <a:srgbClr val="FF0000"/>
                </a:solidFill>
                <a:latin typeface="Quicksand"/>
                <a:ea typeface="Quicksand"/>
                <a:cs typeface="Quicksand"/>
                <a:sym typeface="Quicksand"/>
              </a:rPr>
              <a:t>error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58" name="Google Shape;358;p34"/>
          <p:cNvSpPr/>
          <p:nvPr/>
        </p:nvSpPr>
        <p:spPr>
          <a:xfrm>
            <a:off x="346854" y="1594639"/>
            <a:ext cx="22458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9" name="Google Shape;359;p34"/>
          <p:cNvGrpSpPr/>
          <p:nvPr/>
        </p:nvGrpSpPr>
        <p:grpSpPr>
          <a:xfrm>
            <a:off x="4736593" y="3925515"/>
            <a:ext cx="2759065" cy="363143"/>
            <a:chOff x="5257793" y="3210589"/>
            <a:chExt cx="2759065" cy="363143"/>
          </a:xfrm>
        </p:grpSpPr>
        <p:sp>
          <p:nvSpPr>
            <p:cNvPr id="360" name="Google Shape;360;p34"/>
            <p:cNvSpPr txBox="1"/>
            <p:nvPr/>
          </p:nvSpPr>
          <p:spPr>
            <a:xfrm>
              <a:off x="5257793" y="3210589"/>
              <a:ext cx="1466100" cy="31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birth_year</a:t>
              </a:r>
              <a:endParaRPr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361" name="Google Shape;361;p34"/>
            <p:cNvSpPr/>
            <p:nvPr/>
          </p:nvSpPr>
          <p:spPr>
            <a:xfrm>
              <a:off x="6864258" y="3259632"/>
              <a:ext cx="1152600" cy="3141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18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"2008"</a:t>
              </a:r>
              <a:endParaRPr/>
            </a:p>
          </p:txBody>
        </p:sp>
      </p:grpSp>
      <p:sp>
        <p:nvSpPr>
          <p:cNvPr id="362" name="Google Shape;362;p34"/>
          <p:cNvSpPr txBox="1"/>
          <p:nvPr/>
        </p:nvSpPr>
        <p:spPr>
          <a:xfrm>
            <a:off x="4736600" y="1949340"/>
            <a:ext cx="4086000" cy="5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The text returned by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input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is assigned to the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birth_year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variable: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63" name="Google Shape;363;p34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Calculate age from year of birth: commentary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5"/>
          <p:cNvSpPr txBox="1"/>
          <p:nvPr/>
        </p:nvSpPr>
        <p:spPr>
          <a:xfrm>
            <a:off x="310900" y="1289300"/>
            <a:ext cx="4086000" cy="11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print("Year of birth?")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birth_year = int(input())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age = 2020 - birth_year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print("You are", age, "years old")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69" name="Google Shape;369;p35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3</a:t>
            </a:r>
            <a:endParaRPr/>
          </a:p>
        </p:txBody>
      </p:sp>
      <p:sp>
        <p:nvSpPr>
          <p:cNvPr id="370" name="Google Shape;370;p35"/>
          <p:cNvSpPr/>
          <p:nvPr/>
        </p:nvSpPr>
        <p:spPr>
          <a:xfrm>
            <a:off x="2208350" y="1614303"/>
            <a:ext cx="7536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35"/>
          <p:cNvSpPr txBox="1"/>
          <p:nvPr/>
        </p:nvSpPr>
        <p:spPr>
          <a:xfrm>
            <a:off x="4736600" y="1949340"/>
            <a:ext cx="408600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This value is passed to the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int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function, which returns the corresponding integer.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372" name="Google Shape;372;p35"/>
          <p:cNvGrpSpPr/>
          <p:nvPr/>
        </p:nvGrpSpPr>
        <p:grpSpPr>
          <a:xfrm>
            <a:off x="4736591" y="3316393"/>
            <a:ext cx="2759058" cy="588900"/>
            <a:chOff x="5257800" y="1888143"/>
            <a:chExt cx="2759058" cy="588900"/>
          </a:xfrm>
        </p:grpSpPr>
        <p:sp>
          <p:nvSpPr>
            <p:cNvPr id="373" name="Google Shape;373;p35"/>
            <p:cNvSpPr txBox="1"/>
            <p:nvPr/>
          </p:nvSpPr>
          <p:spPr>
            <a:xfrm>
              <a:off x="5257800" y="1888143"/>
              <a:ext cx="1466100" cy="58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what the call to </a:t>
              </a:r>
              <a:r>
                <a:rPr lang="en-GB">
                  <a:solidFill>
                    <a:schemeClr val="dk1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input</a:t>
              </a:r>
              <a:r>
                <a:rPr lang="en-GB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 returns  </a:t>
              </a:r>
              <a:endPara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374" name="Google Shape;374;p35"/>
            <p:cNvSpPr/>
            <p:nvPr/>
          </p:nvSpPr>
          <p:spPr>
            <a:xfrm>
              <a:off x="6864258" y="2025543"/>
              <a:ext cx="1152600" cy="3141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18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"2008"</a:t>
              </a:r>
              <a:endParaRPr/>
            </a:p>
          </p:txBody>
        </p:sp>
      </p:grpSp>
      <p:sp>
        <p:nvSpPr>
          <p:cNvPr id="375" name="Google Shape;375;p35"/>
          <p:cNvSpPr txBox="1"/>
          <p:nvPr/>
        </p:nvSpPr>
        <p:spPr>
          <a:xfrm>
            <a:off x="4736600" y="1294200"/>
            <a:ext cx="408600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The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input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function always returns what the user typed as a </a:t>
            </a:r>
            <a:r>
              <a:rPr lang="en-GB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string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: a piece of text.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376" name="Google Shape;376;p35"/>
          <p:cNvGrpSpPr/>
          <p:nvPr/>
        </p:nvGrpSpPr>
        <p:grpSpPr>
          <a:xfrm>
            <a:off x="1751150" y="1614303"/>
            <a:ext cx="1306125" cy="271500"/>
            <a:chOff x="1751150" y="1352100"/>
            <a:chExt cx="1306125" cy="271500"/>
          </a:xfrm>
        </p:grpSpPr>
        <p:sp>
          <p:nvSpPr>
            <p:cNvPr id="377" name="Google Shape;377;p35"/>
            <p:cNvSpPr/>
            <p:nvPr/>
          </p:nvSpPr>
          <p:spPr>
            <a:xfrm>
              <a:off x="1751150" y="1352100"/>
              <a:ext cx="457200" cy="271500"/>
            </a:xfrm>
            <a:prstGeom prst="rect">
              <a:avLst/>
            </a:prstGeom>
            <a:solidFill>
              <a:srgbClr val="5B5BA5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5"/>
            <p:cNvSpPr/>
            <p:nvPr/>
          </p:nvSpPr>
          <p:spPr>
            <a:xfrm>
              <a:off x="2948675" y="1352100"/>
              <a:ext cx="108600" cy="271500"/>
            </a:xfrm>
            <a:prstGeom prst="rect">
              <a:avLst/>
            </a:prstGeom>
            <a:solidFill>
              <a:srgbClr val="5B5BA5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9" name="Google Shape;379;p35"/>
            <p:cNvCxnSpPr/>
            <p:nvPr/>
          </p:nvCxnSpPr>
          <p:spPr>
            <a:xfrm>
              <a:off x="2205206" y="1623600"/>
              <a:ext cx="753300" cy="0"/>
            </a:xfrm>
            <a:prstGeom prst="straightConnector1">
              <a:avLst/>
            </a:prstGeom>
            <a:noFill/>
            <a:ln w="9525" cap="flat" cmpd="sng">
              <a:solidFill>
                <a:srgbClr val="5B5BA5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80" name="Google Shape;380;p35"/>
          <p:cNvGrpSpPr/>
          <p:nvPr/>
        </p:nvGrpSpPr>
        <p:grpSpPr>
          <a:xfrm>
            <a:off x="4736600" y="3826551"/>
            <a:ext cx="2759058" cy="588900"/>
            <a:chOff x="5257800" y="1888143"/>
            <a:chExt cx="2759058" cy="588900"/>
          </a:xfrm>
        </p:grpSpPr>
        <p:sp>
          <p:nvSpPr>
            <p:cNvPr id="381" name="Google Shape;381;p35"/>
            <p:cNvSpPr txBox="1"/>
            <p:nvPr/>
          </p:nvSpPr>
          <p:spPr>
            <a:xfrm>
              <a:off x="5257800" y="1888143"/>
              <a:ext cx="1466100" cy="58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birth_year</a:t>
              </a:r>
              <a:endParaRPr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382" name="Google Shape;382;p35"/>
            <p:cNvSpPr/>
            <p:nvPr/>
          </p:nvSpPr>
          <p:spPr>
            <a:xfrm>
              <a:off x="6864258" y="2039463"/>
              <a:ext cx="1152600" cy="3141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18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2008</a:t>
              </a:r>
              <a:endParaRPr/>
            </a:p>
          </p:txBody>
        </p:sp>
      </p:grpSp>
      <p:sp>
        <p:nvSpPr>
          <p:cNvPr id="383" name="Google Shape;383;p35"/>
          <p:cNvSpPr txBox="1"/>
          <p:nvPr/>
        </p:nvSpPr>
        <p:spPr>
          <a:xfrm>
            <a:off x="4736600" y="2586283"/>
            <a:ext cx="4086000" cy="6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The expression is evaluated and the result is assigned to the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age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variable.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384" name="Google Shape;384;p35"/>
          <p:cNvGrpSpPr/>
          <p:nvPr/>
        </p:nvGrpSpPr>
        <p:grpSpPr>
          <a:xfrm>
            <a:off x="4736593" y="4419514"/>
            <a:ext cx="2759065" cy="363143"/>
            <a:chOff x="5257793" y="3286789"/>
            <a:chExt cx="2759065" cy="363143"/>
          </a:xfrm>
        </p:grpSpPr>
        <p:sp>
          <p:nvSpPr>
            <p:cNvPr id="385" name="Google Shape;385;p35"/>
            <p:cNvSpPr txBox="1"/>
            <p:nvPr/>
          </p:nvSpPr>
          <p:spPr>
            <a:xfrm>
              <a:off x="5257793" y="3286789"/>
              <a:ext cx="1466100" cy="31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age</a:t>
              </a:r>
              <a:endParaRPr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386" name="Google Shape;386;p35"/>
            <p:cNvSpPr/>
            <p:nvPr/>
          </p:nvSpPr>
          <p:spPr>
            <a:xfrm>
              <a:off x="6864258" y="3335832"/>
              <a:ext cx="1152600" cy="3141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18000" rIns="91425" bIns="0" anchor="ctr" anchorCtr="0">
              <a:noAutofit/>
            </a:bodyPr>
            <a:lstStyle/>
            <a:p>
              <a:pPr marL="0" lvl="0" indent="0" algn="ctr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latin typeface="Roboto Mono"/>
                  <a:ea typeface="Roboto Mono"/>
                  <a:cs typeface="Roboto Mono"/>
                  <a:sym typeface="Roboto Mono"/>
                </a:rPr>
                <a:t>12</a:t>
              </a:r>
              <a:endParaRPr/>
            </a:p>
          </p:txBody>
        </p:sp>
      </p:grpSp>
      <p:sp>
        <p:nvSpPr>
          <p:cNvPr id="387" name="Google Shape;387;p35"/>
          <p:cNvSpPr/>
          <p:nvPr/>
        </p:nvSpPr>
        <p:spPr>
          <a:xfrm>
            <a:off x="364575" y="1856850"/>
            <a:ext cx="25557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35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Calculate age from year of birth: commentary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/>
        </p:nvSpPr>
        <p:spPr>
          <a:xfrm>
            <a:off x="4736700" y="3727700"/>
            <a:ext cx="4086000" cy="9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True or false?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This program will always produce the same output, whenever it is executed.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9" name="Google Shape;99;p18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  <p:sp>
        <p:nvSpPr>
          <p:cNvPr id="100" name="Google Shape;100;p18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Make predictions </a:t>
            </a:r>
            <a:r>
              <a:rPr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(think, pair, share)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5257800" y="1289300"/>
            <a:ext cx="35649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4736600" y="1289300"/>
            <a:ext cx="4086000" cy="23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Question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What will be the output of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print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when this program is executed?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120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My lucky number is lucky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My lucky number is 13</a:t>
            </a:r>
            <a:endParaRPr>
              <a:solidFill>
                <a:srgbClr val="5B5BA5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It is not possible to know the output without executing the program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There is an error in the program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310900" y="1289290"/>
            <a:ext cx="4425600" cy="6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lucky = 13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print("My lucky number is", lucky)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04" name="Google Shape;104;p18"/>
          <p:cNvSpPr/>
          <p:nvPr/>
        </p:nvSpPr>
        <p:spPr>
          <a:xfrm>
            <a:off x="4909976" y="2364797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5" name="Google Shape;105;p18"/>
          <p:cNvSpPr/>
          <p:nvPr/>
        </p:nvSpPr>
        <p:spPr>
          <a:xfrm>
            <a:off x="4909976" y="2593397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4909976" y="2821997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7" name="Google Shape;107;p18"/>
          <p:cNvSpPr txBox="1"/>
          <p:nvPr/>
        </p:nvSpPr>
        <p:spPr>
          <a:xfrm>
            <a:off x="5257800" y="3727700"/>
            <a:ext cx="35649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8" name="Google Shape;108;p18"/>
          <p:cNvSpPr/>
          <p:nvPr/>
        </p:nvSpPr>
        <p:spPr>
          <a:xfrm>
            <a:off x="4909976" y="3311328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109" name="Google Shape;109;p18"/>
          <p:cNvGrpSpPr/>
          <p:nvPr/>
        </p:nvGrpSpPr>
        <p:grpSpPr>
          <a:xfrm>
            <a:off x="4717576" y="2560960"/>
            <a:ext cx="390401" cy="229550"/>
            <a:chOff x="5235174" y="2560960"/>
            <a:chExt cx="390401" cy="229550"/>
          </a:xfrm>
        </p:grpSpPr>
        <p:sp>
          <p:nvSpPr>
            <p:cNvPr id="110" name="Google Shape;110;p18"/>
            <p:cNvSpPr/>
            <p:nvPr/>
          </p:nvSpPr>
          <p:spPr>
            <a:xfrm>
              <a:off x="5409575" y="2574510"/>
              <a:ext cx="216000" cy="2160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111" name="Google Shape;111;p18"/>
            <p:cNvSpPr/>
            <p:nvPr/>
          </p:nvSpPr>
          <p:spPr>
            <a:xfrm>
              <a:off x="5235174" y="2560960"/>
              <a:ext cx="216000" cy="216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▹</a:t>
              </a:r>
              <a:endParaRPr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sp>
        <p:nvSpPr>
          <p:cNvPr id="112" name="Google Shape;112;p18"/>
          <p:cNvSpPr txBox="1"/>
          <p:nvPr/>
        </p:nvSpPr>
        <p:spPr>
          <a:xfrm>
            <a:off x="6071660" y="3727700"/>
            <a:ext cx="5865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True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36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How to input numbers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94" name="Google Shape;394;p36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4</a:t>
            </a:r>
            <a:endParaRPr/>
          </a:p>
        </p:txBody>
      </p:sp>
      <p:sp>
        <p:nvSpPr>
          <p:cNvPr id="395" name="Google Shape;395;p36"/>
          <p:cNvSpPr txBox="1"/>
          <p:nvPr/>
        </p:nvSpPr>
        <p:spPr>
          <a:xfrm>
            <a:off x="310900" y="1322525"/>
            <a:ext cx="4096500" cy="16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Work on programs that receive numerical input from the keyboard and process it.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Use your </a:t>
            </a: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worksheets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396" name="Google Shape;39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6600" y="1289300"/>
            <a:ext cx="3938256" cy="3538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7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How to input numbers: solutions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02" name="Google Shape;402;p37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4</a:t>
            </a:r>
            <a:endParaRPr/>
          </a:p>
        </p:txBody>
      </p:sp>
      <p:sp>
        <p:nvSpPr>
          <p:cNvPr id="403" name="Google Shape;403;p37"/>
          <p:cNvSpPr txBox="1"/>
          <p:nvPr/>
        </p:nvSpPr>
        <p:spPr>
          <a:xfrm>
            <a:off x="310900" y="1289300"/>
            <a:ext cx="4425600" cy="11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print("Weight on Earth?")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weight_earth = int(input())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weight_moon  = weight_earth / 6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print("Weight on moon:", weight_moon)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38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How to input numbers: solutions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09" name="Google Shape;409;p38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4</a:t>
            </a:r>
            <a:endParaRPr/>
          </a:p>
        </p:txBody>
      </p:sp>
      <p:sp>
        <p:nvSpPr>
          <p:cNvPr id="410" name="Google Shape;410;p38"/>
          <p:cNvSpPr txBox="1"/>
          <p:nvPr/>
        </p:nvSpPr>
        <p:spPr>
          <a:xfrm>
            <a:off x="310900" y="1289300"/>
            <a:ext cx="5958900" cy="11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print("How old are you?")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age = int(input())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dog_years = age * 7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print("You are", dog_years, "years old in dog years")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39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Homework</a:t>
            </a:r>
            <a:endParaRPr/>
          </a:p>
        </p:txBody>
      </p:sp>
      <p:sp>
        <p:nvSpPr>
          <p:cNvPr id="416" name="Google Shape;416;p39"/>
          <p:cNvSpPr txBox="1">
            <a:spLocks noGrp="1"/>
          </p:cNvSpPr>
          <p:nvPr>
            <p:ph type="body" idx="1"/>
          </p:nvPr>
        </p:nvSpPr>
        <p:spPr>
          <a:xfrm>
            <a:off x="310900" y="1289300"/>
            <a:ext cx="5660100" cy="19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-GB"/>
              <a:t>Answer the questions in your homework sheet.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0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Summary</a:t>
            </a:r>
            <a:endParaRPr/>
          </a:p>
        </p:txBody>
      </p:sp>
      <p:sp>
        <p:nvSpPr>
          <p:cNvPr id="422" name="Google Shape;422;p40"/>
          <p:cNvSpPr txBox="1"/>
          <p:nvPr/>
        </p:nvSpPr>
        <p:spPr>
          <a:xfrm>
            <a:off x="310900" y="310900"/>
            <a:ext cx="40965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In this lesson, you...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23" name="Google Shape;423;p40"/>
          <p:cNvSpPr txBox="1"/>
          <p:nvPr/>
        </p:nvSpPr>
        <p:spPr>
          <a:xfrm>
            <a:off x="4736600" y="310900"/>
            <a:ext cx="40965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Next lesson, you will...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24" name="Google Shape;424;p40"/>
          <p:cNvSpPr txBox="1"/>
          <p:nvPr/>
        </p:nvSpPr>
        <p:spPr>
          <a:xfrm>
            <a:off x="4736600" y="1319300"/>
            <a:ext cx="4096500" cy="18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Use </a:t>
            </a: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selection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(</a:t>
            </a:r>
            <a:r>
              <a:rPr lang="en-GB" sz="1800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statements) to control the flow of program execution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Introduce elements of </a:t>
            </a: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randomness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into your programs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425" name="Google Shape;425;p40"/>
          <p:cNvSpPr txBox="1"/>
          <p:nvPr/>
        </p:nvSpPr>
        <p:spPr>
          <a:xfrm>
            <a:off x="310900" y="1322525"/>
            <a:ext cx="4096500" cy="33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Used arithmetic </a:t>
            </a: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expressions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to calculate values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Used </a:t>
            </a:r>
            <a:r>
              <a:rPr lang="en-GB" sz="18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variables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to store and reference values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Followed </a:t>
            </a:r>
            <a:r>
              <a:rPr lang="en-GB" sz="18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walk-throughs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of code and kept track of variable values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Wrote programs that receive </a:t>
            </a: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numerical input 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from the keyboard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  <p:sp>
        <p:nvSpPr>
          <p:cNvPr id="118" name="Google Shape;118;p19"/>
          <p:cNvSpPr txBox="1"/>
          <p:nvPr/>
        </p:nvSpPr>
        <p:spPr>
          <a:xfrm>
            <a:off x="5257800" y="1296270"/>
            <a:ext cx="35649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9" name="Google Shape;119;p19"/>
          <p:cNvSpPr txBox="1"/>
          <p:nvPr/>
        </p:nvSpPr>
        <p:spPr>
          <a:xfrm>
            <a:off x="4736600" y="1289825"/>
            <a:ext cx="4086000" cy="23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Question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What will be the output of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print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when this program is executed?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120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My lucky number is lucky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My lucky number is 13</a:t>
            </a:r>
            <a:endParaRPr>
              <a:solidFill>
                <a:srgbClr val="5B5BA5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It is not possible to know the output without executing the program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There is an error in the program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0" name="Google Shape;120;p19"/>
          <p:cNvSpPr txBox="1"/>
          <p:nvPr/>
        </p:nvSpPr>
        <p:spPr>
          <a:xfrm>
            <a:off x="310900" y="1296265"/>
            <a:ext cx="4425600" cy="6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print("My lucky number is", lucky)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lucky = 13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1" name="Google Shape;121;p19"/>
          <p:cNvSpPr/>
          <p:nvPr/>
        </p:nvSpPr>
        <p:spPr>
          <a:xfrm>
            <a:off x="4910863" y="2364788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2" name="Google Shape;122;p19"/>
          <p:cNvSpPr/>
          <p:nvPr/>
        </p:nvSpPr>
        <p:spPr>
          <a:xfrm>
            <a:off x="4910863" y="2593388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3" name="Google Shape;123;p19"/>
          <p:cNvSpPr/>
          <p:nvPr/>
        </p:nvSpPr>
        <p:spPr>
          <a:xfrm>
            <a:off x="4910863" y="2821988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4" name="Google Shape;124;p19"/>
          <p:cNvSpPr txBox="1"/>
          <p:nvPr/>
        </p:nvSpPr>
        <p:spPr>
          <a:xfrm>
            <a:off x="5257800" y="4489700"/>
            <a:ext cx="35649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5" name="Google Shape;125;p19"/>
          <p:cNvSpPr/>
          <p:nvPr/>
        </p:nvSpPr>
        <p:spPr>
          <a:xfrm>
            <a:off x="4910863" y="3311318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6" name="Google Shape;126;p19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Make predictions </a:t>
            </a:r>
            <a:r>
              <a:rPr lang="en-GB"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(think, pair, share)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127" name="Google Shape;127;p19"/>
          <p:cNvGrpSpPr/>
          <p:nvPr/>
        </p:nvGrpSpPr>
        <p:grpSpPr>
          <a:xfrm>
            <a:off x="4717576" y="3279236"/>
            <a:ext cx="390401" cy="229550"/>
            <a:chOff x="5235174" y="2560960"/>
            <a:chExt cx="390401" cy="229550"/>
          </a:xfrm>
        </p:grpSpPr>
        <p:sp>
          <p:nvSpPr>
            <p:cNvPr id="128" name="Google Shape;128;p19"/>
            <p:cNvSpPr/>
            <p:nvPr/>
          </p:nvSpPr>
          <p:spPr>
            <a:xfrm>
              <a:off x="5409575" y="2574510"/>
              <a:ext cx="216000" cy="2160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129" name="Google Shape;129;p19"/>
            <p:cNvSpPr/>
            <p:nvPr/>
          </p:nvSpPr>
          <p:spPr>
            <a:xfrm>
              <a:off x="5235174" y="2560960"/>
              <a:ext cx="216000" cy="216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▹</a:t>
              </a:r>
              <a:endParaRPr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sp>
        <p:nvSpPr>
          <p:cNvPr id="130" name="Google Shape;130;p19"/>
          <p:cNvSpPr txBox="1"/>
          <p:nvPr/>
        </p:nvSpPr>
        <p:spPr>
          <a:xfrm>
            <a:off x="4736700" y="3810875"/>
            <a:ext cx="4086000" cy="914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During program execution, a variable must have been assigned a value before that value</a:t>
            </a: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is referenced.</a:t>
            </a: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/>
          <p:nvPr/>
        </p:nvSpPr>
        <p:spPr>
          <a:xfrm>
            <a:off x="4736400" y="3880100"/>
            <a:ext cx="4086300" cy="9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True or false?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This program will always produce the same output, whenever it is executed.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6" name="Google Shape;136;p20"/>
          <p:cNvSpPr txBox="1"/>
          <p:nvPr/>
        </p:nvSpPr>
        <p:spPr>
          <a:xfrm>
            <a:off x="4736500" y="1289300"/>
            <a:ext cx="4086300" cy="23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highlight>
                  <a:schemeClr val="dk1"/>
                </a:highlight>
                <a:latin typeface="Quicksand"/>
                <a:ea typeface="Quicksand"/>
                <a:cs typeface="Quicksand"/>
                <a:sym typeface="Quicksand"/>
              </a:rPr>
              <a:t> Question 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What will be the output of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print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when this program is executed?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120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Hello user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Hello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and whatever the user has typed on the keyboard</a:t>
            </a:r>
            <a:endParaRPr>
              <a:solidFill>
                <a:srgbClr val="5B5BA5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It is not possible to know the output without executing the program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1750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400"/>
              <a:buFont typeface="Quicksand"/>
              <a:buAutoNum type="alphaUcPeriod"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There is an error in the program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7" name="Google Shape;137;p20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 activity</a:t>
            </a:r>
            <a:endParaRPr/>
          </a:p>
        </p:txBody>
      </p:sp>
      <p:sp>
        <p:nvSpPr>
          <p:cNvPr id="138" name="Google Shape;138;p20"/>
          <p:cNvSpPr/>
          <p:nvPr/>
        </p:nvSpPr>
        <p:spPr>
          <a:xfrm>
            <a:off x="4910863" y="2364797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9" name="Google Shape;139;p20"/>
          <p:cNvSpPr/>
          <p:nvPr/>
        </p:nvSpPr>
        <p:spPr>
          <a:xfrm>
            <a:off x="4910863" y="2593397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0" name="Google Shape;140;p20"/>
          <p:cNvSpPr/>
          <p:nvPr/>
        </p:nvSpPr>
        <p:spPr>
          <a:xfrm>
            <a:off x="4910863" y="3066840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1" name="Google Shape;141;p20"/>
          <p:cNvSpPr txBox="1"/>
          <p:nvPr/>
        </p:nvSpPr>
        <p:spPr>
          <a:xfrm>
            <a:off x="310900" y="1289305"/>
            <a:ext cx="4425600" cy="9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print("What’s your name?")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user = input()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print("Hello", user)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42" name="Google Shape;142;p20"/>
          <p:cNvSpPr/>
          <p:nvPr/>
        </p:nvSpPr>
        <p:spPr>
          <a:xfrm>
            <a:off x="4910863" y="3556170"/>
            <a:ext cx="180000" cy="180000"/>
          </a:xfrm>
          <a:prstGeom prst="ellipse">
            <a:avLst/>
          </a:prstGeom>
          <a:solidFill>
            <a:srgbClr val="5B5BA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endParaRPr sz="10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43" name="Google Shape;143;p20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Make predictions </a:t>
            </a:r>
            <a:r>
              <a:rPr lang="en-GB"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(think, pair, share)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144" name="Google Shape;144;p20"/>
          <p:cNvGrpSpPr/>
          <p:nvPr/>
        </p:nvGrpSpPr>
        <p:grpSpPr>
          <a:xfrm>
            <a:off x="4717576" y="2560960"/>
            <a:ext cx="390401" cy="229550"/>
            <a:chOff x="5235174" y="2560960"/>
            <a:chExt cx="390401" cy="229550"/>
          </a:xfrm>
        </p:grpSpPr>
        <p:sp>
          <p:nvSpPr>
            <p:cNvPr id="145" name="Google Shape;145;p20"/>
            <p:cNvSpPr/>
            <p:nvPr/>
          </p:nvSpPr>
          <p:spPr>
            <a:xfrm>
              <a:off x="5409575" y="2574510"/>
              <a:ext cx="216000" cy="2160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146" name="Google Shape;146;p20"/>
            <p:cNvSpPr/>
            <p:nvPr/>
          </p:nvSpPr>
          <p:spPr>
            <a:xfrm>
              <a:off x="5235174" y="2560960"/>
              <a:ext cx="216000" cy="216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▹</a:t>
              </a:r>
              <a:endParaRPr sz="1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sp>
        <p:nvSpPr>
          <p:cNvPr id="147" name="Google Shape;147;p20"/>
          <p:cNvSpPr txBox="1"/>
          <p:nvPr/>
        </p:nvSpPr>
        <p:spPr>
          <a:xfrm>
            <a:off x="6087462" y="3880100"/>
            <a:ext cx="586500" cy="3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False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Objectives</a:t>
            </a:r>
            <a:endParaRPr/>
          </a:p>
        </p:txBody>
      </p:sp>
      <p:sp>
        <p:nvSpPr>
          <p:cNvPr id="153" name="Google Shape;153;p21"/>
          <p:cNvSpPr txBox="1"/>
          <p:nvPr/>
        </p:nvSpPr>
        <p:spPr>
          <a:xfrm>
            <a:off x="310900" y="1322525"/>
            <a:ext cx="8432400" cy="33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800"/>
              <a:buFont typeface="Quicksand"/>
              <a:buChar char="●"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Use arithmetic </a:t>
            </a: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expressions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to calculate values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</a:pP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Use </a:t>
            </a:r>
            <a:r>
              <a:rPr lang="en-GB" sz="18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variables</a:t>
            </a:r>
            <a:r>
              <a:rPr lang="en-GB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to store and reference values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800"/>
              <a:buFont typeface="Quicksand"/>
              <a:buChar char="●"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Follow </a:t>
            </a: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walk-throughs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of code and keep track of variable values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5BA5"/>
              </a:buClr>
              <a:buSzPts val="1800"/>
              <a:buFont typeface="Quicksand"/>
              <a:buChar char="●"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Write programs that receive </a:t>
            </a: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numerical input </a:t>
            </a: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from the keyboard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54" name="Google Shape;154;p21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In this lesson, you will...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2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60" name="Google Shape;160;p22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Assignments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61" name="Google Shape;161;p22"/>
          <p:cNvSpPr txBox="1"/>
          <p:nvPr/>
        </p:nvSpPr>
        <p:spPr>
          <a:xfrm>
            <a:off x="310900" y="1289300"/>
            <a:ext cx="44256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days = 365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print(days, "days in a year")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2" name="Google Shape;162;p22"/>
          <p:cNvSpPr txBox="1"/>
          <p:nvPr/>
        </p:nvSpPr>
        <p:spPr>
          <a:xfrm>
            <a:off x="4736400" y="1670300"/>
            <a:ext cx="4086300" cy="6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This assignment does </a:t>
            </a:r>
            <a:r>
              <a:rPr lang="en-GB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not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mean that the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days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variable always equals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365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63" name="Google Shape;163;p22"/>
          <p:cNvSpPr txBox="1"/>
          <p:nvPr/>
        </p:nvSpPr>
        <p:spPr>
          <a:xfrm>
            <a:off x="4736400" y="3078200"/>
            <a:ext cx="4086300" cy="6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This is an instruction to assign the value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365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to the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days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variable.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64" name="Google Shape;164;p22"/>
          <p:cNvSpPr/>
          <p:nvPr/>
        </p:nvSpPr>
        <p:spPr>
          <a:xfrm>
            <a:off x="310900" y="1349350"/>
            <a:ext cx="12507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2"/>
          <p:cNvSpPr txBox="1"/>
          <p:nvPr/>
        </p:nvSpPr>
        <p:spPr>
          <a:xfrm>
            <a:off x="4736500" y="1289300"/>
            <a:ext cx="4086300" cy="391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Assignments are </a:t>
            </a:r>
            <a:r>
              <a:rPr lang="en-GB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not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equations.</a:t>
            </a: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66" name="Google Shape;166;p22"/>
          <p:cNvSpPr txBox="1"/>
          <p:nvPr/>
        </p:nvSpPr>
        <p:spPr>
          <a:xfrm>
            <a:off x="4736400" y="2450375"/>
            <a:ext cx="4086300" cy="622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Assignments are </a:t>
            </a:r>
            <a:r>
              <a:rPr lang="en-GB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instructions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to be executed.</a:t>
            </a: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167" name="Google Shape;167;p22"/>
          <p:cNvPicPr preferRelativeResize="0"/>
          <p:nvPr/>
        </p:nvPicPr>
        <p:blipFill rotWithShape="1">
          <a:blip r:embed="rId3">
            <a:alphaModFix/>
          </a:blip>
          <a:srcRect r="32065" b="57087"/>
          <a:stretch/>
        </p:blipFill>
        <p:spPr>
          <a:xfrm>
            <a:off x="310900" y="2223125"/>
            <a:ext cx="1587138" cy="480825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2"/>
          <p:cNvSpPr txBox="1"/>
          <p:nvPr/>
        </p:nvSpPr>
        <p:spPr>
          <a:xfrm>
            <a:off x="4746800" y="3888575"/>
            <a:ext cx="4086300" cy="879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 subsequent assignment can assign a </a:t>
            </a:r>
            <a:r>
              <a:rPr lang="en-GB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new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value to the </a:t>
            </a:r>
            <a:r>
              <a:rPr lang="en-GB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days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variable, </a:t>
            </a:r>
            <a:r>
              <a:rPr lang="en-GB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replacing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the previous value.</a:t>
            </a: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3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3"/>
          <p:cNvSpPr txBox="1"/>
          <p:nvPr/>
        </p:nvSpPr>
        <p:spPr>
          <a:xfrm>
            <a:off x="310900" y="1289300"/>
            <a:ext cx="4425600" cy="6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days = 7 * 31 + 4 * 30 + 28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print(days, "days in a year")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pic>
        <p:nvPicPr>
          <p:cNvPr id="174" name="Google Shape;174;p23"/>
          <p:cNvPicPr preferRelativeResize="0"/>
          <p:nvPr/>
        </p:nvPicPr>
        <p:blipFill rotWithShape="1">
          <a:blip r:embed="rId3">
            <a:alphaModFix/>
          </a:blip>
          <a:srcRect r="32400" b="52967"/>
          <a:stretch/>
        </p:blipFill>
        <p:spPr>
          <a:xfrm>
            <a:off x="310900" y="2221063"/>
            <a:ext cx="3941482" cy="63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3"/>
          <p:cNvSpPr/>
          <p:nvPr/>
        </p:nvSpPr>
        <p:spPr>
          <a:xfrm>
            <a:off x="310903" y="1349350"/>
            <a:ext cx="30699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23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77" name="Google Shape;177;p23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Assignments with expressions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78" name="Google Shape;178;p23"/>
          <p:cNvSpPr txBox="1"/>
          <p:nvPr/>
        </p:nvSpPr>
        <p:spPr>
          <a:xfrm>
            <a:off x="4726200" y="1289300"/>
            <a:ext cx="4096500" cy="3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You can use </a:t>
            </a:r>
            <a:r>
              <a:rPr lang="en-GB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expressions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in assignments.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79" name="Google Shape;179;p23"/>
          <p:cNvSpPr txBox="1"/>
          <p:nvPr/>
        </p:nvSpPr>
        <p:spPr>
          <a:xfrm>
            <a:off x="4726200" y="1705925"/>
            <a:ext cx="4096500" cy="5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This is an instruction to </a:t>
            </a:r>
            <a:r>
              <a:rPr lang="en-GB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evaluate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the expression on the right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80" name="Google Shape;180;p23"/>
          <p:cNvSpPr/>
          <p:nvPr/>
        </p:nvSpPr>
        <p:spPr>
          <a:xfrm>
            <a:off x="1098717" y="1349350"/>
            <a:ext cx="22821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3"/>
          <p:cNvSpPr txBox="1"/>
          <p:nvPr/>
        </p:nvSpPr>
        <p:spPr>
          <a:xfrm>
            <a:off x="4736500" y="3126575"/>
            <a:ext cx="4096500" cy="879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 subsequent assignment can assign a </a:t>
            </a:r>
            <a:r>
              <a:rPr lang="en-GB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new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value to the </a:t>
            </a:r>
            <a:r>
              <a:rPr lang="en-GB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days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variable, </a:t>
            </a:r>
            <a:r>
              <a:rPr lang="en-GB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replacing</a:t>
            </a: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the previous value.</a:t>
            </a: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3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82" name="Google Shape;182;p23"/>
          <p:cNvSpPr txBox="1"/>
          <p:nvPr/>
        </p:nvSpPr>
        <p:spPr>
          <a:xfrm>
            <a:off x="4726200" y="2620325"/>
            <a:ext cx="4096500" cy="3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Tip: 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Read assignments from right to left.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83" name="Google Shape;183;p23"/>
          <p:cNvSpPr txBox="1"/>
          <p:nvPr/>
        </p:nvSpPr>
        <p:spPr>
          <a:xfrm>
            <a:off x="4726200" y="1941766"/>
            <a:ext cx="4096500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                   and then assign the value to the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days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variable on the left.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Arithmetic operators </a:t>
            </a:r>
            <a:r>
              <a:rPr lang="en-GB" sz="24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(in Python)</a:t>
            </a:r>
            <a:endParaRPr sz="24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89" name="Google Shape;189;p24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90" name="Google Shape;190;p24"/>
          <p:cNvSpPr txBox="1"/>
          <p:nvPr/>
        </p:nvSpPr>
        <p:spPr>
          <a:xfrm>
            <a:off x="310900" y="1289300"/>
            <a:ext cx="4096500" cy="7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800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You can use these operators to form arithmetic expressions.</a:t>
            </a:r>
            <a:endParaRPr sz="180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91" name="Google Shape;191;p24"/>
          <p:cNvSpPr txBox="1"/>
          <p:nvPr/>
        </p:nvSpPr>
        <p:spPr>
          <a:xfrm>
            <a:off x="310900" y="2075124"/>
            <a:ext cx="4096500" cy="12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+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		addition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-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		difference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*	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	multiplication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/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		division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92" name="Google Shape;192;p24"/>
          <p:cNvSpPr txBox="1"/>
          <p:nvPr/>
        </p:nvSpPr>
        <p:spPr>
          <a:xfrm>
            <a:off x="4730500" y="1289300"/>
            <a:ext cx="4096500" cy="7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Examples</a:t>
            </a:r>
            <a:endParaRPr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93" name="Google Shape;193;p24"/>
          <p:cNvSpPr txBox="1"/>
          <p:nvPr/>
        </p:nvSpPr>
        <p:spPr>
          <a:xfrm>
            <a:off x="4730500" y="2075125"/>
            <a:ext cx="4096500" cy="12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a + 1		a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plus 1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endParaRPr>
              <a:solidFill>
                <a:srgbClr val="5B5BA5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2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b - c		b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minus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</a:t>
            </a:r>
            <a:endParaRPr>
              <a:solidFill>
                <a:srgbClr val="5B5BA5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2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3 * d		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3 times </a:t>
            </a: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d</a:t>
            </a:r>
            <a:endParaRPr>
              <a:solidFill>
                <a:srgbClr val="5B5BA5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9 / 4 		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9 divided by 4 (value: 2.25)</a:t>
            </a:r>
            <a:endParaRPr>
              <a:solidFill>
                <a:srgbClr val="5B5BA5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94" name="Google Shape;194;p24"/>
          <p:cNvSpPr txBox="1"/>
          <p:nvPr/>
        </p:nvSpPr>
        <p:spPr>
          <a:xfrm>
            <a:off x="310900" y="3326675"/>
            <a:ext cx="4096500" cy="9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//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		integer division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%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		remainder of integer division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**		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exponentiation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95" name="Google Shape;195;p24"/>
          <p:cNvSpPr txBox="1"/>
          <p:nvPr/>
        </p:nvSpPr>
        <p:spPr>
          <a:xfrm>
            <a:off x="4730500" y="3326675"/>
            <a:ext cx="4096500" cy="9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15 // 2		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quotient of 15÷2 (value: 7)</a:t>
            </a:r>
            <a:endParaRPr>
              <a:solidFill>
                <a:srgbClr val="5B5BA5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2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15 % 2		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remainder of 15÷2 (value: 1)</a:t>
            </a:r>
            <a:endParaRPr>
              <a:solidFill>
                <a:srgbClr val="5B5BA5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2 ** 8		</a:t>
            </a: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2 to the power of 8 (value: 256)</a:t>
            </a:r>
            <a:endParaRPr>
              <a:solidFill>
                <a:srgbClr val="5B5BA5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5"/>
          <p:cNvSpPr txBox="1"/>
          <p:nvPr/>
        </p:nvSpPr>
        <p:spPr>
          <a:xfrm>
            <a:off x="310900" y="1289300"/>
            <a:ext cx="4425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days = 7 * 31 + 4 * 30 + 28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quad = 4 * days + 1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Roboto Mono"/>
                <a:ea typeface="Roboto Mono"/>
                <a:cs typeface="Roboto Mono"/>
                <a:sym typeface="Roboto Mono"/>
              </a:rPr>
              <a:t>print(quad, "days in four years")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01" name="Google Shape;201;p25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202" name="Google Shape;202;p25"/>
          <p:cNvSpPr txBox="1"/>
          <p:nvPr/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Referring to variables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03" name="Google Shape;203;p25"/>
          <p:cNvSpPr txBox="1"/>
          <p:nvPr/>
        </p:nvSpPr>
        <p:spPr>
          <a:xfrm>
            <a:off x="4736500" y="1289300"/>
            <a:ext cx="4086300" cy="6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An expression can </a:t>
            </a:r>
            <a:r>
              <a:rPr lang="en-GB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refer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to the values of variables.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04" name="Google Shape;204;p25"/>
          <p:cNvSpPr txBox="1"/>
          <p:nvPr/>
        </p:nvSpPr>
        <p:spPr>
          <a:xfrm>
            <a:off x="4736600" y="2972925"/>
            <a:ext cx="4086300" cy="914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During program execution, a variable must have been assigned a value before that value is referred to.</a:t>
            </a: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05" name="Google Shape;205;p25"/>
          <p:cNvSpPr/>
          <p:nvPr/>
        </p:nvSpPr>
        <p:spPr>
          <a:xfrm>
            <a:off x="1098722" y="1603125"/>
            <a:ext cx="1413600" cy="271500"/>
          </a:xfrm>
          <a:prstGeom prst="rect">
            <a:avLst/>
          </a:prstGeom>
          <a:solidFill>
            <a:srgbClr val="5B5BA5">
              <a:alpha val="250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5"/>
          <p:cNvSpPr txBox="1"/>
          <p:nvPr/>
        </p:nvSpPr>
        <p:spPr>
          <a:xfrm>
            <a:off x="4736400" y="1975100"/>
            <a:ext cx="40863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54000" bIns="91425" anchor="t" anchorCtr="0">
            <a:noAutofit/>
          </a:bodyPr>
          <a:lstStyle/>
          <a:p>
            <a:pPr marL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To evaluate this expression, the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days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 variable must have been assigned a value. 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07" name="Google Shape;207;p25"/>
          <p:cNvSpPr/>
          <p:nvPr/>
        </p:nvSpPr>
        <p:spPr>
          <a:xfrm>
            <a:off x="1522156" y="1603125"/>
            <a:ext cx="531900" cy="271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5"/>
          <p:cNvSpPr/>
          <p:nvPr/>
        </p:nvSpPr>
        <p:spPr>
          <a:xfrm>
            <a:off x="353693" y="1366226"/>
            <a:ext cx="531900" cy="2715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CCE Slides">
  <a:themeElements>
    <a:clrScheme name="Simple Light">
      <a:dk1>
        <a:srgbClr val="5B5BA5"/>
      </a:dk1>
      <a:lt1>
        <a:srgbClr val="FFFFFF"/>
      </a:lt1>
      <a:dk2>
        <a:srgbClr val="E9E9F3"/>
      </a:dk2>
      <a:lt2>
        <a:srgbClr val="F2F6FC"/>
      </a:lt2>
      <a:accent1>
        <a:srgbClr val="E9F7FC"/>
      </a:accent1>
      <a:accent2>
        <a:srgbClr val="FFEFDA"/>
      </a:accent2>
      <a:accent3>
        <a:srgbClr val="ECF8F5"/>
      </a:accent3>
      <a:accent4>
        <a:srgbClr val="FEF2F6"/>
      </a:accent4>
      <a:accent5>
        <a:srgbClr val="E6E6EA"/>
      </a:accent5>
      <a:accent6>
        <a:srgbClr val="F0F6ED"/>
      </a:accent6>
      <a:hlink>
        <a:srgbClr val="3197A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CCE Slides">
  <a:themeElements>
    <a:clrScheme name="Simple Light">
      <a:dk1>
        <a:srgbClr val="5B5BA5"/>
      </a:dk1>
      <a:lt1>
        <a:srgbClr val="FFFFFF"/>
      </a:lt1>
      <a:dk2>
        <a:srgbClr val="E9E9F3"/>
      </a:dk2>
      <a:lt2>
        <a:srgbClr val="F2F6FC"/>
      </a:lt2>
      <a:accent1>
        <a:srgbClr val="E9F7FC"/>
      </a:accent1>
      <a:accent2>
        <a:srgbClr val="FFEFDA"/>
      </a:accent2>
      <a:accent3>
        <a:srgbClr val="ECF8F5"/>
      </a:accent3>
      <a:accent4>
        <a:srgbClr val="FEF2F6"/>
      </a:accent4>
      <a:accent5>
        <a:srgbClr val="E6E6EA"/>
      </a:accent5>
      <a:accent6>
        <a:srgbClr val="F0F6ED"/>
      </a:accent6>
      <a:hlink>
        <a:srgbClr val="3197A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1656</Words>
  <Application>Microsoft Office PowerPoint</Application>
  <PresentationFormat>On-screen Show (16:9)</PresentationFormat>
  <Paragraphs>285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Quicksand Light</vt:lpstr>
      <vt:lpstr>Quicksand</vt:lpstr>
      <vt:lpstr>Roboto Mono</vt:lpstr>
      <vt:lpstr>Arial</vt:lpstr>
      <vt:lpstr>NCCE Slides</vt:lpstr>
      <vt:lpstr>NCCE Slides</vt:lpstr>
      <vt:lpstr>Lesson 2:  Crunching numbers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2:  Crunching numbers  </dc:title>
  <cp:lastModifiedBy>Sanjeeva Karunaratne</cp:lastModifiedBy>
  <cp:revision>1</cp:revision>
  <dcterms:modified xsi:type="dcterms:W3CDTF">2023-11-13T12:53:35Z</dcterms:modified>
</cp:coreProperties>
</file>