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29"/>
  </p:notesMasterIdLst>
  <p:sldIdLst>
    <p:sldId id="256" r:id="rId2"/>
    <p:sldId id="282" r:id="rId3"/>
    <p:sldId id="283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Quicksand" panose="020B0604020202020204" charset="0"/>
      <p:regular r:id="rId30"/>
      <p:bold r:id="rId31"/>
    </p:embeddedFont>
    <p:embeddedFont>
      <p:font typeface="Quicksand Light" panose="020B0604020202020204" charset="0"/>
      <p:regular r:id="rId32"/>
      <p:bold r:id="rId33"/>
    </p:embeddedFont>
    <p:embeddedFont>
      <p:font typeface="Roboto Mon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ce.io/tc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about:blank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Lord_Kitchener_Wants_You#/media/File:KitchenerWants.tif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ratch_(programming_language)#/media/File:Scratch_Cat.p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ython.org/community/logos/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courses/block-to-text-based-programming/7/steps/55635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Last updated 16-04-21</a:t>
            </a:r>
            <a:endParaRPr sz="10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endParaRPr sz="10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ncce.io/tcc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ncce.io/ogl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59c6b86e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59c6b86e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https://commons.wikimedia.org/wiki/Category:Lord_Kitchener_Wants_You#/media/File:KitchenerWants.tif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c9924a01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c9924a01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aecee55ec_6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aecee55ec_6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58fb1ff7f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58fb1ff7f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c9924a01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c9924a01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59c6b86e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59c6b86e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c9924a017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c9924a017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c9924a01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c9924a01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58fb1ff7f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58fb1ff7f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c9924a01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c9924a01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0944449e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0944449e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https://en.wikipedia.org/wiki/Scratch_(programming_language)#/media/File:Scratch_Cat.png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https://www.python.org/community/logos/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58fb1ff7f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58fb1ff7f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c9924a01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c9924a01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59c6b86e8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59c6b86e8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aecee55ec_6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aecee55ec_6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016eeabfd_2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016eeabfd_2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0944449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0944449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0944449e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0944449e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58fb1ff7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58fb1ff7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58fb1ff7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58fb1ff7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58fb1ff7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58fb1ff7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Then why do we use text-based programming? Because the things that you can express are infinite, and there are only so many blocks.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58fb1ff7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58fb1ff7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Then why do we use text-based programming? Because the things that you can express are infinite, and there are only so many blocks.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58fb1ff7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58fb1ff7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Then why do we use text-based programming? Because the things that you can express are infinite, and there are only so many blocks.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Teachers may be interested in this discussion: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https://www.futurelearn.com/courses/block-to-text-based-programming/7/steps/556352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7675" y="4249150"/>
            <a:ext cx="1465423" cy="6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473200"/>
            <a:ext cx="5398295" cy="1816098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3289300"/>
            <a:ext cx="5398295" cy="10541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4402932"/>
            <a:ext cx="1200150" cy="283369"/>
          </a:xfrm>
        </p:spPr>
        <p:txBody>
          <a:bodyPr/>
          <a:lstStyle/>
          <a:p>
            <a:fld id="{5889528D-D3F3-4574-83EA-91D30A9DFCC8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4402932"/>
            <a:ext cx="3670469" cy="28336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4402932"/>
            <a:ext cx="413375" cy="283369"/>
          </a:xfrm>
        </p:spPr>
        <p:txBody>
          <a:bodyPr/>
          <a:lstStyle/>
          <a:p>
            <a:fld id="{475FAC6F-6B1C-419F-811C-8E34252B3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97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5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1: First steps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Intro to Python programming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4736600" y="1289300"/>
            <a:ext cx="40965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All languages have rules for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, i.e. how sentences can be assembled.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4736600" y="2394200"/>
            <a:ext cx="40965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Speech or text in a language must follow its syntax.</a:t>
            </a:r>
            <a:endParaRPr sz="18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4736600" y="3194300"/>
            <a:ext cx="40965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Humans can infer meaning even in cases when syntax rules are violated.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For example, “tonigth see you”, instead of “see you tonight”, will probably be understood.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10900" y="1289300"/>
            <a:ext cx="40965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All programming languages have rules for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, i.e. how statements can be assembled.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310900" y="2394200"/>
            <a:ext cx="40965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Programs written in a programming language must follow its syntax.</a:t>
            </a:r>
            <a:endParaRPr sz="18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310900" y="3194300"/>
            <a:ext cx="40965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Programs with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 errors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cannot be translated and executed.</a:t>
            </a:r>
            <a:endParaRPr sz="18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4736600" y="2628587"/>
            <a:ext cx="40965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 Scratch, syntax errors are not possible: rules are enforced by the blocks and the way they fit together.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310900" y="1289300"/>
            <a:ext cx="40965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All programming languages have rules for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, i.e. how statements can be assembled.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310900" y="2394200"/>
            <a:ext cx="40965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Programs written in a programming language must follow its syntax.</a:t>
            </a:r>
            <a:endParaRPr sz="18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310900" y="3194300"/>
            <a:ext cx="40965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Programs with </a:t>
            </a:r>
            <a:r>
              <a:rPr lang="en-GB" sz="1800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syntax errors 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cannot be translated and executed.</a:t>
            </a:r>
            <a:endParaRPr sz="18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l="1969" r="1969"/>
          <a:stretch/>
        </p:blipFill>
        <p:spPr>
          <a:xfrm>
            <a:off x="4808037" y="410009"/>
            <a:ext cx="442631" cy="538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4736600" y="3710153"/>
            <a:ext cx="4096500" cy="11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 can still make </a:t>
            </a:r>
            <a:r>
              <a:rPr lang="en-GB" sz="1800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logical  errors 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! That’s when your program doesn’t work the way it should.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4">
            <a:alphaModFix/>
          </a:blip>
          <a:srcRect r="32184" b="39932"/>
          <a:stretch/>
        </p:blipFill>
        <p:spPr>
          <a:xfrm>
            <a:off x="4830351" y="1289300"/>
            <a:ext cx="1693126" cy="12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3" name="Google Shape;1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521" y="415992"/>
            <a:ext cx="449525" cy="54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4736600" y="2719545"/>
            <a:ext cx="40965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 Python, you can (</a:t>
            </a:r>
            <a:r>
              <a:rPr lang="en-GB" sz="1800" b="1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and you will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) make syntax errors. You will need to follow the syntax rules.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310900" y="1289300"/>
            <a:ext cx="40965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All programming languages have rules for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, i.e. how statements can be assembled.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310900" y="2394200"/>
            <a:ext cx="40965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Programs written in a programming language must follow its syntax.</a:t>
            </a:r>
            <a:endParaRPr sz="18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310900" y="3194300"/>
            <a:ext cx="40965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Programs with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 errors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cannot be translated and executed.</a:t>
            </a:r>
            <a:endParaRPr sz="18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4736600" y="3862545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 errors can be frustrating when you start learning a text-based programming language.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4726200" y="1289312"/>
            <a:ext cx="40965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if remaining &lt; 10: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print("We are getting there")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else: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print("Still some way to go")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77" name="Google Shape;177;p20"/>
          <p:cNvSpPr txBox="1"/>
          <p:nvPr/>
        </p:nvSpPr>
        <p:spPr>
          <a:xfrm>
            <a:off x="310900" y="1289300"/>
            <a:ext cx="4425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SyntaxError</a:t>
            </a:r>
            <a:r>
              <a:rPr lang="en-GB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: invalid syntax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310900" y="1822700"/>
            <a:ext cx="4425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SyntaxError</a:t>
            </a:r>
            <a:r>
              <a:rPr lang="en-GB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: Missing parentheses in call to 'print'.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310900" y="2508500"/>
            <a:ext cx="4425600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SyntaxError</a:t>
            </a:r>
            <a:r>
              <a:rPr lang="en-GB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: EOL while scanning string literal</a:t>
            </a:r>
            <a:endParaRPr>
              <a:solidFill>
                <a:srgbClr val="FF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300" y="1259718"/>
            <a:ext cx="2063095" cy="21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6313250" y="2841164"/>
            <a:ext cx="19215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Has this happened to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6237050" y="3044970"/>
            <a:ext cx="14400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0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4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</a:t>
            </a:r>
            <a:endParaRPr sz="48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7531702" y="3366238"/>
            <a:ext cx="256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4" name="Google Shape;184;p20"/>
          <p:cNvSpPr txBox="1"/>
          <p:nvPr/>
        </p:nvSpPr>
        <p:spPr>
          <a:xfrm>
            <a:off x="310900" y="3422900"/>
            <a:ext cx="40965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Don’t be overwhelmed by these errors. They are here to discourage the faint-hearted.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can fix them!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</a:t>
            </a:r>
            <a:endParaRPr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310900" y="1289300"/>
            <a:ext cx="4096500" cy="24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Use </a:t>
            </a:r>
            <a:r>
              <a:rPr lang="en-GB" sz="1800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pair programming 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Driver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Control the keyboard and mouse.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Navigator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Provide support and instructions.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2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Alternate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between roles.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89307"/>
            <a:ext cx="4086099" cy="272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4736600" y="1289300"/>
            <a:ext cx="4091400" cy="1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Every time you learn a new programming language, 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it’s a tradition to get your first program to say “hello”.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310900" y="1289300"/>
            <a:ext cx="44256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 world!")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01" name="Google Shape;201;p22"/>
          <p:cNvGrpSpPr/>
          <p:nvPr/>
        </p:nvGrpSpPr>
        <p:grpSpPr>
          <a:xfrm>
            <a:off x="4441389" y="2868591"/>
            <a:ext cx="3861850" cy="404400"/>
            <a:chOff x="4960850" y="3956300"/>
            <a:chExt cx="3861850" cy="404400"/>
          </a:xfrm>
        </p:grpSpPr>
        <p:sp>
          <p:nvSpPr>
            <p:cNvPr id="202" name="Google Shape;202;p22"/>
            <p:cNvSpPr txBox="1"/>
            <p:nvPr/>
          </p:nvSpPr>
          <p:spPr>
            <a:xfrm>
              <a:off x="5257800" y="3956300"/>
              <a:ext cx="35649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54000" bIns="91425" anchor="t" anchorCtr="0">
              <a:noAutofit/>
            </a:bodyPr>
            <a:lstStyle/>
            <a:p>
              <a:pPr marL="0" lvl="0" indent="0" algn="l" rtl="0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Live coding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203" name="Google Shape;20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60850" y="4030962"/>
              <a:ext cx="270000" cy="27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900" y="1274000"/>
            <a:ext cx="6000426" cy="323261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Walk-through of the environment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00" y="1289300"/>
            <a:ext cx="6000436" cy="35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17" name="Google Shape;217;p24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310900" y="1292775"/>
            <a:ext cx="40965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Complete the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first task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in your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worksheet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to create your own ‘Hello world’ program.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19" name="Google Shape;2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92775"/>
            <a:ext cx="3719437" cy="353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/>
        </p:nvSpPr>
        <p:spPr>
          <a:xfrm>
            <a:off x="310900" y="1289300"/>
            <a:ext cx="44256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 world!")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73736" y="1366575"/>
            <a:ext cx="5787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25"/>
          <p:cNvGrpSpPr/>
          <p:nvPr/>
        </p:nvGrpSpPr>
        <p:grpSpPr>
          <a:xfrm>
            <a:off x="952426" y="1366575"/>
            <a:ext cx="1682332" cy="271500"/>
            <a:chOff x="952426" y="1366575"/>
            <a:chExt cx="1682332" cy="271500"/>
          </a:xfrm>
        </p:grpSpPr>
        <p:sp>
          <p:nvSpPr>
            <p:cNvPr id="227" name="Google Shape;227;p25"/>
            <p:cNvSpPr/>
            <p:nvPr/>
          </p:nvSpPr>
          <p:spPr>
            <a:xfrm>
              <a:off x="952426" y="1366575"/>
              <a:ext cx="966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2538157" y="1366575"/>
              <a:ext cx="966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25"/>
          <p:cNvGrpSpPr/>
          <p:nvPr/>
        </p:nvGrpSpPr>
        <p:grpSpPr>
          <a:xfrm>
            <a:off x="1049026" y="1366575"/>
            <a:ext cx="1489132" cy="271500"/>
            <a:chOff x="1049026" y="1366575"/>
            <a:chExt cx="1489132" cy="271500"/>
          </a:xfrm>
        </p:grpSpPr>
        <p:sp>
          <p:nvSpPr>
            <p:cNvPr id="230" name="Google Shape;230;p25"/>
            <p:cNvSpPr/>
            <p:nvPr/>
          </p:nvSpPr>
          <p:spPr>
            <a:xfrm>
              <a:off x="1049026" y="1366575"/>
              <a:ext cx="966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2441557" y="1366575"/>
              <a:ext cx="966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25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Python: commentary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34" name="Google Shape;234;p25"/>
          <p:cNvSpPr txBox="1"/>
          <p:nvPr/>
        </p:nvSpPr>
        <p:spPr>
          <a:xfrm>
            <a:off x="4736600" y="3422900"/>
            <a:ext cx="40860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Have you used (single or double) quotation marks around the message to be displayed?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4736600" y="2660900"/>
            <a:ext cx="40860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Have you used (opening and closing) round brackets around the message to be displayed?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36" name="Google Shape;236;p25"/>
          <p:cNvGrpSpPr/>
          <p:nvPr/>
        </p:nvGrpSpPr>
        <p:grpSpPr>
          <a:xfrm>
            <a:off x="4736583" y="1289300"/>
            <a:ext cx="4086088" cy="1085400"/>
            <a:chOff x="5257800" y="1289300"/>
            <a:chExt cx="3564900" cy="1085400"/>
          </a:xfrm>
        </p:grpSpPr>
        <p:sp>
          <p:nvSpPr>
            <p:cNvPr id="237" name="Google Shape;237;p25"/>
            <p:cNvSpPr txBox="1"/>
            <p:nvPr/>
          </p:nvSpPr>
          <p:spPr>
            <a:xfrm>
              <a:off x="5257800" y="1289300"/>
              <a:ext cx="3564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54000" bIns="91425" anchor="t" anchorCtr="0">
              <a:noAutofit/>
            </a:bodyPr>
            <a:lstStyle/>
            <a:p>
              <a:pPr marL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Checklist: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38" name="Google Shape;238;p25"/>
            <p:cNvSpPr txBox="1"/>
            <p:nvPr/>
          </p:nvSpPr>
          <p:spPr>
            <a:xfrm>
              <a:off x="5257800" y="1746500"/>
              <a:ext cx="3564900" cy="6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54000" bIns="91425" anchor="t" anchorCtr="0">
              <a:noAutofit/>
            </a:bodyPr>
            <a:lstStyle/>
            <a:p>
              <a:pPr marL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Have you spelt </a:t>
              </a:r>
              <a:r>
                <a:rPr lang="en-GB">
                  <a:solidFill>
                    <a:srgbClr val="5B5BA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print</a:t>
              </a: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 correctly?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Python is case-sensitive: using capitals makes a difference.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239" name="Google Shape;239;p25"/>
          <p:cNvGrpSpPr/>
          <p:nvPr/>
        </p:nvGrpSpPr>
        <p:grpSpPr>
          <a:xfrm>
            <a:off x="4487810" y="1857595"/>
            <a:ext cx="187374" cy="202642"/>
            <a:chOff x="2928963" y="2771995"/>
            <a:chExt cx="187374" cy="202642"/>
          </a:xfrm>
        </p:grpSpPr>
        <p:sp>
          <p:nvSpPr>
            <p:cNvPr id="240" name="Google Shape;240;p25"/>
            <p:cNvSpPr txBox="1"/>
            <p:nvPr/>
          </p:nvSpPr>
          <p:spPr>
            <a:xfrm>
              <a:off x="2936336" y="2771995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✔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2928963" y="2794637"/>
              <a:ext cx="180000" cy="180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5"/>
          <p:cNvGrpSpPr/>
          <p:nvPr/>
        </p:nvGrpSpPr>
        <p:grpSpPr>
          <a:xfrm>
            <a:off x="4487810" y="2771995"/>
            <a:ext cx="187374" cy="202642"/>
            <a:chOff x="2928963" y="2771995"/>
            <a:chExt cx="187374" cy="202642"/>
          </a:xfrm>
        </p:grpSpPr>
        <p:sp>
          <p:nvSpPr>
            <p:cNvPr id="243" name="Google Shape;243;p25"/>
            <p:cNvSpPr txBox="1"/>
            <p:nvPr/>
          </p:nvSpPr>
          <p:spPr>
            <a:xfrm>
              <a:off x="2936336" y="2771995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✔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2928963" y="2794637"/>
              <a:ext cx="180000" cy="180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25"/>
          <p:cNvGrpSpPr/>
          <p:nvPr/>
        </p:nvGrpSpPr>
        <p:grpSpPr>
          <a:xfrm>
            <a:off x="4487810" y="3533995"/>
            <a:ext cx="187374" cy="202642"/>
            <a:chOff x="2928963" y="2771995"/>
            <a:chExt cx="187374" cy="202642"/>
          </a:xfrm>
        </p:grpSpPr>
        <p:sp>
          <p:nvSpPr>
            <p:cNvPr id="246" name="Google Shape;246;p25"/>
            <p:cNvSpPr txBox="1"/>
            <p:nvPr/>
          </p:nvSpPr>
          <p:spPr>
            <a:xfrm>
              <a:off x="2936336" y="2771995"/>
              <a:ext cx="18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lnSpc>
                  <a:spcPct val="114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r>
                <a:rPr lang="en-GB">
                  <a:solidFill>
                    <a:srgbClr val="5B5BA5"/>
                  </a:solidFill>
                  <a:latin typeface="Quicksand"/>
                  <a:ea typeface="Quicksand"/>
                  <a:cs typeface="Quicksand"/>
                  <a:sym typeface="Quicksand"/>
                </a:rPr>
                <a:t>✔</a:t>
              </a:r>
              <a:endParaRPr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2928963" y="2794637"/>
              <a:ext cx="180000" cy="180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/>
        </p:nvSpPr>
        <p:spPr>
          <a:xfrm>
            <a:off x="310900" y="1289300"/>
            <a:ext cx="44256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 world!")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Python: commentary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4" name="Google Shape;254;p2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255" name="Google Shape;255;p26"/>
          <p:cNvPicPr preferRelativeResize="0"/>
          <p:nvPr/>
        </p:nvPicPr>
        <p:blipFill rotWithShape="1">
          <a:blip r:embed="rId3">
            <a:alphaModFix/>
          </a:blip>
          <a:srcRect r="32450" b="57713"/>
          <a:stretch/>
        </p:blipFill>
        <p:spPr>
          <a:xfrm>
            <a:off x="387111" y="2052393"/>
            <a:ext cx="1772190" cy="6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6"/>
          <p:cNvSpPr txBox="1"/>
          <p:nvPr/>
        </p:nvSpPr>
        <p:spPr>
          <a:xfrm>
            <a:off x="4736600" y="1289300"/>
            <a:ext cx="4096500" cy="9687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 will need the 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function: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when your program must display text, numbers, or the values of variables and expressions.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8F86-18ED-44D4-94A3-6D85958CD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784" y="755652"/>
            <a:ext cx="7836878" cy="1816098"/>
          </a:xfrm>
        </p:spPr>
        <p:txBody>
          <a:bodyPr>
            <a:normAutofit/>
          </a:bodyPr>
          <a:lstStyle/>
          <a:p>
            <a:pPr algn="ctr"/>
            <a:r>
              <a:rPr lang="en-GB" sz="7200" dirty="0"/>
              <a:t>COLD CALLING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B6E7B-F7B8-4A86-8036-7B93CBFA2C68}"/>
              </a:ext>
            </a:extLst>
          </p:cNvPr>
          <p:cNvSpPr txBox="1"/>
          <p:nvPr/>
        </p:nvSpPr>
        <p:spPr>
          <a:xfrm>
            <a:off x="1002324" y="3310630"/>
            <a:ext cx="7836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30 seconds for you to think about:</a:t>
            </a:r>
          </a:p>
          <a:p>
            <a:r>
              <a:rPr lang="en-GB" sz="3200" dirty="0"/>
              <a:t>Why do we need to learn programming?</a:t>
            </a:r>
          </a:p>
        </p:txBody>
      </p:sp>
    </p:spTree>
    <p:extLst>
      <p:ext uri="{BB962C8B-B14F-4D97-AF65-F5344CB8AC3E}">
        <p14:creationId xmlns:p14="http://schemas.microsoft.com/office/powerpoint/2010/main" val="4269669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62" name="Google Shape;262;p27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310900" y="1292775"/>
            <a:ext cx="40965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Complete the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second task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in your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worksheet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to greet the user by name.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64" name="Google Shape;2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89300"/>
            <a:ext cx="4096500" cy="3286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/>
        </p:nvSpPr>
        <p:spPr>
          <a:xfrm>
            <a:off x="310900" y="1289300"/>
            <a:ext cx="44256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user = "Claude"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user)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373725" y="1352100"/>
            <a:ext cx="16254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8"/>
          <p:cNvSpPr/>
          <p:nvPr/>
        </p:nvSpPr>
        <p:spPr>
          <a:xfrm>
            <a:off x="917402" y="1352100"/>
            <a:ext cx="1437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8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Python: commentary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3" name="Google Shape;273;p28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74" name="Google Shape;274;p28"/>
          <p:cNvSpPr/>
          <p:nvPr/>
        </p:nvSpPr>
        <p:spPr>
          <a:xfrm>
            <a:off x="373725" y="1352100"/>
            <a:ext cx="4800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"/>
          <p:cNvSpPr txBox="1"/>
          <p:nvPr/>
        </p:nvSpPr>
        <p:spPr>
          <a:xfrm>
            <a:off x="4736600" y="2432300"/>
            <a:ext cx="40860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user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is a variable, i.e. a name for a value.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4736600" y="2846225"/>
            <a:ext cx="4086000" cy="6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variable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user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currently refers to the value </a:t>
            </a:r>
            <a:r>
              <a:rPr lang="en-GB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"Claude"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7" name="Google Shape;277;p28"/>
          <p:cNvSpPr txBox="1"/>
          <p:nvPr/>
        </p:nvSpPr>
        <p:spPr>
          <a:xfrm>
            <a:off x="4736600" y="3566675"/>
            <a:ext cx="40860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 quotation marks around the value show the </a:t>
            </a: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type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of the value: it is a </a:t>
            </a: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string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(a piece of text).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278" name="Google Shape;278;p28"/>
          <p:cNvGrpSpPr/>
          <p:nvPr/>
        </p:nvGrpSpPr>
        <p:grpSpPr>
          <a:xfrm>
            <a:off x="1147753" y="1352100"/>
            <a:ext cx="851366" cy="271500"/>
            <a:chOff x="1576017" y="1352100"/>
            <a:chExt cx="851366" cy="271500"/>
          </a:xfrm>
        </p:grpSpPr>
        <p:sp>
          <p:nvSpPr>
            <p:cNvPr id="279" name="Google Shape;279;p28"/>
            <p:cNvSpPr/>
            <p:nvPr/>
          </p:nvSpPr>
          <p:spPr>
            <a:xfrm>
              <a:off x="1576017" y="1352100"/>
              <a:ext cx="966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2330782" y="1352100"/>
              <a:ext cx="966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1" name="Google Shape;281;p28"/>
          <p:cNvPicPr preferRelativeResize="0"/>
          <p:nvPr/>
        </p:nvPicPr>
        <p:blipFill rotWithShape="1">
          <a:blip r:embed="rId3">
            <a:alphaModFix/>
          </a:blip>
          <a:srcRect r="32171" b="58073"/>
          <a:stretch/>
        </p:blipFill>
        <p:spPr>
          <a:xfrm>
            <a:off x="373725" y="2472200"/>
            <a:ext cx="1968700" cy="52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/>
          <p:cNvSpPr txBox="1"/>
          <p:nvPr/>
        </p:nvSpPr>
        <p:spPr>
          <a:xfrm>
            <a:off x="4731350" y="1289300"/>
            <a:ext cx="4096500" cy="9687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 will need an assignment statement: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when your program must use a name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(an identifier) to keep track of a value.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88" name="Google Shape;288;p29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310900" y="1292775"/>
            <a:ext cx="40965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Complete the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third task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in your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worksheet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90" name="Google Shape;2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92775"/>
            <a:ext cx="3685551" cy="35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/>
          <p:nvPr/>
        </p:nvSpPr>
        <p:spPr>
          <a:xfrm>
            <a:off x="310900" y="1289300"/>
            <a:ext cx="4425600" cy="14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user = "Claude"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user)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lucky = 13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print("My lucky number is", lucky)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Python: commentary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7" name="Google Shape;297;p3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298" name="Google Shape;298;p30"/>
          <p:cNvSpPr txBox="1"/>
          <p:nvPr/>
        </p:nvSpPr>
        <p:spPr>
          <a:xfrm>
            <a:off x="5257800" y="2051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5257800" y="2051300"/>
            <a:ext cx="35649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lucky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is another variable.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 is assigned an </a:t>
            </a:r>
            <a:r>
              <a:rPr lang="en-GB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integer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value.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373725" y="2099625"/>
            <a:ext cx="11526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0"/>
          <p:cNvSpPr txBox="1"/>
          <p:nvPr/>
        </p:nvSpPr>
        <p:spPr>
          <a:xfrm>
            <a:off x="5257800" y="2813300"/>
            <a:ext cx="35649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It is useful to </a:t>
            </a:r>
            <a:r>
              <a:rPr lang="en-GB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sketch</a:t>
            </a:r>
            <a:r>
              <a:rPr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variables and their corresponding values, as they change during program execution.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02" name="Google Shape;302;p30"/>
          <p:cNvGrpSpPr/>
          <p:nvPr/>
        </p:nvGrpSpPr>
        <p:grpSpPr>
          <a:xfrm>
            <a:off x="5257800" y="3824182"/>
            <a:ext cx="1920858" cy="361800"/>
            <a:chOff x="5257800" y="2390850"/>
            <a:chExt cx="1920858" cy="361800"/>
          </a:xfrm>
        </p:grpSpPr>
        <p:sp>
          <p:nvSpPr>
            <p:cNvPr id="303" name="Google Shape;303;p30"/>
            <p:cNvSpPr txBox="1"/>
            <p:nvPr/>
          </p:nvSpPr>
          <p:spPr>
            <a:xfrm>
              <a:off x="5257800" y="2390850"/>
              <a:ext cx="7320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user</a:t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026058" y="2414700"/>
              <a:ext cx="1152600" cy="314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18000" rIns="9142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"Claude"</a:t>
              </a: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5257800" y="4205182"/>
            <a:ext cx="1920858" cy="361800"/>
            <a:chOff x="5257800" y="2771850"/>
            <a:chExt cx="1920858" cy="361800"/>
          </a:xfrm>
        </p:grpSpPr>
        <p:sp>
          <p:nvSpPr>
            <p:cNvPr id="306" name="Google Shape;306;p30"/>
            <p:cNvSpPr txBox="1"/>
            <p:nvPr/>
          </p:nvSpPr>
          <p:spPr>
            <a:xfrm>
              <a:off x="5257800" y="2771850"/>
              <a:ext cx="7320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lucky</a:t>
              </a: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6026058" y="2795700"/>
              <a:ext cx="1152600" cy="314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18000" rIns="9142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13</a:t>
              </a:r>
              <a:endParaRPr/>
            </a:p>
          </p:txBody>
        </p:sp>
      </p:grpSp>
      <p:sp>
        <p:nvSpPr>
          <p:cNvPr id="308" name="Google Shape;308;p30"/>
          <p:cNvSpPr/>
          <p:nvPr/>
        </p:nvSpPr>
        <p:spPr>
          <a:xfrm>
            <a:off x="373725" y="1352100"/>
            <a:ext cx="16254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0"/>
          <p:cNvSpPr txBox="1"/>
          <p:nvPr/>
        </p:nvSpPr>
        <p:spPr>
          <a:xfrm>
            <a:off x="5257800" y="1352100"/>
            <a:ext cx="35649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user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is a variable.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It is assigned a </a:t>
            </a:r>
            <a:r>
              <a:rPr lang="en-GB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string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value.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15" name="Google Shape;315;p31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310900" y="1292775"/>
            <a:ext cx="40965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Complete the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final task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in your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worksheet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to make your program receive input from the user.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17" name="Google Shape;3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289300"/>
            <a:ext cx="3904590" cy="35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/>
          <p:nvPr/>
        </p:nvSpPr>
        <p:spPr>
          <a:xfrm>
            <a:off x="310900" y="1289300"/>
            <a:ext cx="4425600" cy="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print("What’s your name?")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user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print("Hello", user)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348475" y="1594650"/>
            <a:ext cx="15474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2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Your first steps in Python: commentary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5" name="Google Shape;325;p3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326" name="Google Shape;326;p32"/>
          <p:cNvSpPr txBox="1"/>
          <p:nvPr/>
        </p:nvSpPr>
        <p:spPr>
          <a:xfrm>
            <a:off x="5257800" y="1289300"/>
            <a:ext cx="35649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5257800" y="1289300"/>
            <a:ext cx="35649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1100125" y="1594650"/>
            <a:ext cx="7956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9" name="Google Shape;329;p32"/>
          <p:cNvPicPr preferRelativeResize="0"/>
          <p:nvPr/>
        </p:nvPicPr>
        <p:blipFill rotWithShape="1">
          <a:blip r:embed="rId3">
            <a:alphaModFix/>
          </a:blip>
          <a:srcRect r="32207" b="49402"/>
          <a:stretch/>
        </p:blipFill>
        <p:spPr>
          <a:xfrm>
            <a:off x="387100" y="3111225"/>
            <a:ext cx="2635299" cy="9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2"/>
          <p:cNvSpPr txBox="1"/>
          <p:nvPr/>
        </p:nvSpPr>
        <p:spPr>
          <a:xfrm>
            <a:off x="4726200" y="2965702"/>
            <a:ext cx="40965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The text typed by the user is </a:t>
            </a:r>
            <a:r>
              <a:rPr lang="en-GB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assigned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to the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user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variable.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1" name="Google Shape;331;p32"/>
          <p:cNvSpPr txBox="1"/>
          <p:nvPr/>
        </p:nvSpPr>
        <p:spPr>
          <a:xfrm>
            <a:off x="4726200" y="2356100"/>
            <a:ext cx="40965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When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is invoked, the program pauses, waiting for keyboard input.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2" name="Google Shape;332;p32"/>
          <p:cNvSpPr/>
          <p:nvPr/>
        </p:nvSpPr>
        <p:spPr>
          <a:xfrm>
            <a:off x="1952264" y="1844150"/>
            <a:ext cx="5010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2"/>
          <p:cNvSpPr txBox="1"/>
          <p:nvPr/>
        </p:nvSpPr>
        <p:spPr>
          <a:xfrm>
            <a:off x="4726200" y="3582273"/>
            <a:ext cx="4096500" cy="6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We can refer to the value of </a:t>
            </a:r>
            <a:r>
              <a:rPr lang="en-GB">
                <a:solidFill>
                  <a:srgbClr val="5B5BA5"/>
                </a:solidFill>
                <a:latin typeface="Roboto Mono"/>
                <a:ea typeface="Roboto Mono"/>
                <a:cs typeface="Roboto Mono"/>
                <a:sym typeface="Roboto Mono"/>
              </a:rPr>
              <a:t>user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in the program without knowing what it will be.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4" name="Google Shape;334;p32"/>
          <p:cNvSpPr txBox="1"/>
          <p:nvPr/>
        </p:nvSpPr>
        <p:spPr>
          <a:xfrm>
            <a:off x="4736600" y="1289300"/>
            <a:ext cx="4096500" cy="9573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 will need the </a:t>
            </a:r>
            <a:r>
              <a:rPr lang="en-GB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input</a:t>
            </a: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function: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when your program must receive keyboard input from the user.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 txBox="1"/>
          <p:nvPr/>
        </p:nvSpPr>
        <p:spPr>
          <a:xfrm>
            <a:off x="310900" y="1289300"/>
            <a:ext cx="4425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print("Best film ever?")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film = input()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print(film, "is my favourite too!")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0" name="Google Shape;340;p33"/>
          <p:cNvSpPr/>
          <p:nvPr/>
        </p:nvSpPr>
        <p:spPr>
          <a:xfrm>
            <a:off x="373725" y="1601600"/>
            <a:ext cx="15498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3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Python recap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2" name="Google Shape;342;p3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sp>
        <p:nvSpPr>
          <p:cNvPr id="343" name="Google Shape;343;p33"/>
          <p:cNvSpPr txBox="1"/>
          <p:nvPr/>
        </p:nvSpPr>
        <p:spPr>
          <a:xfrm>
            <a:off x="4736600" y="1822700"/>
            <a:ext cx="4096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Display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a message for the user on the screen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4736600" y="1289300"/>
            <a:ext cx="40965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Locate the fragment(s) of code that:</a:t>
            </a: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5" name="Google Shape;345;p33"/>
          <p:cNvSpPr txBox="1"/>
          <p:nvPr/>
        </p:nvSpPr>
        <p:spPr>
          <a:xfrm>
            <a:off x="4736600" y="2643476"/>
            <a:ext cx="40965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Retrieve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what the user types on the keyboard 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46" name="Google Shape;346;p33"/>
          <p:cNvSpPr txBox="1"/>
          <p:nvPr/>
        </p:nvSpPr>
        <p:spPr>
          <a:xfrm>
            <a:off x="4736600" y="3464250"/>
            <a:ext cx="40965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Assign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a value to a variable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347" name="Google Shape;347;p33"/>
          <p:cNvGrpSpPr/>
          <p:nvPr/>
        </p:nvGrpSpPr>
        <p:grpSpPr>
          <a:xfrm>
            <a:off x="373725" y="1352100"/>
            <a:ext cx="3780000" cy="770520"/>
            <a:chOff x="373725" y="1352100"/>
            <a:chExt cx="3780000" cy="770520"/>
          </a:xfrm>
        </p:grpSpPr>
        <p:sp>
          <p:nvSpPr>
            <p:cNvPr id="348" name="Google Shape;348;p33"/>
            <p:cNvSpPr/>
            <p:nvPr/>
          </p:nvSpPr>
          <p:spPr>
            <a:xfrm>
              <a:off x="373725" y="1352100"/>
              <a:ext cx="26022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373725" y="1851120"/>
              <a:ext cx="3780000" cy="271500"/>
            </a:xfrm>
            <a:prstGeom prst="rect">
              <a:avLst/>
            </a:prstGeom>
            <a:solidFill>
              <a:srgbClr val="5B5BA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33"/>
          <p:cNvSpPr/>
          <p:nvPr/>
        </p:nvSpPr>
        <p:spPr>
          <a:xfrm>
            <a:off x="1100877" y="1601600"/>
            <a:ext cx="822600" cy="271500"/>
          </a:xfrm>
          <a:prstGeom prst="rect">
            <a:avLst/>
          </a:prstGeom>
          <a:solidFill>
            <a:srgbClr val="5B5BA5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356" name="Google Shape;356;p34"/>
          <p:cNvSpPr txBox="1"/>
          <p:nvPr/>
        </p:nvSpPr>
        <p:spPr>
          <a:xfrm>
            <a:off x="310900" y="310900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 this lesson, you...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7" name="Google Shape;357;p34"/>
          <p:cNvSpPr txBox="1"/>
          <p:nvPr/>
        </p:nvSpPr>
        <p:spPr>
          <a:xfrm>
            <a:off x="4736600" y="310900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Next lesson, you will...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8" name="Google Shape;358;p34"/>
          <p:cNvSpPr txBox="1"/>
          <p:nvPr/>
        </p:nvSpPr>
        <p:spPr>
          <a:xfrm>
            <a:off x="4736600" y="1319300"/>
            <a:ext cx="4096500" cy="25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Use arithmetic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expressions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to calculate values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Trace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values of variables as a program is executed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Write programs that receive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numerical input 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from the keyboard</a:t>
            </a: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9" name="Google Shape;359;p34"/>
          <p:cNvSpPr txBox="1"/>
          <p:nvPr/>
        </p:nvSpPr>
        <p:spPr>
          <a:xfrm>
            <a:off x="310900" y="1322525"/>
            <a:ext cx="4096500" cy="26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Defined what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algorithms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programs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are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Wrote and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executed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your first Python programs (and weeded out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 errors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)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1600"/>
              </a:spcAft>
              <a:buNone/>
            </a:pPr>
            <a:r>
              <a:rPr lang="en-GB" sz="12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Your programs involved displaying messages, assigning values to variables, and receiving input from the keyboard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8F86-18ED-44D4-94A3-6D85958CD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20092"/>
            <a:ext cx="8522677" cy="18160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/>
              <a:t>COLD CALLING</a:t>
            </a:r>
            <a:br>
              <a:rPr lang="en-GB" sz="7200" dirty="0"/>
            </a:br>
            <a:r>
              <a:rPr lang="en-GB" sz="7200" dirty="0"/>
              <a:t>	think, pair, share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D22CD-2758-4190-815F-538CD6256DBF}"/>
              </a:ext>
            </a:extLst>
          </p:cNvPr>
          <p:cNvSpPr txBox="1"/>
          <p:nvPr/>
        </p:nvSpPr>
        <p:spPr>
          <a:xfrm>
            <a:off x="1031631" y="3727938"/>
            <a:ext cx="7338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 minute to talk to the person next to you and be able to give examples of where programs are used everyday and why?</a:t>
            </a:r>
          </a:p>
        </p:txBody>
      </p:sp>
    </p:spTree>
    <p:extLst>
      <p:ext uri="{BB962C8B-B14F-4D97-AF65-F5344CB8AC3E}">
        <p14:creationId xmlns:p14="http://schemas.microsoft.com/office/powerpoint/2010/main" val="187945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326794-4C7F-4052-9509-8F201EF7D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7" y="338713"/>
            <a:ext cx="7541139" cy="1872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93080F-6B84-453C-8456-3685E6A05840}"/>
              </a:ext>
            </a:extLst>
          </p:cNvPr>
          <p:cNvSpPr txBox="1"/>
          <p:nvPr/>
        </p:nvSpPr>
        <p:spPr>
          <a:xfrm>
            <a:off x="685801" y="2317531"/>
            <a:ext cx="2459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What are we learning:</a:t>
            </a:r>
          </a:p>
          <a:p>
            <a:r>
              <a:rPr lang="en-US" sz="1800" dirty="0"/>
              <a:t>How to program in python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C4D13-4CFF-400B-92A5-44D43B797507}"/>
              </a:ext>
            </a:extLst>
          </p:cNvPr>
          <p:cNvSpPr txBox="1"/>
          <p:nvPr/>
        </p:nvSpPr>
        <p:spPr>
          <a:xfrm>
            <a:off x="3243656" y="2317531"/>
            <a:ext cx="2459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How are we learning:</a:t>
            </a:r>
          </a:p>
          <a:p>
            <a:r>
              <a:rPr lang="en-US" sz="1800" dirty="0"/>
              <a:t>Looking at code and writing it to learn it</a:t>
            </a:r>
            <a:endParaRPr lang="en-GB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124E4-D397-43A1-BC98-2955DE7A97F9}"/>
              </a:ext>
            </a:extLst>
          </p:cNvPr>
          <p:cNvSpPr txBox="1"/>
          <p:nvPr/>
        </p:nvSpPr>
        <p:spPr>
          <a:xfrm>
            <a:off x="5801512" y="2317531"/>
            <a:ext cx="24594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Why are we learning: </a:t>
            </a:r>
          </a:p>
          <a:p>
            <a:r>
              <a:rPr lang="en-US" sz="1800" dirty="0"/>
              <a:t>Develops your problem solving skills and gets you in to jobs!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0910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objectives</a:t>
            </a:r>
            <a:endParaRPr/>
          </a:p>
        </p:txBody>
      </p:sp>
      <p:sp>
        <p:nvSpPr>
          <p:cNvPr id="88" name="Google Shape;88;p12"/>
          <p:cNvSpPr txBox="1"/>
          <p:nvPr/>
        </p:nvSpPr>
        <p:spPr>
          <a:xfrm>
            <a:off x="310900" y="1322525"/>
            <a:ext cx="46707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Used a block-based programming language (Scratch) to create programs that involved: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○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Variables, operators, and expressions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○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Sequence, selection, and iteration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○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Subroutines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914400" lvl="1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○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Lists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" name="Google Shape;89;p12"/>
          <p:cNvSpPr txBox="1"/>
          <p:nvPr/>
        </p:nvSpPr>
        <p:spPr>
          <a:xfrm>
            <a:off x="310900" y="463300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 the previous units, you...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0" name="Google Shape;90;p12"/>
          <p:cNvSpPr txBox="1"/>
          <p:nvPr/>
        </p:nvSpPr>
        <p:spPr>
          <a:xfrm>
            <a:off x="4889000" y="463300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 this unit, you will...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4889000" y="1319300"/>
            <a:ext cx="39945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Use a text-based programming language (Python) to build on these concepts and extend them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2" name="Google Shape;9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298" y="3875257"/>
            <a:ext cx="589040" cy="7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2"/>
          <p:cNvSpPr txBox="1"/>
          <p:nvPr/>
        </p:nvSpPr>
        <p:spPr>
          <a:xfrm>
            <a:off x="5270000" y="4017959"/>
            <a:ext cx="40965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print(</a:t>
            </a:r>
            <a:r>
              <a:rPr lang="en-GB">
                <a:solidFill>
                  <a:srgbClr val="0C343D"/>
                </a:solidFill>
                <a:latin typeface="Roboto Mono"/>
                <a:ea typeface="Roboto Mono"/>
                <a:cs typeface="Roboto Mono"/>
                <a:sym typeface="Roboto Mono"/>
              </a:rPr>
              <a:t>"Hello Python!"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4">
            <a:alphaModFix/>
          </a:blip>
          <a:srcRect r="32318" b="56743"/>
          <a:stretch/>
        </p:blipFill>
        <p:spPr>
          <a:xfrm>
            <a:off x="623988" y="3967034"/>
            <a:ext cx="1963575" cy="56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 rotWithShape="1">
          <a:blip r:embed="rId5">
            <a:alphaModFix/>
          </a:blip>
          <a:srcRect l="1969" r="1969"/>
          <a:stretch/>
        </p:blipFill>
        <p:spPr>
          <a:xfrm>
            <a:off x="2736898" y="3851948"/>
            <a:ext cx="589040" cy="7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310900" y="1322525"/>
            <a:ext cx="8124300" cy="29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Define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algorithms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and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programs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and describe how they are executed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Write and execute your first Python programs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They will involve displaying messages, assigning values to variables, and 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receiving input from the keyboard.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Battle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syntax errors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!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In this lesson, you will...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Algorithms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4736600" y="4423625"/>
            <a:ext cx="40965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5B5BA5"/>
              </a:solidFill>
              <a:highlight>
                <a:srgbClr val="FFFF00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310900" y="1319300"/>
            <a:ext cx="40965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An </a:t>
            </a:r>
            <a:r>
              <a:rPr lang="en-GB" sz="1800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algorithm 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is a set of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precise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instructions, 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expressed in some sort of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language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(e.g. textual, visual).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310900" y="2386100"/>
            <a:ext cx="40965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Understanding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language is necessary in order to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execute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instructions.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310900" y="3452900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Executing these instructions is meant to solve a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problem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 sz="18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496" y="1483000"/>
            <a:ext cx="2915559" cy="2591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525" y="1225250"/>
            <a:ext cx="3495525" cy="310683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Programs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5179500" y="5506600"/>
            <a:ext cx="40965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Python is a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programming language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310900" y="1319300"/>
            <a:ext cx="40965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A </a:t>
            </a:r>
            <a:r>
              <a:rPr lang="en-GB" sz="1800">
                <a:solidFill>
                  <a:srgbClr val="FFFFFF"/>
                </a:solidFill>
                <a:highlight>
                  <a:schemeClr val="dk1"/>
                </a:highlight>
                <a:latin typeface="Quicksand"/>
                <a:ea typeface="Quicksand"/>
                <a:cs typeface="Quicksand"/>
                <a:sym typeface="Quicksand"/>
              </a:rPr>
              <a:t> program 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is a set of precise instructions, 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expressed in a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programming language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310900" y="2386100"/>
            <a:ext cx="4096500" cy="1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Translating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programming language is necessary for a machine to be able to </a:t>
            </a:r>
            <a:r>
              <a:rPr lang="en-GB" sz="1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execute</a:t>
            </a: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the instructions.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Python programs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310900" y="1289300"/>
            <a:ext cx="4096500" cy="14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To execute a Python program, you need a </a:t>
            </a:r>
            <a:r>
              <a:rPr lang="en-GB" sz="18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Python interpreter</a:t>
            </a: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This is a program that translates and executes your Python program.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310900" y="3037200"/>
            <a:ext cx="4096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54000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The Python interpreter doesn’t necessarily run on your computer.</a:t>
            </a:r>
            <a:endParaRPr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513" y="1225263"/>
            <a:ext cx="3495525" cy="310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1557</Words>
  <Application>Microsoft Office PowerPoint</Application>
  <PresentationFormat>On-screen Show (16:9)</PresentationFormat>
  <Paragraphs>192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Roboto Mono</vt:lpstr>
      <vt:lpstr>Quicksand</vt:lpstr>
      <vt:lpstr>Quicksand Light</vt:lpstr>
      <vt:lpstr>Arial</vt:lpstr>
      <vt:lpstr>NCCE Slides</vt:lpstr>
      <vt:lpstr>Lesson 1: First steps </vt:lpstr>
      <vt:lpstr>COLD CALLING</vt:lpstr>
      <vt:lpstr>COLD CALLING  think, pair, share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First steps </dc:title>
  <cp:lastModifiedBy>Sanjeeva Karunaratne</cp:lastModifiedBy>
  <cp:revision>2</cp:revision>
  <dcterms:modified xsi:type="dcterms:W3CDTF">2023-11-08T10:03:13Z</dcterms:modified>
</cp:coreProperties>
</file>