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9906000" cx="6858000"/>
  <p:notesSz cx="6858000" cy="9144000"/>
  <p:embeddedFontLst>
    <p:embeddedFont>
      <p:font typeface="Quattrocento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1" roundtripDataSignature="AMtx7mjuurZJ21OHRNJuMoQYrYODUvFz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QuattrocentoSans-bold.fntdata"/><Relationship Id="rId27" Type="http://schemas.openxmlformats.org/officeDocument/2006/relationships/font" Target="fonts/QuattrocentoSans-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QuattrocentoSans-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QuattrocentoSans-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4"/>
          <p:cNvSpPr txBox="1"/>
          <p:nvPr>
            <p:ph type="ctrTitle"/>
          </p:nvPr>
        </p:nvSpPr>
        <p:spPr>
          <a:xfrm>
            <a:off x="514350" y="1621191"/>
            <a:ext cx="5829300" cy="344875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4"/>
          <p:cNvSpPr txBox="1"/>
          <p:nvPr>
            <p:ph idx="1" type="subTitle"/>
          </p:nvPr>
        </p:nvSpPr>
        <p:spPr>
          <a:xfrm>
            <a:off x="857250" y="5202944"/>
            <a:ext cx="5143500" cy="239165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4" name="Google Shape;14;p24"/>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4"/>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4"/>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3"/>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3"/>
          <p:cNvSpPr txBox="1"/>
          <p:nvPr>
            <p:ph idx="1" type="body"/>
          </p:nvPr>
        </p:nvSpPr>
        <p:spPr>
          <a:xfrm rot="5400000">
            <a:off x="286367" y="2822135"/>
            <a:ext cx="6285266" cy="59150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 name="Google Shape;71;p33"/>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3"/>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3"/>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4"/>
          <p:cNvSpPr txBox="1"/>
          <p:nvPr>
            <p:ph type="title"/>
          </p:nvPr>
        </p:nvSpPr>
        <p:spPr>
          <a:xfrm rot="5400000">
            <a:off x="1449696" y="3985464"/>
            <a:ext cx="8394877" cy="147875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4"/>
          <p:cNvSpPr txBox="1"/>
          <p:nvPr>
            <p:ph idx="1" type="body"/>
          </p:nvPr>
        </p:nvSpPr>
        <p:spPr>
          <a:xfrm rot="5400000">
            <a:off x="-1550679" y="2549570"/>
            <a:ext cx="8394877" cy="4350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7" name="Google Shape;77;p34"/>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4"/>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4"/>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5"/>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5"/>
          <p:cNvSpPr txBox="1"/>
          <p:nvPr>
            <p:ph idx="1" type="body"/>
          </p:nvPr>
        </p:nvSpPr>
        <p:spPr>
          <a:xfrm>
            <a:off x="471488" y="2637014"/>
            <a:ext cx="5915025" cy="62852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 name="Google Shape;20;p25"/>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5"/>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5"/>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6"/>
          <p:cNvSpPr txBox="1"/>
          <p:nvPr>
            <p:ph type="title"/>
          </p:nvPr>
        </p:nvSpPr>
        <p:spPr>
          <a:xfrm>
            <a:off x="467916" y="2469624"/>
            <a:ext cx="5915025" cy="412062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6"/>
          <p:cNvSpPr txBox="1"/>
          <p:nvPr>
            <p:ph idx="1" type="body"/>
          </p:nvPr>
        </p:nvSpPr>
        <p:spPr>
          <a:xfrm>
            <a:off x="467916" y="6629226"/>
            <a:ext cx="5915025" cy="21669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sz="1800">
                <a:solidFill>
                  <a:schemeClr val="dk1"/>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6" name="Google Shape;26;p26"/>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6"/>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6"/>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7"/>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27"/>
          <p:cNvSpPr txBox="1"/>
          <p:nvPr>
            <p:ph idx="1" type="body"/>
          </p:nvPr>
        </p:nvSpPr>
        <p:spPr>
          <a:xfrm>
            <a:off x="471488" y="2637014"/>
            <a:ext cx="2914650" cy="62852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27"/>
          <p:cNvSpPr txBox="1"/>
          <p:nvPr>
            <p:ph idx="2" type="body"/>
          </p:nvPr>
        </p:nvSpPr>
        <p:spPr>
          <a:xfrm>
            <a:off x="3471863" y="2637014"/>
            <a:ext cx="2914650" cy="628526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3" name="Google Shape;33;p27"/>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7"/>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7"/>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8"/>
          <p:cNvSpPr txBox="1"/>
          <p:nvPr>
            <p:ph type="title"/>
          </p:nvPr>
        </p:nvSpPr>
        <p:spPr>
          <a:xfrm>
            <a:off x="472381"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8"/>
          <p:cNvSpPr txBox="1"/>
          <p:nvPr>
            <p:ph idx="1" type="body"/>
          </p:nvPr>
        </p:nvSpPr>
        <p:spPr>
          <a:xfrm>
            <a:off x="472381" y="2428347"/>
            <a:ext cx="2901255" cy="11900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39" name="Google Shape;39;p28"/>
          <p:cNvSpPr txBox="1"/>
          <p:nvPr>
            <p:ph idx="2" type="body"/>
          </p:nvPr>
        </p:nvSpPr>
        <p:spPr>
          <a:xfrm>
            <a:off x="472381" y="3618442"/>
            <a:ext cx="2901255" cy="532218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28"/>
          <p:cNvSpPr txBox="1"/>
          <p:nvPr>
            <p:ph idx="3" type="body"/>
          </p:nvPr>
        </p:nvSpPr>
        <p:spPr>
          <a:xfrm>
            <a:off x="3471863" y="2428347"/>
            <a:ext cx="2915543" cy="119009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1" name="Google Shape;41;p28"/>
          <p:cNvSpPr txBox="1"/>
          <p:nvPr>
            <p:ph idx="4" type="body"/>
          </p:nvPr>
        </p:nvSpPr>
        <p:spPr>
          <a:xfrm>
            <a:off x="3471863" y="3618442"/>
            <a:ext cx="2915543" cy="532218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28"/>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8"/>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9"/>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9"/>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9"/>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30"/>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0"/>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1"/>
          <p:cNvSpPr txBox="1"/>
          <p:nvPr>
            <p:ph type="title"/>
          </p:nvPr>
        </p:nvSpPr>
        <p:spPr>
          <a:xfrm>
            <a:off x="472381" y="660400"/>
            <a:ext cx="2211884" cy="2311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1"/>
          <p:cNvSpPr txBox="1"/>
          <p:nvPr>
            <p:ph idx="1" type="body"/>
          </p:nvPr>
        </p:nvSpPr>
        <p:spPr>
          <a:xfrm>
            <a:off x="2915543" y="1426283"/>
            <a:ext cx="3471863" cy="703968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7" name="Google Shape;57;p31"/>
          <p:cNvSpPr txBox="1"/>
          <p:nvPr>
            <p:ph idx="2" type="body"/>
          </p:nvPr>
        </p:nvSpPr>
        <p:spPr>
          <a:xfrm>
            <a:off x="472381" y="2971800"/>
            <a:ext cx="2211884" cy="550562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8" name="Google Shape;58;p31"/>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1"/>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1"/>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2"/>
          <p:cNvSpPr txBox="1"/>
          <p:nvPr>
            <p:ph type="title"/>
          </p:nvPr>
        </p:nvSpPr>
        <p:spPr>
          <a:xfrm>
            <a:off x="472381" y="660400"/>
            <a:ext cx="2211884" cy="23114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2"/>
          <p:cNvSpPr/>
          <p:nvPr>
            <p:ph idx="2" type="pic"/>
          </p:nvPr>
        </p:nvSpPr>
        <p:spPr>
          <a:xfrm>
            <a:off x="2915543" y="1426283"/>
            <a:ext cx="3471863" cy="7039681"/>
          </a:xfrm>
          <a:prstGeom prst="rect">
            <a:avLst/>
          </a:prstGeom>
          <a:noFill/>
          <a:ln>
            <a:noFill/>
          </a:ln>
        </p:spPr>
      </p:sp>
      <p:sp>
        <p:nvSpPr>
          <p:cNvPr id="64" name="Google Shape;64;p32"/>
          <p:cNvSpPr txBox="1"/>
          <p:nvPr>
            <p:ph idx="1" type="body"/>
          </p:nvPr>
        </p:nvSpPr>
        <p:spPr>
          <a:xfrm>
            <a:off x="472381" y="2971800"/>
            <a:ext cx="2211884" cy="550562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5" name="Google Shape;65;p32"/>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2"/>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2"/>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471488" y="527405"/>
            <a:ext cx="5915025" cy="191470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3"/>
          <p:cNvSpPr txBox="1"/>
          <p:nvPr>
            <p:ph idx="1" type="body"/>
          </p:nvPr>
        </p:nvSpPr>
        <p:spPr>
          <a:xfrm>
            <a:off x="471488" y="2637014"/>
            <a:ext cx="5915025" cy="6285266"/>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23"/>
          <p:cNvSpPr txBox="1"/>
          <p:nvPr>
            <p:ph idx="10" type="dt"/>
          </p:nvPr>
        </p:nvSpPr>
        <p:spPr>
          <a:xfrm>
            <a:off x="471488" y="9181397"/>
            <a:ext cx="1543050" cy="52740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3"/>
          <p:cNvSpPr txBox="1"/>
          <p:nvPr>
            <p:ph idx="11" type="ftr"/>
          </p:nvPr>
        </p:nvSpPr>
        <p:spPr>
          <a:xfrm>
            <a:off x="2271713" y="9181397"/>
            <a:ext cx="2314575" cy="52740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3"/>
          <p:cNvSpPr txBox="1"/>
          <p:nvPr>
            <p:ph idx="12" type="sldNum"/>
          </p:nvPr>
        </p:nvSpPr>
        <p:spPr>
          <a:xfrm>
            <a:off x="4843463" y="9181397"/>
            <a:ext cx="1543050" cy="52740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6.png"/><Relationship Id="rId11" Type="http://schemas.openxmlformats.org/officeDocument/2006/relationships/image" Target="../media/image14.png"/><Relationship Id="rId10" Type="http://schemas.openxmlformats.org/officeDocument/2006/relationships/image" Target="../media/image15.png"/><Relationship Id="rId12" Type="http://schemas.openxmlformats.org/officeDocument/2006/relationships/image" Target="../media/image17.png"/><Relationship Id="rId9" Type="http://schemas.openxmlformats.org/officeDocument/2006/relationships/image" Target="../media/image5.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7.png"/><Relationship Id="rId8"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55.png"/><Relationship Id="rId11" Type="http://schemas.openxmlformats.org/officeDocument/2006/relationships/image" Target="../media/image57.png"/><Relationship Id="rId10" Type="http://schemas.openxmlformats.org/officeDocument/2006/relationships/image" Target="../media/image62.png"/><Relationship Id="rId12" Type="http://schemas.openxmlformats.org/officeDocument/2006/relationships/image" Target="../media/image56.png"/><Relationship Id="rId9" Type="http://schemas.openxmlformats.org/officeDocument/2006/relationships/image" Target="../media/image60.png"/><Relationship Id="rId5" Type="http://schemas.openxmlformats.org/officeDocument/2006/relationships/image" Target="../media/image54.png"/><Relationship Id="rId6" Type="http://schemas.openxmlformats.org/officeDocument/2006/relationships/image" Target="../media/image58.png"/><Relationship Id="rId7" Type="http://schemas.openxmlformats.org/officeDocument/2006/relationships/image" Target="../media/image53.png"/><Relationship Id="rId8" Type="http://schemas.openxmlformats.org/officeDocument/2006/relationships/image" Target="../media/image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png"/><Relationship Id="rId11" Type="http://schemas.openxmlformats.org/officeDocument/2006/relationships/image" Target="../media/image6.png"/><Relationship Id="rId10" Type="http://schemas.openxmlformats.org/officeDocument/2006/relationships/image" Target="../media/image4.png"/><Relationship Id="rId12"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30.png"/><Relationship Id="rId11" Type="http://schemas.openxmlformats.org/officeDocument/2006/relationships/image" Target="../media/image29.png"/><Relationship Id="rId10" Type="http://schemas.openxmlformats.org/officeDocument/2006/relationships/image" Target="../media/image31.png"/><Relationship Id="rId12" Type="http://schemas.openxmlformats.org/officeDocument/2006/relationships/image" Target="../media/image25.png"/><Relationship Id="rId9"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7.png"/><Relationship Id="rId11" Type="http://schemas.openxmlformats.org/officeDocument/2006/relationships/image" Target="../media/image32.png"/><Relationship Id="rId10" Type="http://schemas.openxmlformats.org/officeDocument/2006/relationships/image" Target="../media/image43.png"/><Relationship Id="rId12" Type="http://schemas.openxmlformats.org/officeDocument/2006/relationships/image" Target="../media/image34.png"/><Relationship Id="rId9"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47.png"/><Relationship Id="rId11" Type="http://schemas.openxmlformats.org/officeDocument/2006/relationships/image" Target="../media/image48.png"/><Relationship Id="rId10" Type="http://schemas.openxmlformats.org/officeDocument/2006/relationships/image" Target="../media/image39.png"/><Relationship Id="rId12" Type="http://schemas.openxmlformats.org/officeDocument/2006/relationships/image" Target="../media/image51.png"/><Relationship Id="rId9"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36.png"/><Relationship Id="rId7" Type="http://schemas.openxmlformats.org/officeDocument/2006/relationships/image" Target="../media/image50.png"/><Relationship Id="rId8"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85" name="Google Shape;85;p1"/>
          <p:cNvPicPr preferRelativeResize="0"/>
          <p:nvPr/>
        </p:nvPicPr>
        <p:blipFill rotWithShape="1">
          <a:blip r:embed="rId4">
            <a:alphaModFix/>
          </a:blip>
          <a:srcRect b="33860" l="30737" r="35790" t="37509"/>
          <a:stretch/>
        </p:blipFill>
        <p:spPr>
          <a:xfrm>
            <a:off x="370114" y="7784601"/>
            <a:ext cx="2875549" cy="1586680"/>
          </a:xfrm>
          <a:prstGeom prst="rect">
            <a:avLst/>
          </a:prstGeom>
          <a:noFill/>
          <a:ln>
            <a:noFill/>
          </a:ln>
        </p:spPr>
      </p:pic>
      <p:pic>
        <p:nvPicPr>
          <p:cNvPr id="86" name="Google Shape;86;p1"/>
          <p:cNvPicPr preferRelativeResize="0"/>
          <p:nvPr/>
        </p:nvPicPr>
        <p:blipFill rotWithShape="1">
          <a:blip r:embed="rId5">
            <a:alphaModFix/>
          </a:blip>
          <a:srcRect b="33860" l="30737" r="35790" t="37509"/>
          <a:stretch/>
        </p:blipFill>
        <p:spPr>
          <a:xfrm>
            <a:off x="3593729" y="5934030"/>
            <a:ext cx="2875549" cy="1586680"/>
          </a:xfrm>
          <a:prstGeom prst="rect">
            <a:avLst/>
          </a:prstGeom>
          <a:noFill/>
          <a:ln>
            <a:noFill/>
          </a:ln>
        </p:spPr>
      </p:pic>
      <p:pic>
        <p:nvPicPr>
          <p:cNvPr id="87" name="Google Shape;87;p1"/>
          <p:cNvPicPr preferRelativeResize="0"/>
          <p:nvPr/>
        </p:nvPicPr>
        <p:blipFill rotWithShape="1">
          <a:blip r:embed="rId6">
            <a:alphaModFix/>
          </a:blip>
          <a:srcRect b="33860" l="30737" r="35790" t="37509"/>
          <a:stretch/>
        </p:blipFill>
        <p:spPr>
          <a:xfrm>
            <a:off x="370115" y="413657"/>
            <a:ext cx="2875549" cy="1586680"/>
          </a:xfrm>
          <a:prstGeom prst="rect">
            <a:avLst/>
          </a:prstGeom>
          <a:noFill/>
          <a:ln>
            <a:noFill/>
          </a:ln>
        </p:spPr>
      </p:pic>
      <p:pic>
        <p:nvPicPr>
          <p:cNvPr id="88" name="Google Shape;88;p1"/>
          <p:cNvPicPr preferRelativeResize="0"/>
          <p:nvPr/>
        </p:nvPicPr>
        <p:blipFill rotWithShape="1">
          <a:blip r:embed="rId7">
            <a:alphaModFix/>
          </a:blip>
          <a:srcRect b="33860" l="30737" r="35790" t="37509"/>
          <a:stretch/>
        </p:blipFill>
        <p:spPr>
          <a:xfrm>
            <a:off x="370114" y="5924450"/>
            <a:ext cx="2875549" cy="1586680"/>
          </a:xfrm>
          <a:prstGeom prst="rect">
            <a:avLst/>
          </a:prstGeom>
          <a:noFill/>
          <a:ln>
            <a:noFill/>
          </a:ln>
        </p:spPr>
      </p:pic>
      <p:pic>
        <p:nvPicPr>
          <p:cNvPr id="89" name="Google Shape;89;p1"/>
          <p:cNvPicPr preferRelativeResize="0"/>
          <p:nvPr/>
        </p:nvPicPr>
        <p:blipFill rotWithShape="1">
          <a:blip r:embed="rId8">
            <a:alphaModFix/>
          </a:blip>
          <a:srcRect b="33860" l="30737" r="35790" t="37509"/>
          <a:stretch/>
        </p:blipFill>
        <p:spPr>
          <a:xfrm>
            <a:off x="3592289" y="4083459"/>
            <a:ext cx="2875549" cy="1586680"/>
          </a:xfrm>
          <a:prstGeom prst="rect">
            <a:avLst/>
          </a:prstGeom>
          <a:noFill/>
          <a:ln>
            <a:noFill/>
          </a:ln>
        </p:spPr>
      </p:pic>
      <p:pic>
        <p:nvPicPr>
          <p:cNvPr id="90" name="Google Shape;90;p1"/>
          <p:cNvPicPr preferRelativeResize="0"/>
          <p:nvPr/>
        </p:nvPicPr>
        <p:blipFill rotWithShape="1">
          <a:blip r:embed="rId9">
            <a:alphaModFix/>
          </a:blip>
          <a:srcRect b="33860" l="30737" r="35790" t="37509"/>
          <a:stretch/>
        </p:blipFill>
        <p:spPr>
          <a:xfrm>
            <a:off x="370114" y="4083459"/>
            <a:ext cx="2875549" cy="1586680"/>
          </a:xfrm>
          <a:prstGeom prst="rect">
            <a:avLst/>
          </a:prstGeom>
          <a:noFill/>
          <a:ln>
            <a:noFill/>
          </a:ln>
        </p:spPr>
      </p:pic>
      <p:pic>
        <p:nvPicPr>
          <p:cNvPr id="91" name="Google Shape;91;p1"/>
          <p:cNvPicPr preferRelativeResize="0"/>
          <p:nvPr/>
        </p:nvPicPr>
        <p:blipFill rotWithShape="1">
          <a:blip r:embed="rId10">
            <a:alphaModFix/>
          </a:blip>
          <a:srcRect b="33860" l="30737" r="35790" t="37509"/>
          <a:stretch/>
        </p:blipFill>
        <p:spPr>
          <a:xfrm>
            <a:off x="3607712" y="2232888"/>
            <a:ext cx="2875549" cy="1586680"/>
          </a:xfrm>
          <a:prstGeom prst="rect">
            <a:avLst/>
          </a:prstGeom>
          <a:noFill/>
          <a:ln>
            <a:noFill/>
          </a:ln>
        </p:spPr>
      </p:pic>
      <p:pic>
        <p:nvPicPr>
          <p:cNvPr id="92" name="Google Shape;92;p1"/>
          <p:cNvPicPr preferRelativeResize="0"/>
          <p:nvPr/>
        </p:nvPicPr>
        <p:blipFill rotWithShape="1">
          <a:blip r:embed="rId11">
            <a:alphaModFix/>
          </a:blip>
          <a:srcRect b="33860" l="30737" r="35790" t="37509"/>
          <a:stretch/>
        </p:blipFill>
        <p:spPr>
          <a:xfrm>
            <a:off x="358366" y="2264228"/>
            <a:ext cx="2875549" cy="1586680"/>
          </a:xfrm>
          <a:prstGeom prst="rect">
            <a:avLst/>
          </a:prstGeom>
          <a:noFill/>
          <a:ln>
            <a:noFill/>
          </a:ln>
        </p:spPr>
      </p:pic>
      <p:pic>
        <p:nvPicPr>
          <p:cNvPr id="93" name="Google Shape;93;p1"/>
          <p:cNvPicPr preferRelativeResize="0"/>
          <p:nvPr/>
        </p:nvPicPr>
        <p:blipFill rotWithShape="1">
          <a:blip r:embed="rId12">
            <a:alphaModFix/>
          </a:blip>
          <a:srcRect b="33860" l="30737" r="35790" t="37509"/>
          <a:stretch/>
        </p:blipFill>
        <p:spPr>
          <a:xfrm>
            <a:off x="3592289" y="382317"/>
            <a:ext cx="2875549" cy="1586680"/>
          </a:xfrm>
          <a:prstGeom prst="rect">
            <a:avLst/>
          </a:prstGeom>
          <a:noFill/>
          <a:ln>
            <a:noFill/>
          </a:ln>
        </p:spPr>
      </p:pic>
      <p:sp>
        <p:nvSpPr>
          <p:cNvPr id="94" name="Google Shape;94;p1"/>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are the two types of sport?</a:t>
            </a:r>
            <a:endParaRPr/>
          </a:p>
        </p:txBody>
      </p:sp>
      <p:sp>
        <p:nvSpPr>
          <p:cNvPr id="95" name="Google Shape;95;p1"/>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type of sport is swimming?</a:t>
            </a:r>
            <a:endParaRPr/>
          </a:p>
        </p:txBody>
      </p:sp>
      <p:sp>
        <p:nvSpPr>
          <p:cNvPr id="96" name="Google Shape;96;p1"/>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type of sport is hockey?</a:t>
            </a:r>
            <a:endParaRPr/>
          </a:p>
        </p:txBody>
      </p:sp>
      <p:sp>
        <p:nvSpPr>
          <p:cNvPr id="97" name="Google Shape;97;p1"/>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Is walking classed as sport of physical activity?</a:t>
            </a:r>
            <a:endParaRPr/>
          </a:p>
        </p:txBody>
      </p:sp>
      <p:sp>
        <p:nvSpPr>
          <p:cNvPr id="98" name="Google Shape;98;p1"/>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is the difference between sport and physical activity?</a:t>
            </a:r>
            <a:endParaRPr/>
          </a:p>
        </p:txBody>
      </p:sp>
      <p:sp>
        <p:nvSpPr>
          <p:cNvPr id="99" name="Google Shape;99;p1"/>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State one things that happens to your body as you take part in physical activity or sport.</a:t>
            </a:r>
            <a:endParaRPr/>
          </a:p>
        </p:txBody>
      </p:sp>
      <p:sp>
        <p:nvSpPr>
          <p:cNvPr id="100" name="Google Shape;100;p1"/>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is an individual sport?</a:t>
            </a:r>
            <a:endParaRPr/>
          </a:p>
        </p:txBody>
      </p:sp>
      <p:sp>
        <p:nvSpPr>
          <p:cNvPr id="101" name="Google Shape;101;p1"/>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is a team sport?</a:t>
            </a:r>
            <a:endParaRPr/>
          </a:p>
        </p:txBody>
      </p:sp>
      <p:sp>
        <p:nvSpPr>
          <p:cNvPr id="102" name="Google Shape;102;p1"/>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Is rowing classed as a sport or physical activity?</a:t>
            </a:r>
            <a:endParaRPr/>
          </a:p>
        </p:txBody>
      </p:sp>
      <p:sp>
        <p:nvSpPr>
          <p:cNvPr id="103" name="Google Shape;103;p1"/>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Is gardening class as a sport or physical activity?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0"/>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Children need to develop gross motor skills from an early age to become confident movers.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Adolescents experience a growth spurt that changes their physical development.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Older people may experience weight gain and decreasing flexibility and strength and find it harder to recover from injury.  </a:t>
            </a:r>
            <a:endParaRPr/>
          </a:p>
        </p:txBody>
      </p:sp>
      <p:sp>
        <p:nvSpPr>
          <p:cNvPr id="301" name="Google Shape;301;p10"/>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Balance and co-ordination activities. To reduce the risk of failing which could be dangerous at an older age.  </a:t>
            </a:r>
            <a:endParaRPr sz="1600">
              <a:solidFill>
                <a:schemeClr val="dk1"/>
              </a:solidFill>
              <a:latin typeface="Calibri"/>
              <a:ea typeface="Calibri"/>
              <a:cs typeface="Calibri"/>
              <a:sym typeface="Calibri"/>
            </a:endParaRPr>
          </a:p>
        </p:txBody>
      </p:sp>
      <p:sp>
        <p:nvSpPr>
          <p:cNvPr id="302" name="Google Shape;302;p10"/>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Early years (0-5 years old)</a:t>
            </a:r>
            <a:endParaRPr/>
          </a:p>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Adolescents (5 – 18 years old)</a:t>
            </a:r>
            <a:endParaRPr/>
          </a:p>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Adults (19-64 years old)</a:t>
            </a:r>
            <a:endParaRPr/>
          </a:p>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Older adults (65+ years old)</a:t>
            </a:r>
            <a:endParaRPr/>
          </a:p>
        </p:txBody>
      </p:sp>
      <p:sp>
        <p:nvSpPr>
          <p:cNvPr id="303" name="Google Shape;303;p10"/>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Age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Gender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Ethnicity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Disability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Cost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Religion </a:t>
            </a:r>
            <a:endParaRPr/>
          </a:p>
        </p:txBody>
      </p:sp>
      <p:sp>
        <p:nvSpPr>
          <p:cNvPr id="304" name="Google Shape;304;p10"/>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strike="noStrike">
                <a:solidFill>
                  <a:srgbClr val="000000"/>
                </a:solidFill>
                <a:latin typeface="Calibri"/>
                <a:ea typeface="Calibri"/>
                <a:cs typeface="Calibri"/>
                <a:sym typeface="Calibri"/>
              </a:rPr>
              <a:t>Women may feel more aware of there body image and have low self-esteem. Women are also sometimes discriminated against in certain sports and therefore feel uncomfortable taking part.  </a:t>
            </a:r>
            <a:endParaRPr sz="1400">
              <a:solidFill>
                <a:schemeClr val="dk1"/>
              </a:solidFill>
              <a:latin typeface="Calibri"/>
              <a:ea typeface="Calibri"/>
              <a:cs typeface="Calibri"/>
              <a:sym typeface="Calibri"/>
            </a:endParaRPr>
          </a:p>
        </p:txBody>
      </p:sp>
      <p:sp>
        <p:nvSpPr>
          <p:cNvPr id="305" name="Google Shape;305;p10"/>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strike="noStrike">
                <a:solidFill>
                  <a:srgbClr val="000000"/>
                </a:solidFill>
                <a:latin typeface="Calibri"/>
                <a:ea typeface="Calibri"/>
                <a:cs typeface="Calibri"/>
                <a:sym typeface="Calibri"/>
              </a:rPr>
              <a:t>If your family and your peers and not interested in taking part are you likely to try it? Family and peers can influence the decisions that you make and what you do with your life.</a:t>
            </a:r>
            <a:endParaRPr sz="1400">
              <a:solidFill>
                <a:schemeClr val="dk1"/>
              </a:solidFill>
              <a:latin typeface="Calibri"/>
              <a:ea typeface="Calibri"/>
              <a:cs typeface="Calibri"/>
              <a:sym typeface="Calibri"/>
            </a:endParaRPr>
          </a:p>
        </p:txBody>
      </p:sp>
      <p:sp>
        <p:nvSpPr>
          <p:cNvPr id="306" name="Google Shape;306;p10"/>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 </a:t>
            </a:r>
            <a:endParaRPr/>
          </a:p>
        </p:txBody>
      </p:sp>
      <p:sp>
        <p:nvSpPr>
          <p:cNvPr id="307" name="Google Shape;307;p10"/>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0"/>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309" name="Google Shape;309;p10"/>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310" name="Google Shape;310;p10"/>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311" name="Google Shape;311;p10"/>
          <p:cNvPicPr preferRelativeResize="0"/>
          <p:nvPr/>
        </p:nvPicPr>
        <p:blipFill rotWithShape="1">
          <a:blip r:embed="rId4">
            <a:alphaModFix amt="20000"/>
          </a:blip>
          <a:srcRect b="20740" l="13510" r="10400" t="9289"/>
          <a:stretch/>
        </p:blipFill>
        <p:spPr>
          <a:xfrm>
            <a:off x="5033342" y="510757"/>
            <a:ext cx="1338961" cy="1329799"/>
          </a:xfrm>
          <a:prstGeom prst="rect">
            <a:avLst/>
          </a:prstGeom>
          <a:noFill/>
          <a:ln>
            <a:noFill/>
          </a:ln>
        </p:spPr>
      </p:pic>
      <p:pic>
        <p:nvPicPr>
          <p:cNvPr id="312" name="Google Shape;312;p10"/>
          <p:cNvPicPr preferRelativeResize="0"/>
          <p:nvPr/>
        </p:nvPicPr>
        <p:blipFill rotWithShape="1">
          <a:blip r:embed="rId5">
            <a:alphaModFix amt="20000"/>
          </a:blip>
          <a:srcRect b="20740" l="13510" r="10400" t="9289"/>
          <a:stretch/>
        </p:blipFill>
        <p:spPr>
          <a:xfrm>
            <a:off x="1796140" y="2416630"/>
            <a:ext cx="1338961" cy="1329799"/>
          </a:xfrm>
          <a:prstGeom prst="rect">
            <a:avLst/>
          </a:prstGeom>
          <a:noFill/>
          <a:ln>
            <a:noFill/>
          </a:ln>
        </p:spPr>
      </p:pic>
      <p:pic>
        <p:nvPicPr>
          <p:cNvPr id="313" name="Google Shape;313;p10"/>
          <p:cNvPicPr preferRelativeResize="0"/>
          <p:nvPr/>
        </p:nvPicPr>
        <p:blipFill rotWithShape="1">
          <a:blip r:embed="rId6">
            <a:alphaModFix amt="20000"/>
          </a:blip>
          <a:srcRect b="20740" l="13510" r="10400" t="9289"/>
          <a:stretch/>
        </p:blipFill>
        <p:spPr>
          <a:xfrm>
            <a:off x="1796139" y="4211899"/>
            <a:ext cx="1338961" cy="1329799"/>
          </a:xfrm>
          <a:prstGeom prst="rect">
            <a:avLst/>
          </a:prstGeom>
          <a:noFill/>
          <a:ln>
            <a:noFill/>
          </a:ln>
        </p:spPr>
      </p:pic>
      <p:pic>
        <p:nvPicPr>
          <p:cNvPr id="314" name="Google Shape;314;p10"/>
          <p:cNvPicPr preferRelativeResize="0"/>
          <p:nvPr/>
        </p:nvPicPr>
        <p:blipFill rotWithShape="1">
          <a:blip r:embed="rId7">
            <a:alphaModFix amt="20000"/>
          </a:blip>
          <a:srcRect b="20740" l="13510" r="10400" t="9289"/>
          <a:stretch/>
        </p:blipFill>
        <p:spPr>
          <a:xfrm>
            <a:off x="1796139" y="6062470"/>
            <a:ext cx="1338961" cy="1329799"/>
          </a:xfrm>
          <a:prstGeom prst="rect">
            <a:avLst/>
          </a:prstGeom>
          <a:noFill/>
          <a:ln>
            <a:noFill/>
          </a:ln>
        </p:spPr>
      </p:pic>
      <p:pic>
        <p:nvPicPr>
          <p:cNvPr id="315" name="Google Shape;315;p10"/>
          <p:cNvPicPr preferRelativeResize="0"/>
          <p:nvPr/>
        </p:nvPicPr>
        <p:blipFill rotWithShape="1">
          <a:blip r:embed="rId8">
            <a:alphaModFix amt="20000"/>
          </a:blip>
          <a:srcRect b="20740" l="13510" r="10400" t="9289"/>
          <a:stretch/>
        </p:blipFill>
        <p:spPr>
          <a:xfrm>
            <a:off x="1796138" y="7913041"/>
            <a:ext cx="1338961" cy="1329799"/>
          </a:xfrm>
          <a:prstGeom prst="rect">
            <a:avLst/>
          </a:prstGeom>
          <a:noFill/>
          <a:ln>
            <a:noFill/>
          </a:ln>
        </p:spPr>
      </p:pic>
      <p:pic>
        <p:nvPicPr>
          <p:cNvPr id="316" name="Google Shape;316;p10"/>
          <p:cNvPicPr preferRelativeResize="0"/>
          <p:nvPr/>
        </p:nvPicPr>
        <p:blipFill rotWithShape="1">
          <a:blip r:embed="rId9">
            <a:alphaModFix amt="20000"/>
          </a:blip>
          <a:srcRect b="20740" l="13510" r="10400" t="9289"/>
          <a:stretch/>
        </p:blipFill>
        <p:spPr>
          <a:xfrm>
            <a:off x="5033342" y="2361328"/>
            <a:ext cx="1338961" cy="1329799"/>
          </a:xfrm>
          <a:prstGeom prst="rect">
            <a:avLst/>
          </a:prstGeom>
          <a:noFill/>
          <a:ln>
            <a:noFill/>
          </a:ln>
        </p:spPr>
      </p:pic>
      <p:pic>
        <p:nvPicPr>
          <p:cNvPr id="317" name="Google Shape;317;p10"/>
          <p:cNvPicPr preferRelativeResize="0"/>
          <p:nvPr/>
        </p:nvPicPr>
        <p:blipFill rotWithShape="1">
          <a:blip r:embed="rId10">
            <a:alphaModFix amt="20000"/>
          </a:blip>
          <a:srcRect b="20740" l="13510" r="10400" t="9289"/>
          <a:stretch/>
        </p:blipFill>
        <p:spPr>
          <a:xfrm>
            <a:off x="5033341" y="4211898"/>
            <a:ext cx="1338961" cy="1329799"/>
          </a:xfrm>
          <a:prstGeom prst="rect">
            <a:avLst/>
          </a:prstGeom>
          <a:noFill/>
          <a:ln>
            <a:noFill/>
          </a:ln>
        </p:spPr>
      </p:pic>
      <p:pic>
        <p:nvPicPr>
          <p:cNvPr id="318" name="Google Shape;318;p10"/>
          <p:cNvPicPr preferRelativeResize="0"/>
          <p:nvPr/>
        </p:nvPicPr>
        <p:blipFill rotWithShape="1">
          <a:blip r:embed="rId11">
            <a:alphaModFix amt="20000"/>
          </a:blip>
          <a:srcRect b="20740" l="13510" r="10400" t="9289"/>
          <a:stretch/>
        </p:blipFill>
        <p:spPr>
          <a:xfrm>
            <a:off x="5033341" y="6062469"/>
            <a:ext cx="1338961" cy="1329799"/>
          </a:xfrm>
          <a:prstGeom prst="rect">
            <a:avLst/>
          </a:prstGeom>
          <a:noFill/>
          <a:ln>
            <a:noFill/>
          </a:ln>
        </p:spPr>
      </p:pic>
      <p:pic>
        <p:nvPicPr>
          <p:cNvPr id="319" name="Google Shape;319;p10"/>
          <p:cNvPicPr preferRelativeResize="0"/>
          <p:nvPr/>
        </p:nvPicPr>
        <p:blipFill rotWithShape="1">
          <a:blip r:embed="rId12">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11"/>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325" name="Google Shape;325;p11"/>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326" name="Google Shape;326;p11"/>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327" name="Google Shape;327;p11"/>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328" name="Google Shape;328;p11"/>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329" name="Google Shape;329;p11"/>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330" name="Google Shape;330;p11"/>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331" name="Google Shape;331;p11"/>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332" name="Google Shape;332;p11"/>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333" name="Google Shape;333;p11"/>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334" name="Google Shape;334;p11"/>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How might a medical condition or disability impact on someone taking part in physical activity? </a:t>
            </a:r>
            <a:endParaRPr sz="1800">
              <a:solidFill>
                <a:schemeClr val="dk1"/>
              </a:solidFill>
              <a:latin typeface="Calibri"/>
              <a:ea typeface="Calibri"/>
              <a:cs typeface="Calibri"/>
              <a:sym typeface="Calibri"/>
            </a:endParaRPr>
          </a:p>
        </p:txBody>
      </p:sp>
      <p:sp>
        <p:nvSpPr>
          <p:cNvPr id="335" name="Google Shape;335;p11"/>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the definition of a disability? </a:t>
            </a:r>
            <a:endParaRPr sz="1800">
              <a:solidFill>
                <a:schemeClr val="dk1"/>
              </a:solidFill>
              <a:latin typeface="Calibri"/>
              <a:ea typeface="Calibri"/>
              <a:cs typeface="Calibri"/>
              <a:sym typeface="Calibri"/>
            </a:endParaRPr>
          </a:p>
        </p:txBody>
      </p:sp>
      <p:sp>
        <p:nvSpPr>
          <p:cNvPr id="336" name="Google Shape;336;p11"/>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a physical impairment? </a:t>
            </a:r>
            <a:endParaRPr sz="1800">
              <a:solidFill>
                <a:schemeClr val="dk1"/>
              </a:solidFill>
              <a:latin typeface="Calibri"/>
              <a:ea typeface="Calibri"/>
              <a:cs typeface="Calibri"/>
              <a:sym typeface="Calibri"/>
            </a:endParaRPr>
          </a:p>
        </p:txBody>
      </p:sp>
      <p:sp>
        <p:nvSpPr>
          <p:cNvPr id="337" name="Google Shape;337;p11"/>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one of the three main disabilities? </a:t>
            </a:r>
            <a:endParaRPr sz="1800">
              <a:solidFill>
                <a:schemeClr val="dk1"/>
              </a:solidFill>
              <a:latin typeface="Calibri"/>
              <a:ea typeface="Calibri"/>
              <a:cs typeface="Calibri"/>
              <a:sym typeface="Calibri"/>
            </a:endParaRPr>
          </a:p>
        </p:txBody>
      </p:sp>
      <p:sp>
        <p:nvSpPr>
          <p:cNvPr id="338" name="Google Shape;338;p11"/>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a hearing impairment? </a:t>
            </a:r>
            <a:endParaRPr sz="1800">
              <a:solidFill>
                <a:schemeClr val="dk1"/>
              </a:solidFill>
              <a:latin typeface="Calibri"/>
              <a:ea typeface="Calibri"/>
              <a:cs typeface="Calibri"/>
              <a:sym typeface="Calibri"/>
            </a:endParaRPr>
          </a:p>
        </p:txBody>
      </p:sp>
      <p:sp>
        <p:nvSpPr>
          <p:cNvPr id="339" name="Google Shape;339;p11"/>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a visual impairment? </a:t>
            </a:r>
            <a:endParaRPr sz="1800">
              <a:solidFill>
                <a:schemeClr val="dk1"/>
              </a:solidFill>
              <a:latin typeface="Calibri"/>
              <a:ea typeface="Calibri"/>
              <a:cs typeface="Calibri"/>
              <a:sym typeface="Calibri"/>
            </a:endParaRPr>
          </a:p>
        </p:txBody>
      </p:sp>
      <p:sp>
        <p:nvSpPr>
          <p:cNvPr id="340" name="Google Shape;340;p11"/>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act from the government protects people with a disability?</a:t>
            </a:r>
            <a:endParaRPr/>
          </a:p>
        </p:txBody>
      </p:sp>
      <p:sp>
        <p:nvSpPr>
          <p:cNvPr id="341" name="Google Shape;341;p11"/>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Name a sport that is specific to disabled individuals.</a:t>
            </a:r>
            <a:endParaRPr/>
          </a:p>
        </p:txBody>
      </p:sp>
      <p:sp>
        <p:nvSpPr>
          <p:cNvPr id="342" name="Google Shape;342;p11"/>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11"/>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2"/>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A physical or mental condition that limits a person's movements, senses, or activities. </a:t>
            </a:r>
            <a:endParaRPr sz="1500">
              <a:solidFill>
                <a:schemeClr val="dk1"/>
              </a:solidFill>
              <a:latin typeface="Calibri"/>
              <a:ea typeface="Calibri"/>
              <a:cs typeface="Calibri"/>
              <a:sym typeface="Calibri"/>
            </a:endParaRPr>
          </a:p>
        </p:txBody>
      </p:sp>
      <p:sp>
        <p:nvSpPr>
          <p:cNvPr id="349" name="Google Shape;349;p12"/>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Could make them loose their confidence because they don’t feel like they belong or fit in.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Might limit what sports they can take part in because of the access to the location and facilities.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Might be too expensive for them to afford the specialised equipment to be able to take part in that activity.</a:t>
            </a:r>
            <a:endParaRPr b="0" i="0" sz="1050">
              <a:solidFill>
                <a:srgbClr val="000000"/>
              </a:solidFill>
              <a:latin typeface="Calibri"/>
              <a:ea typeface="Calibri"/>
              <a:cs typeface="Calibri"/>
              <a:sym typeface="Calibri"/>
            </a:endParaRPr>
          </a:p>
        </p:txBody>
      </p:sp>
      <p:sp>
        <p:nvSpPr>
          <p:cNvPr id="350" name="Google Shape;350;p12"/>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Physical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Visual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Hearing </a:t>
            </a:r>
            <a:endParaRPr/>
          </a:p>
        </p:txBody>
      </p:sp>
      <p:sp>
        <p:nvSpPr>
          <p:cNvPr id="351" name="Google Shape;351;p12"/>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Where the physical capacity to move, coordinate actions or perform physical activities is significantly limited, impaired, or delayed.  </a:t>
            </a:r>
            <a:endParaRPr sz="1400">
              <a:solidFill>
                <a:schemeClr val="dk1"/>
              </a:solidFill>
              <a:latin typeface="Calibri"/>
              <a:ea typeface="Calibri"/>
              <a:cs typeface="Calibri"/>
              <a:sym typeface="Calibri"/>
            </a:endParaRPr>
          </a:p>
        </p:txBody>
      </p:sp>
      <p:sp>
        <p:nvSpPr>
          <p:cNvPr id="352" name="Google Shape;352;p12"/>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Any kind of vision loss, whether it’s someone who cannot see at all or someone who has partial vision loss. </a:t>
            </a:r>
            <a:endParaRPr sz="1800">
              <a:solidFill>
                <a:schemeClr val="dk1"/>
              </a:solidFill>
              <a:latin typeface="Calibri"/>
              <a:ea typeface="Calibri"/>
              <a:cs typeface="Calibri"/>
              <a:sym typeface="Calibri"/>
            </a:endParaRPr>
          </a:p>
        </p:txBody>
      </p:sp>
      <p:sp>
        <p:nvSpPr>
          <p:cNvPr id="353" name="Google Shape;353;p12"/>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Someone who has some form of hearing loss or complete deafness. </a:t>
            </a:r>
            <a:endParaRPr sz="1800">
              <a:solidFill>
                <a:schemeClr val="dk1"/>
              </a:solidFill>
              <a:latin typeface="Calibri"/>
              <a:ea typeface="Calibri"/>
              <a:cs typeface="Calibri"/>
              <a:sym typeface="Calibri"/>
            </a:endParaRPr>
          </a:p>
        </p:txBody>
      </p:sp>
      <p:sp>
        <p:nvSpPr>
          <p:cNvPr id="354" name="Google Shape;354;p12"/>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ctr">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 BOCCIA</a:t>
            </a:r>
            <a:endParaRPr/>
          </a:p>
          <a:p>
            <a:pPr indent="-285750" lvl="0" marL="285750" marR="0" rtl="0" algn="ctr">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Goalball</a:t>
            </a:r>
            <a:endParaRPr/>
          </a:p>
          <a:p>
            <a:pPr indent="-285750" lvl="0" marL="285750" marR="0" rtl="0" algn="ctr">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Wheelchair rugby</a:t>
            </a:r>
            <a:endParaRPr/>
          </a:p>
          <a:p>
            <a:pPr indent="-285750" lvl="0" marL="285750" marR="0" rtl="0" algn="ctr">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Wheelchair basketball</a:t>
            </a:r>
            <a:endParaRPr/>
          </a:p>
          <a:p>
            <a:pPr indent="-285750" lvl="0" marL="285750" marR="0" rtl="0" algn="ctr">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Amputee football</a:t>
            </a:r>
            <a:endParaRPr/>
          </a:p>
        </p:txBody>
      </p:sp>
      <p:sp>
        <p:nvSpPr>
          <p:cNvPr id="355" name="Google Shape;355;p12"/>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Equality Act 2010</a:t>
            </a:r>
            <a:endParaRPr/>
          </a:p>
        </p:txBody>
      </p:sp>
      <p:sp>
        <p:nvSpPr>
          <p:cNvPr id="356" name="Google Shape;356;p12"/>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357" name="Google Shape;357;p12"/>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358" name="Google Shape;358;p12"/>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359" name="Google Shape;359;p12"/>
          <p:cNvPicPr preferRelativeResize="0"/>
          <p:nvPr/>
        </p:nvPicPr>
        <p:blipFill rotWithShape="1">
          <a:blip r:embed="rId3">
            <a:alphaModFix amt="20000"/>
          </a:blip>
          <a:srcRect b="20740" l="13510" r="10400" t="9289"/>
          <a:stretch/>
        </p:blipFill>
        <p:spPr>
          <a:xfrm>
            <a:off x="5033342" y="510757"/>
            <a:ext cx="1338961" cy="1329799"/>
          </a:xfrm>
          <a:prstGeom prst="rect">
            <a:avLst/>
          </a:prstGeom>
          <a:noFill/>
          <a:ln>
            <a:noFill/>
          </a:ln>
        </p:spPr>
      </p:pic>
      <p:pic>
        <p:nvPicPr>
          <p:cNvPr id="360" name="Google Shape;360;p12"/>
          <p:cNvPicPr preferRelativeResize="0"/>
          <p:nvPr/>
        </p:nvPicPr>
        <p:blipFill rotWithShape="1">
          <a:blip r:embed="rId3">
            <a:alphaModFix amt="20000"/>
          </a:blip>
          <a:srcRect b="20740" l="13510" r="10400" t="9289"/>
          <a:stretch/>
        </p:blipFill>
        <p:spPr>
          <a:xfrm>
            <a:off x="1796140" y="2416630"/>
            <a:ext cx="1338961" cy="1329799"/>
          </a:xfrm>
          <a:prstGeom prst="rect">
            <a:avLst/>
          </a:prstGeom>
          <a:noFill/>
          <a:ln>
            <a:noFill/>
          </a:ln>
        </p:spPr>
      </p:pic>
      <p:pic>
        <p:nvPicPr>
          <p:cNvPr id="361" name="Google Shape;361;p12"/>
          <p:cNvPicPr preferRelativeResize="0"/>
          <p:nvPr/>
        </p:nvPicPr>
        <p:blipFill rotWithShape="1">
          <a:blip r:embed="rId3">
            <a:alphaModFix amt="20000"/>
          </a:blip>
          <a:srcRect b="20740" l="13510" r="10400" t="9289"/>
          <a:stretch/>
        </p:blipFill>
        <p:spPr>
          <a:xfrm>
            <a:off x="1796139" y="4211899"/>
            <a:ext cx="1338961" cy="1329799"/>
          </a:xfrm>
          <a:prstGeom prst="rect">
            <a:avLst/>
          </a:prstGeom>
          <a:noFill/>
          <a:ln>
            <a:noFill/>
          </a:ln>
        </p:spPr>
      </p:pic>
      <p:pic>
        <p:nvPicPr>
          <p:cNvPr id="362" name="Google Shape;362;p12"/>
          <p:cNvPicPr preferRelativeResize="0"/>
          <p:nvPr/>
        </p:nvPicPr>
        <p:blipFill rotWithShape="1">
          <a:blip r:embed="rId3">
            <a:alphaModFix amt="20000"/>
          </a:blip>
          <a:srcRect b="20740" l="13510" r="10400" t="9289"/>
          <a:stretch/>
        </p:blipFill>
        <p:spPr>
          <a:xfrm>
            <a:off x="1796139" y="6062470"/>
            <a:ext cx="1338961" cy="1329799"/>
          </a:xfrm>
          <a:prstGeom prst="rect">
            <a:avLst/>
          </a:prstGeom>
          <a:noFill/>
          <a:ln>
            <a:noFill/>
          </a:ln>
        </p:spPr>
      </p:pic>
      <p:pic>
        <p:nvPicPr>
          <p:cNvPr id="363" name="Google Shape;363;p12"/>
          <p:cNvPicPr preferRelativeResize="0"/>
          <p:nvPr/>
        </p:nvPicPr>
        <p:blipFill rotWithShape="1">
          <a:blip r:embed="rId3">
            <a:alphaModFix amt="20000"/>
          </a:blip>
          <a:srcRect b="20740" l="13510" r="10400" t="9289"/>
          <a:stretch/>
        </p:blipFill>
        <p:spPr>
          <a:xfrm>
            <a:off x="1796138" y="7913041"/>
            <a:ext cx="1338961" cy="1329799"/>
          </a:xfrm>
          <a:prstGeom prst="rect">
            <a:avLst/>
          </a:prstGeom>
          <a:noFill/>
          <a:ln>
            <a:noFill/>
          </a:ln>
        </p:spPr>
      </p:pic>
      <p:pic>
        <p:nvPicPr>
          <p:cNvPr id="364" name="Google Shape;364;p12"/>
          <p:cNvPicPr preferRelativeResize="0"/>
          <p:nvPr/>
        </p:nvPicPr>
        <p:blipFill rotWithShape="1">
          <a:blip r:embed="rId3">
            <a:alphaModFix amt="20000"/>
          </a:blip>
          <a:srcRect b="20740" l="13510" r="10400" t="9289"/>
          <a:stretch/>
        </p:blipFill>
        <p:spPr>
          <a:xfrm>
            <a:off x="5033342" y="2361328"/>
            <a:ext cx="1338961" cy="1329799"/>
          </a:xfrm>
          <a:prstGeom prst="rect">
            <a:avLst/>
          </a:prstGeom>
          <a:noFill/>
          <a:ln>
            <a:noFill/>
          </a:ln>
        </p:spPr>
      </p:pic>
      <p:pic>
        <p:nvPicPr>
          <p:cNvPr id="365" name="Google Shape;365;p12"/>
          <p:cNvPicPr preferRelativeResize="0"/>
          <p:nvPr/>
        </p:nvPicPr>
        <p:blipFill rotWithShape="1">
          <a:blip r:embed="rId3">
            <a:alphaModFix amt="20000"/>
          </a:blip>
          <a:srcRect b="20740" l="13510" r="10400" t="9289"/>
          <a:stretch/>
        </p:blipFill>
        <p:spPr>
          <a:xfrm>
            <a:off x="5033341" y="4211898"/>
            <a:ext cx="1338961" cy="1329799"/>
          </a:xfrm>
          <a:prstGeom prst="rect">
            <a:avLst/>
          </a:prstGeom>
          <a:noFill/>
          <a:ln>
            <a:noFill/>
          </a:ln>
        </p:spPr>
      </p:pic>
      <p:pic>
        <p:nvPicPr>
          <p:cNvPr id="366" name="Google Shape;366;p12"/>
          <p:cNvPicPr preferRelativeResize="0"/>
          <p:nvPr/>
        </p:nvPicPr>
        <p:blipFill rotWithShape="1">
          <a:blip r:embed="rId3">
            <a:alphaModFix amt="20000"/>
          </a:blip>
          <a:srcRect b="20740" l="13510" r="10400" t="9289"/>
          <a:stretch/>
        </p:blipFill>
        <p:spPr>
          <a:xfrm>
            <a:off x="5033341" y="6062469"/>
            <a:ext cx="1338961" cy="1329799"/>
          </a:xfrm>
          <a:prstGeom prst="rect">
            <a:avLst/>
          </a:prstGeom>
          <a:noFill/>
          <a:ln>
            <a:noFill/>
          </a:ln>
        </p:spPr>
      </p:pic>
      <p:pic>
        <p:nvPicPr>
          <p:cNvPr id="367" name="Google Shape;367;p12"/>
          <p:cNvPicPr preferRelativeResize="0"/>
          <p:nvPr/>
        </p:nvPicPr>
        <p:blipFill rotWithShape="1">
          <a:blip r:embed="rId3">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13"/>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373" name="Google Shape;373;p13"/>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374" name="Google Shape;374;p13"/>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375" name="Google Shape;375;p13"/>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376" name="Google Shape;376;p13"/>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377" name="Google Shape;377;p13"/>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378" name="Google Shape;378;p13"/>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379" name="Google Shape;379;p13"/>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380" name="Google Shape;380;p13"/>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381" name="Google Shape;381;p13"/>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382" name="Google Shape;382;p13"/>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asthma? </a:t>
            </a:r>
            <a:endParaRPr sz="1800">
              <a:solidFill>
                <a:schemeClr val="dk1"/>
              </a:solidFill>
              <a:latin typeface="Calibri"/>
              <a:ea typeface="Calibri"/>
              <a:cs typeface="Calibri"/>
              <a:sym typeface="Calibri"/>
            </a:endParaRPr>
          </a:p>
        </p:txBody>
      </p:sp>
      <p:sp>
        <p:nvSpPr>
          <p:cNvPr id="383" name="Google Shape;383;p13"/>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coronary heart disease? </a:t>
            </a:r>
            <a:endParaRPr sz="1800">
              <a:solidFill>
                <a:schemeClr val="dk1"/>
              </a:solidFill>
              <a:latin typeface="Calibri"/>
              <a:ea typeface="Calibri"/>
              <a:cs typeface="Calibri"/>
              <a:sym typeface="Calibri"/>
            </a:endParaRPr>
          </a:p>
        </p:txBody>
      </p:sp>
      <p:sp>
        <p:nvSpPr>
          <p:cNvPr id="384" name="Google Shape;384;p13"/>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diabetes? </a:t>
            </a:r>
            <a:endParaRPr sz="1800">
              <a:solidFill>
                <a:schemeClr val="dk1"/>
              </a:solidFill>
              <a:latin typeface="Calibri"/>
              <a:ea typeface="Calibri"/>
              <a:cs typeface="Calibri"/>
              <a:sym typeface="Calibri"/>
            </a:endParaRPr>
          </a:p>
        </p:txBody>
      </p:sp>
      <p:sp>
        <p:nvSpPr>
          <p:cNvPr id="385" name="Google Shape;385;p13"/>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high blood pressure? </a:t>
            </a:r>
            <a:endParaRPr sz="1800">
              <a:solidFill>
                <a:schemeClr val="dk1"/>
              </a:solidFill>
              <a:latin typeface="Calibri"/>
              <a:ea typeface="Calibri"/>
              <a:cs typeface="Calibri"/>
              <a:sym typeface="Calibri"/>
            </a:endParaRPr>
          </a:p>
        </p:txBody>
      </p:sp>
      <p:sp>
        <p:nvSpPr>
          <p:cNvPr id="386" name="Google Shape;386;p13"/>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one of the medical conditions that can impact on sports performance. </a:t>
            </a:r>
            <a:endParaRPr sz="1800">
              <a:solidFill>
                <a:schemeClr val="dk1"/>
              </a:solidFill>
              <a:latin typeface="Calibri"/>
              <a:ea typeface="Calibri"/>
              <a:cs typeface="Calibri"/>
              <a:sym typeface="Calibri"/>
            </a:endParaRPr>
          </a:p>
        </p:txBody>
      </p:sp>
      <p:sp>
        <p:nvSpPr>
          <p:cNvPr id="387" name="Google Shape;387;p13"/>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happens to an individual when they are having an asthma attack?</a:t>
            </a:r>
            <a:endParaRPr/>
          </a:p>
        </p:txBody>
      </p:sp>
      <p:sp>
        <p:nvSpPr>
          <p:cNvPr id="388" name="Google Shape;388;p13"/>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can high blood pressure lead to?</a:t>
            </a:r>
            <a:endParaRPr/>
          </a:p>
        </p:txBody>
      </p:sp>
      <p:sp>
        <p:nvSpPr>
          <p:cNvPr id="389" name="Google Shape;389;p13"/>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Diabetes is a problem with which organ in the body?</a:t>
            </a:r>
            <a:endParaRPr/>
          </a:p>
        </p:txBody>
      </p:sp>
      <p:sp>
        <p:nvSpPr>
          <p:cNvPr id="390" name="Google Shape;390;p13"/>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Asthma is a problem with which organ in the body?</a:t>
            </a:r>
            <a:endParaRPr/>
          </a:p>
        </p:txBody>
      </p:sp>
      <p:sp>
        <p:nvSpPr>
          <p:cNvPr id="391" name="Google Shape;391;p13"/>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can coronary heart disease lead to?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4"/>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A disease in which there is a narrowing or blockage of the coronary arteries.  </a:t>
            </a:r>
            <a:endParaRPr sz="1500">
              <a:solidFill>
                <a:schemeClr val="dk1"/>
              </a:solidFill>
              <a:latin typeface="Calibri"/>
              <a:ea typeface="Calibri"/>
              <a:cs typeface="Calibri"/>
              <a:sym typeface="Calibri"/>
            </a:endParaRPr>
          </a:p>
        </p:txBody>
      </p:sp>
      <p:sp>
        <p:nvSpPr>
          <p:cNvPr id="397" name="Google Shape;397;p14"/>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Asthma is a condition in which your airways narrow and swell. This can make breathing difficult and trigger coughing, a whistling sound (wheezing) when you breathe out and shortness of breath.  </a:t>
            </a:r>
            <a:endParaRPr sz="1200">
              <a:solidFill>
                <a:schemeClr val="dk1"/>
              </a:solidFill>
              <a:latin typeface="Calibri"/>
              <a:ea typeface="Calibri"/>
              <a:cs typeface="Calibri"/>
              <a:sym typeface="Calibri"/>
            </a:endParaRPr>
          </a:p>
        </p:txBody>
      </p:sp>
      <p:sp>
        <p:nvSpPr>
          <p:cNvPr id="398" name="Google Shape;398;p14"/>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When the force of the blood pushing through your vessels is consistently too high. This can lead to heart disease and further health complications.  </a:t>
            </a:r>
            <a:endParaRPr sz="1400">
              <a:solidFill>
                <a:schemeClr val="dk1"/>
              </a:solidFill>
              <a:latin typeface="Calibri"/>
              <a:ea typeface="Calibri"/>
              <a:cs typeface="Calibri"/>
              <a:sym typeface="Calibri"/>
            </a:endParaRPr>
          </a:p>
        </p:txBody>
      </p:sp>
      <p:sp>
        <p:nvSpPr>
          <p:cNvPr id="399" name="Google Shape;399;p14"/>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200">
                <a:solidFill>
                  <a:srgbClr val="000000"/>
                </a:solidFill>
                <a:latin typeface="Calibri"/>
                <a:ea typeface="Calibri"/>
                <a:cs typeface="Calibri"/>
                <a:sym typeface="Calibri"/>
              </a:rPr>
              <a:t>Diabetes is a disease that occurs when your blood glucose, also called blood sugar is too high or too low. T</a:t>
            </a:r>
            <a:r>
              <a:rPr b="0" i="0" lang="en-GB" sz="1200" u="none" strike="noStrike">
                <a:solidFill>
                  <a:srgbClr val="000000"/>
                </a:solidFill>
                <a:latin typeface="Calibri"/>
                <a:ea typeface="Calibri"/>
                <a:cs typeface="Calibri"/>
                <a:sym typeface="Calibri"/>
              </a:rPr>
              <a:t>his is because the body doesn’t have the ability to produce or respond to the hormone insulin.</a:t>
            </a:r>
            <a:r>
              <a:rPr b="0" i="0" lang="en-GB" sz="1200">
                <a:solidFill>
                  <a:srgbClr val="000000"/>
                </a:solidFill>
                <a:latin typeface="Calibri"/>
                <a:ea typeface="Calibri"/>
                <a:cs typeface="Calibri"/>
                <a:sym typeface="Calibri"/>
              </a:rPr>
              <a:t>​ </a:t>
            </a:r>
            <a:endParaRPr sz="1100">
              <a:solidFill>
                <a:schemeClr val="dk1"/>
              </a:solidFill>
              <a:latin typeface="Calibri"/>
              <a:ea typeface="Calibri"/>
              <a:cs typeface="Calibri"/>
              <a:sym typeface="Calibri"/>
            </a:endParaRPr>
          </a:p>
        </p:txBody>
      </p:sp>
      <p:sp>
        <p:nvSpPr>
          <p:cNvPr id="400" name="Google Shape;400;p14"/>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Can make breathing difficult and trigger coughing, a whistling sound (wheezing) when you breathe out and a shortness of breath. </a:t>
            </a:r>
            <a:endParaRPr/>
          </a:p>
        </p:txBody>
      </p:sp>
      <p:sp>
        <p:nvSpPr>
          <p:cNvPr id="401" name="Google Shape;401;p14"/>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Diabetes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Coronary Heart Disease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Asthma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High Blood Pressure </a:t>
            </a:r>
            <a:endParaRPr/>
          </a:p>
        </p:txBody>
      </p:sp>
      <p:sp>
        <p:nvSpPr>
          <p:cNvPr id="402" name="Google Shape;402;p14"/>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 Pancreas</a:t>
            </a:r>
            <a:endParaRPr/>
          </a:p>
        </p:txBody>
      </p:sp>
      <p:sp>
        <p:nvSpPr>
          <p:cNvPr id="403" name="Google Shape;403;p14"/>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Heart disease</a:t>
            </a:r>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Heart attacks</a:t>
            </a:r>
            <a:endParaRPr/>
          </a:p>
        </p:txBody>
      </p:sp>
      <p:sp>
        <p:nvSpPr>
          <p:cNvPr id="404" name="Google Shape;404;p14"/>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Heart failure</a:t>
            </a:r>
            <a:endParaRPr/>
          </a:p>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Heart attacks</a:t>
            </a:r>
            <a:endParaRPr/>
          </a:p>
          <a:p>
            <a:pPr indent="-285750" lvl="0" marL="285750" marR="0" rtl="0" algn="l">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Weakened heart muscle</a:t>
            </a:r>
            <a:endParaRPr/>
          </a:p>
        </p:txBody>
      </p:sp>
      <p:sp>
        <p:nvSpPr>
          <p:cNvPr id="405" name="Google Shape;405;p14"/>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dk1"/>
                </a:solidFill>
                <a:latin typeface="Calibri"/>
                <a:ea typeface="Calibri"/>
                <a:cs typeface="Calibri"/>
                <a:sym typeface="Calibri"/>
              </a:rPr>
              <a:t>Lungs</a:t>
            </a:r>
            <a:endParaRPr/>
          </a:p>
        </p:txBody>
      </p:sp>
      <p:pic>
        <p:nvPicPr>
          <p:cNvPr id="406" name="Google Shape;406;p14"/>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407" name="Google Shape;407;p14"/>
          <p:cNvPicPr preferRelativeResize="0"/>
          <p:nvPr/>
        </p:nvPicPr>
        <p:blipFill rotWithShape="1">
          <a:blip r:embed="rId3">
            <a:alphaModFix amt="20000"/>
          </a:blip>
          <a:srcRect b="20740" l="13510" r="10400" t="9289"/>
          <a:stretch/>
        </p:blipFill>
        <p:spPr>
          <a:xfrm>
            <a:off x="5033342" y="510757"/>
            <a:ext cx="1338961" cy="1329799"/>
          </a:xfrm>
          <a:prstGeom prst="rect">
            <a:avLst/>
          </a:prstGeom>
          <a:noFill/>
          <a:ln>
            <a:noFill/>
          </a:ln>
        </p:spPr>
      </p:pic>
      <p:pic>
        <p:nvPicPr>
          <p:cNvPr id="408" name="Google Shape;408;p14"/>
          <p:cNvPicPr preferRelativeResize="0"/>
          <p:nvPr/>
        </p:nvPicPr>
        <p:blipFill rotWithShape="1">
          <a:blip r:embed="rId3">
            <a:alphaModFix amt="20000"/>
          </a:blip>
          <a:srcRect b="20740" l="13510" r="10400" t="9289"/>
          <a:stretch/>
        </p:blipFill>
        <p:spPr>
          <a:xfrm>
            <a:off x="1796140" y="2416630"/>
            <a:ext cx="1338961" cy="1329799"/>
          </a:xfrm>
          <a:prstGeom prst="rect">
            <a:avLst/>
          </a:prstGeom>
          <a:noFill/>
          <a:ln>
            <a:noFill/>
          </a:ln>
        </p:spPr>
      </p:pic>
      <p:pic>
        <p:nvPicPr>
          <p:cNvPr id="409" name="Google Shape;409;p14"/>
          <p:cNvPicPr preferRelativeResize="0"/>
          <p:nvPr/>
        </p:nvPicPr>
        <p:blipFill rotWithShape="1">
          <a:blip r:embed="rId3">
            <a:alphaModFix amt="20000"/>
          </a:blip>
          <a:srcRect b="20740" l="13510" r="10400" t="9289"/>
          <a:stretch/>
        </p:blipFill>
        <p:spPr>
          <a:xfrm>
            <a:off x="1796139" y="4211899"/>
            <a:ext cx="1338961" cy="1329799"/>
          </a:xfrm>
          <a:prstGeom prst="rect">
            <a:avLst/>
          </a:prstGeom>
          <a:noFill/>
          <a:ln>
            <a:noFill/>
          </a:ln>
        </p:spPr>
      </p:pic>
      <p:pic>
        <p:nvPicPr>
          <p:cNvPr id="410" name="Google Shape;410;p14"/>
          <p:cNvPicPr preferRelativeResize="0"/>
          <p:nvPr/>
        </p:nvPicPr>
        <p:blipFill rotWithShape="1">
          <a:blip r:embed="rId3">
            <a:alphaModFix amt="20000"/>
          </a:blip>
          <a:srcRect b="20740" l="13510" r="10400" t="9289"/>
          <a:stretch/>
        </p:blipFill>
        <p:spPr>
          <a:xfrm>
            <a:off x="1796139" y="6062470"/>
            <a:ext cx="1338961" cy="1329799"/>
          </a:xfrm>
          <a:prstGeom prst="rect">
            <a:avLst/>
          </a:prstGeom>
          <a:noFill/>
          <a:ln>
            <a:noFill/>
          </a:ln>
        </p:spPr>
      </p:pic>
      <p:pic>
        <p:nvPicPr>
          <p:cNvPr id="411" name="Google Shape;411;p14"/>
          <p:cNvPicPr preferRelativeResize="0"/>
          <p:nvPr/>
        </p:nvPicPr>
        <p:blipFill rotWithShape="1">
          <a:blip r:embed="rId3">
            <a:alphaModFix amt="20000"/>
          </a:blip>
          <a:srcRect b="20740" l="13510" r="10400" t="9289"/>
          <a:stretch/>
        </p:blipFill>
        <p:spPr>
          <a:xfrm>
            <a:off x="1796138" y="7913041"/>
            <a:ext cx="1338961" cy="1329799"/>
          </a:xfrm>
          <a:prstGeom prst="rect">
            <a:avLst/>
          </a:prstGeom>
          <a:noFill/>
          <a:ln>
            <a:noFill/>
          </a:ln>
        </p:spPr>
      </p:pic>
      <p:pic>
        <p:nvPicPr>
          <p:cNvPr id="412" name="Google Shape;412;p14"/>
          <p:cNvPicPr preferRelativeResize="0"/>
          <p:nvPr/>
        </p:nvPicPr>
        <p:blipFill rotWithShape="1">
          <a:blip r:embed="rId3">
            <a:alphaModFix amt="20000"/>
          </a:blip>
          <a:srcRect b="20740" l="13510" r="10400" t="9289"/>
          <a:stretch/>
        </p:blipFill>
        <p:spPr>
          <a:xfrm>
            <a:off x="5033342" y="2361328"/>
            <a:ext cx="1338961" cy="1329799"/>
          </a:xfrm>
          <a:prstGeom prst="rect">
            <a:avLst/>
          </a:prstGeom>
          <a:noFill/>
          <a:ln>
            <a:noFill/>
          </a:ln>
        </p:spPr>
      </p:pic>
      <p:pic>
        <p:nvPicPr>
          <p:cNvPr id="413" name="Google Shape;413;p14"/>
          <p:cNvPicPr preferRelativeResize="0"/>
          <p:nvPr/>
        </p:nvPicPr>
        <p:blipFill rotWithShape="1">
          <a:blip r:embed="rId3">
            <a:alphaModFix amt="20000"/>
          </a:blip>
          <a:srcRect b="20740" l="13510" r="10400" t="9289"/>
          <a:stretch/>
        </p:blipFill>
        <p:spPr>
          <a:xfrm>
            <a:off x="5033341" y="4211898"/>
            <a:ext cx="1338961" cy="1329799"/>
          </a:xfrm>
          <a:prstGeom prst="rect">
            <a:avLst/>
          </a:prstGeom>
          <a:noFill/>
          <a:ln>
            <a:noFill/>
          </a:ln>
        </p:spPr>
      </p:pic>
      <p:pic>
        <p:nvPicPr>
          <p:cNvPr id="414" name="Google Shape;414;p14"/>
          <p:cNvPicPr preferRelativeResize="0"/>
          <p:nvPr/>
        </p:nvPicPr>
        <p:blipFill rotWithShape="1">
          <a:blip r:embed="rId3">
            <a:alphaModFix amt="20000"/>
          </a:blip>
          <a:srcRect b="20740" l="13510" r="10400" t="9289"/>
          <a:stretch/>
        </p:blipFill>
        <p:spPr>
          <a:xfrm>
            <a:off x="5033341" y="6062469"/>
            <a:ext cx="1338961" cy="1329799"/>
          </a:xfrm>
          <a:prstGeom prst="rect">
            <a:avLst/>
          </a:prstGeom>
          <a:noFill/>
          <a:ln>
            <a:noFill/>
          </a:ln>
        </p:spPr>
      </p:pic>
      <p:pic>
        <p:nvPicPr>
          <p:cNvPr id="415" name="Google Shape;415;p14"/>
          <p:cNvPicPr preferRelativeResize="0"/>
          <p:nvPr/>
        </p:nvPicPr>
        <p:blipFill rotWithShape="1">
          <a:blip r:embed="rId3">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id="420" name="Google Shape;420;p15"/>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421" name="Google Shape;421;p15"/>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422" name="Google Shape;422;p15"/>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423" name="Google Shape;423;p15"/>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424" name="Google Shape;424;p15"/>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425" name="Google Shape;425;p15"/>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426" name="Google Shape;426;p15"/>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427" name="Google Shape;427;p15"/>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428" name="Google Shape;428;p15"/>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429" name="Google Shape;429;p15"/>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430" name="Google Shape;430;p15"/>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Explain the difference between the physical activity guidelines for adults compared with older adults. </a:t>
            </a:r>
            <a:endParaRPr sz="1800">
              <a:solidFill>
                <a:schemeClr val="dk1"/>
              </a:solidFill>
              <a:latin typeface="Calibri"/>
              <a:ea typeface="Calibri"/>
              <a:cs typeface="Calibri"/>
              <a:sym typeface="Calibri"/>
            </a:endParaRPr>
          </a:p>
        </p:txBody>
      </p:sp>
      <p:sp>
        <p:nvSpPr>
          <p:cNvPr id="431" name="Google Shape;431;p15"/>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the difference in physical activity guidelines for children aged 5 – 18 years old compared to adults aged 19 – 64? </a:t>
            </a:r>
            <a:endParaRPr sz="1800">
              <a:solidFill>
                <a:schemeClr val="dk1"/>
              </a:solidFill>
              <a:latin typeface="Calibri"/>
              <a:ea typeface="Calibri"/>
              <a:cs typeface="Calibri"/>
              <a:sym typeface="Calibri"/>
            </a:endParaRPr>
          </a:p>
        </p:txBody>
      </p:sp>
      <p:sp>
        <p:nvSpPr>
          <p:cNvPr id="432" name="Google Shape;432;p15"/>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Arial"/>
                <a:ea typeface="Arial"/>
                <a:cs typeface="Arial"/>
                <a:sym typeface="Arial"/>
              </a:rPr>
              <a:t>What is classed as moderate physical activity?</a:t>
            </a:r>
            <a:endParaRPr sz="1800">
              <a:solidFill>
                <a:schemeClr val="dk1"/>
              </a:solidFill>
              <a:latin typeface="Calibri"/>
              <a:ea typeface="Calibri"/>
              <a:cs typeface="Calibri"/>
              <a:sym typeface="Calibri"/>
            </a:endParaRPr>
          </a:p>
        </p:txBody>
      </p:sp>
      <p:sp>
        <p:nvSpPr>
          <p:cNvPr id="433" name="Google Shape;433;p15"/>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sport or physical activity that would fall under the category of vigorous physical activity. </a:t>
            </a:r>
            <a:endParaRPr sz="1800">
              <a:solidFill>
                <a:schemeClr val="dk1"/>
              </a:solidFill>
              <a:latin typeface="Calibri"/>
              <a:ea typeface="Calibri"/>
              <a:cs typeface="Calibri"/>
              <a:sym typeface="Calibri"/>
            </a:endParaRPr>
          </a:p>
        </p:txBody>
      </p:sp>
      <p:sp>
        <p:nvSpPr>
          <p:cNvPr id="434" name="Google Shape;434;p15"/>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Within the physical activity guidelines, what do we all need to minimise? Remember the key word? </a:t>
            </a:r>
            <a:endParaRPr sz="1800">
              <a:solidFill>
                <a:schemeClr val="dk1"/>
              </a:solidFill>
              <a:latin typeface="Calibri"/>
              <a:ea typeface="Calibri"/>
              <a:cs typeface="Calibri"/>
              <a:sym typeface="Calibri"/>
            </a:endParaRPr>
          </a:p>
        </p:txBody>
      </p:sp>
      <p:sp>
        <p:nvSpPr>
          <p:cNvPr id="435" name="Google Shape;435;p15"/>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How many minutes of physical activity should children aged 5-18 years old complete? </a:t>
            </a:r>
            <a:endParaRPr sz="1800">
              <a:solidFill>
                <a:schemeClr val="dk1"/>
              </a:solidFill>
              <a:latin typeface="Calibri"/>
              <a:ea typeface="Calibri"/>
              <a:cs typeface="Calibri"/>
              <a:sym typeface="Calibri"/>
            </a:endParaRPr>
          </a:p>
        </p:txBody>
      </p:sp>
      <p:sp>
        <p:nvSpPr>
          <p:cNvPr id="436" name="Google Shape;436;p15"/>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How many minutes of physical activity per week do adults aged 19- 64 years old need to complete?</a:t>
            </a:r>
            <a:endParaRPr/>
          </a:p>
        </p:txBody>
      </p:sp>
      <p:sp>
        <p:nvSpPr>
          <p:cNvPr id="437" name="Google Shape;437;p15"/>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is the purpose of the government physical activity guidelines?</a:t>
            </a:r>
            <a:endParaRPr/>
          </a:p>
        </p:txBody>
      </p:sp>
      <p:sp>
        <p:nvSpPr>
          <p:cNvPr id="438" name="Google Shape;438;p15"/>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15"/>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6"/>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100">
                <a:solidFill>
                  <a:srgbClr val="000000"/>
                </a:solidFill>
                <a:latin typeface="Calibri"/>
                <a:ea typeface="Calibri"/>
                <a:cs typeface="Calibri"/>
                <a:sym typeface="Calibri"/>
              </a:rPr>
              <a:t>Children aged 5 – 18 years old need to complete 60 minutes a day, adults only need to complete 150 minutes per week.  </a:t>
            </a:r>
            <a:endParaRPr b="0" i="0" sz="1050">
              <a:solidFill>
                <a:srgbClr val="000000"/>
              </a:solidFill>
              <a:latin typeface="Quattrocento Sans"/>
              <a:ea typeface="Quattrocento Sans"/>
              <a:cs typeface="Quattrocento Sans"/>
              <a:sym typeface="Quattrocento Sans"/>
            </a:endParaRPr>
          </a:p>
          <a:p>
            <a:pPr indent="0" lvl="0" marL="0" marR="0" rtl="0" algn="l">
              <a:spcBef>
                <a:spcPts val="0"/>
              </a:spcBef>
              <a:spcAft>
                <a:spcPts val="0"/>
              </a:spcAft>
              <a:buNone/>
            </a:pPr>
            <a:r>
              <a:rPr b="0" i="0" lang="en-GB" sz="1100">
                <a:solidFill>
                  <a:srgbClr val="000000"/>
                </a:solidFill>
                <a:latin typeface="Calibri"/>
                <a:ea typeface="Calibri"/>
                <a:cs typeface="Calibri"/>
                <a:sym typeface="Calibri"/>
              </a:rPr>
              <a:t> </a:t>
            </a:r>
            <a:endParaRPr b="0" i="0" sz="1050">
              <a:solidFill>
                <a:srgbClr val="000000"/>
              </a:solidFill>
              <a:latin typeface="Quattrocento Sans"/>
              <a:ea typeface="Quattrocento Sans"/>
              <a:cs typeface="Quattrocento Sans"/>
              <a:sym typeface="Quattrocento Sans"/>
            </a:endParaRPr>
          </a:p>
          <a:p>
            <a:pPr indent="0" lvl="0" marL="0" marR="0" rtl="0" algn="l">
              <a:spcBef>
                <a:spcPts val="0"/>
              </a:spcBef>
              <a:spcAft>
                <a:spcPts val="0"/>
              </a:spcAft>
              <a:buNone/>
            </a:pPr>
            <a:r>
              <a:rPr b="0" i="0" lang="en-GB" sz="1100">
                <a:solidFill>
                  <a:srgbClr val="000000"/>
                </a:solidFill>
                <a:latin typeface="Calibri"/>
                <a:ea typeface="Calibri"/>
                <a:cs typeface="Calibri"/>
                <a:sym typeface="Calibri"/>
              </a:rPr>
              <a:t>Children must engage in muscle and bone strengthening 3 days a week, whereas adults just need to do muscle strengthening 2 days a week.  </a:t>
            </a:r>
            <a:endParaRPr b="0" i="0" sz="1050">
              <a:solidFill>
                <a:srgbClr val="000000"/>
              </a:solidFill>
              <a:latin typeface="Quattrocento Sans"/>
              <a:ea typeface="Quattrocento Sans"/>
              <a:cs typeface="Quattrocento Sans"/>
              <a:sym typeface="Quattrocento Sans"/>
            </a:endParaRPr>
          </a:p>
        </p:txBody>
      </p:sp>
      <p:sp>
        <p:nvSpPr>
          <p:cNvPr id="445" name="Google Shape;445;p16"/>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Older adults must complete balance and co-ordination activities 2 days a week to reduce the risks of falls. </a:t>
            </a:r>
            <a:endParaRPr sz="1600">
              <a:solidFill>
                <a:schemeClr val="dk1"/>
              </a:solidFill>
              <a:latin typeface="Calibri"/>
              <a:ea typeface="Calibri"/>
              <a:cs typeface="Calibri"/>
              <a:sym typeface="Calibri"/>
            </a:endParaRPr>
          </a:p>
        </p:txBody>
      </p:sp>
      <p:sp>
        <p:nvSpPr>
          <p:cNvPr id="446" name="Google Shape;446;p16"/>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Football </a:t>
            </a:r>
            <a:endParaRPr/>
          </a:p>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Running </a:t>
            </a:r>
            <a:endParaRPr/>
          </a:p>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Swimming </a:t>
            </a:r>
            <a:endParaRPr/>
          </a:p>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Skipping </a:t>
            </a:r>
            <a:endParaRPr/>
          </a:p>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Weights</a:t>
            </a:r>
            <a:endParaRPr b="0" i="0" sz="1600">
              <a:solidFill>
                <a:srgbClr val="000000"/>
              </a:solidFill>
              <a:latin typeface="Calibri"/>
              <a:ea typeface="Calibri"/>
              <a:cs typeface="Calibri"/>
              <a:sym typeface="Calibri"/>
            </a:endParaRPr>
          </a:p>
        </p:txBody>
      </p:sp>
      <p:sp>
        <p:nvSpPr>
          <p:cNvPr id="447" name="Google Shape;447;p16"/>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Walking, cycling, or shopping. </a:t>
            </a:r>
            <a:endParaRPr sz="1600">
              <a:solidFill>
                <a:schemeClr val="dk1"/>
              </a:solidFill>
              <a:latin typeface="Calibri"/>
              <a:ea typeface="Calibri"/>
              <a:cs typeface="Calibri"/>
              <a:sym typeface="Calibri"/>
            </a:endParaRPr>
          </a:p>
        </p:txBody>
      </p:sp>
      <p:sp>
        <p:nvSpPr>
          <p:cNvPr id="448" name="Google Shape;448;p16"/>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60 minutes per day.  </a:t>
            </a:r>
            <a:endParaRPr sz="1800">
              <a:solidFill>
                <a:schemeClr val="dk1"/>
              </a:solidFill>
              <a:latin typeface="Calibri"/>
              <a:ea typeface="Calibri"/>
              <a:cs typeface="Calibri"/>
              <a:sym typeface="Calibri"/>
            </a:endParaRPr>
          </a:p>
        </p:txBody>
      </p:sp>
      <p:sp>
        <p:nvSpPr>
          <p:cNvPr id="449" name="Google Shape;449;p16"/>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Amount of time spent sedentary.  </a:t>
            </a:r>
            <a:endParaRPr sz="1800">
              <a:solidFill>
                <a:schemeClr val="dk1"/>
              </a:solidFill>
              <a:latin typeface="Calibri"/>
              <a:ea typeface="Calibri"/>
              <a:cs typeface="Calibri"/>
              <a:sym typeface="Calibri"/>
            </a:endParaRPr>
          </a:p>
        </p:txBody>
      </p:sp>
      <p:sp>
        <p:nvSpPr>
          <p:cNvPr id="450" name="Google Shape;450;p16"/>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strike="noStrike">
                <a:solidFill>
                  <a:srgbClr val="000000"/>
                </a:solidFill>
                <a:latin typeface="Calibri"/>
                <a:ea typeface="Calibri"/>
                <a:cs typeface="Calibri"/>
                <a:sym typeface="Calibri"/>
              </a:rPr>
              <a:t>This is guidance set out by the government to try and encourage you to move more and make it less likely for you to develop life threatening conditions. </a:t>
            </a:r>
            <a:endParaRPr sz="1400">
              <a:solidFill>
                <a:schemeClr val="dk1"/>
              </a:solidFill>
              <a:latin typeface="Calibri"/>
              <a:ea typeface="Calibri"/>
              <a:cs typeface="Calibri"/>
              <a:sym typeface="Calibri"/>
            </a:endParaRPr>
          </a:p>
        </p:txBody>
      </p:sp>
      <p:sp>
        <p:nvSpPr>
          <p:cNvPr id="451" name="Google Shape;451;p16"/>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150 minutes</a:t>
            </a:r>
            <a:endParaRPr/>
          </a:p>
        </p:txBody>
      </p:sp>
      <p:sp>
        <p:nvSpPr>
          <p:cNvPr id="452" name="Google Shape;452;p16"/>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453" name="Google Shape;453;p16"/>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454" name="Google Shape;454;p16"/>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455" name="Google Shape;455;p16"/>
          <p:cNvPicPr preferRelativeResize="0"/>
          <p:nvPr/>
        </p:nvPicPr>
        <p:blipFill rotWithShape="1">
          <a:blip r:embed="rId3">
            <a:alphaModFix amt="20000"/>
          </a:blip>
          <a:srcRect b="20740" l="13510" r="10400" t="9289"/>
          <a:stretch/>
        </p:blipFill>
        <p:spPr>
          <a:xfrm>
            <a:off x="5033342" y="510757"/>
            <a:ext cx="1338961" cy="1329799"/>
          </a:xfrm>
          <a:prstGeom prst="rect">
            <a:avLst/>
          </a:prstGeom>
          <a:noFill/>
          <a:ln>
            <a:noFill/>
          </a:ln>
        </p:spPr>
      </p:pic>
      <p:pic>
        <p:nvPicPr>
          <p:cNvPr id="456" name="Google Shape;456;p16"/>
          <p:cNvPicPr preferRelativeResize="0"/>
          <p:nvPr/>
        </p:nvPicPr>
        <p:blipFill rotWithShape="1">
          <a:blip r:embed="rId3">
            <a:alphaModFix amt="20000"/>
          </a:blip>
          <a:srcRect b="20740" l="13510" r="10400" t="9289"/>
          <a:stretch/>
        </p:blipFill>
        <p:spPr>
          <a:xfrm>
            <a:off x="1796140" y="2416630"/>
            <a:ext cx="1338961" cy="1329799"/>
          </a:xfrm>
          <a:prstGeom prst="rect">
            <a:avLst/>
          </a:prstGeom>
          <a:noFill/>
          <a:ln>
            <a:noFill/>
          </a:ln>
        </p:spPr>
      </p:pic>
      <p:pic>
        <p:nvPicPr>
          <p:cNvPr id="457" name="Google Shape;457;p16"/>
          <p:cNvPicPr preferRelativeResize="0"/>
          <p:nvPr/>
        </p:nvPicPr>
        <p:blipFill rotWithShape="1">
          <a:blip r:embed="rId3">
            <a:alphaModFix amt="20000"/>
          </a:blip>
          <a:srcRect b="20740" l="13510" r="10400" t="9289"/>
          <a:stretch/>
        </p:blipFill>
        <p:spPr>
          <a:xfrm>
            <a:off x="1796139" y="4211899"/>
            <a:ext cx="1338961" cy="1329799"/>
          </a:xfrm>
          <a:prstGeom prst="rect">
            <a:avLst/>
          </a:prstGeom>
          <a:noFill/>
          <a:ln>
            <a:noFill/>
          </a:ln>
        </p:spPr>
      </p:pic>
      <p:pic>
        <p:nvPicPr>
          <p:cNvPr id="458" name="Google Shape;458;p16"/>
          <p:cNvPicPr preferRelativeResize="0"/>
          <p:nvPr/>
        </p:nvPicPr>
        <p:blipFill rotWithShape="1">
          <a:blip r:embed="rId3">
            <a:alphaModFix amt="20000"/>
          </a:blip>
          <a:srcRect b="20740" l="13510" r="10400" t="9289"/>
          <a:stretch/>
        </p:blipFill>
        <p:spPr>
          <a:xfrm>
            <a:off x="1796139" y="6062470"/>
            <a:ext cx="1338961" cy="1329799"/>
          </a:xfrm>
          <a:prstGeom prst="rect">
            <a:avLst/>
          </a:prstGeom>
          <a:noFill/>
          <a:ln>
            <a:noFill/>
          </a:ln>
        </p:spPr>
      </p:pic>
      <p:pic>
        <p:nvPicPr>
          <p:cNvPr id="459" name="Google Shape;459;p16"/>
          <p:cNvPicPr preferRelativeResize="0"/>
          <p:nvPr/>
        </p:nvPicPr>
        <p:blipFill rotWithShape="1">
          <a:blip r:embed="rId3">
            <a:alphaModFix amt="20000"/>
          </a:blip>
          <a:srcRect b="20740" l="13510" r="10400" t="9289"/>
          <a:stretch/>
        </p:blipFill>
        <p:spPr>
          <a:xfrm>
            <a:off x="1796138" y="7913041"/>
            <a:ext cx="1338961" cy="1329799"/>
          </a:xfrm>
          <a:prstGeom prst="rect">
            <a:avLst/>
          </a:prstGeom>
          <a:noFill/>
          <a:ln>
            <a:noFill/>
          </a:ln>
        </p:spPr>
      </p:pic>
      <p:pic>
        <p:nvPicPr>
          <p:cNvPr id="460" name="Google Shape;460;p16"/>
          <p:cNvPicPr preferRelativeResize="0"/>
          <p:nvPr/>
        </p:nvPicPr>
        <p:blipFill rotWithShape="1">
          <a:blip r:embed="rId3">
            <a:alphaModFix amt="20000"/>
          </a:blip>
          <a:srcRect b="20740" l="13510" r="10400" t="9289"/>
          <a:stretch/>
        </p:blipFill>
        <p:spPr>
          <a:xfrm>
            <a:off x="5033342" y="2361328"/>
            <a:ext cx="1338961" cy="1329799"/>
          </a:xfrm>
          <a:prstGeom prst="rect">
            <a:avLst/>
          </a:prstGeom>
          <a:noFill/>
          <a:ln>
            <a:noFill/>
          </a:ln>
        </p:spPr>
      </p:pic>
      <p:pic>
        <p:nvPicPr>
          <p:cNvPr id="461" name="Google Shape;461;p16"/>
          <p:cNvPicPr preferRelativeResize="0"/>
          <p:nvPr/>
        </p:nvPicPr>
        <p:blipFill rotWithShape="1">
          <a:blip r:embed="rId3">
            <a:alphaModFix amt="20000"/>
          </a:blip>
          <a:srcRect b="20740" l="13510" r="10400" t="9289"/>
          <a:stretch/>
        </p:blipFill>
        <p:spPr>
          <a:xfrm>
            <a:off x="5033341" y="4211898"/>
            <a:ext cx="1338961" cy="1329799"/>
          </a:xfrm>
          <a:prstGeom prst="rect">
            <a:avLst/>
          </a:prstGeom>
          <a:noFill/>
          <a:ln>
            <a:noFill/>
          </a:ln>
        </p:spPr>
      </p:pic>
      <p:pic>
        <p:nvPicPr>
          <p:cNvPr id="462" name="Google Shape;462;p16"/>
          <p:cNvPicPr preferRelativeResize="0"/>
          <p:nvPr/>
        </p:nvPicPr>
        <p:blipFill rotWithShape="1">
          <a:blip r:embed="rId3">
            <a:alphaModFix amt="20000"/>
          </a:blip>
          <a:srcRect b="20740" l="13510" r="10400" t="9289"/>
          <a:stretch/>
        </p:blipFill>
        <p:spPr>
          <a:xfrm>
            <a:off x="5033341" y="6062469"/>
            <a:ext cx="1338961" cy="1329799"/>
          </a:xfrm>
          <a:prstGeom prst="rect">
            <a:avLst/>
          </a:prstGeom>
          <a:noFill/>
          <a:ln>
            <a:noFill/>
          </a:ln>
        </p:spPr>
      </p:pic>
      <p:pic>
        <p:nvPicPr>
          <p:cNvPr id="463" name="Google Shape;463;p16"/>
          <p:cNvPicPr preferRelativeResize="0"/>
          <p:nvPr/>
        </p:nvPicPr>
        <p:blipFill rotWithShape="1">
          <a:blip r:embed="rId3">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17"/>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469" name="Google Shape;469;p17"/>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470" name="Google Shape;470;p17"/>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471" name="Google Shape;471;p17"/>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472" name="Google Shape;472;p17"/>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473" name="Google Shape;473;p17"/>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474" name="Google Shape;474;p17"/>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475" name="Google Shape;475;p17"/>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476" name="Google Shape;476;p17"/>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477" name="Google Shape;477;p17"/>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478" name="Google Shape;478;p17"/>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2 different physical health needs </a:t>
            </a:r>
            <a:endParaRPr sz="1800">
              <a:solidFill>
                <a:schemeClr val="dk1"/>
              </a:solidFill>
              <a:latin typeface="Calibri"/>
              <a:ea typeface="Calibri"/>
              <a:cs typeface="Calibri"/>
              <a:sym typeface="Calibri"/>
            </a:endParaRPr>
          </a:p>
        </p:txBody>
      </p:sp>
      <p:sp>
        <p:nvSpPr>
          <p:cNvPr id="479" name="Google Shape;479;p17"/>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2 different social health needs </a:t>
            </a:r>
            <a:endParaRPr sz="1800">
              <a:solidFill>
                <a:schemeClr val="dk1"/>
              </a:solidFill>
              <a:latin typeface="Calibri"/>
              <a:ea typeface="Calibri"/>
              <a:cs typeface="Calibri"/>
              <a:sym typeface="Calibri"/>
            </a:endParaRPr>
          </a:p>
        </p:txBody>
      </p:sp>
      <p:sp>
        <p:nvSpPr>
          <p:cNvPr id="480" name="Google Shape;480;p17"/>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2 different mental health needs </a:t>
            </a:r>
            <a:endParaRPr sz="1800">
              <a:solidFill>
                <a:schemeClr val="dk1"/>
              </a:solidFill>
              <a:latin typeface="Calibri"/>
              <a:ea typeface="Calibri"/>
              <a:cs typeface="Calibri"/>
              <a:sym typeface="Calibri"/>
            </a:endParaRPr>
          </a:p>
        </p:txBody>
      </p:sp>
      <p:sp>
        <p:nvSpPr>
          <p:cNvPr id="481" name="Google Shape;481;p17"/>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one of the three different physical activity needs. </a:t>
            </a:r>
            <a:endParaRPr sz="1800">
              <a:solidFill>
                <a:schemeClr val="dk1"/>
              </a:solidFill>
              <a:latin typeface="Calibri"/>
              <a:ea typeface="Calibri"/>
              <a:cs typeface="Calibri"/>
              <a:sym typeface="Calibri"/>
            </a:endParaRPr>
          </a:p>
        </p:txBody>
      </p:sp>
      <p:sp>
        <p:nvSpPr>
          <p:cNvPr id="482" name="Google Shape;482;p17"/>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17"/>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17"/>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17"/>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17"/>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17"/>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18"/>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Meeting new people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Making new friends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Having fun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Developing new leadership skills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Decreasing loneliness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Developing team working skills</a:t>
            </a:r>
            <a:endParaRPr b="0" i="0" sz="1200">
              <a:solidFill>
                <a:srgbClr val="000000"/>
              </a:solidFill>
              <a:latin typeface="Calibri"/>
              <a:ea typeface="Calibri"/>
              <a:cs typeface="Calibri"/>
              <a:sym typeface="Calibri"/>
            </a:endParaRPr>
          </a:p>
        </p:txBody>
      </p:sp>
      <p:sp>
        <p:nvSpPr>
          <p:cNvPr id="493" name="Google Shape;493;p18"/>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Improve fitness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Improve body composition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Improve sleep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Immunity to help prevent illness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Symptoms of long-term health conditions </a:t>
            </a:r>
            <a:endParaRPr/>
          </a:p>
        </p:txBody>
      </p:sp>
      <p:sp>
        <p:nvSpPr>
          <p:cNvPr id="494" name="Google Shape;494;p18"/>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Mental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Social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Physical </a:t>
            </a:r>
            <a:endParaRPr/>
          </a:p>
        </p:txBody>
      </p:sp>
      <p:sp>
        <p:nvSpPr>
          <p:cNvPr id="495" name="Google Shape;495;p18"/>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Decrease stress levels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Improve work life balance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Decrease the risk of depression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Improve mood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Increase self-confidence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Increase self-esteem </a:t>
            </a:r>
            <a:endParaRPr/>
          </a:p>
        </p:txBody>
      </p:sp>
      <p:sp>
        <p:nvSpPr>
          <p:cNvPr id="496" name="Google Shape;496;p18"/>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8"/>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18"/>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 </a:t>
            </a:r>
            <a:endParaRPr/>
          </a:p>
        </p:txBody>
      </p:sp>
      <p:sp>
        <p:nvSpPr>
          <p:cNvPr id="499" name="Google Shape;499;p18"/>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18"/>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501" name="Google Shape;501;p18"/>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502" name="Google Shape;502;p18"/>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503" name="Google Shape;503;p18"/>
          <p:cNvPicPr preferRelativeResize="0"/>
          <p:nvPr/>
        </p:nvPicPr>
        <p:blipFill rotWithShape="1">
          <a:blip r:embed="rId3">
            <a:alphaModFix amt="20000"/>
          </a:blip>
          <a:srcRect b="20740" l="13510" r="10400" t="9289"/>
          <a:stretch/>
        </p:blipFill>
        <p:spPr>
          <a:xfrm>
            <a:off x="5033342" y="510757"/>
            <a:ext cx="1338961" cy="1329799"/>
          </a:xfrm>
          <a:prstGeom prst="rect">
            <a:avLst/>
          </a:prstGeom>
          <a:noFill/>
          <a:ln>
            <a:noFill/>
          </a:ln>
        </p:spPr>
      </p:pic>
      <p:pic>
        <p:nvPicPr>
          <p:cNvPr id="504" name="Google Shape;504;p18"/>
          <p:cNvPicPr preferRelativeResize="0"/>
          <p:nvPr/>
        </p:nvPicPr>
        <p:blipFill rotWithShape="1">
          <a:blip r:embed="rId3">
            <a:alphaModFix amt="20000"/>
          </a:blip>
          <a:srcRect b="20740" l="13510" r="10400" t="9289"/>
          <a:stretch/>
        </p:blipFill>
        <p:spPr>
          <a:xfrm>
            <a:off x="1796140" y="2416630"/>
            <a:ext cx="1338961" cy="1329799"/>
          </a:xfrm>
          <a:prstGeom prst="rect">
            <a:avLst/>
          </a:prstGeom>
          <a:noFill/>
          <a:ln>
            <a:noFill/>
          </a:ln>
        </p:spPr>
      </p:pic>
      <p:pic>
        <p:nvPicPr>
          <p:cNvPr id="505" name="Google Shape;505;p18"/>
          <p:cNvPicPr preferRelativeResize="0"/>
          <p:nvPr/>
        </p:nvPicPr>
        <p:blipFill rotWithShape="1">
          <a:blip r:embed="rId3">
            <a:alphaModFix amt="20000"/>
          </a:blip>
          <a:srcRect b="20740" l="13510" r="10400" t="9289"/>
          <a:stretch/>
        </p:blipFill>
        <p:spPr>
          <a:xfrm>
            <a:off x="1796139" y="4211899"/>
            <a:ext cx="1338961" cy="1329799"/>
          </a:xfrm>
          <a:prstGeom prst="rect">
            <a:avLst/>
          </a:prstGeom>
          <a:noFill/>
          <a:ln>
            <a:noFill/>
          </a:ln>
        </p:spPr>
      </p:pic>
      <p:pic>
        <p:nvPicPr>
          <p:cNvPr id="506" name="Google Shape;506;p18"/>
          <p:cNvPicPr preferRelativeResize="0"/>
          <p:nvPr/>
        </p:nvPicPr>
        <p:blipFill rotWithShape="1">
          <a:blip r:embed="rId3">
            <a:alphaModFix amt="20000"/>
          </a:blip>
          <a:srcRect b="20740" l="13510" r="10400" t="9289"/>
          <a:stretch/>
        </p:blipFill>
        <p:spPr>
          <a:xfrm>
            <a:off x="1796139" y="6062470"/>
            <a:ext cx="1338961" cy="1329799"/>
          </a:xfrm>
          <a:prstGeom prst="rect">
            <a:avLst/>
          </a:prstGeom>
          <a:noFill/>
          <a:ln>
            <a:noFill/>
          </a:ln>
        </p:spPr>
      </p:pic>
      <p:pic>
        <p:nvPicPr>
          <p:cNvPr id="507" name="Google Shape;507;p18"/>
          <p:cNvPicPr preferRelativeResize="0"/>
          <p:nvPr/>
        </p:nvPicPr>
        <p:blipFill rotWithShape="1">
          <a:blip r:embed="rId3">
            <a:alphaModFix amt="20000"/>
          </a:blip>
          <a:srcRect b="20740" l="13510" r="10400" t="9289"/>
          <a:stretch/>
        </p:blipFill>
        <p:spPr>
          <a:xfrm>
            <a:off x="1796138" y="7913041"/>
            <a:ext cx="1338961" cy="1329799"/>
          </a:xfrm>
          <a:prstGeom prst="rect">
            <a:avLst/>
          </a:prstGeom>
          <a:noFill/>
          <a:ln>
            <a:noFill/>
          </a:ln>
        </p:spPr>
      </p:pic>
      <p:pic>
        <p:nvPicPr>
          <p:cNvPr id="508" name="Google Shape;508;p18"/>
          <p:cNvPicPr preferRelativeResize="0"/>
          <p:nvPr/>
        </p:nvPicPr>
        <p:blipFill rotWithShape="1">
          <a:blip r:embed="rId3">
            <a:alphaModFix amt="20000"/>
          </a:blip>
          <a:srcRect b="20740" l="13510" r="10400" t="9289"/>
          <a:stretch/>
        </p:blipFill>
        <p:spPr>
          <a:xfrm>
            <a:off x="5033342" y="2361328"/>
            <a:ext cx="1338961" cy="1329799"/>
          </a:xfrm>
          <a:prstGeom prst="rect">
            <a:avLst/>
          </a:prstGeom>
          <a:noFill/>
          <a:ln>
            <a:noFill/>
          </a:ln>
        </p:spPr>
      </p:pic>
      <p:pic>
        <p:nvPicPr>
          <p:cNvPr id="509" name="Google Shape;509;p18"/>
          <p:cNvPicPr preferRelativeResize="0"/>
          <p:nvPr/>
        </p:nvPicPr>
        <p:blipFill rotWithShape="1">
          <a:blip r:embed="rId3">
            <a:alphaModFix amt="20000"/>
          </a:blip>
          <a:srcRect b="20740" l="13510" r="10400" t="9289"/>
          <a:stretch/>
        </p:blipFill>
        <p:spPr>
          <a:xfrm>
            <a:off x="5033341" y="4211898"/>
            <a:ext cx="1338961" cy="1329799"/>
          </a:xfrm>
          <a:prstGeom prst="rect">
            <a:avLst/>
          </a:prstGeom>
          <a:noFill/>
          <a:ln>
            <a:noFill/>
          </a:ln>
        </p:spPr>
      </p:pic>
      <p:pic>
        <p:nvPicPr>
          <p:cNvPr id="510" name="Google Shape;510;p18"/>
          <p:cNvPicPr preferRelativeResize="0"/>
          <p:nvPr/>
        </p:nvPicPr>
        <p:blipFill rotWithShape="1">
          <a:blip r:embed="rId3">
            <a:alphaModFix amt="20000"/>
          </a:blip>
          <a:srcRect b="20740" l="13510" r="10400" t="9289"/>
          <a:stretch/>
        </p:blipFill>
        <p:spPr>
          <a:xfrm>
            <a:off x="5033341" y="6062469"/>
            <a:ext cx="1338961" cy="1329799"/>
          </a:xfrm>
          <a:prstGeom prst="rect">
            <a:avLst/>
          </a:prstGeom>
          <a:noFill/>
          <a:ln>
            <a:noFill/>
          </a:ln>
        </p:spPr>
      </p:pic>
      <p:pic>
        <p:nvPicPr>
          <p:cNvPr id="511" name="Google Shape;511;p18"/>
          <p:cNvPicPr preferRelativeResize="0"/>
          <p:nvPr/>
        </p:nvPicPr>
        <p:blipFill rotWithShape="1">
          <a:blip r:embed="rId3">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19"/>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517" name="Google Shape;517;p19"/>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518" name="Google Shape;518;p19"/>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519" name="Google Shape;519;p19"/>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520" name="Google Shape;520;p19"/>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521" name="Google Shape;521;p19"/>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522" name="Google Shape;522;p19"/>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523" name="Google Shape;523;p19"/>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524" name="Google Shape;524;p19"/>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525" name="Google Shape;525;p19"/>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526" name="Google Shape;526;p19"/>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Why might cost be a barrier to participation? </a:t>
            </a:r>
            <a:endParaRPr sz="1800">
              <a:solidFill>
                <a:schemeClr val="dk1"/>
              </a:solidFill>
              <a:latin typeface="Calibri"/>
              <a:ea typeface="Calibri"/>
              <a:cs typeface="Calibri"/>
              <a:sym typeface="Calibri"/>
            </a:endParaRPr>
          </a:p>
        </p:txBody>
      </p:sp>
      <p:sp>
        <p:nvSpPr>
          <p:cNvPr id="527" name="Google Shape;527;p19"/>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Why might access be a barrier to participation? </a:t>
            </a:r>
            <a:endParaRPr sz="1800">
              <a:solidFill>
                <a:schemeClr val="dk1"/>
              </a:solidFill>
              <a:latin typeface="Calibri"/>
              <a:ea typeface="Calibri"/>
              <a:cs typeface="Calibri"/>
              <a:sym typeface="Calibri"/>
            </a:endParaRPr>
          </a:p>
        </p:txBody>
      </p:sp>
      <p:sp>
        <p:nvSpPr>
          <p:cNvPr id="528" name="Google Shape;528;p19"/>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barrier to participation. </a:t>
            </a:r>
            <a:endParaRPr sz="1800">
              <a:solidFill>
                <a:schemeClr val="dk1"/>
              </a:solidFill>
              <a:latin typeface="Calibri"/>
              <a:ea typeface="Calibri"/>
              <a:cs typeface="Calibri"/>
              <a:sym typeface="Calibri"/>
            </a:endParaRPr>
          </a:p>
        </p:txBody>
      </p:sp>
      <p:sp>
        <p:nvSpPr>
          <p:cNvPr id="529" name="Google Shape;529;p19"/>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other commitments might people have that makes it difficult for them to take part in physical activity. </a:t>
            </a:r>
            <a:endParaRPr sz="1800">
              <a:solidFill>
                <a:schemeClr val="dk1"/>
              </a:solidFill>
              <a:latin typeface="Calibri"/>
              <a:ea typeface="Calibri"/>
              <a:cs typeface="Calibri"/>
              <a:sym typeface="Calibri"/>
            </a:endParaRPr>
          </a:p>
        </p:txBody>
      </p:sp>
      <p:sp>
        <p:nvSpPr>
          <p:cNvPr id="530" name="Google Shape;530;p19"/>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personal barriers might someone have which makes them not want to take part in physical activity. </a:t>
            </a:r>
            <a:endParaRPr sz="1800">
              <a:solidFill>
                <a:schemeClr val="dk1"/>
              </a:solidFill>
              <a:latin typeface="Calibri"/>
              <a:ea typeface="Calibri"/>
              <a:cs typeface="Calibri"/>
              <a:sym typeface="Calibri"/>
            </a:endParaRPr>
          </a:p>
        </p:txBody>
      </p:sp>
      <p:sp>
        <p:nvSpPr>
          <p:cNvPr id="531" name="Google Shape;531;p19"/>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Why might time be a barrier to participation?</a:t>
            </a:r>
            <a:endParaRPr/>
          </a:p>
        </p:txBody>
      </p:sp>
      <p:sp>
        <p:nvSpPr>
          <p:cNvPr id="532" name="Google Shape;532;p19"/>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Why might culture be a barrier to participation?</a:t>
            </a:r>
            <a:endParaRPr/>
          </a:p>
        </p:txBody>
      </p:sp>
      <p:sp>
        <p:nvSpPr>
          <p:cNvPr id="533" name="Google Shape;533;p19"/>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19"/>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19"/>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chemeClr val="dk1"/>
                </a:solidFill>
                <a:latin typeface="Calibri"/>
                <a:ea typeface="Calibri"/>
                <a:cs typeface="Calibri"/>
                <a:sym typeface="Calibri"/>
              </a:rPr>
              <a:t>Individual</a:t>
            </a:r>
            <a:endParaRPr/>
          </a:p>
        </p:txBody>
      </p:sp>
      <p:sp>
        <p:nvSpPr>
          <p:cNvPr id="109" name="Google Shape;109;p2"/>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chemeClr val="dk1"/>
                </a:solidFill>
                <a:latin typeface="Calibri"/>
                <a:ea typeface="Calibri"/>
                <a:cs typeface="Calibri"/>
                <a:sym typeface="Calibri"/>
              </a:rPr>
              <a:t>Team</a:t>
            </a:r>
            <a:endParaRPr/>
          </a:p>
          <a:p>
            <a:pPr indent="0" lvl="0" marL="0" marR="0" rtl="0" algn="ctr">
              <a:spcBef>
                <a:spcPts val="0"/>
              </a:spcBef>
              <a:spcAft>
                <a:spcPts val="0"/>
              </a:spcAft>
              <a:buNone/>
            </a:pPr>
            <a:r>
              <a:rPr b="0" i="0" lang="en-GB" sz="1600" u="none" cap="none" strike="noStrike">
                <a:solidFill>
                  <a:schemeClr val="dk1"/>
                </a:solidFill>
                <a:latin typeface="Calibri"/>
                <a:ea typeface="Calibri"/>
                <a:cs typeface="Calibri"/>
                <a:sym typeface="Calibri"/>
              </a:rPr>
              <a:t>Individual</a:t>
            </a:r>
            <a:endParaRPr/>
          </a:p>
        </p:txBody>
      </p:sp>
      <p:sp>
        <p:nvSpPr>
          <p:cNvPr id="110" name="Google Shape;110;p2"/>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chemeClr val="dk1"/>
                </a:solidFill>
                <a:latin typeface="Calibri"/>
                <a:ea typeface="Calibri"/>
                <a:cs typeface="Calibri"/>
                <a:sym typeface="Calibri"/>
              </a:rPr>
              <a:t>Physical activity</a:t>
            </a:r>
            <a:endParaRPr/>
          </a:p>
        </p:txBody>
      </p:sp>
      <p:sp>
        <p:nvSpPr>
          <p:cNvPr id="111" name="Google Shape;111;p2"/>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chemeClr val="dk1"/>
                </a:solidFill>
                <a:latin typeface="Calibri"/>
                <a:ea typeface="Calibri"/>
                <a:cs typeface="Calibri"/>
                <a:sym typeface="Calibri"/>
              </a:rPr>
              <a:t>Team</a:t>
            </a:r>
            <a:endParaRPr/>
          </a:p>
        </p:txBody>
      </p:sp>
      <p:sp>
        <p:nvSpPr>
          <p:cNvPr id="112" name="Google Shape;112;p2"/>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rgbClr val="000000"/>
                </a:solidFill>
                <a:latin typeface="Calibri"/>
                <a:ea typeface="Calibri"/>
                <a:cs typeface="Calibri"/>
                <a:sym typeface="Calibri"/>
              </a:rPr>
              <a:t>Increase heart rate </a:t>
            </a:r>
            <a:endParaRPr/>
          </a:p>
          <a:p>
            <a:pPr indent="0" lvl="0" marL="0" marR="0" rtl="0" algn="ctr">
              <a:spcBef>
                <a:spcPts val="0"/>
              </a:spcBef>
              <a:spcAft>
                <a:spcPts val="0"/>
              </a:spcAft>
              <a:buNone/>
            </a:pPr>
            <a:r>
              <a:rPr b="0" i="0" lang="en-GB" sz="1800" u="none" cap="none" strike="noStrike">
                <a:solidFill>
                  <a:srgbClr val="000000"/>
                </a:solidFill>
                <a:latin typeface="Calibri"/>
                <a:ea typeface="Calibri"/>
                <a:cs typeface="Calibri"/>
                <a:sym typeface="Calibri"/>
              </a:rPr>
              <a:t>Increase temperature </a:t>
            </a:r>
            <a:endParaRPr/>
          </a:p>
          <a:p>
            <a:pPr indent="0" lvl="0" marL="0" marR="0" rtl="0" algn="ctr">
              <a:spcBef>
                <a:spcPts val="0"/>
              </a:spcBef>
              <a:spcAft>
                <a:spcPts val="0"/>
              </a:spcAft>
              <a:buNone/>
            </a:pPr>
            <a:r>
              <a:rPr b="0" i="0" lang="en-GB" sz="1800" u="none" cap="none" strike="noStrike">
                <a:solidFill>
                  <a:srgbClr val="000000"/>
                </a:solidFill>
                <a:latin typeface="Calibri"/>
                <a:ea typeface="Calibri"/>
                <a:cs typeface="Calibri"/>
                <a:sym typeface="Calibri"/>
              </a:rPr>
              <a:t>Increase breathing rate</a:t>
            </a:r>
            <a:endParaRPr/>
          </a:p>
        </p:txBody>
      </p:sp>
      <p:sp>
        <p:nvSpPr>
          <p:cNvPr id="113" name="Google Shape;113;p2"/>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rgbClr val="000000"/>
                </a:solidFill>
                <a:latin typeface="Calibri"/>
                <a:ea typeface="Calibri"/>
                <a:cs typeface="Calibri"/>
                <a:sym typeface="Calibri"/>
              </a:rPr>
              <a:t>Sports have rules and regulations that are governed by National Governing bodies. </a:t>
            </a:r>
            <a:endParaRPr b="0" i="0" sz="1800" u="none" cap="none" strike="noStrike">
              <a:solidFill>
                <a:schemeClr val="dk1"/>
              </a:solidFill>
              <a:latin typeface="Calibri"/>
              <a:ea typeface="Calibri"/>
              <a:cs typeface="Calibri"/>
              <a:sym typeface="Calibri"/>
            </a:endParaRPr>
          </a:p>
        </p:txBody>
      </p:sp>
      <p:sp>
        <p:nvSpPr>
          <p:cNvPr id="114" name="Google Shape;114;p2"/>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u="none" cap="none" strike="noStrike">
                <a:solidFill>
                  <a:schemeClr val="dk1"/>
                </a:solidFill>
                <a:latin typeface="Calibri"/>
                <a:ea typeface="Calibri"/>
                <a:cs typeface="Calibri"/>
                <a:sym typeface="Calibri"/>
              </a:rPr>
              <a:t> A team sport includes playing any sport with other people which involves players working together towards a shared objective.</a:t>
            </a:r>
            <a:endParaRPr/>
          </a:p>
        </p:txBody>
      </p:sp>
      <p:sp>
        <p:nvSpPr>
          <p:cNvPr id="115" name="Google Shape;115;p2"/>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An individual sport includes a sport where you play alone, and you rely on no one else to help you achieve your goals. </a:t>
            </a:r>
            <a:endParaRPr/>
          </a:p>
        </p:txBody>
      </p:sp>
      <p:sp>
        <p:nvSpPr>
          <p:cNvPr id="116" name="Google Shape;116;p2"/>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 Physical activity</a:t>
            </a:r>
            <a:endParaRPr/>
          </a:p>
        </p:txBody>
      </p:sp>
      <p:sp>
        <p:nvSpPr>
          <p:cNvPr id="117" name="Google Shape;117;p2"/>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2000" u="none" cap="none" strike="noStrike">
                <a:solidFill>
                  <a:schemeClr val="dk1"/>
                </a:solidFill>
                <a:latin typeface="Calibri"/>
                <a:ea typeface="Calibri"/>
                <a:cs typeface="Calibri"/>
                <a:sym typeface="Calibri"/>
              </a:rPr>
              <a:t>Sport</a:t>
            </a:r>
            <a:endParaRPr/>
          </a:p>
        </p:txBody>
      </p:sp>
      <p:pic>
        <p:nvPicPr>
          <p:cNvPr id="118" name="Google Shape;118;p2"/>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119" name="Google Shape;119;p2"/>
          <p:cNvPicPr preferRelativeResize="0"/>
          <p:nvPr/>
        </p:nvPicPr>
        <p:blipFill rotWithShape="1">
          <a:blip r:embed="rId4">
            <a:alphaModFix amt="20000"/>
          </a:blip>
          <a:srcRect b="20740" l="13510" r="10400" t="9289"/>
          <a:stretch/>
        </p:blipFill>
        <p:spPr>
          <a:xfrm>
            <a:off x="5033342" y="510757"/>
            <a:ext cx="1338961" cy="1329799"/>
          </a:xfrm>
          <a:prstGeom prst="rect">
            <a:avLst/>
          </a:prstGeom>
          <a:noFill/>
          <a:ln>
            <a:noFill/>
          </a:ln>
        </p:spPr>
      </p:pic>
      <p:pic>
        <p:nvPicPr>
          <p:cNvPr id="120" name="Google Shape;120;p2"/>
          <p:cNvPicPr preferRelativeResize="0"/>
          <p:nvPr/>
        </p:nvPicPr>
        <p:blipFill rotWithShape="1">
          <a:blip r:embed="rId5">
            <a:alphaModFix amt="20000"/>
          </a:blip>
          <a:srcRect b="20740" l="13510" r="10400" t="9289"/>
          <a:stretch/>
        </p:blipFill>
        <p:spPr>
          <a:xfrm>
            <a:off x="1796140" y="2416630"/>
            <a:ext cx="1338961" cy="1329799"/>
          </a:xfrm>
          <a:prstGeom prst="rect">
            <a:avLst/>
          </a:prstGeom>
          <a:noFill/>
          <a:ln>
            <a:noFill/>
          </a:ln>
        </p:spPr>
      </p:pic>
      <p:pic>
        <p:nvPicPr>
          <p:cNvPr id="121" name="Google Shape;121;p2"/>
          <p:cNvPicPr preferRelativeResize="0"/>
          <p:nvPr/>
        </p:nvPicPr>
        <p:blipFill rotWithShape="1">
          <a:blip r:embed="rId6">
            <a:alphaModFix amt="20000"/>
          </a:blip>
          <a:srcRect b="20740" l="13510" r="10400" t="9289"/>
          <a:stretch/>
        </p:blipFill>
        <p:spPr>
          <a:xfrm>
            <a:off x="1796138" y="4211898"/>
            <a:ext cx="1338961" cy="1329799"/>
          </a:xfrm>
          <a:prstGeom prst="rect">
            <a:avLst/>
          </a:prstGeom>
          <a:noFill/>
          <a:ln>
            <a:noFill/>
          </a:ln>
        </p:spPr>
      </p:pic>
      <p:pic>
        <p:nvPicPr>
          <p:cNvPr id="122" name="Google Shape;122;p2"/>
          <p:cNvPicPr preferRelativeResize="0"/>
          <p:nvPr/>
        </p:nvPicPr>
        <p:blipFill rotWithShape="1">
          <a:blip r:embed="rId7">
            <a:alphaModFix amt="20000"/>
          </a:blip>
          <a:srcRect b="20740" l="13510" r="10400" t="9289"/>
          <a:stretch/>
        </p:blipFill>
        <p:spPr>
          <a:xfrm>
            <a:off x="1796139" y="6062470"/>
            <a:ext cx="1338961" cy="1329799"/>
          </a:xfrm>
          <a:prstGeom prst="rect">
            <a:avLst/>
          </a:prstGeom>
          <a:noFill/>
          <a:ln>
            <a:noFill/>
          </a:ln>
        </p:spPr>
      </p:pic>
      <p:pic>
        <p:nvPicPr>
          <p:cNvPr id="123" name="Google Shape;123;p2"/>
          <p:cNvPicPr preferRelativeResize="0"/>
          <p:nvPr/>
        </p:nvPicPr>
        <p:blipFill rotWithShape="1">
          <a:blip r:embed="rId8">
            <a:alphaModFix amt="20000"/>
          </a:blip>
          <a:srcRect b="20740" l="13510" r="10400" t="9289"/>
          <a:stretch/>
        </p:blipFill>
        <p:spPr>
          <a:xfrm>
            <a:off x="1796138" y="7913041"/>
            <a:ext cx="1338961" cy="1329799"/>
          </a:xfrm>
          <a:prstGeom prst="rect">
            <a:avLst/>
          </a:prstGeom>
          <a:noFill/>
          <a:ln>
            <a:noFill/>
          </a:ln>
        </p:spPr>
      </p:pic>
      <p:pic>
        <p:nvPicPr>
          <p:cNvPr id="124" name="Google Shape;124;p2"/>
          <p:cNvPicPr preferRelativeResize="0"/>
          <p:nvPr/>
        </p:nvPicPr>
        <p:blipFill rotWithShape="1">
          <a:blip r:embed="rId9">
            <a:alphaModFix amt="20000"/>
          </a:blip>
          <a:srcRect b="20740" l="13510" r="10400" t="9289"/>
          <a:stretch/>
        </p:blipFill>
        <p:spPr>
          <a:xfrm>
            <a:off x="5033342" y="2361328"/>
            <a:ext cx="1338961" cy="1329799"/>
          </a:xfrm>
          <a:prstGeom prst="rect">
            <a:avLst/>
          </a:prstGeom>
          <a:noFill/>
          <a:ln>
            <a:noFill/>
          </a:ln>
        </p:spPr>
      </p:pic>
      <p:pic>
        <p:nvPicPr>
          <p:cNvPr id="125" name="Google Shape;125;p2"/>
          <p:cNvPicPr preferRelativeResize="0"/>
          <p:nvPr/>
        </p:nvPicPr>
        <p:blipFill rotWithShape="1">
          <a:blip r:embed="rId10">
            <a:alphaModFix amt="20000"/>
          </a:blip>
          <a:srcRect b="20740" l="13510" r="10400" t="9289"/>
          <a:stretch/>
        </p:blipFill>
        <p:spPr>
          <a:xfrm>
            <a:off x="5033341" y="4211898"/>
            <a:ext cx="1338961" cy="1329799"/>
          </a:xfrm>
          <a:prstGeom prst="rect">
            <a:avLst/>
          </a:prstGeom>
          <a:noFill/>
          <a:ln>
            <a:noFill/>
          </a:ln>
        </p:spPr>
      </p:pic>
      <p:pic>
        <p:nvPicPr>
          <p:cNvPr id="126" name="Google Shape;126;p2"/>
          <p:cNvPicPr preferRelativeResize="0"/>
          <p:nvPr/>
        </p:nvPicPr>
        <p:blipFill rotWithShape="1">
          <a:blip r:embed="rId11">
            <a:alphaModFix amt="20000"/>
          </a:blip>
          <a:srcRect b="20740" l="13510" r="10400" t="9289"/>
          <a:stretch/>
        </p:blipFill>
        <p:spPr>
          <a:xfrm>
            <a:off x="5033341" y="6062469"/>
            <a:ext cx="1338961" cy="1329799"/>
          </a:xfrm>
          <a:prstGeom prst="rect">
            <a:avLst/>
          </a:prstGeom>
          <a:noFill/>
          <a:ln>
            <a:noFill/>
          </a:ln>
        </p:spPr>
      </p:pic>
      <p:pic>
        <p:nvPicPr>
          <p:cNvPr id="127" name="Google Shape;127;p2"/>
          <p:cNvPicPr preferRelativeResize="0"/>
          <p:nvPr/>
        </p:nvPicPr>
        <p:blipFill rotWithShape="1">
          <a:blip r:embed="rId12">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20"/>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000"/>
              <a:buFont typeface="Arial"/>
              <a:buChar char="•"/>
            </a:pPr>
            <a:r>
              <a:rPr b="0" i="0" lang="en-GB" sz="1000">
                <a:solidFill>
                  <a:srgbClr val="000000"/>
                </a:solidFill>
                <a:latin typeface="Calibri"/>
                <a:ea typeface="Calibri"/>
                <a:cs typeface="Calibri"/>
                <a:sym typeface="Calibri"/>
              </a:rPr>
              <a:t>The location of the provision might be too far away.  </a:t>
            </a:r>
            <a:endParaRPr/>
          </a:p>
          <a:p>
            <a:pPr indent="-285750" lvl="0" marL="285750" marR="0" rtl="0" algn="l">
              <a:spcBef>
                <a:spcPts val="0"/>
              </a:spcBef>
              <a:spcAft>
                <a:spcPts val="0"/>
              </a:spcAft>
              <a:buClr>
                <a:srgbClr val="000000"/>
              </a:buClr>
              <a:buSzPts val="1000"/>
              <a:buFont typeface="Arial"/>
              <a:buChar char="•"/>
            </a:pPr>
            <a:r>
              <a:rPr b="0" i="0" lang="en-GB" sz="1000">
                <a:solidFill>
                  <a:srgbClr val="000000"/>
                </a:solidFill>
                <a:latin typeface="Calibri"/>
                <a:ea typeface="Calibri"/>
                <a:cs typeface="Calibri"/>
                <a:sym typeface="Calibri"/>
              </a:rPr>
              <a:t>There is a limited amount of transportation to the provision. </a:t>
            </a:r>
            <a:endParaRPr/>
          </a:p>
          <a:p>
            <a:pPr indent="-285750" lvl="0" marL="285750" marR="0" rtl="0" algn="l">
              <a:spcBef>
                <a:spcPts val="0"/>
              </a:spcBef>
              <a:spcAft>
                <a:spcPts val="0"/>
              </a:spcAft>
              <a:buClr>
                <a:srgbClr val="000000"/>
              </a:buClr>
              <a:buSzPts val="1000"/>
              <a:buFont typeface="Arial"/>
              <a:buChar char="•"/>
            </a:pPr>
            <a:r>
              <a:rPr b="0" i="0" lang="en-GB" sz="1000">
                <a:solidFill>
                  <a:srgbClr val="000000"/>
                </a:solidFill>
                <a:latin typeface="Calibri"/>
                <a:ea typeface="Calibri"/>
                <a:cs typeface="Calibri"/>
                <a:sym typeface="Calibri"/>
              </a:rPr>
              <a:t>It might not be accessible and suitable for participants that require extra support with a disability.  </a:t>
            </a:r>
            <a:endParaRPr/>
          </a:p>
          <a:p>
            <a:pPr indent="-285750" lvl="0" marL="285750" marR="0" rtl="0" algn="l">
              <a:spcBef>
                <a:spcPts val="0"/>
              </a:spcBef>
              <a:spcAft>
                <a:spcPts val="0"/>
              </a:spcAft>
              <a:buClr>
                <a:srgbClr val="000000"/>
              </a:buClr>
              <a:buSzPts val="1000"/>
              <a:buFont typeface="Arial"/>
              <a:buChar char="•"/>
            </a:pPr>
            <a:r>
              <a:rPr b="0" i="0" lang="en-GB" sz="1000">
                <a:solidFill>
                  <a:srgbClr val="000000"/>
                </a:solidFill>
                <a:latin typeface="Calibri"/>
                <a:ea typeface="Calibri"/>
                <a:cs typeface="Calibri"/>
                <a:sym typeface="Calibri"/>
              </a:rPr>
              <a:t>There may not be a wide variety of types of sport and physical activity available in the area.  </a:t>
            </a:r>
            <a:endParaRPr/>
          </a:p>
        </p:txBody>
      </p:sp>
      <p:sp>
        <p:nvSpPr>
          <p:cNvPr id="541" name="Google Shape;541;p20"/>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Cost to buy the clothing to take part in the activity.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Cost to buy the specialised equipment that is required to take part in the activity.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Cost of transport to be able to get to take part in the activity.  </a:t>
            </a:r>
            <a:endParaRPr/>
          </a:p>
        </p:txBody>
      </p:sp>
      <p:sp>
        <p:nvSpPr>
          <p:cNvPr id="542" name="Google Shape;542;p20"/>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Family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School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Work </a:t>
            </a:r>
            <a:endParaRPr/>
          </a:p>
        </p:txBody>
      </p:sp>
      <p:sp>
        <p:nvSpPr>
          <p:cNvPr id="543" name="Google Shape;543;p20"/>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Cost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Access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Time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Personal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Cultural</a:t>
            </a:r>
            <a:endParaRPr b="0" i="0" sz="1800">
              <a:solidFill>
                <a:srgbClr val="000000"/>
              </a:solidFill>
              <a:latin typeface="Calibri"/>
              <a:ea typeface="Calibri"/>
              <a:cs typeface="Calibri"/>
              <a:sym typeface="Calibri"/>
            </a:endParaRPr>
          </a:p>
        </p:txBody>
      </p:sp>
      <p:sp>
        <p:nvSpPr>
          <p:cNvPr id="544" name="Google Shape;544;p20"/>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Family</a:t>
            </a:r>
            <a:r>
              <a:rPr b="0" i="0" lang="en-GB" sz="1800">
                <a:solidFill>
                  <a:srgbClr val="000000"/>
                </a:solidFill>
                <a:latin typeface="Calibri"/>
                <a:ea typeface="Calibri"/>
                <a:cs typeface="Calibri"/>
                <a:sym typeface="Calibri"/>
              </a:rPr>
              <a:t>​</a:t>
            </a:r>
            <a:endParaRPr b="0" i="0" sz="1800">
              <a:solidFill>
                <a:srgbClr val="000000"/>
              </a:solidFill>
              <a:latin typeface="Quattrocento Sans"/>
              <a:ea typeface="Quattrocento Sans"/>
              <a:cs typeface="Quattrocento Sans"/>
              <a:sym typeface="Quattrocento Sans"/>
            </a:endParaRPr>
          </a:p>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School</a:t>
            </a:r>
            <a:r>
              <a:rPr b="0" i="0" lang="en-GB" sz="1800">
                <a:solidFill>
                  <a:srgbClr val="000000"/>
                </a:solidFill>
                <a:latin typeface="Calibri"/>
                <a:ea typeface="Calibri"/>
                <a:cs typeface="Calibri"/>
                <a:sym typeface="Calibri"/>
              </a:rPr>
              <a:t>​</a:t>
            </a:r>
            <a:endParaRPr b="0" i="0" sz="1800">
              <a:solidFill>
                <a:srgbClr val="000000"/>
              </a:solidFill>
              <a:latin typeface="Quattrocento Sans"/>
              <a:ea typeface="Quattrocento Sans"/>
              <a:cs typeface="Quattrocento Sans"/>
              <a:sym typeface="Quattrocento Sans"/>
            </a:endParaRPr>
          </a:p>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Work</a:t>
            </a:r>
            <a:r>
              <a:rPr b="0" i="0" lang="en-GB" sz="1800">
                <a:solidFill>
                  <a:srgbClr val="000000"/>
                </a:solidFill>
                <a:latin typeface="Calibri"/>
                <a:ea typeface="Calibri"/>
                <a:cs typeface="Calibri"/>
                <a:sym typeface="Calibri"/>
              </a:rPr>
              <a:t>​</a:t>
            </a:r>
            <a:endParaRPr b="0" i="0" sz="1800">
              <a:solidFill>
                <a:srgbClr val="000000"/>
              </a:solidFill>
              <a:latin typeface="Quattrocento Sans"/>
              <a:ea typeface="Quattrocento Sans"/>
              <a:cs typeface="Quattrocento Sans"/>
              <a:sym typeface="Quattrocento Sans"/>
            </a:endParaRPr>
          </a:p>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People are always busy!</a:t>
            </a:r>
            <a:endParaRPr b="0" i="0" sz="1800">
              <a:solidFill>
                <a:srgbClr val="000000"/>
              </a:solidFill>
              <a:latin typeface="Quattrocento Sans"/>
              <a:ea typeface="Quattrocento Sans"/>
              <a:cs typeface="Quattrocento Sans"/>
              <a:sym typeface="Quattrocento Sans"/>
            </a:endParaRPr>
          </a:p>
        </p:txBody>
      </p:sp>
      <p:sp>
        <p:nvSpPr>
          <p:cNvPr id="545" name="Google Shape;545;p20"/>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Body image issues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Lack of self-confidence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Parental or guardian influence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Limited previous participation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Low fitness levels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Extended time off from previous participation </a:t>
            </a:r>
            <a:endParaRPr/>
          </a:p>
        </p:txBody>
      </p:sp>
      <p:sp>
        <p:nvSpPr>
          <p:cNvPr id="546" name="Google Shape;546;p20"/>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 </a:t>
            </a:r>
            <a:endParaRPr/>
          </a:p>
        </p:txBody>
      </p:sp>
      <p:sp>
        <p:nvSpPr>
          <p:cNvPr id="547" name="Google Shape;547;p20"/>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Single sex sport</a:t>
            </a:r>
            <a:r>
              <a:rPr b="0" i="0" lang="en-GB" sz="1800">
                <a:solidFill>
                  <a:srgbClr val="000000"/>
                </a:solidFill>
                <a:latin typeface="Calibri"/>
                <a:ea typeface="Calibri"/>
                <a:cs typeface="Calibri"/>
                <a:sym typeface="Calibri"/>
              </a:rPr>
              <a:t>​</a:t>
            </a:r>
            <a:endParaRPr b="0" i="0" sz="1800">
              <a:solidFill>
                <a:srgbClr val="000000"/>
              </a:solidFill>
              <a:latin typeface="Quattrocento Sans"/>
              <a:ea typeface="Quattrocento Sans"/>
              <a:cs typeface="Quattrocento Sans"/>
              <a:sym typeface="Quattrocento Sans"/>
            </a:endParaRPr>
          </a:p>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Social norm</a:t>
            </a:r>
            <a:r>
              <a:rPr b="0" i="0" lang="en-GB" sz="1800">
                <a:solidFill>
                  <a:srgbClr val="000000"/>
                </a:solidFill>
                <a:latin typeface="Calibri"/>
                <a:ea typeface="Calibri"/>
                <a:cs typeface="Calibri"/>
                <a:sym typeface="Calibri"/>
              </a:rPr>
              <a:t>​</a:t>
            </a:r>
            <a:endParaRPr b="0" i="0" sz="1800">
              <a:solidFill>
                <a:srgbClr val="000000"/>
              </a:solidFill>
              <a:latin typeface="Quattrocento Sans"/>
              <a:ea typeface="Quattrocento Sans"/>
              <a:cs typeface="Quattrocento Sans"/>
              <a:sym typeface="Quattrocento Sans"/>
            </a:endParaRPr>
          </a:p>
          <a:p>
            <a:pPr indent="-285750" lvl="0" marL="285750" marR="0" rtl="0" algn="l">
              <a:spcBef>
                <a:spcPts val="0"/>
              </a:spcBef>
              <a:spcAft>
                <a:spcPts val="0"/>
              </a:spcAft>
              <a:buClr>
                <a:srgbClr val="000000"/>
              </a:buClr>
              <a:buSzPts val="1800"/>
              <a:buFont typeface="Arial"/>
              <a:buChar char="•"/>
            </a:pPr>
            <a:r>
              <a:rPr b="0" i="0" lang="en-GB" sz="1800" u="none" strike="noStrike">
                <a:solidFill>
                  <a:srgbClr val="000000"/>
                </a:solidFill>
                <a:latin typeface="Calibri"/>
                <a:ea typeface="Calibri"/>
                <a:cs typeface="Calibri"/>
                <a:sym typeface="Calibri"/>
              </a:rPr>
              <a:t>Lack of role models</a:t>
            </a:r>
            <a:endParaRPr b="0" i="0" sz="1800">
              <a:solidFill>
                <a:srgbClr val="000000"/>
              </a:solidFill>
              <a:latin typeface="Quattrocento Sans"/>
              <a:ea typeface="Quattrocento Sans"/>
              <a:cs typeface="Quattrocento Sans"/>
              <a:sym typeface="Quattrocento Sans"/>
            </a:endParaRPr>
          </a:p>
        </p:txBody>
      </p:sp>
      <p:sp>
        <p:nvSpPr>
          <p:cNvPr id="548" name="Google Shape;548;p20"/>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549" name="Google Shape;549;p20"/>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550" name="Google Shape;550;p20"/>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551" name="Google Shape;551;p20"/>
          <p:cNvPicPr preferRelativeResize="0"/>
          <p:nvPr/>
        </p:nvPicPr>
        <p:blipFill rotWithShape="1">
          <a:blip r:embed="rId3">
            <a:alphaModFix amt="20000"/>
          </a:blip>
          <a:srcRect b="20740" l="13510" r="10400" t="9289"/>
          <a:stretch/>
        </p:blipFill>
        <p:spPr>
          <a:xfrm>
            <a:off x="5033342" y="510757"/>
            <a:ext cx="1338961" cy="1329799"/>
          </a:xfrm>
          <a:prstGeom prst="rect">
            <a:avLst/>
          </a:prstGeom>
          <a:noFill/>
          <a:ln>
            <a:noFill/>
          </a:ln>
        </p:spPr>
      </p:pic>
      <p:pic>
        <p:nvPicPr>
          <p:cNvPr id="552" name="Google Shape;552;p20"/>
          <p:cNvPicPr preferRelativeResize="0"/>
          <p:nvPr/>
        </p:nvPicPr>
        <p:blipFill rotWithShape="1">
          <a:blip r:embed="rId3">
            <a:alphaModFix amt="20000"/>
          </a:blip>
          <a:srcRect b="20740" l="13510" r="10400" t="9289"/>
          <a:stretch/>
        </p:blipFill>
        <p:spPr>
          <a:xfrm>
            <a:off x="1796140" y="2416630"/>
            <a:ext cx="1338961" cy="1329799"/>
          </a:xfrm>
          <a:prstGeom prst="rect">
            <a:avLst/>
          </a:prstGeom>
          <a:noFill/>
          <a:ln>
            <a:noFill/>
          </a:ln>
        </p:spPr>
      </p:pic>
      <p:pic>
        <p:nvPicPr>
          <p:cNvPr id="553" name="Google Shape;553;p20"/>
          <p:cNvPicPr preferRelativeResize="0"/>
          <p:nvPr/>
        </p:nvPicPr>
        <p:blipFill rotWithShape="1">
          <a:blip r:embed="rId3">
            <a:alphaModFix amt="20000"/>
          </a:blip>
          <a:srcRect b="20740" l="13510" r="10400" t="9289"/>
          <a:stretch/>
        </p:blipFill>
        <p:spPr>
          <a:xfrm>
            <a:off x="1796139" y="4211899"/>
            <a:ext cx="1338961" cy="1329799"/>
          </a:xfrm>
          <a:prstGeom prst="rect">
            <a:avLst/>
          </a:prstGeom>
          <a:noFill/>
          <a:ln>
            <a:noFill/>
          </a:ln>
        </p:spPr>
      </p:pic>
      <p:pic>
        <p:nvPicPr>
          <p:cNvPr id="554" name="Google Shape;554;p20"/>
          <p:cNvPicPr preferRelativeResize="0"/>
          <p:nvPr/>
        </p:nvPicPr>
        <p:blipFill rotWithShape="1">
          <a:blip r:embed="rId3">
            <a:alphaModFix amt="20000"/>
          </a:blip>
          <a:srcRect b="20740" l="13510" r="10400" t="9289"/>
          <a:stretch/>
        </p:blipFill>
        <p:spPr>
          <a:xfrm>
            <a:off x="1796139" y="6062470"/>
            <a:ext cx="1338961" cy="1329799"/>
          </a:xfrm>
          <a:prstGeom prst="rect">
            <a:avLst/>
          </a:prstGeom>
          <a:noFill/>
          <a:ln>
            <a:noFill/>
          </a:ln>
        </p:spPr>
      </p:pic>
      <p:pic>
        <p:nvPicPr>
          <p:cNvPr id="555" name="Google Shape;555;p20"/>
          <p:cNvPicPr preferRelativeResize="0"/>
          <p:nvPr/>
        </p:nvPicPr>
        <p:blipFill rotWithShape="1">
          <a:blip r:embed="rId3">
            <a:alphaModFix amt="20000"/>
          </a:blip>
          <a:srcRect b="20740" l="13510" r="10400" t="9289"/>
          <a:stretch/>
        </p:blipFill>
        <p:spPr>
          <a:xfrm>
            <a:off x="1796138" y="7913041"/>
            <a:ext cx="1338961" cy="1329799"/>
          </a:xfrm>
          <a:prstGeom prst="rect">
            <a:avLst/>
          </a:prstGeom>
          <a:noFill/>
          <a:ln>
            <a:noFill/>
          </a:ln>
        </p:spPr>
      </p:pic>
      <p:pic>
        <p:nvPicPr>
          <p:cNvPr id="556" name="Google Shape;556;p20"/>
          <p:cNvPicPr preferRelativeResize="0"/>
          <p:nvPr/>
        </p:nvPicPr>
        <p:blipFill rotWithShape="1">
          <a:blip r:embed="rId3">
            <a:alphaModFix amt="20000"/>
          </a:blip>
          <a:srcRect b="20740" l="13510" r="10400" t="9289"/>
          <a:stretch/>
        </p:blipFill>
        <p:spPr>
          <a:xfrm>
            <a:off x="5033342" y="2361328"/>
            <a:ext cx="1338961" cy="1329799"/>
          </a:xfrm>
          <a:prstGeom prst="rect">
            <a:avLst/>
          </a:prstGeom>
          <a:noFill/>
          <a:ln>
            <a:noFill/>
          </a:ln>
        </p:spPr>
      </p:pic>
      <p:pic>
        <p:nvPicPr>
          <p:cNvPr id="557" name="Google Shape;557;p20"/>
          <p:cNvPicPr preferRelativeResize="0"/>
          <p:nvPr/>
        </p:nvPicPr>
        <p:blipFill rotWithShape="1">
          <a:blip r:embed="rId3">
            <a:alphaModFix amt="20000"/>
          </a:blip>
          <a:srcRect b="20740" l="13510" r="10400" t="9289"/>
          <a:stretch/>
        </p:blipFill>
        <p:spPr>
          <a:xfrm>
            <a:off x="5033341" y="4211898"/>
            <a:ext cx="1338961" cy="1329799"/>
          </a:xfrm>
          <a:prstGeom prst="rect">
            <a:avLst/>
          </a:prstGeom>
          <a:noFill/>
          <a:ln>
            <a:noFill/>
          </a:ln>
        </p:spPr>
      </p:pic>
      <p:pic>
        <p:nvPicPr>
          <p:cNvPr id="558" name="Google Shape;558;p20"/>
          <p:cNvPicPr preferRelativeResize="0"/>
          <p:nvPr/>
        </p:nvPicPr>
        <p:blipFill rotWithShape="1">
          <a:blip r:embed="rId3">
            <a:alphaModFix amt="20000"/>
          </a:blip>
          <a:srcRect b="20740" l="13510" r="10400" t="9289"/>
          <a:stretch/>
        </p:blipFill>
        <p:spPr>
          <a:xfrm>
            <a:off x="5033341" y="6062469"/>
            <a:ext cx="1338961" cy="1329799"/>
          </a:xfrm>
          <a:prstGeom prst="rect">
            <a:avLst/>
          </a:prstGeom>
          <a:noFill/>
          <a:ln>
            <a:noFill/>
          </a:ln>
        </p:spPr>
      </p:pic>
      <p:pic>
        <p:nvPicPr>
          <p:cNvPr id="559" name="Google Shape;559;p20"/>
          <p:cNvPicPr preferRelativeResize="0"/>
          <p:nvPr/>
        </p:nvPicPr>
        <p:blipFill rotWithShape="1">
          <a:blip r:embed="rId3">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21"/>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565" name="Google Shape;565;p21"/>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566" name="Google Shape;566;p21"/>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567" name="Google Shape;567;p21"/>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568" name="Google Shape;568;p21"/>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569" name="Google Shape;569;p21"/>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570" name="Google Shape;570;p21"/>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571" name="Google Shape;571;p21"/>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572" name="Google Shape;572;p21"/>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573" name="Google Shape;573;p21"/>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574" name="Google Shape;574;p21"/>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method of addressing the participation barrier of cost. </a:t>
            </a:r>
            <a:endParaRPr sz="1800">
              <a:solidFill>
                <a:schemeClr val="dk1"/>
              </a:solidFill>
              <a:latin typeface="Calibri"/>
              <a:ea typeface="Calibri"/>
              <a:cs typeface="Calibri"/>
              <a:sym typeface="Calibri"/>
            </a:endParaRPr>
          </a:p>
        </p:txBody>
      </p:sp>
      <p:sp>
        <p:nvSpPr>
          <p:cNvPr id="575" name="Google Shape;575;p21"/>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method of addressing the participation barrier of access. </a:t>
            </a:r>
            <a:endParaRPr sz="1800">
              <a:solidFill>
                <a:schemeClr val="dk1"/>
              </a:solidFill>
              <a:latin typeface="Calibri"/>
              <a:ea typeface="Calibri"/>
              <a:cs typeface="Calibri"/>
              <a:sym typeface="Calibri"/>
            </a:endParaRPr>
          </a:p>
        </p:txBody>
      </p:sp>
      <p:sp>
        <p:nvSpPr>
          <p:cNvPr id="576" name="Google Shape;576;p21"/>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method of addressing the participation barrier of culture. </a:t>
            </a:r>
            <a:endParaRPr sz="1800">
              <a:solidFill>
                <a:schemeClr val="dk1"/>
              </a:solidFill>
              <a:latin typeface="Calibri"/>
              <a:ea typeface="Calibri"/>
              <a:cs typeface="Calibri"/>
              <a:sym typeface="Calibri"/>
            </a:endParaRPr>
          </a:p>
        </p:txBody>
      </p:sp>
      <p:sp>
        <p:nvSpPr>
          <p:cNvPr id="577" name="Google Shape;577;p21"/>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method of addressing the participation barrier of time. </a:t>
            </a:r>
            <a:endParaRPr sz="1800">
              <a:solidFill>
                <a:schemeClr val="dk1"/>
              </a:solidFill>
              <a:latin typeface="Calibri"/>
              <a:ea typeface="Calibri"/>
              <a:cs typeface="Calibri"/>
              <a:sym typeface="Calibri"/>
            </a:endParaRPr>
          </a:p>
        </p:txBody>
      </p:sp>
      <p:sp>
        <p:nvSpPr>
          <p:cNvPr id="578" name="Google Shape;578;p21"/>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method of addressing the participation barrier to personal issues. </a:t>
            </a:r>
            <a:endParaRPr sz="1800">
              <a:solidFill>
                <a:schemeClr val="dk1"/>
              </a:solidFill>
              <a:latin typeface="Calibri"/>
              <a:ea typeface="Calibri"/>
              <a:cs typeface="Calibri"/>
              <a:sym typeface="Calibri"/>
            </a:endParaRPr>
          </a:p>
        </p:txBody>
      </p:sp>
      <p:sp>
        <p:nvSpPr>
          <p:cNvPr id="579" name="Google Shape;579;p21"/>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1"/>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21"/>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21"/>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21"/>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2"/>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Public transport discount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Cycle hire to access the facility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Free parking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Taster days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Staff training to support all types of participants and their needs.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Increased range of provision of sports and physical activities.  </a:t>
            </a:r>
            <a:endParaRPr/>
          </a:p>
          <a:p>
            <a:pPr indent="-285750" lvl="0" marL="285750" marR="0" rtl="0" algn="l">
              <a:spcBef>
                <a:spcPts val="0"/>
              </a:spcBef>
              <a:spcAft>
                <a:spcPts val="0"/>
              </a:spcAft>
              <a:buClr>
                <a:srgbClr val="000000"/>
              </a:buClr>
              <a:buSzPts val="1050"/>
              <a:buFont typeface="Arial"/>
              <a:buChar char="•"/>
            </a:pPr>
            <a:r>
              <a:rPr b="0" i="0" lang="en-GB" sz="1050">
                <a:solidFill>
                  <a:srgbClr val="000000"/>
                </a:solidFill>
                <a:latin typeface="Calibri"/>
                <a:ea typeface="Calibri"/>
                <a:cs typeface="Calibri"/>
                <a:sym typeface="Calibri"/>
              </a:rPr>
              <a:t>Ramps and other assistive technology. </a:t>
            </a:r>
            <a:endParaRPr b="0" i="0" sz="1050">
              <a:solidFill>
                <a:srgbClr val="000000"/>
              </a:solidFill>
              <a:latin typeface="Calibri"/>
              <a:ea typeface="Calibri"/>
              <a:cs typeface="Calibri"/>
              <a:sym typeface="Calibri"/>
            </a:endParaRPr>
          </a:p>
        </p:txBody>
      </p:sp>
      <p:sp>
        <p:nvSpPr>
          <p:cNvPr id="589" name="Google Shape;589;p22"/>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Discounted pricing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Hiring of equipment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Free car parking </a:t>
            </a:r>
            <a:endParaRPr/>
          </a:p>
        </p:txBody>
      </p:sp>
      <p:sp>
        <p:nvSpPr>
          <p:cNvPr id="590" name="Google Shape;590;p22"/>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Provide a creche facility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Extend the opening hours of the provision.  </a:t>
            </a:r>
            <a:endParaRPr/>
          </a:p>
        </p:txBody>
      </p:sp>
      <p:sp>
        <p:nvSpPr>
          <p:cNvPr id="591" name="Google Shape;591;p22"/>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Women only physical activity sessions staffed by females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Diversity of staff working at sport or physical activity facility. </a:t>
            </a:r>
            <a:endParaRPr/>
          </a:p>
          <a:p>
            <a:pPr indent="-285750" lvl="0" marL="285750" marR="0" rtl="0" algn="l">
              <a:spcBef>
                <a:spcPts val="0"/>
              </a:spcBef>
              <a:spcAft>
                <a:spcPts val="0"/>
              </a:spcAft>
              <a:buClr>
                <a:srgbClr val="000000"/>
              </a:buClr>
              <a:buSzPts val="1200"/>
              <a:buFont typeface="Arial"/>
              <a:buChar char="•"/>
            </a:pPr>
            <a:r>
              <a:rPr b="0" i="0" lang="en-GB" sz="1200">
                <a:solidFill>
                  <a:srgbClr val="000000"/>
                </a:solidFill>
                <a:latin typeface="Calibri"/>
                <a:ea typeface="Calibri"/>
                <a:cs typeface="Calibri"/>
                <a:sym typeface="Calibri"/>
              </a:rPr>
              <a:t>Staff are training in cultural awareness. </a:t>
            </a:r>
            <a:endParaRPr b="0" i="0" sz="1200">
              <a:solidFill>
                <a:srgbClr val="000000"/>
              </a:solidFill>
              <a:latin typeface="Calibri"/>
              <a:ea typeface="Calibri"/>
              <a:cs typeface="Calibri"/>
              <a:sym typeface="Calibri"/>
            </a:endParaRPr>
          </a:p>
        </p:txBody>
      </p:sp>
      <p:sp>
        <p:nvSpPr>
          <p:cNvPr id="592" name="Google Shape;592;p22"/>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3" name="Google Shape;593;p22"/>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Providing private changing facilities  </a:t>
            </a:r>
            <a:endParaRPr/>
          </a:p>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Allowing participants to wear their own clothing they feel comfortable in. </a:t>
            </a:r>
            <a:endParaRPr/>
          </a:p>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Use a variety of body composition in advertising. </a:t>
            </a:r>
            <a:endParaRPr/>
          </a:p>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Parent and child sessions to create a family feeling environment.  </a:t>
            </a:r>
            <a:endParaRPr/>
          </a:p>
        </p:txBody>
      </p:sp>
      <p:sp>
        <p:nvSpPr>
          <p:cNvPr id="594" name="Google Shape;594;p22"/>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 </a:t>
            </a:r>
            <a:endParaRPr/>
          </a:p>
        </p:txBody>
      </p:sp>
      <p:sp>
        <p:nvSpPr>
          <p:cNvPr id="595" name="Google Shape;595;p22"/>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22"/>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597" name="Google Shape;597;p22"/>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598" name="Google Shape;598;p22"/>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599" name="Google Shape;599;p22"/>
          <p:cNvPicPr preferRelativeResize="0"/>
          <p:nvPr/>
        </p:nvPicPr>
        <p:blipFill rotWithShape="1">
          <a:blip r:embed="rId3">
            <a:alphaModFix amt="20000"/>
          </a:blip>
          <a:srcRect b="20740" l="13510" r="10400" t="9289"/>
          <a:stretch/>
        </p:blipFill>
        <p:spPr>
          <a:xfrm>
            <a:off x="5033342" y="510757"/>
            <a:ext cx="1338961" cy="1329799"/>
          </a:xfrm>
          <a:prstGeom prst="rect">
            <a:avLst/>
          </a:prstGeom>
          <a:noFill/>
          <a:ln>
            <a:noFill/>
          </a:ln>
        </p:spPr>
      </p:pic>
      <p:pic>
        <p:nvPicPr>
          <p:cNvPr id="600" name="Google Shape;600;p22"/>
          <p:cNvPicPr preferRelativeResize="0"/>
          <p:nvPr/>
        </p:nvPicPr>
        <p:blipFill rotWithShape="1">
          <a:blip r:embed="rId3">
            <a:alphaModFix amt="20000"/>
          </a:blip>
          <a:srcRect b="20740" l="13510" r="10400" t="9289"/>
          <a:stretch/>
        </p:blipFill>
        <p:spPr>
          <a:xfrm>
            <a:off x="1796140" y="2416630"/>
            <a:ext cx="1338961" cy="1329799"/>
          </a:xfrm>
          <a:prstGeom prst="rect">
            <a:avLst/>
          </a:prstGeom>
          <a:noFill/>
          <a:ln>
            <a:noFill/>
          </a:ln>
        </p:spPr>
      </p:pic>
      <p:pic>
        <p:nvPicPr>
          <p:cNvPr id="601" name="Google Shape;601;p22"/>
          <p:cNvPicPr preferRelativeResize="0"/>
          <p:nvPr/>
        </p:nvPicPr>
        <p:blipFill rotWithShape="1">
          <a:blip r:embed="rId3">
            <a:alphaModFix amt="20000"/>
          </a:blip>
          <a:srcRect b="20740" l="13510" r="10400" t="9289"/>
          <a:stretch/>
        </p:blipFill>
        <p:spPr>
          <a:xfrm>
            <a:off x="1796139" y="4211899"/>
            <a:ext cx="1338961" cy="1329799"/>
          </a:xfrm>
          <a:prstGeom prst="rect">
            <a:avLst/>
          </a:prstGeom>
          <a:noFill/>
          <a:ln>
            <a:noFill/>
          </a:ln>
        </p:spPr>
      </p:pic>
      <p:pic>
        <p:nvPicPr>
          <p:cNvPr id="602" name="Google Shape;602;p22"/>
          <p:cNvPicPr preferRelativeResize="0"/>
          <p:nvPr/>
        </p:nvPicPr>
        <p:blipFill rotWithShape="1">
          <a:blip r:embed="rId3">
            <a:alphaModFix amt="20000"/>
          </a:blip>
          <a:srcRect b="20740" l="13510" r="10400" t="9289"/>
          <a:stretch/>
        </p:blipFill>
        <p:spPr>
          <a:xfrm>
            <a:off x="1796139" y="6062470"/>
            <a:ext cx="1338961" cy="1329799"/>
          </a:xfrm>
          <a:prstGeom prst="rect">
            <a:avLst/>
          </a:prstGeom>
          <a:noFill/>
          <a:ln>
            <a:noFill/>
          </a:ln>
        </p:spPr>
      </p:pic>
      <p:pic>
        <p:nvPicPr>
          <p:cNvPr id="603" name="Google Shape;603;p22"/>
          <p:cNvPicPr preferRelativeResize="0"/>
          <p:nvPr/>
        </p:nvPicPr>
        <p:blipFill rotWithShape="1">
          <a:blip r:embed="rId3">
            <a:alphaModFix amt="20000"/>
          </a:blip>
          <a:srcRect b="20740" l="13510" r="10400" t="9289"/>
          <a:stretch/>
        </p:blipFill>
        <p:spPr>
          <a:xfrm>
            <a:off x="1796138" y="7913041"/>
            <a:ext cx="1338961" cy="1329799"/>
          </a:xfrm>
          <a:prstGeom prst="rect">
            <a:avLst/>
          </a:prstGeom>
          <a:noFill/>
          <a:ln>
            <a:noFill/>
          </a:ln>
        </p:spPr>
      </p:pic>
      <p:pic>
        <p:nvPicPr>
          <p:cNvPr id="604" name="Google Shape;604;p22"/>
          <p:cNvPicPr preferRelativeResize="0"/>
          <p:nvPr/>
        </p:nvPicPr>
        <p:blipFill rotWithShape="1">
          <a:blip r:embed="rId3">
            <a:alphaModFix amt="20000"/>
          </a:blip>
          <a:srcRect b="20740" l="13510" r="10400" t="9289"/>
          <a:stretch/>
        </p:blipFill>
        <p:spPr>
          <a:xfrm>
            <a:off x="5033342" y="2361328"/>
            <a:ext cx="1338961" cy="1329799"/>
          </a:xfrm>
          <a:prstGeom prst="rect">
            <a:avLst/>
          </a:prstGeom>
          <a:noFill/>
          <a:ln>
            <a:noFill/>
          </a:ln>
        </p:spPr>
      </p:pic>
      <p:pic>
        <p:nvPicPr>
          <p:cNvPr id="605" name="Google Shape;605;p22"/>
          <p:cNvPicPr preferRelativeResize="0"/>
          <p:nvPr/>
        </p:nvPicPr>
        <p:blipFill rotWithShape="1">
          <a:blip r:embed="rId3">
            <a:alphaModFix amt="20000"/>
          </a:blip>
          <a:srcRect b="20740" l="13510" r="10400" t="9289"/>
          <a:stretch/>
        </p:blipFill>
        <p:spPr>
          <a:xfrm>
            <a:off x="5033341" y="4211898"/>
            <a:ext cx="1338961" cy="1329799"/>
          </a:xfrm>
          <a:prstGeom prst="rect">
            <a:avLst/>
          </a:prstGeom>
          <a:noFill/>
          <a:ln>
            <a:noFill/>
          </a:ln>
        </p:spPr>
      </p:pic>
      <p:pic>
        <p:nvPicPr>
          <p:cNvPr id="606" name="Google Shape;606;p22"/>
          <p:cNvPicPr preferRelativeResize="0"/>
          <p:nvPr/>
        </p:nvPicPr>
        <p:blipFill rotWithShape="1">
          <a:blip r:embed="rId3">
            <a:alphaModFix amt="20000"/>
          </a:blip>
          <a:srcRect b="20740" l="13510" r="10400" t="9289"/>
          <a:stretch/>
        </p:blipFill>
        <p:spPr>
          <a:xfrm>
            <a:off x="5033341" y="6062469"/>
            <a:ext cx="1338961" cy="1329799"/>
          </a:xfrm>
          <a:prstGeom prst="rect">
            <a:avLst/>
          </a:prstGeom>
          <a:noFill/>
          <a:ln>
            <a:noFill/>
          </a:ln>
        </p:spPr>
      </p:pic>
      <p:pic>
        <p:nvPicPr>
          <p:cNvPr id="607" name="Google Shape;607;p22"/>
          <p:cNvPicPr preferRelativeResize="0"/>
          <p:nvPr/>
        </p:nvPicPr>
        <p:blipFill rotWithShape="1">
          <a:blip r:embed="rId3">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3"/>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133" name="Google Shape;133;p3"/>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134" name="Google Shape;134;p3"/>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135" name="Google Shape;135;p3"/>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136" name="Google Shape;136;p3"/>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137" name="Google Shape;137;p3"/>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138" name="Google Shape;138;p3"/>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139" name="Google Shape;139;p3"/>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140" name="Google Shape;140;p3"/>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141" name="Google Shape;141;p3"/>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142" name="Google Shape;142;p3"/>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Name a benefit of taking part in sport.</a:t>
            </a:r>
            <a:endParaRPr/>
          </a:p>
        </p:txBody>
      </p:sp>
      <p:sp>
        <p:nvSpPr>
          <p:cNvPr id="143" name="Google Shape;143;p3"/>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Name a benefit of taking part in physical activity.</a:t>
            </a:r>
            <a:endParaRPr/>
          </a:p>
        </p:txBody>
      </p:sp>
      <p:sp>
        <p:nvSpPr>
          <p:cNvPr id="144" name="Google Shape;144;p3"/>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rgbClr val="000000"/>
                </a:solidFill>
                <a:latin typeface="Calibri"/>
                <a:ea typeface="Calibri"/>
                <a:cs typeface="Calibri"/>
                <a:sym typeface="Calibri"/>
              </a:rPr>
              <a:t>State one thing that happens to your body as you take part in physical activity. </a:t>
            </a:r>
            <a:endParaRPr b="0" i="0" sz="1800" u="none" cap="none" strike="noStrike">
              <a:solidFill>
                <a:schemeClr val="dk1"/>
              </a:solidFill>
              <a:latin typeface="Calibri"/>
              <a:ea typeface="Calibri"/>
              <a:cs typeface="Calibri"/>
              <a:sym typeface="Calibri"/>
            </a:endParaRPr>
          </a:p>
        </p:txBody>
      </p:sp>
      <p:sp>
        <p:nvSpPr>
          <p:cNvPr id="145" name="Google Shape;145;p3"/>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Name a physical benefit of taking part in physical activity.</a:t>
            </a:r>
            <a:endParaRPr/>
          </a:p>
        </p:txBody>
      </p:sp>
      <p:sp>
        <p:nvSpPr>
          <p:cNvPr id="146" name="Google Shape;146;p3"/>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Name a mental health benefit of taking part in physical activity.</a:t>
            </a:r>
            <a:endParaRPr/>
          </a:p>
        </p:txBody>
      </p:sp>
      <p:sp>
        <p:nvSpPr>
          <p:cNvPr id="147" name="Google Shape;147;p3"/>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Name a disease that you are at risk of if you don’t take part in sport or physical activity. </a:t>
            </a:r>
            <a:endParaRPr/>
          </a:p>
        </p:txBody>
      </p:sp>
      <p:sp>
        <p:nvSpPr>
          <p:cNvPr id="148" name="Google Shape;148;p3"/>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Why might you develop leadership skills when playing sport?</a:t>
            </a:r>
            <a:endParaRPr/>
          </a:p>
        </p:txBody>
      </p:sp>
      <p:sp>
        <p:nvSpPr>
          <p:cNvPr id="149" name="Google Shape;149;p3"/>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Why might you develop team work skills when playing sport?</a:t>
            </a:r>
            <a:endParaRPr/>
          </a:p>
        </p:txBody>
      </p:sp>
      <p:sp>
        <p:nvSpPr>
          <p:cNvPr id="150" name="Google Shape;150;p3"/>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Why might meeting new people doing sport or physical activity help with your mental health?</a:t>
            </a:r>
            <a:endParaRPr/>
          </a:p>
        </p:txBody>
      </p:sp>
      <p:sp>
        <p:nvSpPr>
          <p:cNvPr id="151" name="Google Shape;151;p3"/>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u="none" cap="none" strike="noStrike">
                <a:solidFill>
                  <a:schemeClr val="dk1"/>
                </a:solidFill>
                <a:latin typeface="Calibri"/>
                <a:ea typeface="Calibri"/>
                <a:cs typeface="Calibri"/>
                <a:sym typeface="Calibri"/>
              </a:rPr>
              <a:t>What is body composition?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4"/>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600"/>
              <a:buFont typeface="Arial"/>
              <a:buChar char="•"/>
            </a:pPr>
            <a:r>
              <a:rPr b="0" i="0" lang="en-GB" sz="1600" u="none" cap="none" strike="noStrike">
                <a:solidFill>
                  <a:srgbClr val="000000"/>
                </a:solidFill>
                <a:latin typeface="Calibri"/>
                <a:ea typeface="Calibri"/>
                <a:cs typeface="Calibri"/>
                <a:sym typeface="Calibri"/>
              </a:rPr>
              <a:t>Meet new people </a:t>
            </a:r>
            <a:endParaRPr/>
          </a:p>
          <a:p>
            <a:pPr indent="-285750" lvl="0" marL="285750" marR="0" rtl="0" algn="l">
              <a:spcBef>
                <a:spcPts val="0"/>
              </a:spcBef>
              <a:spcAft>
                <a:spcPts val="0"/>
              </a:spcAft>
              <a:buClr>
                <a:srgbClr val="000000"/>
              </a:buClr>
              <a:buSzPts val="1600"/>
              <a:buFont typeface="Arial"/>
              <a:buChar char="•"/>
            </a:pPr>
            <a:r>
              <a:rPr b="0" i="0" lang="en-GB" sz="1600" u="none" cap="none" strike="noStrike">
                <a:solidFill>
                  <a:srgbClr val="000000"/>
                </a:solidFill>
                <a:latin typeface="Calibri"/>
                <a:ea typeface="Calibri"/>
                <a:cs typeface="Calibri"/>
                <a:sym typeface="Calibri"/>
              </a:rPr>
              <a:t>Set fitness goals </a:t>
            </a:r>
            <a:endParaRPr/>
          </a:p>
          <a:p>
            <a:pPr indent="-285750" lvl="0" marL="285750" marR="0" rtl="0" algn="l">
              <a:spcBef>
                <a:spcPts val="0"/>
              </a:spcBef>
              <a:spcAft>
                <a:spcPts val="0"/>
              </a:spcAft>
              <a:buClr>
                <a:srgbClr val="000000"/>
              </a:buClr>
              <a:buSzPts val="1600"/>
              <a:buFont typeface="Arial"/>
              <a:buChar char="•"/>
            </a:pPr>
            <a:r>
              <a:rPr b="0" i="0" lang="en-GB" sz="1600" u="none" cap="none" strike="noStrike">
                <a:solidFill>
                  <a:srgbClr val="000000"/>
                </a:solidFill>
                <a:latin typeface="Calibri"/>
                <a:ea typeface="Calibri"/>
                <a:cs typeface="Calibri"/>
                <a:sym typeface="Calibri"/>
              </a:rPr>
              <a:t>Improve confidence </a:t>
            </a:r>
            <a:endParaRPr/>
          </a:p>
          <a:p>
            <a:pPr indent="-285750" lvl="0" marL="285750" marR="0" rtl="0" algn="l">
              <a:spcBef>
                <a:spcPts val="0"/>
              </a:spcBef>
              <a:spcAft>
                <a:spcPts val="0"/>
              </a:spcAft>
              <a:buClr>
                <a:srgbClr val="000000"/>
              </a:buClr>
              <a:buSzPts val="1600"/>
              <a:buFont typeface="Arial"/>
              <a:buChar char="•"/>
            </a:pPr>
            <a:r>
              <a:rPr b="0" i="0" lang="en-GB" sz="1600" u="none" cap="none" strike="noStrike">
                <a:solidFill>
                  <a:srgbClr val="000000"/>
                </a:solidFill>
                <a:latin typeface="Calibri"/>
                <a:ea typeface="Calibri"/>
                <a:cs typeface="Calibri"/>
                <a:sym typeface="Calibri"/>
              </a:rPr>
              <a:t>Improve body composition </a:t>
            </a:r>
            <a:endParaRPr/>
          </a:p>
          <a:p>
            <a:pPr indent="-285750" lvl="0" marL="285750" marR="0" rtl="0" algn="l">
              <a:spcBef>
                <a:spcPts val="0"/>
              </a:spcBef>
              <a:spcAft>
                <a:spcPts val="0"/>
              </a:spcAft>
              <a:buClr>
                <a:srgbClr val="000000"/>
              </a:buClr>
              <a:buSzPts val="1600"/>
              <a:buFont typeface="Arial"/>
              <a:buChar char="•"/>
            </a:pPr>
            <a:r>
              <a:rPr b="0" i="0" lang="en-GB" sz="1600" u="none" cap="none" strike="noStrike">
                <a:solidFill>
                  <a:srgbClr val="000000"/>
                </a:solidFill>
                <a:latin typeface="Calibri"/>
                <a:ea typeface="Calibri"/>
                <a:cs typeface="Calibri"/>
                <a:sym typeface="Calibri"/>
              </a:rPr>
              <a:t>Improve physical health </a:t>
            </a:r>
            <a:endParaRPr/>
          </a:p>
        </p:txBody>
      </p:sp>
      <p:sp>
        <p:nvSpPr>
          <p:cNvPr id="157" name="Google Shape;157;p4"/>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Improved fitness </a:t>
            </a:r>
            <a:endParaRPr/>
          </a:p>
          <a:p>
            <a:pPr indent="-285750" lvl="0" marL="285750" marR="0" rtl="0" algn="l">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Meet new people </a:t>
            </a:r>
            <a:endParaRPr/>
          </a:p>
          <a:p>
            <a:pPr indent="-285750" lvl="0" marL="285750" marR="0" rtl="0" algn="l">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Develop new leadership skill </a:t>
            </a:r>
            <a:endParaRPr/>
          </a:p>
          <a:p>
            <a:pPr indent="-285750" lvl="0" marL="285750" marR="0" rtl="0" algn="l">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Resilience </a:t>
            </a:r>
            <a:endParaRPr/>
          </a:p>
          <a:p>
            <a:pPr indent="-285750" lvl="0" marL="285750" marR="0" rtl="0" algn="l">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Build self-confidence from competitions </a:t>
            </a:r>
            <a:endParaRPr/>
          </a:p>
        </p:txBody>
      </p:sp>
      <p:sp>
        <p:nvSpPr>
          <p:cNvPr id="158" name="Google Shape;158;p4"/>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Calibri"/>
                <a:ea typeface="Calibri"/>
                <a:cs typeface="Calibri"/>
                <a:sym typeface="Calibri"/>
              </a:rPr>
              <a:t>Loose weight</a:t>
            </a:r>
            <a:endParaRPr/>
          </a:p>
          <a:p>
            <a:pPr indent="-285750" lvl="0" marL="28575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Calibri"/>
                <a:ea typeface="Calibri"/>
                <a:cs typeface="Calibri"/>
                <a:sym typeface="Calibri"/>
              </a:rPr>
              <a:t>Improve overall fitness</a:t>
            </a:r>
            <a:endParaRPr/>
          </a:p>
          <a:p>
            <a:pPr indent="-285750" lvl="0" marL="285750" marR="0" rtl="0" algn="l">
              <a:spcBef>
                <a:spcPts val="0"/>
              </a:spcBef>
              <a:spcAft>
                <a:spcPts val="0"/>
              </a:spcAft>
              <a:buClr>
                <a:schemeClr val="dk1"/>
              </a:buClr>
              <a:buSzPts val="1600"/>
              <a:buFont typeface="Arial"/>
              <a:buChar char="•"/>
            </a:pPr>
            <a:r>
              <a:rPr b="0" i="0" lang="en-GB" sz="1600" u="none" cap="none" strike="noStrike">
                <a:solidFill>
                  <a:schemeClr val="dk1"/>
                </a:solidFill>
                <a:latin typeface="Calibri"/>
                <a:ea typeface="Calibri"/>
                <a:cs typeface="Calibri"/>
                <a:sym typeface="Calibri"/>
              </a:rPr>
              <a:t>Make it less likely to develop life threatening diseases.</a:t>
            </a:r>
            <a:endParaRPr/>
          </a:p>
        </p:txBody>
      </p:sp>
      <p:sp>
        <p:nvSpPr>
          <p:cNvPr id="159" name="Google Shape;159;p4"/>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Increase heart rate </a:t>
            </a:r>
            <a:endParaRPr/>
          </a:p>
          <a:p>
            <a:pPr indent="-285750" lvl="0" marL="285750" marR="0" rtl="0" algn="l">
              <a:spcBef>
                <a:spcPts val="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Increase temperature </a:t>
            </a:r>
            <a:endParaRPr/>
          </a:p>
          <a:p>
            <a:pPr indent="-285750" lvl="0" marL="285750" marR="0" rtl="0" algn="l">
              <a:spcBef>
                <a:spcPts val="0"/>
              </a:spcBef>
              <a:spcAft>
                <a:spcPts val="0"/>
              </a:spcAft>
              <a:buClr>
                <a:srgbClr val="000000"/>
              </a:buClr>
              <a:buSzPts val="1800"/>
              <a:buFont typeface="Arial"/>
              <a:buChar char="•"/>
            </a:pPr>
            <a:r>
              <a:rPr b="0" i="0" lang="en-GB" sz="1800" u="none" cap="none" strike="noStrike">
                <a:solidFill>
                  <a:srgbClr val="000000"/>
                </a:solidFill>
                <a:latin typeface="Calibri"/>
                <a:ea typeface="Calibri"/>
                <a:cs typeface="Calibri"/>
                <a:sym typeface="Calibri"/>
              </a:rPr>
              <a:t>Increase breathing rate </a:t>
            </a:r>
            <a:endParaRPr/>
          </a:p>
        </p:txBody>
      </p:sp>
      <p:sp>
        <p:nvSpPr>
          <p:cNvPr id="160" name="Google Shape;160;p4"/>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Cancer</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Coronary heart disease</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Type 2 diabetes</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Stroke</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Heart disease</a:t>
            </a:r>
            <a:endParaRPr/>
          </a:p>
        </p:txBody>
      </p:sp>
      <p:sp>
        <p:nvSpPr>
          <p:cNvPr id="161" name="Google Shape;161;p4"/>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Improved confidence</a:t>
            </a:r>
            <a:endParaRPr/>
          </a:p>
          <a:p>
            <a:pPr indent="-285750" lvl="0" marL="28575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Improved resilience</a:t>
            </a:r>
            <a:endParaRPr/>
          </a:p>
          <a:p>
            <a:pPr indent="-285750" lvl="0" marL="28575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Improve your ability to speak to a wide variety of people.</a:t>
            </a:r>
            <a:endParaRPr/>
          </a:p>
          <a:p>
            <a:pPr indent="-285750" lvl="0" marL="285750" marR="0" rtl="0" algn="l">
              <a:spcBef>
                <a:spcPts val="0"/>
              </a:spcBef>
              <a:spcAft>
                <a:spcPts val="0"/>
              </a:spcAft>
              <a:buClr>
                <a:schemeClr val="dk1"/>
              </a:buClr>
              <a:buSzPts val="1400"/>
              <a:buFont typeface="Arial"/>
              <a:buChar char="•"/>
            </a:pPr>
            <a:r>
              <a:rPr b="0" i="0" lang="en-GB" sz="1400" u="none" cap="none" strike="noStrike">
                <a:solidFill>
                  <a:schemeClr val="dk1"/>
                </a:solidFill>
                <a:latin typeface="Calibri"/>
                <a:ea typeface="Calibri"/>
                <a:cs typeface="Calibri"/>
                <a:sym typeface="Calibri"/>
              </a:rPr>
              <a:t>Helps to relieve stress.</a:t>
            </a:r>
            <a:endParaRPr/>
          </a:p>
        </p:txBody>
      </p:sp>
      <p:sp>
        <p:nvSpPr>
          <p:cNvPr id="162" name="Google Shape;162;p4"/>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400" u="none" cap="none" strike="noStrike">
                <a:solidFill>
                  <a:schemeClr val="dk1"/>
                </a:solidFill>
                <a:latin typeface="Calibri"/>
                <a:ea typeface="Calibri"/>
                <a:cs typeface="Calibri"/>
                <a:sym typeface="Calibri"/>
              </a:rPr>
              <a:t> When you play a team sport you need to be able to work together to achieve a common goal. If you don’t work together then the goal will be a lot harder to achieve. </a:t>
            </a:r>
            <a:endParaRPr/>
          </a:p>
        </p:txBody>
      </p:sp>
      <p:sp>
        <p:nvSpPr>
          <p:cNvPr id="163" name="Google Shape;163;p4"/>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You could be the captain or the team or been given some responsibility. This will help with your ability to know how to manage a group of people to achieve the best outcome. </a:t>
            </a:r>
            <a:endParaRPr/>
          </a:p>
        </p:txBody>
      </p:sp>
      <p:sp>
        <p:nvSpPr>
          <p:cNvPr id="164" name="Google Shape;164;p4"/>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With respect to health and fitness, body composition is used to describe the percentages of fat, bone and muscle in human bodies. </a:t>
            </a:r>
            <a:endParaRPr sz="1600">
              <a:solidFill>
                <a:schemeClr val="dk1"/>
              </a:solidFill>
              <a:latin typeface="Calibri"/>
              <a:ea typeface="Calibri"/>
              <a:cs typeface="Calibri"/>
              <a:sym typeface="Calibri"/>
            </a:endParaRPr>
          </a:p>
        </p:txBody>
      </p:sp>
      <p:sp>
        <p:nvSpPr>
          <p:cNvPr id="165" name="Google Shape;165;p4"/>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Meeting new people when taking part in sport or physical activity can help you feel less alone and isolated. Also it can help to build friendships and therefore be able to talk about your problems. </a:t>
            </a:r>
            <a:endParaRPr/>
          </a:p>
        </p:txBody>
      </p:sp>
      <p:pic>
        <p:nvPicPr>
          <p:cNvPr id="166" name="Google Shape;166;p4"/>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167" name="Google Shape;167;p4"/>
          <p:cNvPicPr preferRelativeResize="0"/>
          <p:nvPr/>
        </p:nvPicPr>
        <p:blipFill rotWithShape="1">
          <a:blip r:embed="rId4">
            <a:alphaModFix amt="20000"/>
          </a:blip>
          <a:srcRect b="20740" l="13510" r="10400" t="9289"/>
          <a:stretch/>
        </p:blipFill>
        <p:spPr>
          <a:xfrm>
            <a:off x="5033342" y="510757"/>
            <a:ext cx="1338961" cy="1329799"/>
          </a:xfrm>
          <a:prstGeom prst="rect">
            <a:avLst/>
          </a:prstGeom>
          <a:noFill/>
          <a:ln>
            <a:noFill/>
          </a:ln>
        </p:spPr>
      </p:pic>
      <p:pic>
        <p:nvPicPr>
          <p:cNvPr id="168" name="Google Shape;168;p4"/>
          <p:cNvPicPr preferRelativeResize="0"/>
          <p:nvPr/>
        </p:nvPicPr>
        <p:blipFill rotWithShape="1">
          <a:blip r:embed="rId5">
            <a:alphaModFix amt="20000"/>
          </a:blip>
          <a:srcRect b="20740" l="13510" r="10400" t="9289"/>
          <a:stretch/>
        </p:blipFill>
        <p:spPr>
          <a:xfrm>
            <a:off x="1796140" y="2416630"/>
            <a:ext cx="1338961" cy="1329799"/>
          </a:xfrm>
          <a:prstGeom prst="rect">
            <a:avLst/>
          </a:prstGeom>
          <a:noFill/>
          <a:ln>
            <a:noFill/>
          </a:ln>
        </p:spPr>
      </p:pic>
      <p:pic>
        <p:nvPicPr>
          <p:cNvPr id="169" name="Google Shape;169;p4"/>
          <p:cNvPicPr preferRelativeResize="0"/>
          <p:nvPr/>
        </p:nvPicPr>
        <p:blipFill rotWithShape="1">
          <a:blip r:embed="rId6">
            <a:alphaModFix amt="20000"/>
          </a:blip>
          <a:srcRect b="20740" l="13510" r="10400" t="9289"/>
          <a:stretch/>
        </p:blipFill>
        <p:spPr>
          <a:xfrm>
            <a:off x="1796139" y="4211899"/>
            <a:ext cx="1338961" cy="1329799"/>
          </a:xfrm>
          <a:prstGeom prst="rect">
            <a:avLst/>
          </a:prstGeom>
          <a:noFill/>
          <a:ln>
            <a:noFill/>
          </a:ln>
        </p:spPr>
      </p:pic>
      <p:pic>
        <p:nvPicPr>
          <p:cNvPr id="170" name="Google Shape;170;p4"/>
          <p:cNvPicPr preferRelativeResize="0"/>
          <p:nvPr/>
        </p:nvPicPr>
        <p:blipFill rotWithShape="1">
          <a:blip r:embed="rId7">
            <a:alphaModFix amt="20000"/>
          </a:blip>
          <a:srcRect b="20740" l="13510" r="10400" t="9289"/>
          <a:stretch/>
        </p:blipFill>
        <p:spPr>
          <a:xfrm>
            <a:off x="1796139" y="6062470"/>
            <a:ext cx="1338961" cy="1329799"/>
          </a:xfrm>
          <a:prstGeom prst="rect">
            <a:avLst/>
          </a:prstGeom>
          <a:noFill/>
          <a:ln>
            <a:noFill/>
          </a:ln>
        </p:spPr>
      </p:pic>
      <p:pic>
        <p:nvPicPr>
          <p:cNvPr id="171" name="Google Shape;171;p4"/>
          <p:cNvPicPr preferRelativeResize="0"/>
          <p:nvPr/>
        </p:nvPicPr>
        <p:blipFill rotWithShape="1">
          <a:blip r:embed="rId8">
            <a:alphaModFix amt="20000"/>
          </a:blip>
          <a:srcRect b="20740" l="13510" r="10400" t="9289"/>
          <a:stretch/>
        </p:blipFill>
        <p:spPr>
          <a:xfrm>
            <a:off x="1796138" y="7913041"/>
            <a:ext cx="1338961" cy="1329799"/>
          </a:xfrm>
          <a:prstGeom prst="rect">
            <a:avLst/>
          </a:prstGeom>
          <a:noFill/>
          <a:ln>
            <a:noFill/>
          </a:ln>
        </p:spPr>
      </p:pic>
      <p:pic>
        <p:nvPicPr>
          <p:cNvPr id="172" name="Google Shape;172;p4"/>
          <p:cNvPicPr preferRelativeResize="0"/>
          <p:nvPr/>
        </p:nvPicPr>
        <p:blipFill rotWithShape="1">
          <a:blip r:embed="rId9">
            <a:alphaModFix amt="20000"/>
          </a:blip>
          <a:srcRect b="20740" l="13510" r="10400" t="9289"/>
          <a:stretch/>
        </p:blipFill>
        <p:spPr>
          <a:xfrm>
            <a:off x="5033342" y="2361328"/>
            <a:ext cx="1338961" cy="1329799"/>
          </a:xfrm>
          <a:prstGeom prst="rect">
            <a:avLst/>
          </a:prstGeom>
          <a:noFill/>
          <a:ln>
            <a:noFill/>
          </a:ln>
        </p:spPr>
      </p:pic>
      <p:pic>
        <p:nvPicPr>
          <p:cNvPr id="173" name="Google Shape;173;p4"/>
          <p:cNvPicPr preferRelativeResize="0"/>
          <p:nvPr/>
        </p:nvPicPr>
        <p:blipFill rotWithShape="1">
          <a:blip r:embed="rId10">
            <a:alphaModFix amt="20000"/>
          </a:blip>
          <a:srcRect b="20740" l="13510" r="10400" t="9289"/>
          <a:stretch/>
        </p:blipFill>
        <p:spPr>
          <a:xfrm>
            <a:off x="5033341" y="4211898"/>
            <a:ext cx="1338961" cy="1329799"/>
          </a:xfrm>
          <a:prstGeom prst="rect">
            <a:avLst/>
          </a:prstGeom>
          <a:noFill/>
          <a:ln>
            <a:noFill/>
          </a:ln>
        </p:spPr>
      </p:pic>
      <p:pic>
        <p:nvPicPr>
          <p:cNvPr id="174" name="Google Shape;174;p4"/>
          <p:cNvPicPr preferRelativeResize="0"/>
          <p:nvPr/>
        </p:nvPicPr>
        <p:blipFill rotWithShape="1">
          <a:blip r:embed="rId11">
            <a:alphaModFix amt="20000"/>
          </a:blip>
          <a:srcRect b="20740" l="13510" r="10400" t="9289"/>
          <a:stretch/>
        </p:blipFill>
        <p:spPr>
          <a:xfrm>
            <a:off x="5033341" y="6062469"/>
            <a:ext cx="1338961" cy="1329799"/>
          </a:xfrm>
          <a:prstGeom prst="rect">
            <a:avLst/>
          </a:prstGeom>
          <a:noFill/>
          <a:ln>
            <a:noFill/>
          </a:ln>
        </p:spPr>
      </p:pic>
      <p:pic>
        <p:nvPicPr>
          <p:cNvPr id="175" name="Google Shape;175;p4"/>
          <p:cNvPicPr preferRelativeResize="0"/>
          <p:nvPr/>
        </p:nvPicPr>
        <p:blipFill rotWithShape="1">
          <a:blip r:embed="rId12">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5"/>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181" name="Google Shape;181;p5"/>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182" name="Google Shape;182;p5"/>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183" name="Google Shape;183;p5"/>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184" name="Google Shape;184;p5"/>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185" name="Google Shape;185;p5"/>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186" name="Google Shape;186;p5"/>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187" name="Google Shape;187;p5"/>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188" name="Google Shape;188;p5"/>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189" name="Google Shape;189;p5"/>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190" name="Google Shape;190;p5"/>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Name a benefit of taking part in outdoor activities.</a:t>
            </a:r>
            <a:endParaRPr/>
          </a:p>
        </p:txBody>
      </p:sp>
      <p:sp>
        <p:nvSpPr>
          <p:cNvPr id="191" name="Google Shape;191;p5"/>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are endorphin’s?</a:t>
            </a:r>
            <a:endParaRPr/>
          </a:p>
        </p:txBody>
      </p:sp>
      <p:sp>
        <p:nvSpPr>
          <p:cNvPr id="192" name="Google Shape;192;p5"/>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Name an outdoor activity.</a:t>
            </a:r>
            <a:endParaRPr/>
          </a:p>
        </p:txBody>
      </p:sp>
      <p:sp>
        <p:nvSpPr>
          <p:cNvPr id="193" name="Google Shape;193;p5"/>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is positive risk taking?</a:t>
            </a:r>
            <a:endParaRPr/>
          </a:p>
        </p:txBody>
      </p:sp>
      <p:sp>
        <p:nvSpPr>
          <p:cNvPr id="194" name="Google Shape;194;p5"/>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5"/>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5"/>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5"/>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5"/>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5"/>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6"/>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Neurotransmitter – Chemical within the brain that are linked with an energetic and positive outlook on life. </a:t>
            </a:r>
            <a:endParaRPr sz="1500">
              <a:solidFill>
                <a:schemeClr val="dk1"/>
              </a:solidFill>
              <a:latin typeface="Calibri"/>
              <a:ea typeface="Calibri"/>
              <a:cs typeface="Calibri"/>
              <a:sym typeface="Calibri"/>
            </a:endParaRPr>
          </a:p>
        </p:txBody>
      </p:sp>
      <p:sp>
        <p:nvSpPr>
          <p:cNvPr id="205" name="Google Shape;205;p6"/>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Improved self-confidence </a:t>
            </a:r>
            <a:endParaRPr/>
          </a:p>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Improved self-esteem </a:t>
            </a:r>
            <a:endParaRPr/>
          </a:p>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Meet new people </a:t>
            </a:r>
            <a:endParaRPr/>
          </a:p>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Learn new skills </a:t>
            </a:r>
            <a:endParaRPr/>
          </a:p>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Time away from life stressors </a:t>
            </a:r>
            <a:endParaRPr/>
          </a:p>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Time away from electronic devices </a:t>
            </a:r>
            <a:endParaRPr/>
          </a:p>
        </p:txBody>
      </p:sp>
      <p:sp>
        <p:nvSpPr>
          <p:cNvPr id="206" name="Google Shape;206;p6"/>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200">
                <a:solidFill>
                  <a:srgbClr val="000000"/>
                </a:solidFill>
                <a:latin typeface="Calibri"/>
                <a:ea typeface="Calibri"/>
                <a:cs typeface="Calibri"/>
                <a:sym typeface="Calibri"/>
              </a:rPr>
              <a:t>Positive risk taking is a process which starts with the identification of potential benefit or harm. The desired outcome is to encourage and support people in positive risk taking to achieve personal change or growth.  </a:t>
            </a:r>
            <a:endParaRPr sz="1100">
              <a:solidFill>
                <a:schemeClr val="dk1"/>
              </a:solidFill>
              <a:latin typeface="Calibri"/>
              <a:ea typeface="Calibri"/>
              <a:cs typeface="Calibri"/>
              <a:sym typeface="Calibri"/>
            </a:endParaRPr>
          </a:p>
        </p:txBody>
      </p:sp>
      <p:sp>
        <p:nvSpPr>
          <p:cNvPr id="207" name="Google Shape;207;p6"/>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Kayaking </a:t>
            </a:r>
            <a:endParaRPr/>
          </a:p>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Hiking </a:t>
            </a:r>
            <a:endParaRPr/>
          </a:p>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Open water swimming </a:t>
            </a:r>
            <a:endParaRPr/>
          </a:p>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Mountain biking </a:t>
            </a:r>
            <a:endParaRPr/>
          </a:p>
          <a:p>
            <a:pPr indent="0" lvl="0" marL="0" marR="0" rtl="0" algn="ctr">
              <a:spcBef>
                <a:spcPts val="0"/>
              </a:spcBef>
              <a:spcAft>
                <a:spcPts val="0"/>
              </a:spcAft>
              <a:buNone/>
            </a:pPr>
            <a:r>
              <a:rPr b="0" i="0" lang="en-GB" sz="1600">
                <a:solidFill>
                  <a:srgbClr val="000000"/>
                </a:solidFill>
                <a:latin typeface="Calibri"/>
                <a:ea typeface="Calibri"/>
                <a:cs typeface="Calibri"/>
                <a:sym typeface="Calibri"/>
              </a:rPr>
              <a:t>Rock climbing  </a:t>
            </a:r>
            <a:endParaRPr/>
          </a:p>
        </p:txBody>
      </p:sp>
      <p:sp>
        <p:nvSpPr>
          <p:cNvPr id="208" name="Google Shape;208;p6"/>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6"/>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6"/>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400">
                <a:solidFill>
                  <a:schemeClr val="dk1"/>
                </a:solidFill>
                <a:latin typeface="Calibri"/>
                <a:ea typeface="Calibri"/>
                <a:cs typeface="Calibri"/>
                <a:sym typeface="Calibri"/>
              </a:rPr>
              <a:t> </a:t>
            </a:r>
            <a:endParaRPr/>
          </a:p>
        </p:txBody>
      </p:sp>
      <p:sp>
        <p:nvSpPr>
          <p:cNvPr id="211" name="Google Shape;211;p6"/>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6"/>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 </a:t>
            </a:r>
            <a:endParaRPr/>
          </a:p>
        </p:txBody>
      </p:sp>
      <p:sp>
        <p:nvSpPr>
          <p:cNvPr id="213" name="Google Shape;213;p6"/>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214" name="Google Shape;214;p6"/>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215" name="Google Shape;215;p6"/>
          <p:cNvPicPr preferRelativeResize="0"/>
          <p:nvPr/>
        </p:nvPicPr>
        <p:blipFill rotWithShape="1">
          <a:blip r:embed="rId4">
            <a:alphaModFix amt="20000"/>
          </a:blip>
          <a:srcRect b="20740" l="13510" r="10400" t="9289"/>
          <a:stretch/>
        </p:blipFill>
        <p:spPr>
          <a:xfrm>
            <a:off x="5033342" y="510757"/>
            <a:ext cx="1338961" cy="1329799"/>
          </a:xfrm>
          <a:prstGeom prst="rect">
            <a:avLst/>
          </a:prstGeom>
          <a:noFill/>
          <a:ln>
            <a:noFill/>
          </a:ln>
        </p:spPr>
      </p:pic>
      <p:pic>
        <p:nvPicPr>
          <p:cNvPr id="216" name="Google Shape;216;p6"/>
          <p:cNvPicPr preferRelativeResize="0"/>
          <p:nvPr/>
        </p:nvPicPr>
        <p:blipFill rotWithShape="1">
          <a:blip r:embed="rId5">
            <a:alphaModFix amt="20000"/>
          </a:blip>
          <a:srcRect b="20740" l="13510" r="10400" t="9289"/>
          <a:stretch/>
        </p:blipFill>
        <p:spPr>
          <a:xfrm>
            <a:off x="1796140" y="2416630"/>
            <a:ext cx="1338961" cy="1329799"/>
          </a:xfrm>
          <a:prstGeom prst="rect">
            <a:avLst/>
          </a:prstGeom>
          <a:noFill/>
          <a:ln>
            <a:noFill/>
          </a:ln>
        </p:spPr>
      </p:pic>
      <p:pic>
        <p:nvPicPr>
          <p:cNvPr id="217" name="Google Shape;217;p6"/>
          <p:cNvPicPr preferRelativeResize="0"/>
          <p:nvPr/>
        </p:nvPicPr>
        <p:blipFill rotWithShape="1">
          <a:blip r:embed="rId6">
            <a:alphaModFix amt="20000"/>
          </a:blip>
          <a:srcRect b="20740" l="13510" r="10400" t="9289"/>
          <a:stretch/>
        </p:blipFill>
        <p:spPr>
          <a:xfrm>
            <a:off x="1796139" y="4211899"/>
            <a:ext cx="1338961" cy="1329799"/>
          </a:xfrm>
          <a:prstGeom prst="rect">
            <a:avLst/>
          </a:prstGeom>
          <a:noFill/>
          <a:ln>
            <a:noFill/>
          </a:ln>
        </p:spPr>
      </p:pic>
      <p:pic>
        <p:nvPicPr>
          <p:cNvPr id="218" name="Google Shape;218;p6"/>
          <p:cNvPicPr preferRelativeResize="0"/>
          <p:nvPr/>
        </p:nvPicPr>
        <p:blipFill rotWithShape="1">
          <a:blip r:embed="rId7">
            <a:alphaModFix amt="20000"/>
          </a:blip>
          <a:srcRect b="20740" l="13510" r="10400" t="9289"/>
          <a:stretch/>
        </p:blipFill>
        <p:spPr>
          <a:xfrm>
            <a:off x="1796139" y="6062470"/>
            <a:ext cx="1338961" cy="1329799"/>
          </a:xfrm>
          <a:prstGeom prst="rect">
            <a:avLst/>
          </a:prstGeom>
          <a:noFill/>
          <a:ln>
            <a:noFill/>
          </a:ln>
        </p:spPr>
      </p:pic>
      <p:pic>
        <p:nvPicPr>
          <p:cNvPr id="219" name="Google Shape;219;p6"/>
          <p:cNvPicPr preferRelativeResize="0"/>
          <p:nvPr/>
        </p:nvPicPr>
        <p:blipFill rotWithShape="1">
          <a:blip r:embed="rId8">
            <a:alphaModFix amt="20000"/>
          </a:blip>
          <a:srcRect b="20740" l="13510" r="10400" t="9289"/>
          <a:stretch/>
        </p:blipFill>
        <p:spPr>
          <a:xfrm>
            <a:off x="1796138" y="7913041"/>
            <a:ext cx="1338961" cy="1329799"/>
          </a:xfrm>
          <a:prstGeom prst="rect">
            <a:avLst/>
          </a:prstGeom>
          <a:noFill/>
          <a:ln>
            <a:noFill/>
          </a:ln>
        </p:spPr>
      </p:pic>
      <p:pic>
        <p:nvPicPr>
          <p:cNvPr id="220" name="Google Shape;220;p6"/>
          <p:cNvPicPr preferRelativeResize="0"/>
          <p:nvPr/>
        </p:nvPicPr>
        <p:blipFill rotWithShape="1">
          <a:blip r:embed="rId9">
            <a:alphaModFix amt="20000"/>
          </a:blip>
          <a:srcRect b="20740" l="13510" r="10400" t="9289"/>
          <a:stretch/>
        </p:blipFill>
        <p:spPr>
          <a:xfrm>
            <a:off x="5033342" y="2361328"/>
            <a:ext cx="1338961" cy="1329799"/>
          </a:xfrm>
          <a:prstGeom prst="rect">
            <a:avLst/>
          </a:prstGeom>
          <a:noFill/>
          <a:ln>
            <a:noFill/>
          </a:ln>
        </p:spPr>
      </p:pic>
      <p:pic>
        <p:nvPicPr>
          <p:cNvPr id="221" name="Google Shape;221;p6"/>
          <p:cNvPicPr preferRelativeResize="0"/>
          <p:nvPr/>
        </p:nvPicPr>
        <p:blipFill rotWithShape="1">
          <a:blip r:embed="rId10">
            <a:alphaModFix amt="20000"/>
          </a:blip>
          <a:srcRect b="20740" l="13510" r="10400" t="9289"/>
          <a:stretch/>
        </p:blipFill>
        <p:spPr>
          <a:xfrm>
            <a:off x="5033341" y="4211898"/>
            <a:ext cx="1338961" cy="1329799"/>
          </a:xfrm>
          <a:prstGeom prst="rect">
            <a:avLst/>
          </a:prstGeom>
          <a:noFill/>
          <a:ln>
            <a:noFill/>
          </a:ln>
        </p:spPr>
      </p:pic>
      <p:pic>
        <p:nvPicPr>
          <p:cNvPr id="222" name="Google Shape;222;p6"/>
          <p:cNvPicPr preferRelativeResize="0"/>
          <p:nvPr/>
        </p:nvPicPr>
        <p:blipFill rotWithShape="1">
          <a:blip r:embed="rId11">
            <a:alphaModFix amt="20000"/>
          </a:blip>
          <a:srcRect b="20740" l="13510" r="10400" t="9289"/>
          <a:stretch/>
        </p:blipFill>
        <p:spPr>
          <a:xfrm>
            <a:off x="5033341" y="6062469"/>
            <a:ext cx="1338961" cy="1329799"/>
          </a:xfrm>
          <a:prstGeom prst="rect">
            <a:avLst/>
          </a:prstGeom>
          <a:noFill/>
          <a:ln>
            <a:noFill/>
          </a:ln>
        </p:spPr>
      </p:pic>
      <p:pic>
        <p:nvPicPr>
          <p:cNvPr id="223" name="Google Shape;223;p6"/>
          <p:cNvPicPr preferRelativeResize="0"/>
          <p:nvPr/>
        </p:nvPicPr>
        <p:blipFill rotWithShape="1">
          <a:blip r:embed="rId12">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7"/>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229" name="Google Shape;229;p7"/>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230" name="Google Shape;230;p7"/>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231" name="Google Shape;231;p7"/>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232" name="Google Shape;232;p7"/>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233" name="Google Shape;233;p7"/>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234" name="Google Shape;234;p7"/>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235" name="Google Shape;235;p7"/>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236" name="Google Shape;236;p7"/>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237" name="Google Shape;237;p7"/>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238" name="Google Shape;238;p7"/>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the difference between the public and private sector? </a:t>
            </a:r>
            <a:endParaRPr sz="1800">
              <a:solidFill>
                <a:schemeClr val="dk1"/>
              </a:solidFill>
              <a:latin typeface="Calibri"/>
              <a:ea typeface="Calibri"/>
              <a:cs typeface="Calibri"/>
              <a:sym typeface="Calibri"/>
            </a:endParaRPr>
          </a:p>
        </p:txBody>
      </p:sp>
      <p:sp>
        <p:nvSpPr>
          <p:cNvPr id="239" name="Google Shape;239;p7"/>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the volunteer sector? </a:t>
            </a:r>
            <a:endParaRPr sz="1800">
              <a:solidFill>
                <a:schemeClr val="dk1"/>
              </a:solidFill>
              <a:latin typeface="Calibri"/>
              <a:ea typeface="Calibri"/>
              <a:cs typeface="Calibri"/>
              <a:sym typeface="Calibri"/>
            </a:endParaRPr>
          </a:p>
        </p:txBody>
      </p:sp>
      <p:sp>
        <p:nvSpPr>
          <p:cNvPr id="240" name="Google Shape;240;p7"/>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is the private sector? </a:t>
            </a:r>
            <a:endParaRPr sz="1800">
              <a:solidFill>
                <a:schemeClr val="dk1"/>
              </a:solidFill>
              <a:latin typeface="Calibri"/>
              <a:ea typeface="Calibri"/>
              <a:cs typeface="Calibri"/>
              <a:sym typeface="Calibri"/>
            </a:endParaRPr>
          </a:p>
        </p:txBody>
      </p:sp>
      <p:sp>
        <p:nvSpPr>
          <p:cNvPr id="241" name="Google Shape;241;p7"/>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an advantage of the public sector. </a:t>
            </a:r>
            <a:endParaRPr sz="1800">
              <a:solidFill>
                <a:schemeClr val="dk1"/>
              </a:solidFill>
              <a:latin typeface="Calibri"/>
              <a:ea typeface="Calibri"/>
              <a:cs typeface="Calibri"/>
              <a:sym typeface="Calibri"/>
            </a:endParaRPr>
          </a:p>
        </p:txBody>
      </p:sp>
      <p:sp>
        <p:nvSpPr>
          <p:cNvPr id="242" name="Google Shape;242;p7"/>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 disadvantage of the private sector. </a:t>
            </a:r>
            <a:endParaRPr sz="1800">
              <a:solidFill>
                <a:schemeClr val="dk1"/>
              </a:solidFill>
              <a:latin typeface="Calibri"/>
              <a:ea typeface="Calibri"/>
              <a:cs typeface="Calibri"/>
              <a:sym typeface="Calibri"/>
            </a:endParaRPr>
          </a:p>
        </p:txBody>
      </p:sp>
      <p:sp>
        <p:nvSpPr>
          <p:cNvPr id="243" name="Google Shape;243;p7"/>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an advantage of the volunteer sector. </a:t>
            </a:r>
            <a:endParaRPr sz="1800">
              <a:solidFill>
                <a:schemeClr val="dk1"/>
              </a:solidFill>
              <a:latin typeface="Calibri"/>
              <a:ea typeface="Calibri"/>
              <a:cs typeface="Calibri"/>
              <a:sym typeface="Calibri"/>
            </a:endParaRPr>
          </a:p>
        </p:txBody>
      </p:sp>
      <p:sp>
        <p:nvSpPr>
          <p:cNvPr id="244" name="Google Shape;244;p7"/>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are the three different sports provisions? </a:t>
            </a:r>
            <a:endParaRPr sz="1800">
              <a:solidFill>
                <a:schemeClr val="dk1"/>
              </a:solidFill>
              <a:latin typeface="Calibri"/>
              <a:ea typeface="Calibri"/>
              <a:cs typeface="Calibri"/>
              <a:sym typeface="Calibri"/>
            </a:endParaRPr>
          </a:p>
        </p:txBody>
      </p:sp>
      <p:sp>
        <p:nvSpPr>
          <p:cNvPr id="245" name="Google Shape;245;p7"/>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Who is the public sector owned by? </a:t>
            </a:r>
            <a:endParaRPr sz="1800">
              <a:solidFill>
                <a:schemeClr val="dk1"/>
              </a:solidFill>
              <a:latin typeface="Calibri"/>
              <a:ea typeface="Calibri"/>
              <a:cs typeface="Calibri"/>
              <a:sym typeface="Calibri"/>
            </a:endParaRPr>
          </a:p>
        </p:txBody>
      </p:sp>
      <p:sp>
        <p:nvSpPr>
          <p:cNvPr id="246" name="Google Shape;246;p7"/>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is the public sector?</a:t>
            </a:r>
            <a:endParaRPr/>
          </a:p>
        </p:txBody>
      </p:sp>
      <p:sp>
        <p:nvSpPr>
          <p:cNvPr id="247" name="Google Shape;247;p7"/>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is the definition of a provision?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8"/>
          <p:cNvSpPr/>
          <p:nvPr/>
        </p:nvSpPr>
        <p:spPr>
          <a:xfrm>
            <a:off x="326570"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The 'voluntary sector' refers to organisations whose primary purpose is to create social impact rather than profit. </a:t>
            </a:r>
            <a:endParaRPr sz="1500">
              <a:solidFill>
                <a:schemeClr val="dk1"/>
              </a:solidFill>
              <a:latin typeface="Calibri"/>
              <a:ea typeface="Calibri"/>
              <a:cs typeface="Calibri"/>
              <a:sym typeface="Calibri"/>
            </a:endParaRPr>
          </a:p>
        </p:txBody>
      </p:sp>
      <p:sp>
        <p:nvSpPr>
          <p:cNvPr id="253" name="Google Shape;253;p8"/>
          <p:cNvSpPr/>
          <p:nvPr/>
        </p:nvSpPr>
        <p:spPr>
          <a:xfrm>
            <a:off x="3548742" y="413657"/>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400">
                <a:solidFill>
                  <a:srgbClr val="000000"/>
                </a:solidFill>
                <a:latin typeface="Calibri"/>
                <a:ea typeface="Calibri"/>
                <a:cs typeface="Calibri"/>
                <a:sym typeface="Calibri"/>
              </a:rPr>
              <a:t>The public sector is owned by the government and operate with money raised from taxes. The private sector is run by individuals and companies for profit.  </a:t>
            </a:r>
            <a:endParaRPr sz="1200">
              <a:solidFill>
                <a:schemeClr val="dk1"/>
              </a:solidFill>
              <a:latin typeface="Calibri"/>
              <a:ea typeface="Calibri"/>
              <a:cs typeface="Calibri"/>
              <a:sym typeface="Calibri"/>
            </a:endParaRPr>
          </a:p>
        </p:txBody>
      </p:sp>
      <p:sp>
        <p:nvSpPr>
          <p:cNvPr id="254" name="Google Shape;254;p8"/>
          <p:cNvSpPr/>
          <p:nvPr/>
        </p:nvSpPr>
        <p:spPr>
          <a:xfrm>
            <a:off x="326570"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Cheaper than private sector leisure centres. </a:t>
            </a:r>
            <a:endParaRPr/>
          </a:p>
          <a:p>
            <a:pPr indent="-285750" lvl="0" marL="285750" marR="0" rtl="0" algn="l">
              <a:spcBef>
                <a:spcPts val="0"/>
              </a:spcBef>
              <a:spcAft>
                <a:spcPts val="0"/>
              </a:spcAft>
              <a:buClr>
                <a:srgbClr val="000000"/>
              </a:buClr>
              <a:buSzPts val="1600"/>
              <a:buFont typeface="Arial"/>
              <a:buChar char="•"/>
            </a:pPr>
            <a:r>
              <a:rPr b="0" i="0" lang="en-GB" sz="1600">
                <a:solidFill>
                  <a:srgbClr val="000000"/>
                </a:solidFill>
                <a:latin typeface="Calibri"/>
                <a:ea typeface="Calibri"/>
                <a:cs typeface="Calibri"/>
                <a:sym typeface="Calibri"/>
              </a:rPr>
              <a:t>All-inclusive environments that are suitable for everyone in the community. </a:t>
            </a:r>
            <a:endParaRPr/>
          </a:p>
        </p:txBody>
      </p:sp>
      <p:sp>
        <p:nvSpPr>
          <p:cNvPr id="255" name="Google Shape;255;p8"/>
          <p:cNvSpPr/>
          <p:nvPr/>
        </p:nvSpPr>
        <p:spPr>
          <a:xfrm>
            <a:off x="3548742" y="2264228"/>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The private sector is the part of the economy that is run by individuals and companies for profit and is not state controlled. </a:t>
            </a:r>
            <a:endParaRPr sz="1600">
              <a:solidFill>
                <a:schemeClr val="dk1"/>
              </a:solidFill>
              <a:latin typeface="Calibri"/>
              <a:ea typeface="Calibri"/>
              <a:cs typeface="Calibri"/>
              <a:sym typeface="Calibri"/>
            </a:endParaRPr>
          </a:p>
        </p:txBody>
      </p:sp>
      <p:sp>
        <p:nvSpPr>
          <p:cNvPr id="256" name="Google Shape;256;p8"/>
          <p:cNvSpPr/>
          <p:nvPr/>
        </p:nvSpPr>
        <p:spPr>
          <a:xfrm>
            <a:off x="326570"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It creates a community feeling where parents/carers and children can come together. </a:t>
            </a:r>
            <a:endParaRPr/>
          </a:p>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The volunteering is more specialised to the needs of the community. </a:t>
            </a:r>
            <a:endParaRPr/>
          </a:p>
          <a:p>
            <a:pPr indent="-285750" lvl="0" marL="285750" marR="0" rtl="0" algn="l">
              <a:spcBef>
                <a:spcPts val="0"/>
              </a:spcBef>
              <a:spcAft>
                <a:spcPts val="0"/>
              </a:spcAft>
              <a:buClr>
                <a:srgbClr val="000000"/>
              </a:buClr>
              <a:buSzPts val="1100"/>
              <a:buFont typeface="Arial"/>
              <a:buChar char="•"/>
            </a:pPr>
            <a:r>
              <a:rPr b="0" i="0" lang="en-GB" sz="1100">
                <a:solidFill>
                  <a:srgbClr val="000000"/>
                </a:solidFill>
                <a:latin typeface="Calibri"/>
                <a:ea typeface="Calibri"/>
                <a:cs typeface="Calibri"/>
                <a:sym typeface="Calibri"/>
              </a:rPr>
              <a:t>It’s more rewarding because you are doing it to support and help others within the community.  </a:t>
            </a:r>
            <a:endParaRPr/>
          </a:p>
        </p:txBody>
      </p:sp>
      <p:sp>
        <p:nvSpPr>
          <p:cNvPr id="257" name="Google Shape;257;p8"/>
          <p:cNvSpPr/>
          <p:nvPr/>
        </p:nvSpPr>
        <p:spPr>
          <a:xfrm>
            <a:off x="3548742" y="4114799"/>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More expensive membership rates. </a:t>
            </a:r>
            <a:endParaRPr/>
          </a:p>
          <a:p>
            <a:pPr indent="-285750" lvl="0" marL="285750" marR="0" rtl="0" algn="l">
              <a:spcBef>
                <a:spcPts val="0"/>
              </a:spcBef>
              <a:spcAft>
                <a:spcPts val="0"/>
              </a:spcAft>
              <a:buClr>
                <a:srgbClr val="000000"/>
              </a:buClr>
              <a:buSzPts val="1400"/>
              <a:buFont typeface="Arial"/>
              <a:buChar char="•"/>
            </a:pPr>
            <a:r>
              <a:rPr b="0" i="0" lang="en-GB" sz="1400">
                <a:solidFill>
                  <a:srgbClr val="000000"/>
                </a:solidFill>
                <a:latin typeface="Calibri"/>
                <a:ea typeface="Calibri"/>
                <a:cs typeface="Calibri"/>
                <a:sym typeface="Calibri"/>
              </a:rPr>
              <a:t>Less inclusive than public sector sports provisions as they are normally specialised.  </a:t>
            </a:r>
            <a:endParaRPr/>
          </a:p>
        </p:txBody>
      </p:sp>
      <p:sp>
        <p:nvSpPr>
          <p:cNvPr id="258" name="Google Shape;258;p8"/>
          <p:cNvSpPr/>
          <p:nvPr/>
        </p:nvSpPr>
        <p:spPr>
          <a:xfrm>
            <a:off x="326570"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800">
                <a:solidFill>
                  <a:srgbClr val="000000"/>
                </a:solidFill>
                <a:latin typeface="Calibri"/>
                <a:ea typeface="Calibri"/>
                <a:cs typeface="Calibri"/>
                <a:sym typeface="Calibri"/>
              </a:rPr>
              <a:t>Government </a:t>
            </a:r>
            <a:endParaRPr sz="1400">
              <a:solidFill>
                <a:schemeClr val="dk1"/>
              </a:solidFill>
              <a:latin typeface="Calibri"/>
              <a:ea typeface="Calibri"/>
              <a:cs typeface="Calibri"/>
              <a:sym typeface="Calibri"/>
            </a:endParaRPr>
          </a:p>
        </p:txBody>
      </p:sp>
      <p:sp>
        <p:nvSpPr>
          <p:cNvPr id="259" name="Google Shape;259;p8"/>
          <p:cNvSpPr/>
          <p:nvPr/>
        </p:nvSpPr>
        <p:spPr>
          <a:xfrm>
            <a:off x="3548742" y="5965370"/>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Public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Private </a:t>
            </a:r>
            <a:endParaRPr/>
          </a:p>
          <a:p>
            <a:pPr indent="-285750" lvl="0" marL="285750" marR="0" rtl="0" algn="l">
              <a:spcBef>
                <a:spcPts val="0"/>
              </a:spcBef>
              <a:spcAft>
                <a:spcPts val="0"/>
              </a:spcAft>
              <a:buClr>
                <a:srgbClr val="000000"/>
              </a:buClr>
              <a:buSzPts val="1800"/>
              <a:buFont typeface="Arial"/>
              <a:buChar char="•"/>
            </a:pPr>
            <a:r>
              <a:rPr b="0" i="0" lang="en-GB" sz="1800">
                <a:solidFill>
                  <a:srgbClr val="000000"/>
                </a:solidFill>
                <a:latin typeface="Calibri"/>
                <a:ea typeface="Calibri"/>
                <a:cs typeface="Calibri"/>
                <a:sym typeface="Calibri"/>
              </a:rPr>
              <a:t>Voluntary</a:t>
            </a:r>
            <a:endParaRPr/>
          </a:p>
        </p:txBody>
      </p:sp>
      <p:sp>
        <p:nvSpPr>
          <p:cNvPr id="260" name="Google Shape;260;p8"/>
          <p:cNvSpPr/>
          <p:nvPr/>
        </p:nvSpPr>
        <p:spPr>
          <a:xfrm>
            <a:off x="326570"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strike="noStrike">
                <a:solidFill>
                  <a:srgbClr val="000000"/>
                </a:solidFill>
                <a:latin typeface="Calibri"/>
                <a:ea typeface="Calibri"/>
                <a:cs typeface="Calibri"/>
                <a:sym typeface="Calibri"/>
              </a:rPr>
              <a:t>The action of proving or supplying something for use.</a:t>
            </a:r>
            <a:endParaRPr sz="1600">
              <a:solidFill>
                <a:schemeClr val="dk1"/>
              </a:solidFill>
              <a:latin typeface="Calibri"/>
              <a:ea typeface="Calibri"/>
              <a:cs typeface="Calibri"/>
              <a:sym typeface="Calibri"/>
            </a:endParaRPr>
          </a:p>
        </p:txBody>
      </p:sp>
      <p:sp>
        <p:nvSpPr>
          <p:cNvPr id="261" name="Google Shape;261;p8"/>
          <p:cNvSpPr/>
          <p:nvPr/>
        </p:nvSpPr>
        <p:spPr>
          <a:xfrm>
            <a:off x="3548742" y="7815941"/>
            <a:ext cx="2939143" cy="1524000"/>
          </a:xfrm>
          <a:prstGeom prst="roundRect">
            <a:avLst>
              <a:gd fmla="val 16667" name="adj"/>
            </a:avLst>
          </a:prstGeom>
          <a:solidFill>
            <a:schemeClr val="lt1"/>
          </a:solidFill>
          <a:ln cap="flat" cmpd="sng" w="57150">
            <a:solidFill>
              <a:srgbClr val="FF00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200" u="none" strike="noStrike">
                <a:solidFill>
                  <a:srgbClr val="000000"/>
                </a:solidFill>
                <a:latin typeface="Calibri"/>
                <a:ea typeface="Calibri"/>
                <a:cs typeface="Calibri"/>
                <a:sym typeface="Calibri"/>
              </a:rPr>
              <a:t>Public sector organisations </a:t>
            </a:r>
            <a:r>
              <a:rPr b="1" i="0" lang="en-GB" sz="1200" u="none" strike="noStrike">
                <a:solidFill>
                  <a:srgbClr val="000000"/>
                </a:solidFill>
                <a:latin typeface="Calibri"/>
                <a:ea typeface="Calibri"/>
                <a:cs typeface="Calibri"/>
                <a:sym typeface="Calibri"/>
              </a:rPr>
              <a:t>are owned by the government</a:t>
            </a:r>
            <a:r>
              <a:rPr b="0" i="0" lang="en-GB" sz="1200" u="none" strike="noStrike">
                <a:solidFill>
                  <a:srgbClr val="000000"/>
                </a:solidFill>
                <a:latin typeface="Calibri"/>
                <a:ea typeface="Calibri"/>
                <a:cs typeface="Calibri"/>
                <a:sym typeface="Calibri"/>
              </a:rPr>
              <a:t>. They provide goods and services for the benefit of the community. They are run by the government. They operate with money raised from taxes.</a:t>
            </a:r>
            <a:endParaRPr sz="1200">
              <a:solidFill>
                <a:schemeClr val="dk1"/>
              </a:solidFill>
              <a:latin typeface="Calibri"/>
              <a:ea typeface="Calibri"/>
              <a:cs typeface="Calibri"/>
              <a:sym typeface="Calibri"/>
            </a:endParaRPr>
          </a:p>
        </p:txBody>
      </p:sp>
      <p:pic>
        <p:nvPicPr>
          <p:cNvPr id="262" name="Google Shape;262;p8"/>
          <p:cNvPicPr preferRelativeResize="0"/>
          <p:nvPr/>
        </p:nvPicPr>
        <p:blipFill rotWithShape="1">
          <a:blip r:embed="rId3">
            <a:alphaModFix amt="20000"/>
          </a:blip>
          <a:srcRect b="20740" l="13510" r="10400" t="9289"/>
          <a:stretch/>
        </p:blipFill>
        <p:spPr>
          <a:xfrm>
            <a:off x="1796141" y="510757"/>
            <a:ext cx="1338961" cy="1329799"/>
          </a:xfrm>
          <a:prstGeom prst="rect">
            <a:avLst/>
          </a:prstGeom>
          <a:noFill/>
          <a:ln>
            <a:noFill/>
          </a:ln>
        </p:spPr>
      </p:pic>
      <p:pic>
        <p:nvPicPr>
          <p:cNvPr id="263" name="Google Shape;263;p8"/>
          <p:cNvPicPr preferRelativeResize="0"/>
          <p:nvPr/>
        </p:nvPicPr>
        <p:blipFill rotWithShape="1">
          <a:blip r:embed="rId4">
            <a:alphaModFix amt="20000"/>
          </a:blip>
          <a:srcRect b="20740" l="13510" r="10400" t="9289"/>
          <a:stretch/>
        </p:blipFill>
        <p:spPr>
          <a:xfrm>
            <a:off x="5033342" y="510757"/>
            <a:ext cx="1338961" cy="1329799"/>
          </a:xfrm>
          <a:prstGeom prst="rect">
            <a:avLst/>
          </a:prstGeom>
          <a:noFill/>
          <a:ln>
            <a:noFill/>
          </a:ln>
        </p:spPr>
      </p:pic>
      <p:pic>
        <p:nvPicPr>
          <p:cNvPr id="264" name="Google Shape;264;p8"/>
          <p:cNvPicPr preferRelativeResize="0"/>
          <p:nvPr/>
        </p:nvPicPr>
        <p:blipFill rotWithShape="1">
          <a:blip r:embed="rId5">
            <a:alphaModFix amt="20000"/>
          </a:blip>
          <a:srcRect b="20740" l="13510" r="10400" t="9289"/>
          <a:stretch/>
        </p:blipFill>
        <p:spPr>
          <a:xfrm>
            <a:off x="1796140" y="2416630"/>
            <a:ext cx="1338961" cy="1329799"/>
          </a:xfrm>
          <a:prstGeom prst="rect">
            <a:avLst/>
          </a:prstGeom>
          <a:noFill/>
          <a:ln>
            <a:noFill/>
          </a:ln>
        </p:spPr>
      </p:pic>
      <p:pic>
        <p:nvPicPr>
          <p:cNvPr id="265" name="Google Shape;265;p8"/>
          <p:cNvPicPr preferRelativeResize="0"/>
          <p:nvPr/>
        </p:nvPicPr>
        <p:blipFill rotWithShape="1">
          <a:blip r:embed="rId6">
            <a:alphaModFix amt="20000"/>
          </a:blip>
          <a:srcRect b="20740" l="13510" r="10400" t="9289"/>
          <a:stretch/>
        </p:blipFill>
        <p:spPr>
          <a:xfrm>
            <a:off x="1796139" y="4211899"/>
            <a:ext cx="1338961" cy="1329799"/>
          </a:xfrm>
          <a:prstGeom prst="rect">
            <a:avLst/>
          </a:prstGeom>
          <a:noFill/>
          <a:ln>
            <a:noFill/>
          </a:ln>
        </p:spPr>
      </p:pic>
      <p:pic>
        <p:nvPicPr>
          <p:cNvPr id="266" name="Google Shape;266;p8"/>
          <p:cNvPicPr preferRelativeResize="0"/>
          <p:nvPr/>
        </p:nvPicPr>
        <p:blipFill rotWithShape="1">
          <a:blip r:embed="rId7">
            <a:alphaModFix amt="20000"/>
          </a:blip>
          <a:srcRect b="20740" l="13510" r="10400" t="9289"/>
          <a:stretch/>
        </p:blipFill>
        <p:spPr>
          <a:xfrm>
            <a:off x="1796139" y="6062470"/>
            <a:ext cx="1338961" cy="1329799"/>
          </a:xfrm>
          <a:prstGeom prst="rect">
            <a:avLst/>
          </a:prstGeom>
          <a:noFill/>
          <a:ln>
            <a:noFill/>
          </a:ln>
        </p:spPr>
      </p:pic>
      <p:pic>
        <p:nvPicPr>
          <p:cNvPr id="267" name="Google Shape;267;p8"/>
          <p:cNvPicPr preferRelativeResize="0"/>
          <p:nvPr/>
        </p:nvPicPr>
        <p:blipFill rotWithShape="1">
          <a:blip r:embed="rId8">
            <a:alphaModFix amt="20000"/>
          </a:blip>
          <a:srcRect b="20740" l="13510" r="10400" t="9289"/>
          <a:stretch/>
        </p:blipFill>
        <p:spPr>
          <a:xfrm>
            <a:off x="1796138" y="7913041"/>
            <a:ext cx="1338961" cy="1329799"/>
          </a:xfrm>
          <a:prstGeom prst="rect">
            <a:avLst/>
          </a:prstGeom>
          <a:noFill/>
          <a:ln>
            <a:noFill/>
          </a:ln>
        </p:spPr>
      </p:pic>
      <p:pic>
        <p:nvPicPr>
          <p:cNvPr id="268" name="Google Shape;268;p8"/>
          <p:cNvPicPr preferRelativeResize="0"/>
          <p:nvPr/>
        </p:nvPicPr>
        <p:blipFill rotWithShape="1">
          <a:blip r:embed="rId9">
            <a:alphaModFix amt="20000"/>
          </a:blip>
          <a:srcRect b="20740" l="13510" r="10400" t="9289"/>
          <a:stretch/>
        </p:blipFill>
        <p:spPr>
          <a:xfrm>
            <a:off x="5033342" y="2361328"/>
            <a:ext cx="1338961" cy="1329799"/>
          </a:xfrm>
          <a:prstGeom prst="rect">
            <a:avLst/>
          </a:prstGeom>
          <a:noFill/>
          <a:ln>
            <a:noFill/>
          </a:ln>
        </p:spPr>
      </p:pic>
      <p:pic>
        <p:nvPicPr>
          <p:cNvPr id="269" name="Google Shape;269;p8"/>
          <p:cNvPicPr preferRelativeResize="0"/>
          <p:nvPr/>
        </p:nvPicPr>
        <p:blipFill rotWithShape="1">
          <a:blip r:embed="rId10">
            <a:alphaModFix amt="20000"/>
          </a:blip>
          <a:srcRect b="20740" l="13510" r="10400" t="9289"/>
          <a:stretch/>
        </p:blipFill>
        <p:spPr>
          <a:xfrm>
            <a:off x="5033341" y="4211898"/>
            <a:ext cx="1338961" cy="1329799"/>
          </a:xfrm>
          <a:prstGeom prst="rect">
            <a:avLst/>
          </a:prstGeom>
          <a:noFill/>
          <a:ln>
            <a:noFill/>
          </a:ln>
        </p:spPr>
      </p:pic>
      <p:pic>
        <p:nvPicPr>
          <p:cNvPr id="270" name="Google Shape;270;p8"/>
          <p:cNvPicPr preferRelativeResize="0"/>
          <p:nvPr/>
        </p:nvPicPr>
        <p:blipFill rotWithShape="1">
          <a:blip r:embed="rId11">
            <a:alphaModFix amt="20000"/>
          </a:blip>
          <a:srcRect b="20740" l="13510" r="10400" t="9289"/>
          <a:stretch/>
        </p:blipFill>
        <p:spPr>
          <a:xfrm>
            <a:off x="5033341" y="6062469"/>
            <a:ext cx="1338961" cy="1329799"/>
          </a:xfrm>
          <a:prstGeom prst="rect">
            <a:avLst/>
          </a:prstGeom>
          <a:noFill/>
          <a:ln>
            <a:noFill/>
          </a:ln>
        </p:spPr>
      </p:pic>
      <p:pic>
        <p:nvPicPr>
          <p:cNvPr id="271" name="Google Shape;271;p8"/>
          <p:cNvPicPr preferRelativeResize="0"/>
          <p:nvPr/>
        </p:nvPicPr>
        <p:blipFill rotWithShape="1">
          <a:blip r:embed="rId12">
            <a:alphaModFix amt="20000"/>
          </a:blip>
          <a:srcRect b="20740" l="13510" r="10400" t="9289"/>
          <a:stretch/>
        </p:blipFill>
        <p:spPr>
          <a:xfrm>
            <a:off x="5033341" y="7913040"/>
            <a:ext cx="1338961" cy="1329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9"/>
          <p:cNvPicPr preferRelativeResize="0"/>
          <p:nvPr/>
        </p:nvPicPr>
        <p:blipFill rotWithShape="1">
          <a:blip r:embed="rId3">
            <a:alphaModFix/>
          </a:blip>
          <a:srcRect b="33860" l="30737" r="35790" t="37509"/>
          <a:stretch/>
        </p:blipFill>
        <p:spPr>
          <a:xfrm>
            <a:off x="3592289" y="7800716"/>
            <a:ext cx="2875549" cy="1586680"/>
          </a:xfrm>
          <a:prstGeom prst="rect">
            <a:avLst/>
          </a:prstGeom>
          <a:noFill/>
          <a:ln>
            <a:noFill/>
          </a:ln>
        </p:spPr>
      </p:pic>
      <p:pic>
        <p:nvPicPr>
          <p:cNvPr id="277" name="Google Shape;277;p9"/>
          <p:cNvPicPr preferRelativeResize="0"/>
          <p:nvPr/>
        </p:nvPicPr>
        <p:blipFill rotWithShape="1">
          <a:blip r:embed="rId3">
            <a:alphaModFix/>
          </a:blip>
          <a:srcRect b="33860" l="30737" r="35790" t="37509"/>
          <a:stretch/>
        </p:blipFill>
        <p:spPr>
          <a:xfrm>
            <a:off x="370114" y="7784601"/>
            <a:ext cx="2875549" cy="1586680"/>
          </a:xfrm>
          <a:prstGeom prst="rect">
            <a:avLst/>
          </a:prstGeom>
          <a:noFill/>
          <a:ln>
            <a:noFill/>
          </a:ln>
        </p:spPr>
      </p:pic>
      <p:pic>
        <p:nvPicPr>
          <p:cNvPr id="278" name="Google Shape;278;p9"/>
          <p:cNvPicPr preferRelativeResize="0"/>
          <p:nvPr/>
        </p:nvPicPr>
        <p:blipFill rotWithShape="1">
          <a:blip r:embed="rId3">
            <a:alphaModFix/>
          </a:blip>
          <a:srcRect b="33860" l="30737" r="35790" t="37509"/>
          <a:stretch/>
        </p:blipFill>
        <p:spPr>
          <a:xfrm>
            <a:off x="3593729" y="5934030"/>
            <a:ext cx="2875549" cy="1586680"/>
          </a:xfrm>
          <a:prstGeom prst="rect">
            <a:avLst/>
          </a:prstGeom>
          <a:noFill/>
          <a:ln>
            <a:noFill/>
          </a:ln>
        </p:spPr>
      </p:pic>
      <p:pic>
        <p:nvPicPr>
          <p:cNvPr id="279" name="Google Shape;279;p9"/>
          <p:cNvPicPr preferRelativeResize="0"/>
          <p:nvPr/>
        </p:nvPicPr>
        <p:blipFill rotWithShape="1">
          <a:blip r:embed="rId3">
            <a:alphaModFix/>
          </a:blip>
          <a:srcRect b="33860" l="30737" r="35790" t="37509"/>
          <a:stretch/>
        </p:blipFill>
        <p:spPr>
          <a:xfrm>
            <a:off x="370114" y="5924450"/>
            <a:ext cx="2875549" cy="1586680"/>
          </a:xfrm>
          <a:prstGeom prst="rect">
            <a:avLst/>
          </a:prstGeom>
          <a:noFill/>
          <a:ln>
            <a:noFill/>
          </a:ln>
        </p:spPr>
      </p:pic>
      <p:pic>
        <p:nvPicPr>
          <p:cNvPr id="280" name="Google Shape;280;p9"/>
          <p:cNvPicPr preferRelativeResize="0"/>
          <p:nvPr/>
        </p:nvPicPr>
        <p:blipFill rotWithShape="1">
          <a:blip r:embed="rId3">
            <a:alphaModFix/>
          </a:blip>
          <a:srcRect b="33860" l="30737" r="35790" t="37509"/>
          <a:stretch/>
        </p:blipFill>
        <p:spPr>
          <a:xfrm>
            <a:off x="3592289" y="4083459"/>
            <a:ext cx="2875549" cy="1586680"/>
          </a:xfrm>
          <a:prstGeom prst="rect">
            <a:avLst/>
          </a:prstGeom>
          <a:noFill/>
          <a:ln>
            <a:noFill/>
          </a:ln>
        </p:spPr>
      </p:pic>
      <p:pic>
        <p:nvPicPr>
          <p:cNvPr id="281" name="Google Shape;281;p9"/>
          <p:cNvPicPr preferRelativeResize="0"/>
          <p:nvPr/>
        </p:nvPicPr>
        <p:blipFill rotWithShape="1">
          <a:blip r:embed="rId3">
            <a:alphaModFix/>
          </a:blip>
          <a:srcRect b="33860" l="30737" r="35790" t="37509"/>
          <a:stretch/>
        </p:blipFill>
        <p:spPr>
          <a:xfrm>
            <a:off x="370114" y="4083459"/>
            <a:ext cx="2875549" cy="1586680"/>
          </a:xfrm>
          <a:prstGeom prst="rect">
            <a:avLst/>
          </a:prstGeom>
          <a:noFill/>
          <a:ln>
            <a:noFill/>
          </a:ln>
        </p:spPr>
      </p:pic>
      <p:pic>
        <p:nvPicPr>
          <p:cNvPr id="282" name="Google Shape;282;p9"/>
          <p:cNvPicPr preferRelativeResize="0"/>
          <p:nvPr/>
        </p:nvPicPr>
        <p:blipFill rotWithShape="1">
          <a:blip r:embed="rId3">
            <a:alphaModFix/>
          </a:blip>
          <a:srcRect b="33860" l="30737" r="35790" t="37509"/>
          <a:stretch/>
        </p:blipFill>
        <p:spPr>
          <a:xfrm>
            <a:off x="3607712" y="2232888"/>
            <a:ext cx="2875549" cy="1586680"/>
          </a:xfrm>
          <a:prstGeom prst="rect">
            <a:avLst/>
          </a:prstGeom>
          <a:noFill/>
          <a:ln>
            <a:noFill/>
          </a:ln>
        </p:spPr>
      </p:pic>
      <p:pic>
        <p:nvPicPr>
          <p:cNvPr id="283" name="Google Shape;283;p9"/>
          <p:cNvPicPr preferRelativeResize="0"/>
          <p:nvPr/>
        </p:nvPicPr>
        <p:blipFill rotWithShape="1">
          <a:blip r:embed="rId3">
            <a:alphaModFix/>
          </a:blip>
          <a:srcRect b="33860" l="30737" r="35790" t="37509"/>
          <a:stretch/>
        </p:blipFill>
        <p:spPr>
          <a:xfrm>
            <a:off x="358366" y="2264228"/>
            <a:ext cx="2875549" cy="1586680"/>
          </a:xfrm>
          <a:prstGeom prst="rect">
            <a:avLst/>
          </a:prstGeom>
          <a:noFill/>
          <a:ln>
            <a:noFill/>
          </a:ln>
        </p:spPr>
      </p:pic>
      <p:pic>
        <p:nvPicPr>
          <p:cNvPr id="284" name="Google Shape;284;p9"/>
          <p:cNvPicPr preferRelativeResize="0"/>
          <p:nvPr/>
        </p:nvPicPr>
        <p:blipFill rotWithShape="1">
          <a:blip r:embed="rId3">
            <a:alphaModFix/>
          </a:blip>
          <a:srcRect b="33860" l="30737" r="35790" t="37509"/>
          <a:stretch/>
        </p:blipFill>
        <p:spPr>
          <a:xfrm>
            <a:off x="370115" y="413657"/>
            <a:ext cx="2875549" cy="1586680"/>
          </a:xfrm>
          <a:prstGeom prst="rect">
            <a:avLst/>
          </a:prstGeom>
          <a:noFill/>
          <a:ln>
            <a:noFill/>
          </a:ln>
        </p:spPr>
      </p:pic>
      <p:pic>
        <p:nvPicPr>
          <p:cNvPr id="285" name="Google Shape;285;p9"/>
          <p:cNvPicPr preferRelativeResize="0"/>
          <p:nvPr/>
        </p:nvPicPr>
        <p:blipFill rotWithShape="1">
          <a:blip r:embed="rId3">
            <a:alphaModFix/>
          </a:blip>
          <a:srcRect b="33860" l="30737" r="35790" t="37509"/>
          <a:stretch/>
        </p:blipFill>
        <p:spPr>
          <a:xfrm>
            <a:off x="3592289" y="382317"/>
            <a:ext cx="2875549" cy="1586680"/>
          </a:xfrm>
          <a:prstGeom prst="rect">
            <a:avLst/>
          </a:prstGeom>
          <a:noFill/>
          <a:ln>
            <a:noFill/>
          </a:ln>
        </p:spPr>
      </p:pic>
      <p:sp>
        <p:nvSpPr>
          <p:cNvPr id="286" name="Google Shape;286;p9"/>
          <p:cNvSpPr/>
          <p:nvPr/>
        </p:nvSpPr>
        <p:spPr>
          <a:xfrm>
            <a:off x="326570"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What activity do older people need to take part in particularly and why? </a:t>
            </a:r>
            <a:endParaRPr sz="1800">
              <a:solidFill>
                <a:schemeClr val="dk1"/>
              </a:solidFill>
              <a:latin typeface="Calibri"/>
              <a:ea typeface="Calibri"/>
              <a:cs typeface="Calibri"/>
              <a:sym typeface="Calibri"/>
            </a:endParaRPr>
          </a:p>
        </p:txBody>
      </p:sp>
      <p:sp>
        <p:nvSpPr>
          <p:cNvPr id="287" name="Google Shape;287;p9"/>
          <p:cNvSpPr/>
          <p:nvPr/>
        </p:nvSpPr>
        <p:spPr>
          <a:xfrm>
            <a:off x="3544118" y="413657"/>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How might age affect physical activity and sport participation? </a:t>
            </a:r>
            <a:endParaRPr sz="1800">
              <a:solidFill>
                <a:schemeClr val="dk1"/>
              </a:solidFill>
              <a:latin typeface="Calibri"/>
              <a:ea typeface="Calibri"/>
              <a:cs typeface="Calibri"/>
              <a:sym typeface="Calibri"/>
            </a:endParaRPr>
          </a:p>
        </p:txBody>
      </p:sp>
      <p:sp>
        <p:nvSpPr>
          <p:cNvPr id="288" name="Google Shape;288;p9"/>
          <p:cNvSpPr/>
          <p:nvPr/>
        </p:nvSpPr>
        <p:spPr>
          <a:xfrm>
            <a:off x="326570"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GB" sz="1800">
                <a:solidFill>
                  <a:srgbClr val="000000"/>
                </a:solidFill>
                <a:latin typeface="Calibri"/>
                <a:ea typeface="Calibri"/>
                <a:cs typeface="Calibri"/>
                <a:sym typeface="Calibri"/>
              </a:rPr>
              <a:t>Name one factor that could influence participation in sport. </a:t>
            </a:r>
            <a:endParaRPr sz="1800">
              <a:solidFill>
                <a:schemeClr val="dk1"/>
              </a:solidFill>
              <a:latin typeface="Calibri"/>
              <a:ea typeface="Calibri"/>
              <a:cs typeface="Calibri"/>
              <a:sym typeface="Calibri"/>
            </a:endParaRPr>
          </a:p>
        </p:txBody>
      </p:sp>
      <p:sp>
        <p:nvSpPr>
          <p:cNvPr id="289" name="Google Shape;289;p9"/>
          <p:cNvSpPr/>
          <p:nvPr/>
        </p:nvSpPr>
        <p:spPr>
          <a:xfrm>
            <a:off x="3548742" y="2264228"/>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What are the four different age categories for participants?</a:t>
            </a:r>
            <a:endParaRPr/>
          </a:p>
        </p:txBody>
      </p:sp>
      <p:sp>
        <p:nvSpPr>
          <p:cNvPr id="290" name="Google Shape;290;p9"/>
          <p:cNvSpPr/>
          <p:nvPr/>
        </p:nvSpPr>
        <p:spPr>
          <a:xfrm>
            <a:off x="326570"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Why might family and peers affect your participation in sport or physical activity?</a:t>
            </a:r>
            <a:endParaRPr/>
          </a:p>
        </p:txBody>
      </p:sp>
      <p:sp>
        <p:nvSpPr>
          <p:cNvPr id="291" name="Google Shape;291;p9"/>
          <p:cNvSpPr/>
          <p:nvPr/>
        </p:nvSpPr>
        <p:spPr>
          <a:xfrm>
            <a:off x="3548742" y="4114799"/>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800">
                <a:solidFill>
                  <a:schemeClr val="dk1"/>
                </a:solidFill>
                <a:latin typeface="Calibri"/>
                <a:ea typeface="Calibri"/>
                <a:cs typeface="Calibri"/>
                <a:sym typeface="Calibri"/>
              </a:rPr>
              <a:t>Why might gender affect your participation in sport or physical activity?</a:t>
            </a:r>
            <a:endParaRPr/>
          </a:p>
        </p:txBody>
      </p:sp>
      <p:sp>
        <p:nvSpPr>
          <p:cNvPr id="292" name="Google Shape;292;p9"/>
          <p:cNvSpPr/>
          <p:nvPr/>
        </p:nvSpPr>
        <p:spPr>
          <a:xfrm>
            <a:off x="326570"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9"/>
          <p:cNvSpPr/>
          <p:nvPr/>
        </p:nvSpPr>
        <p:spPr>
          <a:xfrm>
            <a:off x="3548742" y="5965370"/>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9"/>
          <p:cNvSpPr/>
          <p:nvPr/>
        </p:nvSpPr>
        <p:spPr>
          <a:xfrm>
            <a:off x="326570"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9"/>
          <p:cNvSpPr/>
          <p:nvPr/>
        </p:nvSpPr>
        <p:spPr>
          <a:xfrm>
            <a:off x="3548742" y="7815941"/>
            <a:ext cx="2939143" cy="1524000"/>
          </a:xfrm>
          <a:prstGeom prst="roundRect">
            <a:avLst>
              <a:gd fmla="val 16667" name="adj"/>
            </a:avLst>
          </a:prstGeom>
          <a:noFill/>
          <a:ln cap="flat" cmpd="sng" w="57150">
            <a:solidFill>
              <a:srgbClr val="0C0C0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2021-11-12T10:02:57Z</dcterms:created>
  <dc:creator>Katie Dundas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0x010100571EE9A8EF10C649B4181C4A646D224E</vt:lpwstr>
  </property>
</Properties>
</file>