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6858000" cx="12192000"/>
  <p:notesSz cx="6858000" cy="9144000"/>
  <p:embeddedFontLst>
    <p:embeddedFont>
      <p:font typeface="Lustria"/>
      <p:regular r:id="rId49"/>
    </p:embeddedFont>
    <p:embeddedFont>
      <p:font typeface="Open Sans"/>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54" roundtripDataSignature="AMtx7mgCvgGhylDJVr9Vusa0Z4xCEFQs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font" Target="fonts/Lustria-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penSans-bold.fntdata"/><Relationship Id="rId50" Type="http://schemas.openxmlformats.org/officeDocument/2006/relationships/font" Target="fonts/OpenSans-regular.fntdata"/><Relationship Id="rId53" Type="http://schemas.openxmlformats.org/officeDocument/2006/relationships/font" Target="fonts/OpenSans-boldItalic.fntdata"/><Relationship Id="rId52" Type="http://schemas.openxmlformats.org/officeDocument/2006/relationships/font" Target="fonts/OpenSans-italic.fntdata"/><Relationship Id="rId11" Type="http://schemas.openxmlformats.org/officeDocument/2006/relationships/slide" Target="slides/slide6.xml"/><Relationship Id="rId10" Type="http://schemas.openxmlformats.org/officeDocument/2006/relationships/slide" Target="slides/slide5.xml"/><Relationship Id="rId54"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fotopedia.com/redirect?u=http%3A%2F%2Fwww.flickr.com%2Fphotos%2F76609791%40N00" TargetMode="External"/><Relationship Id="rId3" Type="http://schemas.openxmlformats.org/officeDocument/2006/relationships/hyperlink" Target="http://www.fotopedia.com/redirect?u=http%3A%2F%2Fwww.flickr.com%2Fphotos%2F76609791%40N00%2F3618588891" TargetMode="External"/><Relationship Id="rId4" Type="http://schemas.openxmlformats.org/officeDocument/2006/relationships/hyperlink" Target="http://www.flickr.com/photos/28990363@N05/2935994114/"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4" name="Google Shape;19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0" name="Google Shape;21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8" name="Google Shape;21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Photo (Netball): </a:t>
            </a:r>
            <a:r>
              <a:rPr lang="en-GB"/>
              <a:t>© </a:t>
            </a:r>
            <a:r>
              <a:rPr lang="en-GB" u="sng">
                <a:solidFill>
                  <a:schemeClr val="hlink"/>
                </a:solidFill>
                <a:hlinkClick r:id="rId2"/>
              </a:rPr>
              <a:t>paddynapper</a:t>
            </a:r>
            <a:r>
              <a:rPr lang="en-GB"/>
              <a:t> on </a:t>
            </a:r>
            <a:r>
              <a:rPr lang="en-GB" u="sng">
                <a:solidFill>
                  <a:schemeClr val="hlink"/>
                </a:solidFill>
                <a:hlinkClick r:id="rId3"/>
              </a:rPr>
              <a:t>Flickr</a:t>
            </a:r>
            <a:r>
              <a:rPr lang="en-GB"/>
              <a:t>.</a:t>
            </a:r>
            <a:r>
              <a:rPr i="1" lang="en-GB"/>
              <a:t> </a:t>
            </a:r>
            <a:r>
              <a:rPr lang="en-GB"/>
              <a:t>This image is reproduced under the terms of the Creative Commons License 3.0. </a:t>
            </a:r>
            <a:r>
              <a:rPr lang="en-GB" u="sng">
                <a:solidFill>
                  <a:schemeClr val="hlink"/>
                </a:solidFill>
                <a:hlinkClick r:id="rId4"/>
              </a:rPr>
              <a:t>http://www.flickr.com/photos/28990363@N05/2935994114/</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6" name="Google Shape;23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37" name="Google Shape;23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5" name="Google Shape;24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46" name="Google Shape;24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4" name="Google Shape;25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55" name="Google Shape;25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Photos</a:t>
            </a:r>
            <a:r>
              <a:rPr lang="en-GB"/>
              <a:t>: © Stock.xchng. </a:t>
            </a:r>
            <a:endParaRPr/>
          </a:p>
          <a:p>
            <a:pPr indent="0" lvl="0" marL="0" rtl="0" algn="l">
              <a:spcBef>
                <a:spcPts val="0"/>
              </a:spcBef>
              <a:spcAft>
                <a:spcPts val="0"/>
              </a:spcAft>
              <a:buNone/>
            </a:pPr>
            <a:r>
              <a:t/>
            </a:r>
            <a:endParaRPr/>
          </a:p>
        </p:txBody>
      </p:sp>
      <p:sp>
        <p:nvSpPr>
          <p:cNvPr id="425" name="Google Shape;425;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3" name="Google Shape;433;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lang="en-GB" sz="1200">
                <a:solidFill>
                  <a:schemeClr val="dk1"/>
                </a:solidFill>
                <a:latin typeface="Times New Roman"/>
                <a:ea typeface="Times New Roman"/>
                <a:cs typeface="Times New Roman"/>
                <a:sym typeface="Times New Roman"/>
              </a:rPr>
              <a:t>‹#›</a:t>
            </a:fld>
            <a:endParaRPr b="0"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2" name="Google Shape;442;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lang="en-GB" sz="1200">
                <a:solidFill>
                  <a:schemeClr val="dk1"/>
                </a:solidFill>
                <a:latin typeface="Times New Roman"/>
                <a:ea typeface="Times New Roman"/>
                <a:cs typeface="Times New Roman"/>
                <a:sym typeface="Times New Roman"/>
              </a:rPr>
              <a:t>‹#›</a:t>
            </a:fld>
            <a:endParaRPr b="0"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1" name="Google Shape;451;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lang="en-GB" sz="1200">
                <a:solidFill>
                  <a:schemeClr val="dk1"/>
                </a:solidFill>
                <a:latin typeface="Times New Roman"/>
                <a:ea typeface="Times New Roman"/>
                <a:cs typeface="Times New Roman"/>
                <a:sym typeface="Times New Roman"/>
              </a:rPr>
              <a:t>‹#›</a:t>
            </a:fld>
            <a:endParaRPr b="0"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8" name="Google Shape;468;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lang="en-GB" sz="1200">
                <a:solidFill>
                  <a:schemeClr val="dk1"/>
                </a:solidFill>
                <a:latin typeface="Times New Roman"/>
                <a:ea typeface="Times New Roman"/>
                <a:cs typeface="Times New Roman"/>
                <a:sym typeface="Times New Roman"/>
              </a:rPr>
              <a:t>‹#›</a:t>
            </a:fld>
            <a:endParaRPr b="0"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8" name="Google Shape;478;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9" name="Google Shape;479;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lang="en-GB" sz="1200">
                <a:solidFill>
                  <a:schemeClr val="dk1"/>
                </a:solidFill>
                <a:latin typeface="Times New Roman"/>
                <a:ea typeface="Times New Roman"/>
                <a:cs typeface="Times New Roman"/>
                <a:sym typeface="Times New Roman"/>
              </a:rPr>
              <a:t>‹#›</a:t>
            </a:fld>
            <a:endParaRPr b="0"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7" name="Google Shape;487;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lang="en-GB" sz="1200">
                <a:solidFill>
                  <a:schemeClr val="dk1"/>
                </a:solidFill>
                <a:latin typeface="Times New Roman"/>
                <a:ea typeface="Times New Roman"/>
                <a:cs typeface="Times New Roman"/>
                <a:sym typeface="Times New Roman"/>
              </a:rPr>
              <a:t>‹#›</a:t>
            </a:fld>
            <a:endParaRPr b="0"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5" name="Google Shape;13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6" name="Google Shape;496;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4" name="Google Shape;504;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2" name="Google Shape;512;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4" name="Google Shape;524;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8" name="Google Shape;14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7" name="Google Shape;15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6" name="Google Shape;18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Photo (Tennis): </a:t>
            </a:r>
            <a:r>
              <a:rPr lang="en-GB"/>
              <a:t>© Stock.xchng. http://www.sxc.hu/photo/1064561</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 name="Shape 22"/>
        <p:cNvGrpSpPr/>
        <p:nvPr/>
      </p:nvGrpSpPr>
      <p:grpSpPr>
        <a:xfrm>
          <a:off x="0" y="0"/>
          <a:ext cx="0" cy="0"/>
          <a:chOff x="0" y="0"/>
          <a:chExt cx="0" cy="0"/>
        </a:xfrm>
      </p:grpSpPr>
      <p:sp>
        <p:nvSpPr>
          <p:cNvPr id="23" name="Google Shape;23;p45"/>
          <p:cNvSpPr txBox="1"/>
          <p:nvPr>
            <p:ph type="ctrTitle"/>
          </p:nvPr>
        </p:nvSpPr>
        <p:spPr>
          <a:xfrm>
            <a:off x="678426" y="889820"/>
            <a:ext cx="9989574" cy="359860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5400"/>
              <a:buFont typeface="Open Sans"/>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45"/>
          <p:cNvSpPr txBox="1"/>
          <p:nvPr>
            <p:ph idx="1" type="subTitle"/>
          </p:nvPr>
        </p:nvSpPr>
        <p:spPr>
          <a:xfrm>
            <a:off x="678426" y="4488426"/>
            <a:ext cx="6991776" cy="1302774"/>
          </a:xfrm>
          <a:prstGeom prst="rect">
            <a:avLst/>
          </a:prstGeom>
          <a:noFill/>
          <a:ln>
            <a:noFill/>
          </a:ln>
        </p:spPr>
        <p:txBody>
          <a:bodyPr anchorCtr="0" anchor="b" bIns="45700" lIns="91425" spcFirstLastPara="1" rIns="91425" wrap="square" tIns="45700">
            <a:normAutofit/>
          </a:bodyPr>
          <a:lstStyle>
            <a:lvl1pPr lvl="0" algn="l">
              <a:lnSpc>
                <a:spcPct val="120000"/>
              </a:lnSpc>
              <a:spcBef>
                <a:spcPts val="1000"/>
              </a:spcBef>
              <a:spcAft>
                <a:spcPts val="0"/>
              </a:spcAft>
              <a:buClr>
                <a:schemeClr val="dk1"/>
              </a:buClr>
              <a:buSzPts val="2000"/>
              <a:buNone/>
              <a:defRPr sz="2000"/>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5" name="Google Shape;25;p45"/>
          <p:cNvSpPr txBox="1"/>
          <p:nvPr>
            <p:ph idx="10" type="dt"/>
          </p:nvPr>
        </p:nvSpPr>
        <p:spPr>
          <a:xfrm>
            <a:off x="8369448" y="6356350"/>
            <a:ext cx="259259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5"/>
          <p:cNvSpPr txBox="1"/>
          <p:nvPr>
            <p:ph idx="11" type="ftr"/>
          </p:nvPr>
        </p:nvSpPr>
        <p:spPr>
          <a:xfrm>
            <a:off x="715383" y="6356350"/>
            <a:ext cx="453972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5"/>
          <p:cNvSpPr txBox="1"/>
          <p:nvPr>
            <p:ph idx="12" type="sldNum"/>
          </p:nvPr>
        </p:nvSpPr>
        <p:spPr>
          <a:xfrm>
            <a:off x="10919012" y="6356350"/>
            <a:ext cx="67235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2" name="Shape 82"/>
        <p:cNvGrpSpPr/>
        <p:nvPr/>
      </p:nvGrpSpPr>
      <p:grpSpPr>
        <a:xfrm>
          <a:off x="0" y="0"/>
          <a:ext cx="0" cy="0"/>
          <a:chOff x="0" y="0"/>
          <a:chExt cx="0" cy="0"/>
        </a:xfrm>
      </p:grpSpPr>
      <p:sp>
        <p:nvSpPr>
          <p:cNvPr id="83" name="Google Shape;83;p54"/>
          <p:cNvSpPr txBox="1"/>
          <p:nvPr>
            <p:ph type="title"/>
          </p:nvPr>
        </p:nvSpPr>
        <p:spPr>
          <a:xfrm>
            <a:off x="683342" y="1066800"/>
            <a:ext cx="4103431" cy="131752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54"/>
          <p:cNvSpPr/>
          <p:nvPr>
            <p:ph idx="2" type="pic"/>
          </p:nvPr>
        </p:nvSpPr>
        <p:spPr>
          <a:xfrm>
            <a:off x="5183188" y="1066800"/>
            <a:ext cx="6172200" cy="4794250"/>
          </a:xfrm>
          <a:prstGeom prst="rect">
            <a:avLst/>
          </a:prstGeom>
          <a:noFill/>
          <a:ln>
            <a:noFill/>
          </a:ln>
        </p:spPr>
      </p:sp>
      <p:sp>
        <p:nvSpPr>
          <p:cNvPr id="85" name="Google Shape;85;p54"/>
          <p:cNvSpPr txBox="1"/>
          <p:nvPr>
            <p:ph idx="1" type="body"/>
          </p:nvPr>
        </p:nvSpPr>
        <p:spPr>
          <a:xfrm>
            <a:off x="683342" y="2552700"/>
            <a:ext cx="4103431" cy="331628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dk1"/>
              </a:buClr>
              <a:buSzPts val="1600"/>
              <a:buNone/>
              <a:defRPr sz="1600"/>
            </a:lvl1pPr>
            <a:lvl2pPr indent="-228600" lvl="1" marL="914400" algn="l">
              <a:lnSpc>
                <a:spcPct val="120000"/>
              </a:lnSpc>
              <a:spcBef>
                <a:spcPts val="500"/>
              </a:spcBef>
              <a:spcAft>
                <a:spcPts val="0"/>
              </a:spcAft>
              <a:buClr>
                <a:schemeClr val="dk1"/>
              </a:buClr>
              <a:buSzPts val="1400"/>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6" name="Google Shape;86;p54"/>
          <p:cNvSpPr txBox="1"/>
          <p:nvPr>
            <p:ph idx="10" type="dt"/>
          </p:nvPr>
        </p:nvSpPr>
        <p:spPr>
          <a:xfrm>
            <a:off x="8369448" y="6356350"/>
            <a:ext cx="259259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54"/>
          <p:cNvSpPr txBox="1"/>
          <p:nvPr>
            <p:ph idx="11" type="ftr"/>
          </p:nvPr>
        </p:nvSpPr>
        <p:spPr>
          <a:xfrm>
            <a:off x="715383" y="6356350"/>
            <a:ext cx="453972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54"/>
          <p:cNvSpPr txBox="1"/>
          <p:nvPr>
            <p:ph idx="12" type="sldNum"/>
          </p:nvPr>
        </p:nvSpPr>
        <p:spPr>
          <a:xfrm>
            <a:off x="10919012" y="6356350"/>
            <a:ext cx="67235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9" name="Shape 89"/>
        <p:cNvGrpSpPr/>
        <p:nvPr/>
      </p:nvGrpSpPr>
      <p:grpSpPr>
        <a:xfrm>
          <a:off x="0" y="0"/>
          <a:ext cx="0" cy="0"/>
          <a:chOff x="0" y="0"/>
          <a:chExt cx="0" cy="0"/>
        </a:xfrm>
      </p:grpSpPr>
      <p:sp>
        <p:nvSpPr>
          <p:cNvPr id="90" name="Google Shape;90;p55"/>
          <p:cNvSpPr txBox="1"/>
          <p:nvPr>
            <p:ph type="title"/>
          </p:nvPr>
        </p:nvSpPr>
        <p:spPr>
          <a:xfrm>
            <a:off x="687935" y="472686"/>
            <a:ext cx="10691265" cy="137103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55"/>
          <p:cNvSpPr txBox="1"/>
          <p:nvPr>
            <p:ph idx="1" type="body"/>
          </p:nvPr>
        </p:nvSpPr>
        <p:spPr>
          <a:xfrm rot="5400000">
            <a:off x="4228224" y="-1234462"/>
            <a:ext cx="3636088" cy="10691265"/>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55"/>
          <p:cNvSpPr txBox="1"/>
          <p:nvPr>
            <p:ph idx="10" type="dt"/>
          </p:nvPr>
        </p:nvSpPr>
        <p:spPr>
          <a:xfrm>
            <a:off x="8369448" y="6356350"/>
            <a:ext cx="259259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55"/>
          <p:cNvSpPr txBox="1"/>
          <p:nvPr>
            <p:ph idx="11" type="ftr"/>
          </p:nvPr>
        </p:nvSpPr>
        <p:spPr>
          <a:xfrm>
            <a:off x="715383" y="6356350"/>
            <a:ext cx="453972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55"/>
          <p:cNvSpPr txBox="1"/>
          <p:nvPr>
            <p:ph idx="12" type="sldNum"/>
          </p:nvPr>
        </p:nvSpPr>
        <p:spPr>
          <a:xfrm>
            <a:off x="10919012" y="6356350"/>
            <a:ext cx="67235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5" name="Shape 95"/>
        <p:cNvGrpSpPr/>
        <p:nvPr/>
      </p:nvGrpSpPr>
      <p:grpSpPr>
        <a:xfrm>
          <a:off x="0" y="0"/>
          <a:ext cx="0" cy="0"/>
          <a:chOff x="0" y="0"/>
          <a:chExt cx="0" cy="0"/>
        </a:xfrm>
      </p:grpSpPr>
      <p:sp>
        <p:nvSpPr>
          <p:cNvPr id="96" name="Google Shape;96;p56"/>
          <p:cNvSpPr txBox="1"/>
          <p:nvPr>
            <p:ph type="title"/>
          </p:nvPr>
        </p:nvSpPr>
        <p:spPr>
          <a:xfrm rot="5400000">
            <a:off x="7924366" y="2315931"/>
            <a:ext cx="4984956" cy="2349043"/>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56"/>
          <p:cNvSpPr txBox="1"/>
          <p:nvPr>
            <p:ph idx="1" type="body"/>
          </p:nvPr>
        </p:nvSpPr>
        <p:spPr>
          <a:xfrm rot="5400000">
            <a:off x="2547783" y="-711610"/>
            <a:ext cx="4984956" cy="8404122"/>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56"/>
          <p:cNvSpPr txBox="1"/>
          <p:nvPr>
            <p:ph idx="10" type="dt"/>
          </p:nvPr>
        </p:nvSpPr>
        <p:spPr>
          <a:xfrm>
            <a:off x="8369448" y="6356350"/>
            <a:ext cx="259259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56"/>
          <p:cNvSpPr txBox="1"/>
          <p:nvPr>
            <p:ph idx="11" type="ftr"/>
          </p:nvPr>
        </p:nvSpPr>
        <p:spPr>
          <a:xfrm>
            <a:off x="715383" y="6356350"/>
            <a:ext cx="453972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56"/>
          <p:cNvSpPr txBox="1"/>
          <p:nvPr>
            <p:ph idx="12" type="sldNum"/>
          </p:nvPr>
        </p:nvSpPr>
        <p:spPr>
          <a:xfrm>
            <a:off x="10919012" y="6356350"/>
            <a:ext cx="67235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sp>
        <p:nvSpPr>
          <p:cNvPr id="29" name="Google Shape;29;p46"/>
          <p:cNvSpPr txBox="1"/>
          <p:nvPr>
            <p:ph idx="10" type="dt"/>
          </p:nvPr>
        </p:nvSpPr>
        <p:spPr>
          <a:xfrm>
            <a:off x="8369448" y="6356350"/>
            <a:ext cx="259259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6"/>
          <p:cNvSpPr txBox="1"/>
          <p:nvPr>
            <p:ph idx="11" type="ftr"/>
          </p:nvPr>
        </p:nvSpPr>
        <p:spPr>
          <a:xfrm>
            <a:off x="715383" y="6356350"/>
            <a:ext cx="453972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6"/>
          <p:cNvSpPr txBox="1"/>
          <p:nvPr>
            <p:ph idx="12" type="sldNum"/>
          </p:nvPr>
        </p:nvSpPr>
        <p:spPr>
          <a:xfrm>
            <a:off x="10919012" y="6356350"/>
            <a:ext cx="67235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32" name="Shape 32"/>
        <p:cNvGrpSpPr/>
        <p:nvPr/>
      </p:nvGrpSpPr>
      <p:grpSpPr>
        <a:xfrm>
          <a:off x="0" y="0"/>
          <a:ext cx="0" cy="0"/>
          <a:chOff x="0" y="0"/>
          <a:chExt cx="0" cy="0"/>
        </a:xfrm>
      </p:grpSpPr>
      <p:sp>
        <p:nvSpPr>
          <p:cNvPr id="33" name="Google Shape;33;p47"/>
          <p:cNvSpPr/>
          <p:nvPr/>
        </p:nvSpPr>
        <p:spPr>
          <a:xfrm>
            <a:off x="7972121" y="0"/>
            <a:ext cx="2857500" cy="6858000"/>
          </a:xfrm>
          <a:prstGeom prst="parallelogram">
            <a:avLst>
              <a:gd fmla="val 0" name="adj"/>
            </a:avLst>
          </a:prstGeom>
          <a:solidFill>
            <a:srgbClr val="F2F2F2">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sp>
        <p:nvSpPr>
          <p:cNvPr id="34" name="Google Shape;34;p47"/>
          <p:cNvSpPr/>
          <p:nvPr/>
        </p:nvSpPr>
        <p:spPr>
          <a:xfrm>
            <a:off x="6394450" y="0"/>
            <a:ext cx="153926"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sp>
        <p:nvSpPr>
          <p:cNvPr id="35" name="Google Shape;35;p47"/>
          <p:cNvSpPr txBox="1"/>
          <p:nvPr>
            <p:ph idx="10" type="dt"/>
          </p:nvPr>
        </p:nvSpPr>
        <p:spPr>
          <a:xfrm>
            <a:off x="8369448" y="6356350"/>
            <a:ext cx="259259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7"/>
          <p:cNvSpPr txBox="1"/>
          <p:nvPr>
            <p:ph idx="11" type="ftr"/>
          </p:nvPr>
        </p:nvSpPr>
        <p:spPr>
          <a:xfrm>
            <a:off x="715383" y="6356350"/>
            <a:ext cx="453972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7"/>
          <p:cNvSpPr txBox="1"/>
          <p:nvPr>
            <p:ph idx="12" type="sldNum"/>
          </p:nvPr>
        </p:nvSpPr>
        <p:spPr>
          <a:xfrm>
            <a:off x="10919012" y="6356350"/>
            <a:ext cx="67235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38" name="Google Shape;38;p47"/>
          <p:cNvSpPr/>
          <p:nvPr>
            <p:ph idx="2" type="pic"/>
          </p:nvPr>
        </p:nvSpPr>
        <p:spPr>
          <a:xfrm>
            <a:off x="0" y="0"/>
            <a:ext cx="6311900" cy="6858000"/>
          </a:xfrm>
          <a:prstGeom prst="rect">
            <a:avLst/>
          </a:prstGeom>
          <a:noFill/>
          <a:ln>
            <a:noFill/>
          </a:ln>
        </p:spPr>
      </p:sp>
      <p:sp>
        <p:nvSpPr>
          <p:cNvPr id="39" name="Google Shape;39;p47"/>
          <p:cNvSpPr txBox="1"/>
          <p:nvPr>
            <p:ph type="ctrTitle"/>
          </p:nvPr>
        </p:nvSpPr>
        <p:spPr>
          <a:xfrm>
            <a:off x="6629400" y="758952"/>
            <a:ext cx="4526280" cy="322751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6000"/>
              <a:buFont typeface="Lustria"/>
              <a:buNone/>
              <a:defRPr b="1" sz="6000">
                <a:solidFill>
                  <a:schemeClr val="accent1"/>
                </a:solidFill>
                <a:latin typeface="Lustria"/>
                <a:ea typeface="Lustria"/>
                <a:cs typeface="Lustria"/>
                <a:sym typeface="Lust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47"/>
          <p:cNvSpPr txBox="1"/>
          <p:nvPr>
            <p:ph idx="1" type="subTitle"/>
          </p:nvPr>
        </p:nvSpPr>
        <p:spPr>
          <a:xfrm>
            <a:off x="6632171" y="4508500"/>
            <a:ext cx="4526280" cy="1279652"/>
          </a:xfrm>
          <a:prstGeom prst="rect">
            <a:avLst/>
          </a:prstGeom>
          <a:noFill/>
          <a:ln>
            <a:noFill/>
          </a:ln>
        </p:spPr>
        <p:txBody>
          <a:bodyPr anchorCtr="0" anchor="t" bIns="45700" lIns="91425" spcFirstLastPara="1" rIns="91425" wrap="square" tIns="45700">
            <a:normAutofit/>
          </a:bodyPr>
          <a:lstStyle>
            <a:lvl1pPr lvl="0" algn="l">
              <a:lnSpc>
                <a:spcPct val="120000"/>
              </a:lnSpc>
              <a:spcBef>
                <a:spcPts val="1000"/>
              </a:spcBef>
              <a:spcAft>
                <a:spcPts val="0"/>
              </a:spcAft>
              <a:buClr>
                <a:srgbClr val="3F3F3F"/>
              </a:buClr>
              <a:buSzPts val="2400"/>
              <a:buNone/>
              <a:defRPr sz="2400" cap="none">
                <a:solidFill>
                  <a:srgbClr val="3F3F3F"/>
                </a:solidFill>
                <a:latin typeface="Lustria"/>
                <a:ea typeface="Lustria"/>
                <a:cs typeface="Lustria"/>
                <a:sym typeface="Lustria"/>
              </a:defRPr>
            </a:lvl1pPr>
            <a:lvl2pPr lvl="1" algn="ctr">
              <a:lnSpc>
                <a:spcPct val="120000"/>
              </a:lnSpc>
              <a:spcBef>
                <a:spcPts val="500"/>
              </a:spcBef>
              <a:spcAft>
                <a:spcPts val="0"/>
              </a:spcAft>
              <a:buClr>
                <a:schemeClr val="dk1"/>
              </a:buClr>
              <a:buSzPts val="2400"/>
              <a:buNone/>
              <a:defRPr sz="2400"/>
            </a:lvl2pPr>
            <a:lvl3pPr lvl="2" algn="ctr">
              <a:lnSpc>
                <a:spcPct val="120000"/>
              </a:lnSpc>
              <a:spcBef>
                <a:spcPts val="500"/>
              </a:spcBef>
              <a:spcAft>
                <a:spcPts val="0"/>
              </a:spcAft>
              <a:buClr>
                <a:schemeClr val="dk1"/>
              </a:buClr>
              <a:buSzPts val="2400"/>
              <a:buNone/>
              <a:defRPr sz="2400"/>
            </a:lvl3pPr>
            <a:lvl4pPr lvl="3" algn="ctr">
              <a:lnSpc>
                <a:spcPct val="120000"/>
              </a:lnSpc>
              <a:spcBef>
                <a:spcPts val="500"/>
              </a:spcBef>
              <a:spcAft>
                <a:spcPts val="0"/>
              </a:spcAft>
              <a:buClr>
                <a:schemeClr val="dk1"/>
              </a:buClr>
              <a:buSzPts val="2000"/>
              <a:buNone/>
              <a:defRPr sz="2000"/>
            </a:lvl4pPr>
            <a:lvl5pPr lvl="4" algn="ctr">
              <a:lnSpc>
                <a:spcPct val="120000"/>
              </a:lnSpc>
              <a:spcBef>
                <a:spcPts val="500"/>
              </a:spcBef>
              <a:spcAft>
                <a:spcPts val="0"/>
              </a:spcAft>
              <a:buClr>
                <a:schemeClr val="dk1"/>
              </a:buClr>
              <a:buSzPts val="2000"/>
              <a:buNone/>
              <a:defRPr sz="2000"/>
            </a:lvl5pPr>
            <a:lvl6pPr lvl="5" algn="ctr">
              <a:lnSpc>
                <a:spcPct val="90000"/>
              </a:lnSpc>
              <a:spcBef>
                <a:spcPts val="500"/>
              </a:spcBef>
              <a:spcAft>
                <a:spcPts val="0"/>
              </a:spcAft>
              <a:buClr>
                <a:schemeClr val="dk1"/>
              </a:buClr>
              <a:buSzPts val="2000"/>
              <a:buNone/>
              <a:defRPr sz="2000"/>
            </a:lvl6pPr>
            <a:lvl7pPr lvl="6" algn="ctr">
              <a:lnSpc>
                <a:spcPct val="90000"/>
              </a:lnSpc>
              <a:spcBef>
                <a:spcPts val="500"/>
              </a:spcBef>
              <a:spcAft>
                <a:spcPts val="0"/>
              </a:spcAft>
              <a:buClr>
                <a:schemeClr val="dk1"/>
              </a:buClr>
              <a:buSzPts val="2000"/>
              <a:buNone/>
              <a:defRPr sz="2000"/>
            </a:lvl7pPr>
            <a:lvl8pPr lvl="7" algn="ctr">
              <a:lnSpc>
                <a:spcPct val="90000"/>
              </a:lnSpc>
              <a:spcBef>
                <a:spcPts val="500"/>
              </a:spcBef>
              <a:spcAft>
                <a:spcPts val="0"/>
              </a:spcAft>
              <a:buClr>
                <a:schemeClr val="dk1"/>
              </a:buClr>
              <a:buSzPts val="2000"/>
              <a:buNone/>
              <a:defRPr sz="2000"/>
            </a:lvl8pPr>
            <a:lvl9pPr lvl="8" algn="ctr">
              <a:lnSpc>
                <a:spcPct val="90000"/>
              </a:lnSpc>
              <a:spcBef>
                <a:spcPts val="500"/>
              </a:spcBef>
              <a:spcAft>
                <a:spcPts val="0"/>
              </a:spcAft>
              <a:buClr>
                <a:schemeClr val="dk1"/>
              </a:buClr>
              <a:buSzPts val="2000"/>
              <a:buNone/>
              <a:defRPr sz="2000"/>
            </a:lvl9pPr>
          </a:lstStyle>
          <a:p/>
        </p:txBody>
      </p:sp>
      <p:sp>
        <p:nvSpPr>
          <p:cNvPr id="41" name="Google Shape;41;p47"/>
          <p:cNvSpPr/>
          <p:nvPr/>
        </p:nvSpPr>
        <p:spPr>
          <a:xfrm>
            <a:off x="6311900" y="0"/>
            <a:ext cx="153926"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2" name="Shape 42"/>
        <p:cNvGrpSpPr/>
        <p:nvPr/>
      </p:nvGrpSpPr>
      <p:grpSpPr>
        <a:xfrm>
          <a:off x="0" y="0"/>
          <a:ext cx="0" cy="0"/>
          <a:chOff x="0" y="0"/>
          <a:chExt cx="0" cy="0"/>
        </a:xfrm>
      </p:grpSpPr>
      <p:sp>
        <p:nvSpPr>
          <p:cNvPr id="43" name="Google Shape;43;p48"/>
          <p:cNvSpPr txBox="1"/>
          <p:nvPr>
            <p:ph type="title"/>
          </p:nvPr>
        </p:nvSpPr>
        <p:spPr>
          <a:xfrm>
            <a:off x="687935" y="472686"/>
            <a:ext cx="10691265" cy="137103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48"/>
          <p:cNvSpPr txBox="1"/>
          <p:nvPr>
            <p:ph idx="1" type="body"/>
          </p:nvPr>
        </p:nvSpPr>
        <p:spPr>
          <a:xfrm>
            <a:off x="700635" y="2293126"/>
            <a:ext cx="10691265" cy="3636088"/>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48"/>
          <p:cNvSpPr txBox="1"/>
          <p:nvPr>
            <p:ph idx="10" type="dt"/>
          </p:nvPr>
        </p:nvSpPr>
        <p:spPr>
          <a:xfrm>
            <a:off x="8369448" y="6356350"/>
            <a:ext cx="259259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48"/>
          <p:cNvSpPr txBox="1"/>
          <p:nvPr>
            <p:ph idx="11" type="ftr"/>
          </p:nvPr>
        </p:nvSpPr>
        <p:spPr>
          <a:xfrm>
            <a:off x="715383" y="6356350"/>
            <a:ext cx="453972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8"/>
          <p:cNvSpPr txBox="1"/>
          <p:nvPr>
            <p:ph idx="12" type="sldNum"/>
          </p:nvPr>
        </p:nvSpPr>
        <p:spPr>
          <a:xfrm>
            <a:off x="10919012" y="6356350"/>
            <a:ext cx="67235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8" name="Shape 48"/>
        <p:cNvGrpSpPr/>
        <p:nvPr/>
      </p:nvGrpSpPr>
      <p:grpSpPr>
        <a:xfrm>
          <a:off x="0" y="0"/>
          <a:ext cx="0" cy="0"/>
          <a:chOff x="0" y="0"/>
          <a:chExt cx="0" cy="0"/>
        </a:xfrm>
      </p:grpSpPr>
      <p:sp>
        <p:nvSpPr>
          <p:cNvPr id="49" name="Google Shape;49;p49"/>
          <p:cNvSpPr txBox="1"/>
          <p:nvPr>
            <p:ph type="title"/>
          </p:nvPr>
        </p:nvSpPr>
        <p:spPr>
          <a:xfrm>
            <a:off x="715383" y="1709738"/>
            <a:ext cx="10632067" cy="2852737"/>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6000"/>
              <a:buFont typeface="Open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49"/>
          <p:cNvSpPr txBox="1"/>
          <p:nvPr>
            <p:ph idx="1" type="body"/>
          </p:nvPr>
        </p:nvSpPr>
        <p:spPr>
          <a:xfrm>
            <a:off x="715383" y="4589463"/>
            <a:ext cx="10632067"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rgbClr val="888888"/>
              </a:buClr>
              <a:buSzPts val="2400"/>
              <a:buNone/>
              <a:defRPr sz="2400">
                <a:solidFill>
                  <a:srgbClr val="888888"/>
                </a:solidFill>
              </a:defRPr>
            </a:lvl1pPr>
            <a:lvl2pPr indent="-228600" lvl="1" marL="914400" algn="l">
              <a:lnSpc>
                <a:spcPct val="120000"/>
              </a:lnSpc>
              <a:spcBef>
                <a:spcPts val="500"/>
              </a:spcBef>
              <a:spcAft>
                <a:spcPts val="0"/>
              </a:spcAft>
              <a:buClr>
                <a:srgbClr val="888888"/>
              </a:buClr>
              <a:buSzPts val="2000"/>
              <a:buNone/>
              <a:defRPr sz="2000">
                <a:solidFill>
                  <a:srgbClr val="888888"/>
                </a:solidFill>
              </a:defRPr>
            </a:lvl2pPr>
            <a:lvl3pPr indent="-228600" lvl="2" marL="1371600" algn="l">
              <a:lnSpc>
                <a:spcPct val="120000"/>
              </a:lnSpc>
              <a:spcBef>
                <a:spcPts val="500"/>
              </a:spcBef>
              <a:spcAft>
                <a:spcPts val="0"/>
              </a:spcAft>
              <a:buClr>
                <a:srgbClr val="888888"/>
              </a:buClr>
              <a:buSzPts val="1800"/>
              <a:buNone/>
              <a:defRPr sz="1800">
                <a:solidFill>
                  <a:srgbClr val="888888"/>
                </a:solidFill>
              </a:defRPr>
            </a:lvl3pPr>
            <a:lvl4pPr indent="-228600" lvl="3" marL="1828800" algn="l">
              <a:lnSpc>
                <a:spcPct val="120000"/>
              </a:lnSpc>
              <a:spcBef>
                <a:spcPts val="500"/>
              </a:spcBef>
              <a:spcAft>
                <a:spcPts val="0"/>
              </a:spcAft>
              <a:buClr>
                <a:srgbClr val="888888"/>
              </a:buClr>
              <a:buSzPts val="1600"/>
              <a:buNone/>
              <a:defRPr sz="1600">
                <a:solidFill>
                  <a:srgbClr val="888888"/>
                </a:solidFill>
              </a:defRPr>
            </a:lvl4pPr>
            <a:lvl5pPr indent="-228600" lvl="4" marL="2286000" algn="l">
              <a:lnSpc>
                <a:spcPct val="12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1" name="Google Shape;51;p49"/>
          <p:cNvSpPr txBox="1"/>
          <p:nvPr>
            <p:ph idx="10" type="dt"/>
          </p:nvPr>
        </p:nvSpPr>
        <p:spPr>
          <a:xfrm>
            <a:off x="8369448" y="6356350"/>
            <a:ext cx="259259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9"/>
          <p:cNvSpPr txBox="1"/>
          <p:nvPr>
            <p:ph idx="11" type="ftr"/>
          </p:nvPr>
        </p:nvSpPr>
        <p:spPr>
          <a:xfrm>
            <a:off x="715383" y="6356350"/>
            <a:ext cx="453972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9"/>
          <p:cNvSpPr txBox="1"/>
          <p:nvPr>
            <p:ph idx="12" type="sldNum"/>
          </p:nvPr>
        </p:nvSpPr>
        <p:spPr>
          <a:xfrm>
            <a:off x="10919012" y="6356350"/>
            <a:ext cx="67235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4" name="Shape 54"/>
        <p:cNvGrpSpPr/>
        <p:nvPr/>
      </p:nvGrpSpPr>
      <p:grpSpPr>
        <a:xfrm>
          <a:off x="0" y="0"/>
          <a:ext cx="0" cy="0"/>
          <a:chOff x="0" y="0"/>
          <a:chExt cx="0" cy="0"/>
        </a:xfrm>
      </p:grpSpPr>
      <p:sp>
        <p:nvSpPr>
          <p:cNvPr id="55" name="Google Shape;55;p50"/>
          <p:cNvSpPr txBox="1"/>
          <p:nvPr>
            <p:ph type="title"/>
          </p:nvPr>
        </p:nvSpPr>
        <p:spPr>
          <a:xfrm>
            <a:off x="700635" y="922096"/>
            <a:ext cx="10691265" cy="112793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50"/>
          <p:cNvSpPr txBox="1"/>
          <p:nvPr>
            <p:ph idx="1" type="body"/>
          </p:nvPr>
        </p:nvSpPr>
        <p:spPr>
          <a:xfrm>
            <a:off x="715383" y="2128684"/>
            <a:ext cx="5304417" cy="3844414"/>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50"/>
          <p:cNvSpPr txBox="1"/>
          <p:nvPr>
            <p:ph idx="2" type="body"/>
          </p:nvPr>
        </p:nvSpPr>
        <p:spPr>
          <a:xfrm>
            <a:off x="6172200" y="2128684"/>
            <a:ext cx="5219700" cy="3844414"/>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50"/>
          <p:cNvSpPr txBox="1"/>
          <p:nvPr>
            <p:ph idx="10" type="dt"/>
          </p:nvPr>
        </p:nvSpPr>
        <p:spPr>
          <a:xfrm>
            <a:off x="8369448" y="6356350"/>
            <a:ext cx="259259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50"/>
          <p:cNvSpPr txBox="1"/>
          <p:nvPr>
            <p:ph idx="11" type="ftr"/>
          </p:nvPr>
        </p:nvSpPr>
        <p:spPr>
          <a:xfrm>
            <a:off x="715383" y="6356350"/>
            <a:ext cx="453972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50"/>
          <p:cNvSpPr txBox="1"/>
          <p:nvPr>
            <p:ph idx="12" type="sldNum"/>
          </p:nvPr>
        </p:nvSpPr>
        <p:spPr>
          <a:xfrm>
            <a:off x="10919012" y="6356350"/>
            <a:ext cx="67235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1" name="Shape 61"/>
        <p:cNvGrpSpPr/>
        <p:nvPr/>
      </p:nvGrpSpPr>
      <p:grpSpPr>
        <a:xfrm>
          <a:off x="0" y="0"/>
          <a:ext cx="0" cy="0"/>
          <a:chOff x="0" y="0"/>
          <a:chExt cx="0" cy="0"/>
        </a:xfrm>
      </p:grpSpPr>
      <p:sp>
        <p:nvSpPr>
          <p:cNvPr id="62" name="Google Shape;62;p51"/>
          <p:cNvSpPr txBox="1"/>
          <p:nvPr>
            <p:ph type="title"/>
          </p:nvPr>
        </p:nvSpPr>
        <p:spPr>
          <a:xfrm>
            <a:off x="685887" y="929148"/>
            <a:ext cx="10640005" cy="76154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51"/>
          <p:cNvSpPr txBox="1"/>
          <p:nvPr>
            <p:ph idx="1" type="body"/>
          </p:nvPr>
        </p:nvSpPr>
        <p:spPr>
          <a:xfrm>
            <a:off x="715384" y="1681163"/>
            <a:ext cx="5282192" cy="657225"/>
          </a:xfrm>
          <a:prstGeom prst="rect">
            <a:avLst/>
          </a:prstGeom>
          <a:noFill/>
          <a:ln>
            <a:noFill/>
          </a:ln>
        </p:spPr>
        <p:txBody>
          <a:bodyPr anchorCtr="0" anchor="b" bIns="45700" lIns="91425" spcFirstLastPara="1" rIns="91425" wrap="square" tIns="45700">
            <a:normAutofit/>
          </a:bodyPr>
          <a:lstStyle>
            <a:lvl1pPr indent="-228600" lvl="0" marL="457200" algn="l">
              <a:lnSpc>
                <a:spcPct val="120000"/>
              </a:lnSpc>
              <a:spcBef>
                <a:spcPts val="1000"/>
              </a:spcBef>
              <a:spcAft>
                <a:spcPts val="0"/>
              </a:spcAft>
              <a:buClr>
                <a:schemeClr val="dk1"/>
              </a:buClr>
              <a:buSzPts val="1600"/>
              <a:buNone/>
              <a:defRPr b="1" sz="1600">
                <a:latin typeface="Open Sans"/>
                <a:ea typeface="Open Sans"/>
                <a:cs typeface="Open Sans"/>
                <a:sym typeface="Open Sans"/>
              </a:defRPr>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4" name="Google Shape;64;p51"/>
          <p:cNvSpPr txBox="1"/>
          <p:nvPr>
            <p:ph idx="2" type="body"/>
          </p:nvPr>
        </p:nvSpPr>
        <p:spPr>
          <a:xfrm>
            <a:off x="715384" y="2505075"/>
            <a:ext cx="5282192" cy="342377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51"/>
          <p:cNvSpPr txBox="1"/>
          <p:nvPr>
            <p:ph idx="3" type="body"/>
          </p:nvPr>
        </p:nvSpPr>
        <p:spPr>
          <a:xfrm>
            <a:off x="6172200" y="1681163"/>
            <a:ext cx="5183188" cy="657225"/>
          </a:xfrm>
          <a:prstGeom prst="rect">
            <a:avLst/>
          </a:prstGeom>
          <a:noFill/>
          <a:ln>
            <a:noFill/>
          </a:ln>
        </p:spPr>
        <p:txBody>
          <a:bodyPr anchorCtr="0" anchor="b" bIns="45700" lIns="91425" spcFirstLastPara="1" rIns="91425" wrap="square" tIns="45700">
            <a:normAutofit/>
          </a:bodyPr>
          <a:lstStyle>
            <a:lvl1pPr indent="-228600" lvl="0" marL="457200" algn="l">
              <a:lnSpc>
                <a:spcPct val="120000"/>
              </a:lnSpc>
              <a:spcBef>
                <a:spcPts val="1000"/>
              </a:spcBef>
              <a:spcAft>
                <a:spcPts val="0"/>
              </a:spcAft>
              <a:buClr>
                <a:schemeClr val="dk1"/>
              </a:buClr>
              <a:buSzPts val="1600"/>
              <a:buNone/>
              <a:defRPr b="1" sz="1600">
                <a:latin typeface="Open Sans"/>
                <a:ea typeface="Open Sans"/>
                <a:cs typeface="Open Sans"/>
                <a:sym typeface="Open Sans"/>
              </a:defRPr>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6" name="Google Shape;66;p51"/>
          <p:cNvSpPr txBox="1"/>
          <p:nvPr>
            <p:ph idx="4" type="body"/>
          </p:nvPr>
        </p:nvSpPr>
        <p:spPr>
          <a:xfrm>
            <a:off x="6172200" y="2505075"/>
            <a:ext cx="5183188" cy="342377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51"/>
          <p:cNvSpPr txBox="1"/>
          <p:nvPr>
            <p:ph idx="10" type="dt"/>
          </p:nvPr>
        </p:nvSpPr>
        <p:spPr>
          <a:xfrm>
            <a:off x="8369448" y="6356350"/>
            <a:ext cx="259259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51"/>
          <p:cNvSpPr txBox="1"/>
          <p:nvPr>
            <p:ph idx="11" type="ftr"/>
          </p:nvPr>
        </p:nvSpPr>
        <p:spPr>
          <a:xfrm>
            <a:off x="715383" y="6356350"/>
            <a:ext cx="453972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51"/>
          <p:cNvSpPr txBox="1"/>
          <p:nvPr>
            <p:ph idx="12" type="sldNum"/>
          </p:nvPr>
        </p:nvSpPr>
        <p:spPr>
          <a:xfrm>
            <a:off x="10919012" y="6356350"/>
            <a:ext cx="67235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52"/>
          <p:cNvSpPr txBox="1"/>
          <p:nvPr>
            <p:ph type="title"/>
          </p:nvPr>
        </p:nvSpPr>
        <p:spPr>
          <a:xfrm>
            <a:off x="687935" y="472686"/>
            <a:ext cx="10691265" cy="137103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52"/>
          <p:cNvSpPr txBox="1"/>
          <p:nvPr>
            <p:ph idx="10" type="dt"/>
          </p:nvPr>
        </p:nvSpPr>
        <p:spPr>
          <a:xfrm>
            <a:off x="8369448" y="6356350"/>
            <a:ext cx="259259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52"/>
          <p:cNvSpPr txBox="1"/>
          <p:nvPr>
            <p:ph idx="11" type="ftr"/>
          </p:nvPr>
        </p:nvSpPr>
        <p:spPr>
          <a:xfrm>
            <a:off x="715383" y="6356350"/>
            <a:ext cx="453972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52"/>
          <p:cNvSpPr txBox="1"/>
          <p:nvPr>
            <p:ph idx="12" type="sldNum"/>
          </p:nvPr>
        </p:nvSpPr>
        <p:spPr>
          <a:xfrm>
            <a:off x="10919012" y="6356350"/>
            <a:ext cx="67235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5" name="Shape 75"/>
        <p:cNvGrpSpPr/>
        <p:nvPr/>
      </p:nvGrpSpPr>
      <p:grpSpPr>
        <a:xfrm>
          <a:off x="0" y="0"/>
          <a:ext cx="0" cy="0"/>
          <a:chOff x="0" y="0"/>
          <a:chExt cx="0" cy="0"/>
        </a:xfrm>
      </p:grpSpPr>
      <p:sp>
        <p:nvSpPr>
          <p:cNvPr id="76" name="Google Shape;76;p53"/>
          <p:cNvSpPr txBox="1"/>
          <p:nvPr>
            <p:ph type="title"/>
          </p:nvPr>
        </p:nvSpPr>
        <p:spPr>
          <a:xfrm>
            <a:off x="678426" y="781665"/>
            <a:ext cx="4093599" cy="122345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5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120000"/>
              </a:lnSpc>
              <a:spcBef>
                <a:spcPts val="1000"/>
              </a:spcBef>
              <a:spcAft>
                <a:spcPts val="0"/>
              </a:spcAft>
              <a:buClr>
                <a:schemeClr val="dk1"/>
              </a:buClr>
              <a:buSzPts val="3200"/>
              <a:buChar char="•"/>
              <a:defRPr sz="3200"/>
            </a:lvl1pPr>
            <a:lvl2pPr indent="-406400" lvl="1" marL="914400" algn="l">
              <a:lnSpc>
                <a:spcPct val="120000"/>
              </a:lnSpc>
              <a:spcBef>
                <a:spcPts val="500"/>
              </a:spcBef>
              <a:spcAft>
                <a:spcPts val="0"/>
              </a:spcAft>
              <a:buClr>
                <a:schemeClr val="dk1"/>
              </a:buClr>
              <a:buSzPts val="2800"/>
              <a:buChar char="•"/>
              <a:defRPr sz="2800"/>
            </a:lvl2pPr>
            <a:lvl3pPr indent="-381000" lvl="2" marL="1371600" algn="l">
              <a:lnSpc>
                <a:spcPct val="120000"/>
              </a:lnSpc>
              <a:spcBef>
                <a:spcPts val="500"/>
              </a:spcBef>
              <a:spcAft>
                <a:spcPts val="0"/>
              </a:spcAft>
              <a:buClr>
                <a:schemeClr val="dk1"/>
              </a:buClr>
              <a:buSzPts val="2400"/>
              <a:buChar char="•"/>
              <a:defRPr sz="2400"/>
            </a:lvl3pPr>
            <a:lvl4pPr indent="-355600" lvl="3" marL="1828800" algn="l">
              <a:lnSpc>
                <a:spcPct val="120000"/>
              </a:lnSpc>
              <a:spcBef>
                <a:spcPts val="500"/>
              </a:spcBef>
              <a:spcAft>
                <a:spcPts val="0"/>
              </a:spcAft>
              <a:buClr>
                <a:schemeClr val="dk1"/>
              </a:buClr>
              <a:buSzPts val="2000"/>
              <a:buChar char="•"/>
              <a:defRPr sz="2000"/>
            </a:lvl4pPr>
            <a:lvl5pPr indent="-355600" lvl="4" marL="2286000" algn="l">
              <a:lnSpc>
                <a:spcPct val="12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8" name="Google Shape;78;p53"/>
          <p:cNvSpPr txBox="1"/>
          <p:nvPr>
            <p:ph idx="2" type="body"/>
          </p:nvPr>
        </p:nvSpPr>
        <p:spPr>
          <a:xfrm>
            <a:off x="688258" y="2315497"/>
            <a:ext cx="4093599" cy="3553491"/>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dk1"/>
              </a:buClr>
              <a:buSzPts val="1600"/>
              <a:buNone/>
              <a:defRPr sz="1600"/>
            </a:lvl1pPr>
            <a:lvl2pPr indent="-228600" lvl="1" marL="914400" algn="l">
              <a:lnSpc>
                <a:spcPct val="120000"/>
              </a:lnSpc>
              <a:spcBef>
                <a:spcPts val="500"/>
              </a:spcBef>
              <a:spcAft>
                <a:spcPts val="0"/>
              </a:spcAft>
              <a:buClr>
                <a:schemeClr val="dk1"/>
              </a:buClr>
              <a:buSzPts val="1400"/>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9" name="Google Shape;79;p53"/>
          <p:cNvSpPr txBox="1"/>
          <p:nvPr>
            <p:ph idx="10" type="dt"/>
          </p:nvPr>
        </p:nvSpPr>
        <p:spPr>
          <a:xfrm>
            <a:off x="8369448" y="6356350"/>
            <a:ext cx="259259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53"/>
          <p:cNvSpPr txBox="1"/>
          <p:nvPr>
            <p:ph idx="11" type="ftr"/>
          </p:nvPr>
        </p:nvSpPr>
        <p:spPr>
          <a:xfrm>
            <a:off x="715383" y="6356350"/>
            <a:ext cx="453972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53"/>
          <p:cNvSpPr txBox="1"/>
          <p:nvPr>
            <p:ph idx="12" type="sldNum"/>
          </p:nvPr>
        </p:nvSpPr>
        <p:spPr>
          <a:xfrm>
            <a:off x="10919012" y="6356350"/>
            <a:ext cx="67235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4"/>
          <p:cNvSpPr txBox="1"/>
          <p:nvPr>
            <p:ph type="title"/>
          </p:nvPr>
        </p:nvSpPr>
        <p:spPr>
          <a:xfrm>
            <a:off x="687935" y="472686"/>
            <a:ext cx="10691265" cy="137103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dk1"/>
              </a:buClr>
              <a:buSzPts val="4000"/>
              <a:buFont typeface="Open Sans"/>
              <a:buNone/>
              <a:defRPr b="0" i="0" sz="4000" u="none" cap="none" strike="noStrik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4"/>
          <p:cNvSpPr txBox="1"/>
          <p:nvPr>
            <p:ph idx="1" type="body"/>
          </p:nvPr>
        </p:nvSpPr>
        <p:spPr>
          <a:xfrm>
            <a:off x="700635" y="2293126"/>
            <a:ext cx="10691265" cy="3636088"/>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dk1"/>
              </a:buClr>
              <a:buSzPts val="2000"/>
              <a:buFont typeface="Arial"/>
              <a:buChar char="•"/>
              <a:defRPr b="0" i="0" sz="2000" u="none" cap="none" strike="noStrike">
                <a:solidFill>
                  <a:schemeClr val="dk1"/>
                </a:solidFill>
                <a:latin typeface="Lustria"/>
                <a:ea typeface="Lustria"/>
                <a:cs typeface="Lustria"/>
                <a:sym typeface="Lustria"/>
              </a:defRPr>
            </a:lvl1pPr>
            <a:lvl2pPr indent="-342900" lvl="1" marL="914400" marR="0" rtl="0" algn="l">
              <a:lnSpc>
                <a:spcPct val="120000"/>
              </a:lnSpc>
              <a:spcBef>
                <a:spcPts val="50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Lustria"/>
                <a:ea typeface="Lustria"/>
                <a:cs typeface="Lustria"/>
                <a:sym typeface="Lustria"/>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Lustria"/>
                <a:ea typeface="Lustria"/>
                <a:cs typeface="Lustria"/>
                <a:sym typeface="Lustria"/>
              </a:defRPr>
            </a:lvl4pPr>
            <a:lvl5pPr indent="-317500" lvl="4" marL="22860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Lustria"/>
                <a:ea typeface="Lustria"/>
                <a:cs typeface="Lustria"/>
                <a:sym typeface="Lust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9pPr>
          </a:lstStyle>
          <a:p/>
        </p:txBody>
      </p:sp>
      <p:sp>
        <p:nvSpPr>
          <p:cNvPr id="12" name="Google Shape;12;p44"/>
          <p:cNvSpPr txBox="1"/>
          <p:nvPr>
            <p:ph idx="10" type="dt"/>
          </p:nvPr>
        </p:nvSpPr>
        <p:spPr>
          <a:xfrm>
            <a:off x="8369448" y="6356350"/>
            <a:ext cx="2592594"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3" name="Google Shape;13;p44"/>
          <p:cNvSpPr txBox="1"/>
          <p:nvPr>
            <p:ph idx="11" type="ftr"/>
          </p:nvPr>
        </p:nvSpPr>
        <p:spPr>
          <a:xfrm>
            <a:off x="715383" y="6356350"/>
            <a:ext cx="4539727"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4" name="Google Shape;14;p44"/>
          <p:cNvSpPr txBox="1"/>
          <p:nvPr>
            <p:ph idx="12" type="sldNum"/>
          </p:nvPr>
        </p:nvSpPr>
        <p:spPr>
          <a:xfrm>
            <a:off x="10919012" y="6356350"/>
            <a:ext cx="6723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800" u="none" cap="none" strike="noStrike">
                <a:solidFill>
                  <a:schemeClr val="dk1"/>
                </a:solidFill>
                <a:latin typeface="Lustria"/>
                <a:ea typeface="Lustria"/>
                <a:cs typeface="Lustria"/>
                <a:sym typeface="Lustria"/>
              </a:defRPr>
            </a:lvl1pPr>
            <a:lvl2pPr indent="0" lvl="1" marL="0" marR="0" rtl="0" algn="r">
              <a:spcBef>
                <a:spcPts val="0"/>
              </a:spcBef>
              <a:buNone/>
              <a:defRPr b="0" i="0" sz="1800" u="none" cap="none" strike="noStrike">
                <a:solidFill>
                  <a:schemeClr val="dk1"/>
                </a:solidFill>
                <a:latin typeface="Lustria"/>
                <a:ea typeface="Lustria"/>
                <a:cs typeface="Lustria"/>
                <a:sym typeface="Lustria"/>
              </a:defRPr>
            </a:lvl2pPr>
            <a:lvl3pPr indent="0" lvl="2" marL="0" marR="0" rtl="0" algn="r">
              <a:spcBef>
                <a:spcPts val="0"/>
              </a:spcBef>
              <a:buNone/>
              <a:defRPr b="0" i="0" sz="1800" u="none" cap="none" strike="noStrike">
                <a:solidFill>
                  <a:schemeClr val="dk1"/>
                </a:solidFill>
                <a:latin typeface="Lustria"/>
                <a:ea typeface="Lustria"/>
                <a:cs typeface="Lustria"/>
                <a:sym typeface="Lustria"/>
              </a:defRPr>
            </a:lvl3pPr>
            <a:lvl4pPr indent="0" lvl="3" marL="0" marR="0" rtl="0" algn="r">
              <a:spcBef>
                <a:spcPts val="0"/>
              </a:spcBef>
              <a:buNone/>
              <a:defRPr b="0" i="0" sz="1800" u="none" cap="none" strike="noStrike">
                <a:solidFill>
                  <a:schemeClr val="dk1"/>
                </a:solidFill>
                <a:latin typeface="Lustria"/>
                <a:ea typeface="Lustria"/>
                <a:cs typeface="Lustria"/>
                <a:sym typeface="Lustria"/>
              </a:defRPr>
            </a:lvl4pPr>
            <a:lvl5pPr indent="0" lvl="4" marL="0" marR="0" rtl="0" algn="r">
              <a:spcBef>
                <a:spcPts val="0"/>
              </a:spcBef>
              <a:buNone/>
              <a:defRPr b="0" i="0" sz="1800" u="none" cap="none" strike="noStrike">
                <a:solidFill>
                  <a:schemeClr val="dk1"/>
                </a:solidFill>
                <a:latin typeface="Lustria"/>
                <a:ea typeface="Lustria"/>
                <a:cs typeface="Lustria"/>
                <a:sym typeface="Lustria"/>
              </a:defRPr>
            </a:lvl5pPr>
            <a:lvl6pPr indent="0" lvl="5" marL="0" marR="0" rtl="0" algn="r">
              <a:spcBef>
                <a:spcPts val="0"/>
              </a:spcBef>
              <a:buNone/>
              <a:defRPr b="0" i="0" sz="1800" u="none" cap="none" strike="noStrike">
                <a:solidFill>
                  <a:schemeClr val="dk1"/>
                </a:solidFill>
                <a:latin typeface="Lustria"/>
                <a:ea typeface="Lustria"/>
                <a:cs typeface="Lustria"/>
                <a:sym typeface="Lustria"/>
              </a:defRPr>
            </a:lvl6pPr>
            <a:lvl7pPr indent="0" lvl="6" marL="0" marR="0" rtl="0" algn="r">
              <a:spcBef>
                <a:spcPts val="0"/>
              </a:spcBef>
              <a:buNone/>
              <a:defRPr b="0" i="0" sz="1800" u="none" cap="none" strike="noStrike">
                <a:solidFill>
                  <a:schemeClr val="dk1"/>
                </a:solidFill>
                <a:latin typeface="Lustria"/>
                <a:ea typeface="Lustria"/>
                <a:cs typeface="Lustria"/>
                <a:sym typeface="Lustria"/>
              </a:defRPr>
            </a:lvl7pPr>
            <a:lvl8pPr indent="0" lvl="7" marL="0" marR="0" rtl="0" algn="r">
              <a:spcBef>
                <a:spcPts val="0"/>
              </a:spcBef>
              <a:buNone/>
              <a:defRPr b="0" i="0" sz="1800" u="none" cap="none" strike="noStrike">
                <a:solidFill>
                  <a:schemeClr val="dk1"/>
                </a:solidFill>
                <a:latin typeface="Lustria"/>
                <a:ea typeface="Lustria"/>
                <a:cs typeface="Lustria"/>
                <a:sym typeface="Lustria"/>
              </a:defRPr>
            </a:lvl8pPr>
            <a:lvl9pPr indent="0" lvl="8" marL="0" marR="0" rtl="0" algn="r">
              <a:spcBef>
                <a:spcPts val="0"/>
              </a:spcBef>
              <a:buNone/>
              <a:defRPr b="0" i="0" sz="1800" u="none" cap="none" strike="noStrike">
                <a:solidFill>
                  <a:schemeClr val="dk1"/>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en-GB"/>
              <a:t>‹#›</a:t>
            </a:fld>
            <a:endParaRPr/>
          </a:p>
        </p:txBody>
      </p:sp>
      <p:cxnSp>
        <p:nvCxnSpPr>
          <p:cNvPr id="15" name="Google Shape;15;p44"/>
          <p:cNvCxnSpPr/>
          <p:nvPr/>
        </p:nvCxnSpPr>
        <p:spPr>
          <a:xfrm>
            <a:off x="800100" y="1430699"/>
            <a:ext cx="10591800" cy="0"/>
          </a:xfrm>
          <a:prstGeom prst="straightConnector1">
            <a:avLst/>
          </a:prstGeom>
          <a:noFill/>
          <a:ln cap="flat" cmpd="sng" w="44450">
            <a:solidFill>
              <a:schemeClr val="dk1"/>
            </a:solidFill>
            <a:prstDash val="solid"/>
            <a:miter lim="800000"/>
            <a:headEnd len="sm" w="sm" type="none"/>
            <a:tailEnd len="sm" w="sm" type="none"/>
          </a:ln>
        </p:spPr>
      </p:cxnSp>
      <p:cxnSp>
        <p:nvCxnSpPr>
          <p:cNvPr id="16" name="Google Shape;16;p44"/>
          <p:cNvCxnSpPr/>
          <p:nvPr/>
        </p:nvCxnSpPr>
        <p:spPr>
          <a:xfrm>
            <a:off x="800100" y="6142781"/>
            <a:ext cx="10591800" cy="0"/>
          </a:xfrm>
          <a:prstGeom prst="straightConnector1">
            <a:avLst/>
          </a:prstGeom>
          <a:noFill/>
          <a:ln cap="flat" cmpd="sng" w="12700">
            <a:solidFill>
              <a:schemeClr val="dk1"/>
            </a:solidFill>
            <a:prstDash val="solid"/>
            <a:miter lim="800000"/>
            <a:headEnd len="sm" w="sm" type="none"/>
            <a:tailEnd len="sm" w="sm" type="none"/>
          </a:ln>
        </p:spPr>
      </p:cxnSp>
      <p:sp>
        <p:nvSpPr>
          <p:cNvPr id="17" name="Google Shape;17;p44"/>
          <p:cNvSpPr/>
          <p:nvPr/>
        </p:nvSpPr>
        <p:spPr>
          <a:xfrm>
            <a:off x="2648" y="1596503"/>
            <a:ext cx="177737" cy="45719"/>
          </a:xfrm>
          <a:custGeom>
            <a:rect b="b" l="l" r="r" t="t"/>
            <a:pathLst>
              <a:path extrusionOk="0" h="332004" w="1570155">
                <a:moveTo>
                  <a:pt x="0" y="0"/>
                </a:moveTo>
                <a:lnTo>
                  <a:pt x="1570155" y="0"/>
                </a:lnTo>
                <a:lnTo>
                  <a:pt x="1570155" y="332004"/>
                </a:lnTo>
                <a:lnTo>
                  <a:pt x="6135" y="332004"/>
                </a:lnTo>
                <a:lnTo>
                  <a:pt x="0" y="0"/>
                </a:lnTo>
                <a:close/>
              </a:path>
            </a:pathLst>
          </a:custGeom>
          <a:solidFill>
            <a:srgbClr val="D328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90"/>
              <a:buFont typeface="Arial"/>
              <a:buNone/>
            </a:pPr>
            <a:r>
              <a:t/>
            </a:r>
            <a:endParaRPr b="1" i="0" sz="390" u="none" cap="none" strike="noStrike">
              <a:solidFill>
                <a:srgbClr val="FFC000"/>
              </a:solidFill>
              <a:latin typeface="Calibri"/>
              <a:ea typeface="Calibri"/>
              <a:cs typeface="Calibri"/>
              <a:sym typeface="Calibri"/>
            </a:endParaRPr>
          </a:p>
        </p:txBody>
      </p:sp>
      <p:sp>
        <p:nvSpPr>
          <p:cNvPr id="18" name="Google Shape;18;p44"/>
          <p:cNvSpPr/>
          <p:nvPr/>
        </p:nvSpPr>
        <p:spPr>
          <a:xfrm rot="-5400000">
            <a:off x="-550289" y="843734"/>
            <a:ext cx="1570155" cy="276389"/>
          </a:xfrm>
          <a:custGeom>
            <a:rect b="b" l="l" r="r" t="t"/>
            <a:pathLst>
              <a:path extrusionOk="0" h="332004" w="1570155">
                <a:moveTo>
                  <a:pt x="0" y="0"/>
                </a:moveTo>
                <a:lnTo>
                  <a:pt x="1570155" y="0"/>
                </a:lnTo>
                <a:lnTo>
                  <a:pt x="1570155" y="332004"/>
                </a:lnTo>
                <a:lnTo>
                  <a:pt x="6135" y="332004"/>
                </a:lnTo>
                <a:lnTo>
                  <a:pt x="0" y="0"/>
                </a:lnTo>
                <a:close/>
              </a:path>
            </a:pathLst>
          </a:custGeom>
          <a:solidFill>
            <a:srgbClr val="D328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90"/>
              <a:buFont typeface="Arial"/>
              <a:buNone/>
            </a:pPr>
            <a:r>
              <a:t/>
            </a:r>
            <a:endParaRPr b="1" i="0" sz="390" u="none" cap="none" strike="noStrike">
              <a:solidFill>
                <a:srgbClr val="FFC000"/>
              </a:solidFill>
              <a:latin typeface="Calibri"/>
              <a:ea typeface="Calibri"/>
              <a:cs typeface="Calibri"/>
              <a:sym typeface="Calibri"/>
            </a:endParaRPr>
          </a:p>
        </p:txBody>
      </p:sp>
      <p:sp>
        <p:nvSpPr>
          <p:cNvPr id="19" name="Google Shape;19;p44"/>
          <p:cNvSpPr/>
          <p:nvPr/>
        </p:nvSpPr>
        <p:spPr>
          <a:xfrm>
            <a:off x="0" y="319778"/>
            <a:ext cx="177737" cy="45719"/>
          </a:xfrm>
          <a:custGeom>
            <a:rect b="b" l="l" r="r" t="t"/>
            <a:pathLst>
              <a:path extrusionOk="0" h="332004" w="1570155">
                <a:moveTo>
                  <a:pt x="0" y="0"/>
                </a:moveTo>
                <a:lnTo>
                  <a:pt x="1570155" y="0"/>
                </a:lnTo>
                <a:lnTo>
                  <a:pt x="1570155" y="332004"/>
                </a:lnTo>
                <a:lnTo>
                  <a:pt x="6135" y="332004"/>
                </a:lnTo>
                <a:lnTo>
                  <a:pt x="0" y="0"/>
                </a:lnTo>
                <a:close/>
              </a:path>
            </a:pathLst>
          </a:custGeom>
          <a:solidFill>
            <a:srgbClr val="D328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90"/>
              <a:buFont typeface="Arial"/>
              <a:buNone/>
            </a:pPr>
            <a:r>
              <a:t/>
            </a:r>
            <a:endParaRPr b="1" i="0" sz="390" u="none" cap="none" strike="noStrike">
              <a:solidFill>
                <a:srgbClr val="FFC000"/>
              </a:solidFill>
              <a:latin typeface="Calibri"/>
              <a:ea typeface="Calibri"/>
              <a:cs typeface="Calibri"/>
              <a:sym typeface="Calibri"/>
            </a:endParaRPr>
          </a:p>
        </p:txBody>
      </p:sp>
      <p:sp>
        <p:nvSpPr>
          <p:cNvPr id="20" name="Google Shape;20;p44"/>
          <p:cNvSpPr/>
          <p:nvPr/>
        </p:nvSpPr>
        <p:spPr>
          <a:xfrm rot="-5400000">
            <a:off x="-530225" y="853076"/>
            <a:ext cx="153686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COMPONENT 3</a:t>
            </a:r>
            <a:endParaRPr b="0" i="0" sz="1400" u="none" cap="none" strike="noStrike">
              <a:solidFill>
                <a:srgbClr val="000000"/>
              </a:solidFill>
              <a:latin typeface="Arial"/>
              <a:ea typeface="Arial"/>
              <a:cs typeface="Arial"/>
              <a:sym typeface="Arial"/>
            </a:endParaRPr>
          </a:p>
        </p:txBody>
      </p:sp>
      <p:pic>
        <p:nvPicPr>
          <p:cNvPr descr="A picture containing text&#10;&#10;Description automatically generated" id="21" name="Google Shape;21;p44"/>
          <p:cNvPicPr preferRelativeResize="0"/>
          <p:nvPr/>
        </p:nvPicPr>
        <p:blipFill rotWithShape="1">
          <a:blip r:embed="rId1">
            <a:alphaModFix/>
          </a:blip>
          <a:srcRect b="0" l="0" r="0" t="0"/>
          <a:stretch/>
        </p:blipFill>
        <p:spPr>
          <a:xfrm>
            <a:off x="11379200" y="6328313"/>
            <a:ext cx="614680" cy="40978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 Id="rId4" Type="http://schemas.openxmlformats.org/officeDocument/2006/relationships/image" Target="../media/image10.png"/><Relationship Id="rId5" Type="http://schemas.openxmlformats.org/officeDocument/2006/relationships/image" Target="../media/image6.png"/><Relationship Id="rId6" Type="http://schemas.openxmlformats.org/officeDocument/2006/relationships/hyperlink" Target="https://www.flickr.com/photos/32420980@N06/28862917176" TargetMode="External"/><Relationship Id="rId7" Type="http://schemas.openxmlformats.org/officeDocument/2006/relationships/hyperlink" Target="https://creativecommons.org/licenses/by-nc-nd/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jp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jp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9.jpg"/><Relationship Id="rId4" Type="http://schemas.openxmlformats.org/officeDocument/2006/relationships/hyperlink" Target="https://similarminds.com/eysenck.html" TargetMode="External"/><Relationship Id="rId5"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4.jp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3.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0.jpg"/><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8.jp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4.jpg"/><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5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5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54.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53.jpg"/><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9.png"/><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sxc.hu/browse.phtml?f=download&amp;id=1064561&amp;redirect=photo"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 name="Shape 104"/>
        <p:cNvGrpSpPr/>
        <p:nvPr/>
      </p:nvGrpSpPr>
      <p:grpSpPr>
        <a:xfrm>
          <a:off x="0" y="0"/>
          <a:ext cx="0" cy="0"/>
          <a:chOff x="0" y="0"/>
          <a:chExt cx="0" cy="0"/>
        </a:xfrm>
      </p:grpSpPr>
      <p:sp>
        <p:nvSpPr>
          <p:cNvPr id="105" name="Google Shape;105;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ustria"/>
              <a:ea typeface="Lustria"/>
              <a:cs typeface="Lustria"/>
              <a:sym typeface="Lustria"/>
            </a:endParaRPr>
          </a:p>
        </p:txBody>
      </p:sp>
      <p:sp>
        <p:nvSpPr>
          <p:cNvPr id="106" name="Google Shape;106;p1"/>
          <p:cNvSpPr txBox="1"/>
          <p:nvPr>
            <p:ph type="ctrTitle"/>
          </p:nvPr>
        </p:nvSpPr>
        <p:spPr>
          <a:xfrm>
            <a:off x="647699" y="871758"/>
            <a:ext cx="5227171" cy="387114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4000"/>
              <a:buFont typeface="Open Sans"/>
              <a:buNone/>
            </a:pPr>
            <a:r>
              <a:rPr lang="en-GB" sz="4000"/>
              <a:t>APPLYING THE PRINCIPLES OF SPORT AND ACTIVITY</a:t>
            </a:r>
            <a:endParaRPr/>
          </a:p>
        </p:txBody>
      </p:sp>
      <p:sp>
        <p:nvSpPr>
          <p:cNvPr id="107" name="Google Shape;107;p1"/>
          <p:cNvSpPr txBox="1"/>
          <p:nvPr>
            <p:ph idx="1" type="subTitle"/>
          </p:nvPr>
        </p:nvSpPr>
        <p:spPr>
          <a:xfrm>
            <a:off x="721958" y="4913636"/>
            <a:ext cx="4857857" cy="1005657"/>
          </a:xfrm>
          <a:prstGeom prst="rect">
            <a:avLst/>
          </a:prstGeom>
          <a:noFill/>
          <a:ln>
            <a:noFill/>
          </a:ln>
        </p:spPr>
        <p:txBody>
          <a:bodyPr anchorCtr="0" anchor="b" bIns="45700" lIns="91425" spcFirstLastPara="1" rIns="91425" wrap="square" tIns="45700">
            <a:normAutofit fontScale="77500" lnSpcReduction="20000"/>
          </a:bodyPr>
          <a:lstStyle/>
          <a:p>
            <a:pPr indent="0" lvl="0" marL="0" rtl="0" algn="l">
              <a:lnSpc>
                <a:spcPct val="120000"/>
              </a:lnSpc>
              <a:spcBef>
                <a:spcPts val="0"/>
              </a:spcBef>
              <a:spcAft>
                <a:spcPts val="0"/>
              </a:spcAft>
              <a:buClr>
                <a:schemeClr val="dk1"/>
              </a:buClr>
              <a:buSzPct val="100000"/>
              <a:buNone/>
            </a:pPr>
            <a:r>
              <a:rPr lang="en-GB" sz="3200">
                <a:latin typeface="Open Sans"/>
                <a:ea typeface="Open Sans"/>
                <a:cs typeface="Open Sans"/>
                <a:sym typeface="Open Sans"/>
              </a:rPr>
              <a:t>BTEC TECH AWARD</a:t>
            </a:r>
            <a:endParaRPr/>
          </a:p>
          <a:p>
            <a:pPr indent="0" lvl="0" marL="0" rtl="0" algn="l">
              <a:lnSpc>
                <a:spcPct val="120000"/>
              </a:lnSpc>
              <a:spcBef>
                <a:spcPts val="1000"/>
              </a:spcBef>
              <a:spcAft>
                <a:spcPts val="0"/>
              </a:spcAft>
              <a:buClr>
                <a:schemeClr val="dk1"/>
              </a:buClr>
              <a:buSzPct val="100000"/>
              <a:buNone/>
            </a:pPr>
            <a:r>
              <a:rPr lang="en-GB" sz="3200">
                <a:latin typeface="Open Sans"/>
                <a:ea typeface="Open Sans"/>
                <a:cs typeface="Open Sans"/>
                <a:sym typeface="Open Sans"/>
              </a:rPr>
              <a:t>COMPONENT 3</a:t>
            </a:r>
            <a:endParaRPr/>
          </a:p>
        </p:txBody>
      </p:sp>
      <p:cxnSp>
        <p:nvCxnSpPr>
          <p:cNvPr id="108" name="Google Shape;108;p1"/>
          <p:cNvCxnSpPr/>
          <p:nvPr/>
        </p:nvCxnSpPr>
        <p:spPr>
          <a:xfrm>
            <a:off x="800100" y="723900"/>
            <a:ext cx="4914900" cy="0"/>
          </a:xfrm>
          <a:prstGeom prst="straightConnector1">
            <a:avLst/>
          </a:prstGeom>
          <a:noFill/>
          <a:ln cap="flat" cmpd="sng" w="44450">
            <a:solidFill>
              <a:schemeClr val="dk1"/>
            </a:solidFill>
            <a:prstDash val="solid"/>
            <a:miter lim="800000"/>
            <a:headEnd len="sm" w="sm" type="none"/>
            <a:tailEnd len="sm" w="sm" type="none"/>
          </a:ln>
        </p:spPr>
      </p:cxnSp>
      <p:cxnSp>
        <p:nvCxnSpPr>
          <p:cNvPr id="109" name="Google Shape;109;p1"/>
          <p:cNvCxnSpPr/>
          <p:nvPr/>
        </p:nvCxnSpPr>
        <p:spPr>
          <a:xfrm>
            <a:off x="800100" y="6134100"/>
            <a:ext cx="4914900" cy="0"/>
          </a:xfrm>
          <a:prstGeom prst="straightConnector1">
            <a:avLst/>
          </a:prstGeom>
          <a:noFill/>
          <a:ln cap="flat" cmpd="sng" w="12700">
            <a:solidFill>
              <a:schemeClr val="dk1"/>
            </a:solidFill>
            <a:prstDash val="solid"/>
            <a:miter lim="800000"/>
            <a:headEnd len="sm" w="sm" type="none"/>
            <a:tailEnd len="sm" w="sm" type="none"/>
          </a:ln>
        </p:spPr>
      </p:cxnSp>
      <p:pic>
        <p:nvPicPr>
          <p:cNvPr id="110" name="Google Shape;110;p1"/>
          <p:cNvPicPr preferRelativeResize="0"/>
          <p:nvPr/>
        </p:nvPicPr>
        <p:blipFill rotWithShape="1">
          <a:blip r:embed="rId3">
            <a:alphaModFix/>
          </a:blip>
          <a:srcRect b="0" l="22393" r="22394" t="0"/>
          <a:stretch/>
        </p:blipFill>
        <p:spPr>
          <a:xfrm>
            <a:off x="6515100" y="10"/>
            <a:ext cx="5676900" cy="6857990"/>
          </a:xfrm>
          <a:prstGeom prst="rect">
            <a:avLst/>
          </a:prstGeom>
          <a:noFill/>
          <a:ln>
            <a:noFill/>
          </a:ln>
        </p:spPr>
      </p:pic>
      <p:pic>
        <p:nvPicPr>
          <p:cNvPr descr="A picture containing text&#10;&#10;Description automatically generated" id="111" name="Google Shape;111;p1"/>
          <p:cNvPicPr preferRelativeResize="0"/>
          <p:nvPr/>
        </p:nvPicPr>
        <p:blipFill rotWithShape="1">
          <a:blip r:embed="rId4">
            <a:alphaModFix/>
          </a:blip>
          <a:srcRect b="0" l="0" r="0" t="0"/>
          <a:stretch/>
        </p:blipFill>
        <p:spPr>
          <a:xfrm>
            <a:off x="11379200" y="6328313"/>
            <a:ext cx="614680" cy="409787"/>
          </a:xfrm>
          <a:prstGeom prst="rect">
            <a:avLst/>
          </a:prstGeom>
          <a:noFill/>
          <a:ln>
            <a:noFill/>
          </a:ln>
        </p:spPr>
      </p:pic>
      <p:sp>
        <p:nvSpPr>
          <p:cNvPr id="112" name="Google Shape;112;p1"/>
          <p:cNvSpPr/>
          <p:nvPr/>
        </p:nvSpPr>
        <p:spPr>
          <a:xfrm flipH="1" rot="10800000">
            <a:off x="4059727" y="4309251"/>
            <a:ext cx="1731929" cy="1676991"/>
          </a:xfrm>
          <a:prstGeom prst="ellipse">
            <a:avLst/>
          </a:prstGeom>
          <a:solidFill>
            <a:srgbClr val="D8D8D8"/>
          </a:solidFill>
          <a:ln cap="flat" cmpd="sng" w="762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ustria"/>
              <a:ea typeface="Lustria"/>
              <a:cs typeface="Lustria"/>
              <a:sym typeface="Lustria"/>
            </a:endParaRPr>
          </a:p>
        </p:txBody>
      </p:sp>
      <p:pic>
        <p:nvPicPr>
          <p:cNvPr descr="A picture containing light  Description automatically generated" id="113" name="Google Shape;113;p1"/>
          <p:cNvPicPr preferRelativeResize="0"/>
          <p:nvPr/>
        </p:nvPicPr>
        <p:blipFill rotWithShape="1">
          <a:blip r:embed="rId5">
            <a:alphaModFix/>
          </a:blip>
          <a:srcRect b="0" l="0" r="0" t="0"/>
          <a:stretch/>
        </p:blipFill>
        <p:spPr>
          <a:xfrm>
            <a:off x="4287761" y="4550260"/>
            <a:ext cx="1190309" cy="1064399"/>
          </a:xfrm>
          <a:prstGeom prst="rect">
            <a:avLst/>
          </a:prstGeom>
          <a:noFill/>
          <a:ln>
            <a:noFill/>
          </a:ln>
        </p:spPr>
      </p:pic>
      <p:sp>
        <p:nvSpPr>
          <p:cNvPr id="114" name="Google Shape;114;p1"/>
          <p:cNvSpPr txBox="1"/>
          <p:nvPr/>
        </p:nvSpPr>
        <p:spPr>
          <a:xfrm>
            <a:off x="6515100" y="6858000"/>
            <a:ext cx="5676900"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900" u="sng" cap="none" strike="noStrike">
                <a:solidFill>
                  <a:schemeClr val="dk1"/>
                </a:solidFill>
                <a:latin typeface="Lustria"/>
                <a:ea typeface="Lustria"/>
                <a:cs typeface="Lustria"/>
                <a:sym typeface="Lustria"/>
                <a:hlinkClick r:id="rId6">
                  <a:extLst>
                    <a:ext uri="{A12FA001-AC4F-418D-AE19-62706E023703}">
                      <ahyp:hlinkClr val="tx"/>
                    </a:ext>
                  </a:extLst>
                </a:hlinkClick>
              </a:rPr>
              <a:t>This Photo</a:t>
            </a:r>
            <a:r>
              <a:rPr b="0" i="0" lang="en-GB" sz="900" u="none" cap="none" strike="noStrike">
                <a:solidFill>
                  <a:schemeClr val="dk1"/>
                </a:solidFill>
                <a:latin typeface="Lustria"/>
                <a:ea typeface="Lustria"/>
                <a:cs typeface="Lustria"/>
                <a:sym typeface="Lustria"/>
              </a:rPr>
              <a:t> by Unknown Author is licensed under </a:t>
            </a:r>
            <a:r>
              <a:rPr b="0" i="0" lang="en-GB" sz="900" u="sng" cap="none" strike="noStrike">
                <a:solidFill>
                  <a:schemeClr val="dk1"/>
                </a:solidFill>
                <a:latin typeface="Lustria"/>
                <a:ea typeface="Lustria"/>
                <a:cs typeface="Lustria"/>
                <a:sym typeface="Lustria"/>
                <a:hlinkClick r:id="rId7">
                  <a:extLst>
                    <a:ext uri="{A12FA001-AC4F-418D-AE19-62706E023703}">
                      <ahyp:hlinkClr val="tx"/>
                    </a:ext>
                  </a:extLst>
                </a:hlinkClick>
              </a:rPr>
              <a:t>CC BY-NC-ND</a:t>
            </a:r>
            <a:endParaRPr sz="900">
              <a:solidFill>
                <a:schemeClr val="dk1"/>
              </a:solidFill>
              <a:latin typeface="Lustria"/>
              <a:ea typeface="Lustria"/>
              <a:cs typeface="Lustria"/>
              <a:sym typeface="Lustr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5" name="Shape 195"/>
        <p:cNvGrpSpPr/>
        <p:nvPr/>
      </p:nvGrpSpPr>
      <p:grpSpPr>
        <a:xfrm>
          <a:off x="0" y="0"/>
          <a:ext cx="0" cy="0"/>
          <a:chOff x="0" y="0"/>
          <a:chExt cx="0" cy="0"/>
        </a:xfrm>
      </p:grpSpPr>
      <p:cxnSp>
        <p:nvCxnSpPr>
          <p:cNvPr id="196" name="Google Shape;196;p10"/>
          <p:cNvCxnSpPr/>
          <p:nvPr/>
        </p:nvCxnSpPr>
        <p:spPr>
          <a:xfrm>
            <a:off x="800100" y="723900"/>
            <a:ext cx="10591800" cy="0"/>
          </a:xfrm>
          <a:prstGeom prst="straightConnector1">
            <a:avLst/>
          </a:prstGeom>
          <a:noFill/>
          <a:ln cap="flat" cmpd="sng" w="44450">
            <a:solidFill>
              <a:schemeClr val="dk1"/>
            </a:solidFill>
            <a:prstDash val="solid"/>
            <a:miter lim="800000"/>
            <a:headEnd len="sm" w="sm" type="none"/>
            <a:tailEnd len="sm" w="sm" type="none"/>
          </a:ln>
        </p:spPr>
      </p:cxnSp>
      <p:cxnSp>
        <p:nvCxnSpPr>
          <p:cNvPr id="197" name="Google Shape;197;p10"/>
          <p:cNvCxnSpPr/>
          <p:nvPr/>
        </p:nvCxnSpPr>
        <p:spPr>
          <a:xfrm>
            <a:off x="800100" y="6142781"/>
            <a:ext cx="10591800" cy="0"/>
          </a:xfrm>
          <a:prstGeom prst="straightConnector1">
            <a:avLst/>
          </a:prstGeom>
          <a:noFill/>
          <a:ln cap="flat" cmpd="sng" w="12700">
            <a:solidFill>
              <a:schemeClr val="dk1"/>
            </a:solidFill>
            <a:prstDash val="solid"/>
            <a:miter lim="800000"/>
            <a:headEnd len="sm" w="sm" type="none"/>
            <a:tailEnd len="sm" w="sm" type="none"/>
          </a:ln>
        </p:spPr>
      </p:cxnSp>
      <p:sp>
        <p:nvSpPr>
          <p:cNvPr id="198" name="Google Shape;198;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sp>
        <p:nvSpPr>
          <p:cNvPr id="199" name="Google Shape;199;p10"/>
          <p:cNvSpPr txBox="1"/>
          <p:nvPr/>
        </p:nvSpPr>
        <p:spPr>
          <a:xfrm>
            <a:off x="7992709" y="895448"/>
            <a:ext cx="3619697" cy="1919469"/>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4000"/>
              <a:buFont typeface="Open Sans"/>
              <a:buNone/>
            </a:pPr>
            <a:r>
              <a:rPr lang="en-GB" sz="4000" cap="none">
                <a:solidFill>
                  <a:schemeClr val="dk1"/>
                </a:solidFill>
                <a:latin typeface="Open Sans"/>
                <a:ea typeface="Open Sans"/>
                <a:cs typeface="Open Sans"/>
                <a:sym typeface="Open Sans"/>
              </a:rPr>
              <a:t>ATTRIBUTES OF A LEADER</a:t>
            </a:r>
            <a:endParaRPr sz="4000" cap="none">
              <a:solidFill>
                <a:schemeClr val="dk1"/>
              </a:solidFill>
              <a:latin typeface="Open Sans"/>
              <a:ea typeface="Open Sans"/>
              <a:cs typeface="Open Sans"/>
              <a:sym typeface="Open Sans"/>
            </a:endParaRPr>
          </a:p>
        </p:txBody>
      </p:sp>
      <p:pic>
        <p:nvPicPr>
          <p:cNvPr descr="Image result for sporthall" id="200" name="Google Shape;200;p10"/>
          <p:cNvPicPr preferRelativeResize="0"/>
          <p:nvPr/>
        </p:nvPicPr>
        <p:blipFill rotWithShape="1">
          <a:blip r:embed="rId3">
            <a:alphaModFix/>
          </a:blip>
          <a:srcRect b="0" l="6192" r="13808" t="0"/>
          <a:stretch/>
        </p:blipFill>
        <p:spPr>
          <a:xfrm>
            <a:off x="20" y="10"/>
            <a:ext cx="7315180" cy="6857984"/>
          </a:xfrm>
          <a:prstGeom prst="rect">
            <a:avLst/>
          </a:prstGeom>
          <a:noFill/>
          <a:ln>
            <a:noFill/>
          </a:ln>
        </p:spPr>
      </p:pic>
      <p:cxnSp>
        <p:nvCxnSpPr>
          <p:cNvPr id="201" name="Google Shape;201;p10"/>
          <p:cNvCxnSpPr/>
          <p:nvPr/>
        </p:nvCxnSpPr>
        <p:spPr>
          <a:xfrm>
            <a:off x="8115300" y="723900"/>
            <a:ext cx="1638300" cy="0"/>
          </a:xfrm>
          <a:prstGeom prst="straightConnector1">
            <a:avLst/>
          </a:prstGeom>
          <a:noFill/>
          <a:ln cap="flat" cmpd="sng" w="44450">
            <a:solidFill>
              <a:schemeClr val="dk1"/>
            </a:solidFill>
            <a:prstDash val="solid"/>
            <a:miter lim="800000"/>
            <a:headEnd len="sm" w="sm" type="none"/>
            <a:tailEnd len="sm" w="sm" type="none"/>
          </a:ln>
        </p:spPr>
      </p:cxnSp>
      <p:sp>
        <p:nvSpPr>
          <p:cNvPr id="202" name="Google Shape;202;p10"/>
          <p:cNvSpPr txBox="1"/>
          <p:nvPr/>
        </p:nvSpPr>
        <p:spPr>
          <a:xfrm>
            <a:off x="7991572" y="2823015"/>
            <a:ext cx="3581303" cy="3554891"/>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1" lang="en-GB" sz="2400">
                <a:solidFill>
                  <a:schemeClr val="dk1"/>
                </a:solidFill>
                <a:latin typeface="Calibri"/>
                <a:ea typeface="Calibri"/>
                <a:cs typeface="Calibri"/>
                <a:sym typeface="Calibri"/>
              </a:rPr>
              <a:t>Post-session </a:t>
            </a:r>
            <a:r>
              <a:rPr lang="en-GB" sz="2400">
                <a:solidFill>
                  <a:schemeClr val="dk1"/>
                </a:solidFill>
                <a:latin typeface="Calibri"/>
                <a:ea typeface="Calibri"/>
                <a:cs typeface="Calibri"/>
                <a:sym typeface="Calibri"/>
              </a:rPr>
              <a:t>– all equipment, in good working order, should be stored away safely. Once completed, a final check of the facility will ensure it is in a fit state for the next leader. </a:t>
            </a:r>
            <a:r>
              <a:rPr i="1" lang="en-GB" sz="2400">
                <a:solidFill>
                  <a:schemeClr val="dk1"/>
                </a:solidFill>
                <a:latin typeface="Calibri"/>
                <a:ea typeface="Calibri"/>
                <a:cs typeface="Calibri"/>
                <a:sym typeface="Calibri"/>
              </a:rPr>
              <a:t>i.e. drinks spillages are mopped up. </a:t>
            </a:r>
            <a:endParaRPr/>
          </a:p>
        </p:txBody>
      </p:sp>
      <p:sp>
        <p:nvSpPr>
          <p:cNvPr id="203" name="Google Shape;203;p10"/>
          <p:cNvSpPr/>
          <p:nvPr/>
        </p:nvSpPr>
        <p:spPr>
          <a:xfrm>
            <a:off x="2648" y="1596503"/>
            <a:ext cx="177737" cy="45719"/>
          </a:xfrm>
          <a:custGeom>
            <a:rect b="b" l="l" r="r" t="t"/>
            <a:pathLst>
              <a:path extrusionOk="0" h="332004" w="1570155">
                <a:moveTo>
                  <a:pt x="0" y="0"/>
                </a:moveTo>
                <a:lnTo>
                  <a:pt x="1570155" y="0"/>
                </a:lnTo>
                <a:lnTo>
                  <a:pt x="1570155" y="332004"/>
                </a:lnTo>
                <a:lnTo>
                  <a:pt x="6135" y="332004"/>
                </a:lnTo>
                <a:lnTo>
                  <a:pt x="0" y="0"/>
                </a:lnTo>
                <a:close/>
              </a:path>
            </a:pathLst>
          </a:custGeom>
          <a:solidFill>
            <a:srgbClr val="D328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90"/>
              <a:buFont typeface="Arial"/>
              <a:buNone/>
            </a:pPr>
            <a:r>
              <a:t/>
            </a:r>
            <a:endParaRPr b="1" i="0" sz="390" u="none" cap="none" strike="noStrike">
              <a:solidFill>
                <a:srgbClr val="FFC000"/>
              </a:solidFill>
              <a:latin typeface="Calibri"/>
              <a:ea typeface="Calibri"/>
              <a:cs typeface="Calibri"/>
              <a:sym typeface="Calibri"/>
            </a:endParaRPr>
          </a:p>
        </p:txBody>
      </p:sp>
      <p:sp>
        <p:nvSpPr>
          <p:cNvPr id="204" name="Google Shape;204;p10"/>
          <p:cNvSpPr/>
          <p:nvPr/>
        </p:nvSpPr>
        <p:spPr>
          <a:xfrm rot="-5400000">
            <a:off x="-550289" y="843734"/>
            <a:ext cx="1570155" cy="276389"/>
          </a:xfrm>
          <a:custGeom>
            <a:rect b="b" l="l" r="r" t="t"/>
            <a:pathLst>
              <a:path extrusionOk="0" h="332004" w="1570155">
                <a:moveTo>
                  <a:pt x="0" y="0"/>
                </a:moveTo>
                <a:lnTo>
                  <a:pt x="1570155" y="0"/>
                </a:lnTo>
                <a:lnTo>
                  <a:pt x="1570155" y="332004"/>
                </a:lnTo>
                <a:lnTo>
                  <a:pt x="6135" y="332004"/>
                </a:lnTo>
                <a:lnTo>
                  <a:pt x="0" y="0"/>
                </a:lnTo>
                <a:close/>
              </a:path>
            </a:pathLst>
          </a:custGeom>
          <a:solidFill>
            <a:srgbClr val="D328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90"/>
              <a:buFont typeface="Arial"/>
              <a:buNone/>
            </a:pPr>
            <a:r>
              <a:t/>
            </a:r>
            <a:endParaRPr b="1" i="0" sz="390" u="none" cap="none" strike="noStrike">
              <a:solidFill>
                <a:srgbClr val="FFC000"/>
              </a:solidFill>
              <a:latin typeface="Calibri"/>
              <a:ea typeface="Calibri"/>
              <a:cs typeface="Calibri"/>
              <a:sym typeface="Calibri"/>
            </a:endParaRPr>
          </a:p>
        </p:txBody>
      </p:sp>
      <p:sp>
        <p:nvSpPr>
          <p:cNvPr id="205" name="Google Shape;205;p10"/>
          <p:cNvSpPr/>
          <p:nvPr/>
        </p:nvSpPr>
        <p:spPr>
          <a:xfrm>
            <a:off x="0" y="319778"/>
            <a:ext cx="177737" cy="45719"/>
          </a:xfrm>
          <a:custGeom>
            <a:rect b="b" l="l" r="r" t="t"/>
            <a:pathLst>
              <a:path extrusionOk="0" h="332004" w="1570155">
                <a:moveTo>
                  <a:pt x="0" y="0"/>
                </a:moveTo>
                <a:lnTo>
                  <a:pt x="1570155" y="0"/>
                </a:lnTo>
                <a:lnTo>
                  <a:pt x="1570155" y="332004"/>
                </a:lnTo>
                <a:lnTo>
                  <a:pt x="6135" y="332004"/>
                </a:lnTo>
                <a:lnTo>
                  <a:pt x="0" y="0"/>
                </a:lnTo>
                <a:close/>
              </a:path>
            </a:pathLst>
          </a:custGeom>
          <a:solidFill>
            <a:srgbClr val="D328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90"/>
              <a:buFont typeface="Arial"/>
              <a:buNone/>
            </a:pPr>
            <a:r>
              <a:t/>
            </a:r>
            <a:endParaRPr b="1" i="0" sz="390" u="none" cap="none" strike="noStrike">
              <a:solidFill>
                <a:srgbClr val="FFC000"/>
              </a:solidFill>
              <a:latin typeface="Calibri"/>
              <a:ea typeface="Calibri"/>
              <a:cs typeface="Calibri"/>
              <a:sym typeface="Calibri"/>
            </a:endParaRPr>
          </a:p>
        </p:txBody>
      </p:sp>
      <p:sp>
        <p:nvSpPr>
          <p:cNvPr id="206" name="Google Shape;206;p10"/>
          <p:cNvSpPr/>
          <p:nvPr/>
        </p:nvSpPr>
        <p:spPr>
          <a:xfrm rot="-5400000">
            <a:off x="-530225" y="853076"/>
            <a:ext cx="153686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COMPONENT 3</a:t>
            </a:r>
            <a:endParaRPr b="0" i="0" sz="1400" u="none" cap="none" strike="noStrike">
              <a:solidFill>
                <a:srgbClr val="000000"/>
              </a:solidFill>
              <a:latin typeface="Arial"/>
              <a:ea typeface="Arial"/>
              <a:cs typeface="Arial"/>
              <a:sym typeface="Arial"/>
            </a:endParaRPr>
          </a:p>
        </p:txBody>
      </p:sp>
      <p:pic>
        <p:nvPicPr>
          <p:cNvPr descr="A picture containing text&#10;&#10;Description automatically generated" id="207" name="Google Shape;207;p10"/>
          <p:cNvPicPr preferRelativeResize="0"/>
          <p:nvPr/>
        </p:nvPicPr>
        <p:blipFill rotWithShape="1">
          <a:blip r:embed="rId4">
            <a:alphaModFix/>
          </a:blip>
          <a:srcRect b="0" l="0" r="0" t="0"/>
          <a:stretch/>
        </p:blipFill>
        <p:spPr>
          <a:xfrm>
            <a:off x="11379200" y="6328313"/>
            <a:ext cx="614680" cy="4097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1"/>
          <p:cNvSpPr txBox="1"/>
          <p:nvPr/>
        </p:nvSpPr>
        <p:spPr>
          <a:xfrm>
            <a:off x="670124" y="1639656"/>
            <a:ext cx="1079333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Calibri"/>
              <a:buNone/>
            </a:pPr>
            <a:r>
              <a:rPr b="1" lang="en-GB" sz="2400">
                <a:solidFill>
                  <a:schemeClr val="dk1"/>
                </a:solidFill>
                <a:latin typeface="Calibri"/>
                <a:ea typeface="Calibri"/>
                <a:cs typeface="Calibri"/>
                <a:sym typeface="Calibri"/>
              </a:rPr>
              <a:t>Activity structure</a:t>
            </a:r>
            <a:endParaRPr/>
          </a:p>
          <a:p>
            <a:pPr indent="0" lvl="0" marL="0" marR="0" rtl="0" algn="l">
              <a:spcBef>
                <a:spcPts val="0"/>
              </a:spcBef>
              <a:spcAft>
                <a:spcPts val="0"/>
              </a:spcAft>
              <a:buClr>
                <a:schemeClr val="dk1"/>
              </a:buClr>
              <a:buSzPts val="2400"/>
              <a:buFont typeface="Calibri"/>
              <a:buNone/>
            </a:pPr>
            <a:r>
              <a:rPr lang="en-GB" sz="2400">
                <a:solidFill>
                  <a:schemeClr val="dk1"/>
                </a:solidFill>
                <a:latin typeface="Calibri"/>
                <a:ea typeface="Calibri"/>
                <a:cs typeface="Calibri"/>
                <a:sym typeface="Calibri"/>
              </a:rPr>
              <a:t>The session should contain a level of challenge and intensity to push the participants and motivate throughout. This might begin by learning a skill in isolation and move onto a pressurised practice with opposition. </a:t>
            </a:r>
            <a:endParaRPr/>
          </a:p>
        </p:txBody>
      </p:sp>
      <p:sp>
        <p:nvSpPr>
          <p:cNvPr id="213" name="Google Shape;213;p11"/>
          <p:cNvSpPr txBox="1"/>
          <p:nvPr/>
        </p:nvSpPr>
        <p:spPr>
          <a:xfrm>
            <a:off x="670124" y="490588"/>
            <a:ext cx="11075034" cy="68610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Open Sans"/>
              <a:buNone/>
            </a:pPr>
            <a:r>
              <a:rPr lang="en-GB" sz="3600" cap="none">
                <a:solidFill>
                  <a:schemeClr val="dk1"/>
                </a:solidFill>
                <a:latin typeface="Open Sans"/>
                <a:ea typeface="Open Sans"/>
                <a:cs typeface="Open Sans"/>
                <a:sym typeface="Open Sans"/>
              </a:rPr>
              <a:t>ATTRIBUTES OF A LEADER</a:t>
            </a:r>
            <a:endParaRPr sz="3600" cap="none">
              <a:solidFill>
                <a:schemeClr val="dk1"/>
              </a:solidFill>
              <a:latin typeface="Open Sans"/>
              <a:ea typeface="Open Sans"/>
              <a:cs typeface="Open Sans"/>
              <a:sym typeface="Open Sans"/>
            </a:endParaRPr>
          </a:p>
        </p:txBody>
      </p:sp>
      <p:sp>
        <p:nvSpPr>
          <p:cNvPr id="214" name="Google Shape;214;p11"/>
          <p:cNvSpPr txBox="1"/>
          <p:nvPr/>
        </p:nvSpPr>
        <p:spPr>
          <a:xfrm>
            <a:off x="670124" y="3679709"/>
            <a:ext cx="4361283"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Calibri"/>
              <a:buNone/>
            </a:pPr>
            <a:r>
              <a:rPr lang="en-GB" sz="2400">
                <a:solidFill>
                  <a:schemeClr val="dk1"/>
                </a:solidFill>
                <a:latin typeface="Calibri"/>
                <a:ea typeface="Calibri"/>
                <a:cs typeface="Calibri"/>
                <a:sym typeface="Calibri"/>
              </a:rPr>
              <a:t>Progression should only be introduced when performers are able to. The intensity and time of session can also increase as confidence and ability improves. </a:t>
            </a:r>
            <a:endParaRPr/>
          </a:p>
        </p:txBody>
      </p:sp>
      <p:pic>
        <p:nvPicPr>
          <p:cNvPr descr="Image result for coaching sport" id="215" name="Google Shape;215;p11"/>
          <p:cNvPicPr preferRelativeResize="0"/>
          <p:nvPr/>
        </p:nvPicPr>
        <p:blipFill rotWithShape="1">
          <a:blip r:embed="rId3">
            <a:alphaModFix/>
          </a:blip>
          <a:srcRect b="0" l="0" r="0" t="0"/>
          <a:stretch/>
        </p:blipFill>
        <p:spPr>
          <a:xfrm>
            <a:off x="7160594" y="3023414"/>
            <a:ext cx="4216400" cy="2952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9" name="Shape 219"/>
        <p:cNvGrpSpPr/>
        <p:nvPr/>
      </p:nvGrpSpPr>
      <p:grpSpPr>
        <a:xfrm>
          <a:off x="0" y="0"/>
          <a:ext cx="0" cy="0"/>
          <a:chOff x="0" y="0"/>
          <a:chExt cx="0" cy="0"/>
        </a:xfrm>
      </p:grpSpPr>
      <p:cxnSp>
        <p:nvCxnSpPr>
          <p:cNvPr id="220" name="Google Shape;220;p12"/>
          <p:cNvCxnSpPr/>
          <p:nvPr/>
        </p:nvCxnSpPr>
        <p:spPr>
          <a:xfrm>
            <a:off x="800100" y="723900"/>
            <a:ext cx="10591800" cy="0"/>
          </a:xfrm>
          <a:prstGeom prst="straightConnector1">
            <a:avLst/>
          </a:prstGeom>
          <a:noFill/>
          <a:ln cap="flat" cmpd="sng" w="44450">
            <a:solidFill>
              <a:schemeClr val="dk1"/>
            </a:solidFill>
            <a:prstDash val="solid"/>
            <a:miter lim="800000"/>
            <a:headEnd len="sm" w="sm" type="none"/>
            <a:tailEnd len="sm" w="sm" type="none"/>
          </a:ln>
        </p:spPr>
      </p:cxnSp>
      <p:cxnSp>
        <p:nvCxnSpPr>
          <p:cNvPr id="221" name="Google Shape;221;p12"/>
          <p:cNvCxnSpPr/>
          <p:nvPr/>
        </p:nvCxnSpPr>
        <p:spPr>
          <a:xfrm>
            <a:off x="800100" y="6142781"/>
            <a:ext cx="10591800" cy="0"/>
          </a:xfrm>
          <a:prstGeom prst="straightConnector1">
            <a:avLst/>
          </a:prstGeom>
          <a:noFill/>
          <a:ln cap="flat" cmpd="sng" w="12700">
            <a:solidFill>
              <a:schemeClr val="dk1"/>
            </a:solidFill>
            <a:prstDash val="solid"/>
            <a:miter lim="800000"/>
            <a:headEnd len="sm" w="sm" type="none"/>
            <a:tailEnd len="sm" w="sm" type="none"/>
          </a:ln>
        </p:spPr>
      </p:cxnSp>
      <p:sp>
        <p:nvSpPr>
          <p:cNvPr id="222" name="Google Shape;222;p1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sp>
        <p:nvSpPr>
          <p:cNvPr id="223" name="Google Shape;223;p12"/>
          <p:cNvSpPr txBox="1"/>
          <p:nvPr/>
        </p:nvSpPr>
        <p:spPr>
          <a:xfrm>
            <a:off x="694111" y="909637"/>
            <a:ext cx="5933795" cy="1362073"/>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4000"/>
              <a:buFont typeface="Open Sans"/>
              <a:buNone/>
            </a:pPr>
            <a:r>
              <a:rPr lang="en-GB" sz="4000" cap="none">
                <a:solidFill>
                  <a:schemeClr val="dk1"/>
                </a:solidFill>
                <a:latin typeface="Open Sans"/>
                <a:ea typeface="Open Sans"/>
                <a:cs typeface="Open Sans"/>
                <a:sym typeface="Open Sans"/>
              </a:rPr>
              <a:t>ATTRIBUTES OF A LEADER</a:t>
            </a:r>
            <a:endParaRPr sz="4000" cap="none">
              <a:solidFill>
                <a:schemeClr val="dk1"/>
              </a:solidFill>
              <a:latin typeface="Open Sans"/>
              <a:ea typeface="Open Sans"/>
              <a:cs typeface="Open Sans"/>
              <a:sym typeface="Open Sans"/>
            </a:endParaRPr>
          </a:p>
        </p:txBody>
      </p:sp>
      <p:cxnSp>
        <p:nvCxnSpPr>
          <p:cNvPr id="224" name="Google Shape;224;p12"/>
          <p:cNvCxnSpPr/>
          <p:nvPr/>
        </p:nvCxnSpPr>
        <p:spPr>
          <a:xfrm>
            <a:off x="800100" y="723900"/>
            <a:ext cx="5715000" cy="0"/>
          </a:xfrm>
          <a:prstGeom prst="straightConnector1">
            <a:avLst/>
          </a:prstGeom>
          <a:noFill/>
          <a:ln cap="flat" cmpd="sng" w="44450">
            <a:solidFill>
              <a:schemeClr val="dk1"/>
            </a:solidFill>
            <a:prstDash val="solid"/>
            <a:miter lim="800000"/>
            <a:headEnd len="sm" w="sm" type="none"/>
            <a:tailEnd len="sm" w="sm" type="none"/>
          </a:ln>
        </p:spPr>
      </p:cxnSp>
      <p:sp>
        <p:nvSpPr>
          <p:cNvPr id="225" name="Google Shape;225;p12"/>
          <p:cNvSpPr txBox="1"/>
          <p:nvPr/>
        </p:nvSpPr>
        <p:spPr>
          <a:xfrm>
            <a:off x="694111" y="1803965"/>
            <a:ext cx="6041371" cy="1712386"/>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1" lang="en-GB" sz="2400">
                <a:solidFill>
                  <a:schemeClr val="dk1"/>
                </a:solidFill>
                <a:latin typeface="Calibri"/>
                <a:ea typeface="Calibri"/>
                <a:cs typeface="Calibri"/>
                <a:sym typeface="Calibri"/>
              </a:rPr>
              <a:t>Knowledge of the activity being delivered</a:t>
            </a:r>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A good sports leader should have a high level of activity specific knowledge. This includes information on:</a:t>
            </a:r>
            <a:endParaRPr/>
          </a:p>
        </p:txBody>
      </p:sp>
      <p:pic>
        <p:nvPicPr>
          <p:cNvPr descr="photo" id="226" name="Google Shape;226;p12"/>
          <p:cNvPicPr preferRelativeResize="0"/>
          <p:nvPr/>
        </p:nvPicPr>
        <p:blipFill rotWithShape="1">
          <a:blip r:embed="rId3">
            <a:alphaModFix/>
          </a:blip>
          <a:srcRect b="-1" l="2081" r="2081" t="0"/>
          <a:stretch/>
        </p:blipFill>
        <p:spPr>
          <a:xfrm>
            <a:off x="7315200" y="715218"/>
            <a:ext cx="4076700" cy="5418871"/>
          </a:xfrm>
          <a:prstGeom prst="rect">
            <a:avLst/>
          </a:prstGeom>
          <a:noFill/>
          <a:ln>
            <a:noFill/>
          </a:ln>
        </p:spPr>
      </p:pic>
      <p:cxnSp>
        <p:nvCxnSpPr>
          <p:cNvPr id="227" name="Google Shape;227;p12"/>
          <p:cNvCxnSpPr/>
          <p:nvPr/>
        </p:nvCxnSpPr>
        <p:spPr>
          <a:xfrm>
            <a:off x="800100" y="6142781"/>
            <a:ext cx="5715000" cy="0"/>
          </a:xfrm>
          <a:prstGeom prst="straightConnector1">
            <a:avLst/>
          </a:prstGeom>
          <a:noFill/>
          <a:ln cap="flat" cmpd="sng" w="12700">
            <a:solidFill>
              <a:schemeClr val="dk1"/>
            </a:solidFill>
            <a:prstDash val="solid"/>
            <a:miter lim="800000"/>
            <a:headEnd len="sm" w="sm" type="none"/>
            <a:tailEnd len="sm" w="sm" type="none"/>
          </a:ln>
        </p:spPr>
      </p:cxnSp>
      <p:sp>
        <p:nvSpPr>
          <p:cNvPr id="228" name="Google Shape;228;p12"/>
          <p:cNvSpPr txBox="1"/>
          <p:nvPr/>
        </p:nvSpPr>
        <p:spPr>
          <a:xfrm>
            <a:off x="680637" y="3704277"/>
            <a:ext cx="6234513" cy="1938992"/>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 The technical and tactical demands of the sport</a:t>
            </a:r>
            <a:endParaRPr/>
          </a:p>
          <a:p>
            <a:pPr indent="-152400" lvl="0" marL="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 Specific fitness requirements for specific sports</a:t>
            </a:r>
            <a:endParaRPr/>
          </a:p>
          <a:p>
            <a:pPr indent="-152400" lvl="0" marL="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 Laws, rules and regulations of the sports</a:t>
            </a:r>
            <a:endParaRPr/>
          </a:p>
          <a:p>
            <a:pPr indent="-152400" lvl="0" marL="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 Treatment of basic sports injuries and first aid techniques.</a:t>
            </a:r>
            <a:endParaRPr/>
          </a:p>
        </p:txBody>
      </p:sp>
      <p:sp>
        <p:nvSpPr>
          <p:cNvPr id="229" name="Google Shape;229;p12"/>
          <p:cNvSpPr/>
          <p:nvPr/>
        </p:nvSpPr>
        <p:spPr>
          <a:xfrm>
            <a:off x="2648" y="1596503"/>
            <a:ext cx="177737" cy="45719"/>
          </a:xfrm>
          <a:custGeom>
            <a:rect b="b" l="l" r="r" t="t"/>
            <a:pathLst>
              <a:path extrusionOk="0" h="332004" w="1570155">
                <a:moveTo>
                  <a:pt x="0" y="0"/>
                </a:moveTo>
                <a:lnTo>
                  <a:pt x="1570155" y="0"/>
                </a:lnTo>
                <a:lnTo>
                  <a:pt x="1570155" y="332004"/>
                </a:lnTo>
                <a:lnTo>
                  <a:pt x="6135" y="332004"/>
                </a:lnTo>
                <a:lnTo>
                  <a:pt x="0" y="0"/>
                </a:lnTo>
                <a:close/>
              </a:path>
            </a:pathLst>
          </a:custGeom>
          <a:solidFill>
            <a:srgbClr val="D328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90"/>
              <a:buFont typeface="Arial"/>
              <a:buNone/>
            </a:pPr>
            <a:r>
              <a:t/>
            </a:r>
            <a:endParaRPr b="1" i="0" sz="390" u="none" cap="none" strike="noStrike">
              <a:solidFill>
                <a:srgbClr val="FFC000"/>
              </a:solidFill>
              <a:latin typeface="Calibri"/>
              <a:ea typeface="Calibri"/>
              <a:cs typeface="Calibri"/>
              <a:sym typeface="Calibri"/>
            </a:endParaRPr>
          </a:p>
        </p:txBody>
      </p:sp>
      <p:sp>
        <p:nvSpPr>
          <p:cNvPr id="230" name="Google Shape;230;p12"/>
          <p:cNvSpPr/>
          <p:nvPr/>
        </p:nvSpPr>
        <p:spPr>
          <a:xfrm rot="-5400000">
            <a:off x="-550289" y="843734"/>
            <a:ext cx="1570155" cy="276389"/>
          </a:xfrm>
          <a:custGeom>
            <a:rect b="b" l="l" r="r" t="t"/>
            <a:pathLst>
              <a:path extrusionOk="0" h="332004" w="1570155">
                <a:moveTo>
                  <a:pt x="0" y="0"/>
                </a:moveTo>
                <a:lnTo>
                  <a:pt x="1570155" y="0"/>
                </a:lnTo>
                <a:lnTo>
                  <a:pt x="1570155" y="332004"/>
                </a:lnTo>
                <a:lnTo>
                  <a:pt x="6135" y="332004"/>
                </a:lnTo>
                <a:lnTo>
                  <a:pt x="0" y="0"/>
                </a:lnTo>
                <a:close/>
              </a:path>
            </a:pathLst>
          </a:custGeom>
          <a:solidFill>
            <a:srgbClr val="D328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90"/>
              <a:buFont typeface="Arial"/>
              <a:buNone/>
            </a:pPr>
            <a:r>
              <a:t/>
            </a:r>
            <a:endParaRPr b="1" i="0" sz="390" u="none" cap="none" strike="noStrike">
              <a:solidFill>
                <a:srgbClr val="FFC000"/>
              </a:solidFill>
              <a:latin typeface="Calibri"/>
              <a:ea typeface="Calibri"/>
              <a:cs typeface="Calibri"/>
              <a:sym typeface="Calibri"/>
            </a:endParaRPr>
          </a:p>
        </p:txBody>
      </p:sp>
      <p:sp>
        <p:nvSpPr>
          <p:cNvPr id="231" name="Google Shape;231;p12"/>
          <p:cNvSpPr/>
          <p:nvPr/>
        </p:nvSpPr>
        <p:spPr>
          <a:xfrm>
            <a:off x="0" y="319778"/>
            <a:ext cx="177737" cy="45719"/>
          </a:xfrm>
          <a:custGeom>
            <a:rect b="b" l="l" r="r" t="t"/>
            <a:pathLst>
              <a:path extrusionOk="0" h="332004" w="1570155">
                <a:moveTo>
                  <a:pt x="0" y="0"/>
                </a:moveTo>
                <a:lnTo>
                  <a:pt x="1570155" y="0"/>
                </a:lnTo>
                <a:lnTo>
                  <a:pt x="1570155" y="332004"/>
                </a:lnTo>
                <a:lnTo>
                  <a:pt x="6135" y="332004"/>
                </a:lnTo>
                <a:lnTo>
                  <a:pt x="0" y="0"/>
                </a:lnTo>
                <a:close/>
              </a:path>
            </a:pathLst>
          </a:custGeom>
          <a:solidFill>
            <a:srgbClr val="D328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90"/>
              <a:buFont typeface="Arial"/>
              <a:buNone/>
            </a:pPr>
            <a:r>
              <a:t/>
            </a:r>
            <a:endParaRPr b="1" i="0" sz="390" u="none" cap="none" strike="noStrike">
              <a:solidFill>
                <a:srgbClr val="FFC000"/>
              </a:solidFill>
              <a:latin typeface="Calibri"/>
              <a:ea typeface="Calibri"/>
              <a:cs typeface="Calibri"/>
              <a:sym typeface="Calibri"/>
            </a:endParaRPr>
          </a:p>
        </p:txBody>
      </p:sp>
      <p:sp>
        <p:nvSpPr>
          <p:cNvPr id="232" name="Google Shape;232;p12"/>
          <p:cNvSpPr/>
          <p:nvPr/>
        </p:nvSpPr>
        <p:spPr>
          <a:xfrm rot="-5400000">
            <a:off x="-530225" y="853076"/>
            <a:ext cx="153686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COMPONENT 3</a:t>
            </a:r>
            <a:endParaRPr b="0" i="0" sz="1400" u="none" cap="none" strike="noStrike">
              <a:solidFill>
                <a:srgbClr val="000000"/>
              </a:solidFill>
              <a:latin typeface="Arial"/>
              <a:ea typeface="Arial"/>
              <a:cs typeface="Arial"/>
              <a:sym typeface="Arial"/>
            </a:endParaRPr>
          </a:p>
        </p:txBody>
      </p:sp>
      <p:pic>
        <p:nvPicPr>
          <p:cNvPr descr="A picture containing text&#10;&#10;Description automatically generated" id="233" name="Google Shape;233;p12"/>
          <p:cNvPicPr preferRelativeResize="0"/>
          <p:nvPr/>
        </p:nvPicPr>
        <p:blipFill rotWithShape="1">
          <a:blip r:embed="rId4">
            <a:alphaModFix/>
          </a:blip>
          <a:srcRect b="0" l="0" r="0" t="0"/>
          <a:stretch/>
        </p:blipFill>
        <p:spPr>
          <a:xfrm>
            <a:off x="11379200" y="6328313"/>
            <a:ext cx="614680" cy="40978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3"/>
          <p:cNvSpPr txBox="1"/>
          <p:nvPr/>
        </p:nvSpPr>
        <p:spPr>
          <a:xfrm>
            <a:off x="670124" y="1639656"/>
            <a:ext cx="1079333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Calibri"/>
              <a:buNone/>
            </a:pPr>
            <a:r>
              <a:rPr b="1" lang="en-GB" sz="2400">
                <a:solidFill>
                  <a:schemeClr val="dk1"/>
                </a:solidFill>
                <a:latin typeface="Calibri"/>
                <a:ea typeface="Calibri"/>
                <a:cs typeface="Calibri"/>
                <a:sym typeface="Calibri"/>
              </a:rPr>
              <a:t>Evaluation</a:t>
            </a:r>
            <a:endParaRPr/>
          </a:p>
          <a:p>
            <a:pPr indent="0" lvl="0" marL="0" marR="0" rtl="0" algn="l">
              <a:spcBef>
                <a:spcPts val="0"/>
              </a:spcBef>
              <a:spcAft>
                <a:spcPts val="0"/>
              </a:spcAft>
              <a:buClr>
                <a:schemeClr val="dk1"/>
              </a:buClr>
              <a:buSzPts val="2400"/>
              <a:buFont typeface="Calibri"/>
              <a:buNone/>
            </a:pPr>
            <a:r>
              <a:rPr lang="en-GB" sz="2400">
                <a:solidFill>
                  <a:schemeClr val="dk1"/>
                </a:solidFill>
                <a:latin typeface="Calibri"/>
                <a:ea typeface="Calibri"/>
                <a:cs typeface="Calibri"/>
                <a:sym typeface="Calibri"/>
              </a:rPr>
              <a:t>This is a honest review of how a session went. A leader should conduct a self-evaluation in order to consider strengths and weaknesses. </a:t>
            </a:r>
            <a:endParaRPr/>
          </a:p>
        </p:txBody>
      </p:sp>
      <p:sp>
        <p:nvSpPr>
          <p:cNvPr id="240" name="Google Shape;240;p13"/>
          <p:cNvSpPr txBox="1"/>
          <p:nvPr/>
        </p:nvSpPr>
        <p:spPr>
          <a:xfrm>
            <a:off x="670124" y="490588"/>
            <a:ext cx="11075034" cy="68610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Open Sans"/>
              <a:buNone/>
            </a:pPr>
            <a:r>
              <a:rPr lang="en-GB" sz="3600" cap="none">
                <a:solidFill>
                  <a:schemeClr val="dk1"/>
                </a:solidFill>
                <a:latin typeface="Open Sans"/>
                <a:ea typeface="Open Sans"/>
                <a:cs typeface="Open Sans"/>
                <a:sym typeface="Open Sans"/>
              </a:rPr>
              <a:t>ATTRIBUTES OF A LEADER</a:t>
            </a:r>
            <a:endParaRPr sz="3600" cap="none">
              <a:solidFill>
                <a:schemeClr val="dk1"/>
              </a:solidFill>
              <a:latin typeface="Open Sans"/>
              <a:ea typeface="Open Sans"/>
              <a:cs typeface="Open Sans"/>
              <a:sym typeface="Open Sans"/>
            </a:endParaRPr>
          </a:p>
        </p:txBody>
      </p:sp>
      <p:sp>
        <p:nvSpPr>
          <p:cNvPr id="241" name="Google Shape;241;p13"/>
          <p:cNvSpPr txBox="1"/>
          <p:nvPr/>
        </p:nvSpPr>
        <p:spPr>
          <a:xfrm>
            <a:off x="670124" y="3539080"/>
            <a:ext cx="4548647"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Calibri"/>
              <a:buNone/>
            </a:pPr>
            <a:r>
              <a:rPr lang="en-GB" sz="2400">
                <a:solidFill>
                  <a:schemeClr val="dk1"/>
                </a:solidFill>
                <a:latin typeface="Calibri"/>
                <a:ea typeface="Calibri"/>
                <a:cs typeface="Calibri"/>
                <a:sym typeface="Calibri"/>
              </a:rPr>
              <a:t>It is also good practice to get feedback from the participants and/or a mentor to gain different perspectives. </a:t>
            </a:r>
            <a:endParaRPr/>
          </a:p>
        </p:txBody>
      </p:sp>
      <p:pic>
        <p:nvPicPr>
          <p:cNvPr descr="Related image" id="242" name="Google Shape;242;p13"/>
          <p:cNvPicPr preferRelativeResize="0"/>
          <p:nvPr/>
        </p:nvPicPr>
        <p:blipFill rotWithShape="1">
          <a:blip r:embed="rId3">
            <a:alphaModFix/>
          </a:blip>
          <a:srcRect b="0" l="0" r="0" t="0"/>
          <a:stretch/>
        </p:blipFill>
        <p:spPr>
          <a:xfrm>
            <a:off x="5902711" y="2940863"/>
            <a:ext cx="5486517" cy="300744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4"/>
          <p:cNvSpPr txBox="1"/>
          <p:nvPr/>
        </p:nvSpPr>
        <p:spPr>
          <a:xfrm>
            <a:off x="670124" y="1639656"/>
            <a:ext cx="1079333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Calibri"/>
              <a:buNone/>
            </a:pPr>
            <a:r>
              <a:rPr b="1" lang="en-GB" sz="2400">
                <a:solidFill>
                  <a:schemeClr val="dk1"/>
                </a:solidFill>
                <a:latin typeface="Calibri"/>
                <a:ea typeface="Calibri"/>
                <a:cs typeface="Calibri"/>
                <a:sym typeface="Calibri"/>
              </a:rPr>
              <a:t>Target setting</a:t>
            </a:r>
            <a:endParaRPr/>
          </a:p>
          <a:p>
            <a:pPr indent="0" lvl="0" marL="0" marR="0" rtl="0" algn="l">
              <a:spcBef>
                <a:spcPts val="0"/>
              </a:spcBef>
              <a:spcAft>
                <a:spcPts val="0"/>
              </a:spcAft>
              <a:buClr>
                <a:schemeClr val="dk1"/>
              </a:buClr>
              <a:buSzPts val="2400"/>
              <a:buFont typeface="Calibri"/>
              <a:buNone/>
            </a:pPr>
            <a:r>
              <a:rPr lang="en-GB" sz="2400">
                <a:solidFill>
                  <a:schemeClr val="dk1"/>
                </a:solidFill>
                <a:latin typeface="Calibri"/>
                <a:ea typeface="Calibri"/>
                <a:cs typeface="Calibri"/>
                <a:sym typeface="Calibri"/>
              </a:rPr>
              <a:t>Once a full evaluation is conducted a leader should find areas for development. Targets can be created using the popular method below: </a:t>
            </a:r>
            <a:endParaRPr/>
          </a:p>
        </p:txBody>
      </p:sp>
      <p:sp>
        <p:nvSpPr>
          <p:cNvPr id="249" name="Google Shape;249;p14"/>
          <p:cNvSpPr txBox="1"/>
          <p:nvPr/>
        </p:nvSpPr>
        <p:spPr>
          <a:xfrm>
            <a:off x="670124" y="490588"/>
            <a:ext cx="11075034" cy="68610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Open Sans"/>
              <a:buNone/>
            </a:pPr>
            <a:r>
              <a:rPr lang="en-GB" sz="3600" cap="none">
                <a:solidFill>
                  <a:schemeClr val="dk1"/>
                </a:solidFill>
                <a:latin typeface="Open Sans"/>
                <a:ea typeface="Open Sans"/>
                <a:cs typeface="Open Sans"/>
                <a:sym typeface="Open Sans"/>
              </a:rPr>
              <a:t>ATTRIBUTES OF A LEADER</a:t>
            </a:r>
            <a:endParaRPr sz="3600" cap="none">
              <a:solidFill>
                <a:schemeClr val="dk1"/>
              </a:solidFill>
              <a:latin typeface="Open Sans"/>
              <a:ea typeface="Open Sans"/>
              <a:cs typeface="Open Sans"/>
              <a:sym typeface="Open Sans"/>
            </a:endParaRPr>
          </a:p>
        </p:txBody>
      </p:sp>
      <p:sp>
        <p:nvSpPr>
          <p:cNvPr id="250" name="Google Shape;250;p14"/>
          <p:cNvSpPr txBox="1"/>
          <p:nvPr/>
        </p:nvSpPr>
        <p:spPr>
          <a:xfrm>
            <a:off x="670124" y="3063295"/>
            <a:ext cx="3069252"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Calibri"/>
              <a:buNone/>
            </a:pPr>
            <a:r>
              <a:rPr b="1" lang="en-GB" sz="2400">
                <a:solidFill>
                  <a:schemeClr val="dk1"/>
                </a:solidFill>
                <a:latin typeface="Calibri"/>
                <a:ea typeface="Calibri"/>
                <a:cs typeface="Calibri"/>
                <a:sym typeface="Calibri"/>
              </a:rPr>
              <a:t>S </a:t>
            </a:r>
            <a:r>
              <a:rPr lang="en-GB" sz="2400">
                <a:solidFill>
                  <a:schemeClr val="dk1"/>
                </a:solidFill>
                <a:latin typeface="Calibri"/>
                <a:ea typeface="Calibri"/>
                <a:cs typeface="Calibri"/>
                <a:sym typeface="Calibri"/>
              </a:rPr>
              <a:t>– Specific</a:t>
            </a:r>
            <a:endParaRPr/>
          </a:p>
          <a:p>
            <a:pPr indent="0" lvl="0" marL="0" marR="0" rtl="0" algn="l">
              <a:spcBef>
                <a:spcPts val="0"/>
              </a:spcBef>
              <a:spcAft>
                <a:spcPts val="0"/>
              </a:spcAft>
              <a:buClr>
                <a:schemeClr val="dk1"/>
              </a:buClr>
              <a:buSzPts val="2400"/>
              <a:buFont typeface="Calibri"/>
              <a:buNone/>
            </a:pPr>
            <a:r>
              <a:rPr b="1" lang="en-GB" sz="2400">
                <a:solidFill>
                  <a:schemeClr val="dk1"/>
                </a:solidFill>
                <a:latin typeface="Calibri"/>
                <a:ea typeface="Calibri"/>
                <a:cs typeface="Calibri"/>
                <a:sym typeface="Calibri"/>
              </a:rPr>
              <a:t>M</a:t>
            </a:r>
            <a:r>
              <a:rPr lang="en-GB" sz="2400">
                <a:solidFill>
                  <a:schemeClr val="dk1"/>
                </a:solidFill>
                <a:latin typeface="Calibri"/>
                <a:ea typeface="Calibri"/>
                <a:cs typeface="Calibri"/>
                <a:sym typeface="Calibri"/>
              </a:rPr>
              <a:t> – Measurable</a:t>
            </a:r>
            <a:endParaRPr/>
          </a:p>
          <a:p>
            <a:pPr indent="0" lvl="0" marL="0" marR="0" rtl="0" algn="l">
              <a:spcBef>
                <a:spcPts val="0"/>
              </a:spcBef>
              <a:spcAft>
                <a:spcPts val="0"/>
              </a:spcAft>
              <a:buClr>
                <a:schemeClr val="dk1"/>
              </a:buClr>
              <a:buSzPts val="2400"/>
              <a:buFont typeface="Calibri"/>
              <a:buNone/>
            </a:pPr>
            <a:r>
              <a:rPr b="1" lang="en-GB" sz="2400">
                <a:solidFill>
                  <a:schemeClr val="dk1"/>
                </a:solidFill>
                <a:latin typeface="Calibri"/>
                <a:ea typeface="Calibri"/>
                <a:cs typeface="Calibri"/>
                <a:sym typeface="Calibri"/>
              </a:rPr>
              <a:t>A</a:t>
            </a:r>
            <a:r>
              <a:rPr lang="en-GB" sz="2400">
                <a:solidFill>
                  <a:schemeClr val="dk1"/>
                </a:solidFill>
                <a:latin typeface="Calibri"/>
                <a:ea typeface="Calibri"/>
                <a:cs typeface="Calibri"/>
                <a:sym typeface="Calibri"/>
              </a:rPr>
              <a:t> – Achievable</a:t>
            </a:r>
            <a:endParaRPr/>
          </a:p>
          <a:p>
            <a:pPr indent="0" lvl="0" marL="0" marR="0" rtl="0" algn="l">
              <a:spcBef>
                <a:spcPts val="0"/>
              </a:spcBef>
              <a:spcAft>
                <a:spcPts val="0"/>
              </a:spcAft>
              <a:buClr>
                <a:schemeClr val="dk1"/>
              </a:buClr>
              <a:buSzPts val="2400"/>
              <a:buFont typeface="Calibri"/>
              <a:buNone/>
            </a:pPr>
            <a:r>
              <a:rPr b="1" lang="en-GB" sz="2400">
                <a:solidFill>
                  <a:schemeClr val="dk1"/>
                </a:solidFill>
                <a:latin typeface="Calibri"/>
                <a:ea typeface="Calibri"/>
                <a:cs typeface="Calibri"/>
                <a:sym typeface="Calibri"/>
              </a:rPr>
              <a:t>R</a:t>
            </a:r>
            <a:r>
              <a:rPr lang="en-GB" sz="2400">
                <a:solidFill>
                  <a:schemeClr val="dk1"/>
                </a:solidFill>
                <a:latin typeface="Calibri"/>
                <a:ea typeface="Calibri"/>
                <a:cs typeface="Calibri"/>
                <a:sym typeface="Calibri"/>
              </a:rPr>
              <a:t> – Realistic</a:t>
            </a:r>
            <a:endParaRPr/>
          </a:p>
          <a:p>
            <a:pPr indent="0" lvl="0" marL="0" marR="0" rtl="0" algn="l">
              <a:spcBef>
                <a:spcPts val="0"/>
              </a:spcBef>
              <a:spcAft>
                <a:spcPts val="0"/>
              </a:spcAft>
              <a:buClr>
                <a:schemeClr val="dk1"/>
              </a:buClr>
              <a:buSzPts val="2400"/>
              <a:buFont typeface="Calibri"/>
              <a:buNone/>
            </a:pPr>
            <a:r>
              <a:rPr b="1" lang="en-GB" sz="2400">
                <a:solidFill>
                  <a:schemeClr val="dk1"/>
                </a:solidFill>
                <a:latin typeface="Calibri"/>
                <a:ea typeface="Calibri"/>
                <a:cs typeface="Calibri"/>
                <a:sym typeface="Calibri"/>
              </a:rPr>
              <a:t>T</a:t>
            </a:r>
            <a:r>
              <a:rPr lang="en-GB" sz="2400">
                <a:solidFill>
                  <a:schemeClr val="dk1"/>
                </a:solidFill>
                <a:latin typeface="Calibri"/>
                <a:ea typeface="Calibri"/>
                <a:cs typeface="Calibri"/>
                <a:sym typeface="Calibri"/>
              </a:rPr>
              <a:t> – Time-Related</a:t>
            </a:r>
            <a:endParaRPr/>
          </a:p>
        </p:txBody>
      </p:sp>
      <p:pic>
        <p:nvPicPr>
          <p:cNvPr descr="Arrows, Target, Range, Bullseye, Sport, Aim, Hit" id="251" name="Google Shape;251;p14"/>
          <p:cNvPicPr preferRelativeResize="0"/>
          <p:nvPr/>
        </p:nvPicPr>
        <p:blipFill rotWithShape="1">
          <a:blip r:embed="rId3">
            <a:alphaModFix/>
          </a:blip>
          <a:srcRect b="12629" l="12358" r="0" t="14814"/>
          <a:stretch/>
        </p:blipFill>
        <p:spPr>
          <a:xfrm>
            <a:off x="6512312" y="2950769"/>
            <a:ext cx="4861931" cy="301885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6" name="Shape 256"/>
        <p:cNvGrpSpPr/>
        <p:nvPr/>
      </p:nvGrpSpPr>
      <p:grpSpPr>
        <a:xfrm>
          <a:off x="0" y="0"/>
          <a:ext cx="0" cy="0"/>
          <a:chOff x="0" y="0"/>
          <a:chExt cx="0" cy="0"/>
        </a:xfrm>
      </p:grpSpPr>
      <p:cxnSp>
        <p:nvCxnSpPr>
          <p:cNvPr id="257" name="Google Shape;257;p15"/>
          <p:cNvCxnSpPr/>
          <p:nvPr/>
        </p:nvCxnSpPr>
        <p:spPr>
          <a:xfrm>
            <a:off x="800100" y="723900"/>
            <a:ext cx="10591800" cy="0"/>
          </a:xfrm>
          <a:prstGeom prst="straightConnector1">
            <a:avLst/>
          </a:prstGeom>
          <a:noFill/>
          <a:ln cap="flat" cmpd="sng" w="44450">
            <a:solidFill>
              <a:schemeClr val="dk1"/>
            </a:solidFill>
            <a:prstDash val="solid"/>
            <a:miter lim="800000"/>
            <a:headEnd len="sm" w="sm" type="none"/>
            <a:tailEnd len="sm" w="sm" type="none"/>
          </a:ln>
        </p:spPr>
      </p:cxnSp>
      <p:cxnSp>
        <p:nvCxnSpPr>
          <p:cNvPr id="258" name="Google Shape;258;p15"/>
          <p:cNvCxnSpPr/>
          <p:nvPr/>
        </p:nvCxnSpPr>
        <p:spPr>
          <a:xfrm>
            <a:off x="800100" y="6142781"/>
            <a:ext cx="10591800" cy="0"/>
          </a:xfrm>
          <a:prstGeom prst="straightConnector1">
            <a:avLst/>
          </a:prstGeom>
          <a:noFill/>
          <a:ln cap="flat" cmpd="sng" w="12700">
            <a:solidFill>
              <a:schemeClr val="dk1"/>
            </a:solidFill>
            <a:prstDash val="solid"/>
            <a:miter lim="800000"/>
            <a:headEnd len="sm" w="sm" type="none"/>
            <a:tailEnd len="sm" w="sm" type="none"/>
          </a:ln>
        </p:spPr>
      </p:cxnSp>
      <p:sp>
        <p:nvSpPr>
          <p:cNvPr id="259" name="Google Shape;259;p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sp>
        <p:nvSpPr>
          <p:cNvPr id="260" name="Google Shape;260;p15"/>
          <p:cNvSpPr txBox="1"/>
          <p:nvPr/>
        </p:nvSpPr>
        <p:spPr>
          <a:xfrm>
            <a:off x="690587" y="907128"/>
            <a:ext cx="6699564" cy="1378871"/>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4000"/>
              <a:buFont typeface="Open Sans"/>
              <a:buNone/>
            </a:pPr>
            <a:r>
              <a:rPr lang="en-GB" sz="4000" cap="none">
                <a:solidFill>
                  <a:schemeClr val="dk1"/>
                </a:solidFill>
                <a:latin typeface="Open Sans"/>
                <a:ea typeface="Open Sans"/>
                <a:cs typeface="Open Sans"/>
                <a:sym typeface="Open Sans"/>
              </a:rPr>
              <a:t>ATTRIBUTES OF A LEADER</a:t>
            </a:r>
            <a:endParaRPr sz="4000" cap="none">
              <a:solidFill>
                <a:schemeClr val="dk1"/>
              </a:solidFill>
              <a:latin typeface="Open Sans"/>
              <a:ea typeface="Open Sans"/>
              <a:cs typeface="Open Sans"/>
              <a:sym typeface="Open Sans"/>
            </a:endParaRPr>
          </a:p>
        </p:txBody>
      </p:sp>
      <p:cxnSp>
        <p:nvCxnSpPr>
          <p:cNvPr id="261" name="Google Shape;261;p15"/>
          <p:cNvCxnSpPr/>
          <p:nvPr/>
        </p:nvCxnSpPr>
        <p:spPr>
          <a:xfrm>
            <a:off x="800100" y="723900"/>
            <a:ext cx="6515100" cy="0"/>
          </a:xfrm>
          <a:prstGeom prst="straightConnector1">
            <a:avLst/>
          </a:prstGeom>
          <a:noFill/>
          <a:ln cap="flat" cmpd="sng" w="44450">
            <a:solidFill>
              <a:schemeClr val="dk1"/>
            </a:solidFill>
            <a:prstDash val="solid"/>
            <a:miter lim="800000"/>
            <a:headEnd len="sm" w="sm" type="none"/>
            <a:tailEnd len="sm" w="sm" type="none"/>
          </a:ln>
        </p:spPr>
      </p:cxnSp>
      <p:sp>
        <p:nvSpPr>
          <p:cNvPr id="262" name="Google Shape;262;p15"/>
          <p:cNvSpPr txBox="1"/>
          <p:nvPr/>
        </p:nvSpPr>
        <p:spPr>
          <a:xfrm>
            <a:off x="690587" y="1833189"/>
            <a:ext cx="6855072" cy="2032567"/>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110000"/>
              </a:lnSpc>
              <a:spcBef>
                <a:spcPts val="0"/>
              </a:spcBef>
              <a:spcAft>
                <a:spcPts val="0"/>
              </a:spcAft>
              <a:buNone/>
            </a:pPr>
            <a:r>
              <a:rPr b="1" lang="en-GB" sz="2400">
                <a:solidFill>
                  <a:schemeClr val="dk1"/>
                </a:solidFill>
                <a:latin typeface="Calibri"/>
                <a:ea typeface="Calibri"/>
                <a:cs typeface="Calibri"/>
                <a:sym typeface="Calibri"/>
              </a:rPr>
              <a:t>Sports leader development </a:t>
            </a:r>
            <a:endParaRPr/>
          </a:p>
          <a:p>
            <a:pPr indent="0" lvl="0" marL="0" marR="0" rtl="0" algn="l">
              <a:lnSpc>
                <a:spcPct val="110000"/>
              </a:lnSpc>
              <a:spcBef>
                <a:spcPts val="0"/>
              </a:spcBef>
              <a:spcAft>
                <a:spcPts val="0"/>
              </a:spcAft>
              <a:buNone/>
            </a:pPr>
            <a:r>
              <a:rPr lang="en-GB" sz="2400">
                <a:solidFill>
                  <a:schemeClr val="dk1"/>
                </a:solidFill>
                <a:latin typeface="Calibri"/>
                <a:ea typeface="Calibri"/>
                <a:cs typeface="Calibri"/>
                <a:sym typeface="Calibri"/>
              </a:rPr>
              <a:t>Many coaches and leaders will take part in National Governing Body (NGB) courses to improve their understanding and range of skills. This will help to achieve any set target moving forward. </a:t>
            </a:r>
            <a:endParaRPr/>
          </a:p>
        </p:txBody>
      </p:sp>
      <p:cxnSp>
        <p:nvCxnSpPr>
          <p:cNvPr id="263" name="Google Shape;263;p15"/>
          <p:cNvCxnSpPr/>
          <p:nvPr/>
        </p:nvCxnSpPr>
        <p:spPr>
          <a:xfrm>
            <a:off x="800100" y="6132521"/>
            <a:ext cx="6515100" cy="0"/>
          </a:xfrm>
          <a:prstGeom prst="straightConnector1">
            <a:avLst/>
          </a:prstGeom>
          <a:noFill/>
          <a:ln cap="flat" cmpd="sng" w="12700">
            <a:solidFill>
              <a:schemeClr val="dk1"/>
            </a:solidFill>
            <a:prstDash val="solid"/>
            <a:miter lim="800000"/>
            <a:headEnd len="sm" w="sm" type="none"/>
            <a:tailEnd len="sm" w="sm" type="none"/>
          </a:ln>
        </p:spPr>
      </p:cxnSp>
      <p:pic>
        <p:nvPicPr>
          <p:cNvPr descr="A person with a beard&#10;&#10;Description automatically generated with low confidence" id="264" name="Google Shape;264;p15"/>
          <p:cNvPicPr preferRelativeResize="0"/>
          <p:nvPr/>
        </p:nvPicPr>
        <p:blipFill rotWithShape="1">
          <a:blip r:embed="rId3">
            <a:alphaModFix/>
          </a:blip>
          <a:srcRect b="0" l="30281" r="36280" t="0"/>
          <a:stretch/>
        </p:blipFill>
        <p:spPr>
          <a:xfrm>
            <a:off x="8115300" y="10"/>
            <a:ext cx="4076700" cy="6857990"/>
          </a:xfrm>
          <a:prstGeom prst="rect">
            <a:avLst/>
          </a:prstGeom>
          <a:noFill/>
          <a:ln>
            <a:noFill/>
          </a:ln>
        </p:spPr>
      </p:pic>
      <p:sp>
        <p:nvSpPr>
          <p:cNvPr id="265" name="Google Shape;265;p15"/>
          <p:cNvSpPr txBox="1"/>
          <p:nvPr/>
        </p:nvSpPr>
        <p:spPr>
          <a:xfrm>
            <a:off x="690587" y="4123585"/>
            <a:ext cx="6362579"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Calibri"/>
              <a:buNone/>
            </a:pPr>
            <a:r>
              <a:rPr b="1" lang="en-GB" sz="2400">
                <a:solidFill>
                  <a:schemeClr val="dk1"/>
                </a:solidFill>
                <a:latin typeface="Calibri"/>
                <a:ea typeface="Calibri"/>
                <a:cs typeface="Calibri"/>
                <a:sym typeface="Calibri"/>
              </a:rPr>
              <a:t>Participant development</a:t>
            </a:r>
            <a:endParaRPr/>
          </a:p>
          <a:p>
            <a:pPr indent="0" lvl="0" marL="0" marR="0" rtl="0" algn="l">
              <a:spcBef>
                <a:spcPts val="0"/>
              </a:spcBef>
              <a:spcAft>
                <a:spcPts val="0"/>
              </a:spcAft>
              <a:buClr>
                <a:schemeClr val="dk1"/>
              </a:buClr>
              <a:buSzPts val="2400"/>
              <a:buFont typeface="Calibri"/>
              <a:buNone/>
            </a:pPr>
            <a:r>
              <a:rPr lang="en-GB" sz="2400">
                <a:solidFill>
                  <a:schemeClr val="dk1"/>
                </a:solidFill>
                <a:latin typeface="Calibri"/>
                <a:ea typeface="Calibri"/>
                <a:cs typeface="Calibri"/>
                <a:sym typeface="Calibri"/>
              </a:rPr>
              <a:t>Sports leaders will advise performers how to set </a:t>
            </a:r>
            <a:r>
              <a:rPr b="1" lang="en-GB" sz="2400">
                <a:solidFill>
                  <a:schemeClr val="dk1"/>
                </a:solidFill>
                <a:latin typeface="Calibri"/>
                <a:ea typeface="Calibri"/>
                <a:cs typeface="Calibri"/>
                <a:sym typeface="Calibri"/>
              </a:rPr>
              <a:t>SMART targets </a:t>
            </a:r>
            <a:r>
              <a:rPr lang="en-GB" sz="2400">
                <a:solidFill>
                  <a:schemeClr val="dk1"/>
                </a:solidFill>
                <a:latin typeface="Calibri"/>
                <a:ea typeface="Calibri"/>
                <a:cs typeface="Calibri"/>
                <a:sym typeface="Calibri"/>
              </a:rPr>
              <a:t>in order to improve. </a:t>
            </a:r>
            <a:endParaRPr/>
          </a:p>
        </p:txBody>
      </p:sp>
      <p:sp>
        <p:nvSpPr>
          <p:cNvPr id="266" name="Google Shape;266;p15"/>
          <p:cNvSpPr/>
          <p:nvPr/>
        </p:nvSpPr>
        <p:spPr>
          <a:xfrm>
            <a:off x="2648" y="1596503"/>
            <a:ext cx="177737" cy="45719"/>
          </a:xfrm>
          <a:custGeom>
            <a:rect b="b" l="l" r="r" t="t"/>
            <a:pathLst>
              <a:path extrusionOk="0" h="332004" w="1570155">
                <a:moveTo>
                  <a:pt x="0" y="0"/>
                </a:moveTo>
                <a:lnTo>
                  <a:pt x="1570155" y="0"/>
                </a:lnTo>
                <a:lnTo>
                  <a:pt x="1570155" y="332004"/>
                </a:lnTo>
                <a:lnTo>
                  <a:pt x="6135" y="332004"/>
                </a:lnTo>
                <a:lnTo>
                  <a:pt x="0" y="0"/>
                </a:lnTo>
                <a:close/>
              </a:path>
            </a:pathLst>
          </a:custGeom>
          <a:solidFill>
            <a:srgbClr val="D328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90"/>
              <a:buFont typeface="Arial"/>
              <a:buNone/>
            </a:pPr>
            <a:r>
              <a:t/>
            </a:r>
            <a:endParaRPr b="1" i="0" sz="390" u="none" cap="none" strike="noStrike">
              <a:solidFill>
                <a:srgbClr val="FFC000"/>
              </a:solidFill>
              <a:latin typeface="Calibri"/>
              <a:ea typeface="Calibri"/>
              <a:cs typeface="Calibri"/>
              <a:sym typeface="Calibri"/>
            </a:endParaRPr>
          </a:p>
        </p:txBody>
      </p:sp>
      <p:sp>
        <p:nvSpPr>
          <p:cNvPr id="267" name="Google Shape;267;p15"/>
          <p:cNvSpPr/>
          <p:nvPr/>
        </p:nvSpPr>
        <p:spPr>
          <a:xfrm rot="-5400000">
            <a:off x="-550289" y="843734"/>
            <a:ext cx="1570155" cy="276389"/>
          </a:xfrm>
          <a:custGeom>
            <a:rect b="b" l="l" r="r" t="t"/>
            <a:pathLst>
              <a:path extrusionOk="0" h="332004" w="1570155">
                <a:moveTo>
                  <a:pt x="0" y="0"/>
                </a:moveTo>
                <a:lnTo>
                  <a:pt x="1570155" y="0"/>
                </a:lnTo>
                <a:lnTo>
                  <a:pt x="1570155" y="332004"/>
                </a:lnTo>
                <a:lnTo>
                  <a:pt x="6135" y="332004"/>
                </a:lnTo>
                <a:lnTo>
                  <a:pt x="0" y="0"/>
                </a:lnTo>
                <a:close/>
              </a:path>
            </a:pathLst>
          </a:custGeom>
          <a:solidFill>
            <a:srgbClr val="D328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90"/>
              <a:buFont typeface="Arial"/>
              <a:buNone/>
            </a:pPr>
            <a:r>
              <a:t/>
            </a:r>
            <a:endParaRPr b="1" i="0" sz="390" u="none" cap="none" strike="noStrike">
              <a:solidFill>
                <a:srgbClr val="FFC000"/>
              </a:solidFill>
              <a:latin typeface="Calibri"/>
              <a:ea typeface="Calibri"/>
              <a:cs typeface="Calibri"/>
              <a:sym typeface="Calibri"/>
            </a:endParaRPr>
          </a:p>
        </p:txBody>
      </p:sp>
      <p:sp>
        <p:nvSpPr>
          <p:cNvPr id="268" name="Google Shape;268;p15"/>
          <p:cNvSpPr/>
          <p:nvPr/>
        </p:nvSpPr>
        <p:spPr>
          <a:xfrm>
            <a:off x="0" y="319778"/>
            <a:ext cx="177737" cy="45719"/>
          </a:xfrm>
          <a:custGeom>
            <a:rect b="b" l="l" r="r" t="t"/>
            <a:pathLst>
              <a:path extrusionOk="0" h="332004" w="1570155">
                <a:moveTo>
                  <a:pt x="0" y="0"/>
                </a:moveTo>
                <a:lnTo>
                  <a:pt x="1570155" y="0"/>
                </a:lnTo>
                <a:lnTo>
                  <a:pt x="1570155" y="332004"/>
                </a:lnTo>
                <a:lnTo>
                  <a:pt x="6135" y="332004"/>
                </a:lnTo>
                <a:lnTo>
                  <a:pt x="0" y="0"/>
                </a:lnTo>
                <a:close/>
              </a:path>
            </a:pathLst>
          </a:custGeom>
          <a:solidFill>
            <a:srgbClr val="D328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90"/>
              <a:buFont typeface="Arial"/>
              <a:buNone/>
            </a:pPr>
            <a:r>
              <a:t/>
            </a:r>
            <a:endParaRPr b="1" i="0" sz="390" u="none" cap="none" strike="noStrike">
              <a:solidFill>
                <a:srgbClr val="FFC000"/>
              </a:solidFill>
              <a:latin typeface="Calibri"/>
              <a:ea typeface="Calibri"/>
              <a:cs typeface="Calibri"/>
              <a:sym typeface="Calibri"/>
            </a:endParaRPr>
          </a:p>
        </p:txBody>
      </p:sp>
      <p:sp>
        <p:nvSpPr>
          <p:cNvPr id="269" name="Google Shape;269;p15"/>
          <p:cNvSpPr/>
          <p:nvPr/>
        </p:nvSpPr>
        <p:spPr>
          <a:xfrm rot="-5400000">
            <a:off x="-530225" y="853076"/>
            <a:ext cx="153686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COMPONENT 3</a:t>
            </a:r>
            <a:endParaRPr b="0" i="0" sz="1400" u="none" cap="none" strike="noStrike">
              <a:solidFill>
                <a:srgbClr val="000000"/>
              </a:solidFill>
              <a:latin typeface="Arial"/>
              <a:ea typeface="Arial"/>
              <a:cs typeface="Arial"/>
              <a:sym typeface="Arial"/>
            </a:endParaRPr>
          </a:p>
        </p:txBody>
      </p:sp>
      <p:pic>
        <p:nvPicPr>
          <p:cNvPr descr="A picture containing text&#10;&#10;Description automatically generated" id="270" name="Google Shape;270;p15"/>
          <p:cNvPicPr preferRelativeResize="0"/>
          <p:nvPr/>
        </p:nvPicPr>
        <p:blipFill rotWithShape="1">
          <a:blip r:embed="rId4">
            <a:alphaModFix/>
          </a:blip>
          <a:srcRect b="0" l="0" r="0" t="0"/>
          <a:stretch/>
        </p:blipFill>
        <p:spPr>
          <a:xfrm>
            <a:off x="11379200" y="6328313"/>
            <a:ext cx="614680" cy="40978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6"/>
          <p:cNvSpPr txBox="1"/>
          <p:nvPr/>
        </p:nvSpPr>
        <p:spPr>
          <a:xfrm>
            <a:off x="670124" y="1639656"/>
            <a:ext cx="1079333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2400">
                <a:solidFill>
                  <a:schemeClr val="dk1"/>
                </a:solidFill>
                <a:latin typeface="Calibri"/>
                <a:ea typeface="Calibri"/>
                <a:cs typeface="Calibri"/>
                <a:sym typeface="Calibri"/>
              </a:rPr>
              <a:t>Depending on your role within a team your scope for leadership can change. Captaincy is often awarded to an individual based on the following </a:t>
            </a:r>
            <a:r>
              <a:rPr lang="en-GB" sz="2400">
                <a:solidFill>
                  <a:schemeClr val="dk1"/>
                </a:solidFill>
                <a:latin typeface="Calibri"/>
                <a:ea typeface="Calibri"/>
                <a:cs typeface="Calibri"/>
                <a:sym typeface="Calibri"/>
              </a:rPr>
              <a:t>qualities</a:t>
            </a:r>
            <a:r>
              <a:rPr b="0" lang="en-GB" sz="2400">
                <a:solidFill>
                  <a:schemeClr val="dk1"/>
                </a:solidFill>
                <a:latin typeface="Calibri"/>
                <a:ea typeface="Calibri"/>
                <a:cs typeface="Calibri"/>
                <a:sym typeface="Calibri"/>
              </a:rPr>
              <a:t>:</a:t>
            </a:r>
            <a:endParaRPr/>
          </a:p>
        </p:txBody>
      </p:sp>
      <p:sp>
        <p:nvSpPr>
          <p:cNvPr id="276" name="Google Shape;276;p16"/>
          <p:cNvSpPr txBox="1"/>
          <p:nvPr/>
        </p:nvSpPr>
        <p:spPr>
          <a:xfrm>
            <a:off x="670124" y="490588"/>
            <a:ext cx="11075034" cy="68610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Open Sans"/>
              <a:buNone/>
            </a:pPr>
            <a:r>
              <a:rPr lang="en-GB" sz="3600" cap="none">
                <a:solidFill>
                  <a:schemeClr val="dk1"/>
                </a:solidFill>
                <a:latin typeface="Open Sans"/>
                <a:ea typeface="Open Sans"/>
                <a:cs typeface="Open Sans"/>
                <a:sym typeface="Open Sans"/>
              </a:rPr>
              <a:t>ATTRIBUTES OF A LEADER</a:t>
            </a:r>
            <a:endParaRPr sz="3600" cap="none">
              <a:solidFill>
                <a:schemeClr val="dk1"/>
              </a:solidFill>
              <a:latin typeface="Open Sans"/>
              <a:ea typeface="Open Sans"/>
              <a:cs typeface="Open Sans"/>
              <a:sym typeface="Open Sans"/>
            </a:endParaRPr>
          </a:p>
        </p:txBody>
      </p:sp>
      <p:sp>
        <p:nvSpPr>
          <p:cNvPr id="277" name="Google Shape;277;p16"/>
          <p:cNvSpPr txBox="1"/>
          <p:nvPr/>
        </p:nvSpPr>
        <p:spPr>
          <a:xfrm>
            <a:off x="670124" y="3089729"/>
            <a:ext cx="4653776" cy="2308324"/>
          </a:xfrm>
          <a:prstGeom prst="rect">
            <a:avLst/>
          </a:prstGeom>
          <a:noFill/>
          <a:ln>
            <a:noFill/>
          </a:ln>
        </p:spPr>
        <p:txBody>
          <a:bodyPr anchorCtr="0" anchor="t" bIns="45700" lIns="91425" spcFirstLastPara="1" rIns="91425" wrap="square" tIns="45700">
            <a:spAutoFit/>
          </a:bodyPr>
          <a:lstStyle/>
          <a:p>
            <a:pPr indent="0" lvl="1" marL="0" marR="0" rtl="0" algn="l">
              <a:spcBef>
                <a:spcPts val="0"/>
              </a:spcBef>
              <a:spcAft>
                <a:spcPts val="0"/>
              </a:spcAft>
              <a:buNone/>
            </a:pPr>
            <a:r>
              <a:rPr b="0" i="0" lang="en-GB" sz="2400" u="none" cap="none" strike="noStrike">
                <a:solidFill>
                  <a:schemeClr val="dk1"/>
                </a:solidFill>
                <a:latin typeface="Calibri"/>
                <a:ea typeface="Calibri"/>
                <a:cs typeface="Calibri"/>
                <a:sym typeface="Calibri"/>
              </a:rPr>
              <a:t>Key </a:t>
            </a:r>
            <a:r>
              <a:rPr b="1" i="0" lang="en-GB" sz="2400" u="none" cap="none" strike="noStrike">
                <a:solidFill>
                  <a:schemeClr val="dk1"/>
                </a:solidFill>
                <a:latin typeface="Calibri"/>
                <a:ea typeface="Calibri"/>
                <a:cs typeface="Calibri"/>
                <a:sym typeface="Calibri"/>
              </a:rPr>
              <a:t>qualities</a:t>
            </a:r>
            <a:r>
              <a:rPr b="0" i="0" lang="en-GB" sz="2400" u="none" cap="none" strike="noStrike">
                <a:solidFill>
                  <a:schemeClr val="dk1"/>
                </a:solidFill>
                <a:latin typeface="Calibri"/>
                <a:ea typeface="Calibri"/>
                <a:cs typeface="Calibri"/>
                <a:sym typeface="Calibri"/>
              </a:rPr>
              <a:t> of leaders in sport:</a:t>
            </a:r>
            <a:endParaRPr/>
          </a:p>
          <a:p>
            <a:pPr indent="-342900" lvl="0" marL="34290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Leadership style</a:t>
            </a:r>
            <a:endParaRPr/>
          </a:p>
          <a:p>
            <a:pPr indent="-342900" lvl="0" marL="34290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The right personality </a:t>
            </a:r>
            <a:endParaRPr/>
          </a:p>
          <a:p>
            <a:pPr indent="-342900" lvl="0" marL="34290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Inspires confidence</a:t>
            </a:r>
            <a:endParaRPr/>
          </a:p>
          <a:p>
            <a:pPr indent="-342900" lvl="1" marL="342900" marR="0" rtl="0" algn="l">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Empathy</a:t>
            </a:r>
            <a:endParaRPr/>
          </a:p>
          <a:p>
            <a:pPr indent="-342900" lvl="1" marL="342900" marR="0" rtl="0" algn="l">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Motivational/enthusiastic</a:t>
            </a:r>
            <a:endParaRPr/>
          </a:p>
        </p:txBody>
      </p:sp>
      <p:pic>
        <p:nvPicPr>
          <p:cNvPr descr="Image result for sports leader characteristics" id="278" name="Google Shape;278;p16"/>
          <p:cNvPicPr preferRelativeResize="0"/>
          <p:nvPr/>
        </p:nvPicPr>
        <p:blipFill rotWithShape="1">
          <a:blip r:embed="rId3">
            <a:alphaModFix/>
          </a:blip>
          <a:srcRect b="0" l="0" r="0" t="0"/>
          <a:stretch/>
        </p:blipFill>
        <p:spPr>
          <a:xfrm>
            <a:off x="6090369" y="2594517"/>
            <a:ext cx="5290691" cy="333049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7"/>
          <p:cNvSpPr txBox="1"/>
          <p:nvPr/>
        </p:nvSpPr>
        <p:spPr>
          <a:xfrm>
            <a:off x="670124" y="1639656"/>
            <a:ext cx="1079333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2400">
                <a:solidFill>
                  <a:schemeClr val="dk1"/>
                </a:solidFill>
                <a:latin typeface="Calibri"/>
                <a:ea typeface="Calibri"/>
                <a:cs typeface="Calibri"/>
                <a:sym typeface="Calibri"/>
              </a:rPr>
              <a:t>The most successful leaders have specific qualities that appear to always produce the best out of individuals/teams.</a:t>
            </a:r>
            <a:endParaRPr/>
          </a:p>
        </p:txBody>
      </p:sp>
      <p:sp>
        <p:nvSpPr>
          <p:cNvPr id="284" name="Google Shape;284;p17"/>
          <p:cNvSpPr txBox="1"/>
          <p:nvPr/>
        </p:nvSpPr>
        <p:spPr>
          <a:xfrm>
            <a:off x="670124" y="490588"/>
            <a:ext cx="11075034" cy="68610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Open Sans"/>
              <a:buNone/>
            </a:pPr>
            <a:r>
              <a:rPr lang="en-GB" sz="3600" cap="none">
                <a:solidFill>
                  <a:schemeClr val="dk1"/>
                </a:solidFill>
                <a:latin typeface="Open Sans"/>
                <a:ea typeface="Open Sans"/>
                <a:cs typeface="Open Sans"/>
                <a:sym typeface="Open Sans"/>
              </a:rPr>
              <a:t>ATTRIBUTES OF A LEADER</a:t>
            </a:r>
            <a:endParaRPr sz="3600" cap="none">
              <a:solidFill>
                <a:schemeClr val="dk1"/>
              </a:solidFill>
              <a:latin typeface="Open Sans"/>
              <a:ea typeface="Open Sans"/>
              <a:cs typeface="Open Sans"/>
              <a:sym typeface="Open Sans"/>
            </a:endParaRPr>
          </a:p>
        </p:txBody>
      </p:sp>
      <p:sp>
        <p:nvSpPr>
          <p:cNvPr id="285" name="Google Shape;285;p17"/>
          <p:cNvSpPr txBox="1"/>
          <p:nvPr/>
        </p:nvSpPr>
        <p:spPr>
          <a:xfrm>
            <a:off x="670124" y="2710588"/>
            <a:ext cx="4653776" cy="2308324"/>
          </a:xfrm>
          <a:prstGeom prst="rect">
            <a:avLst/>
          </a:prstGeom>
          <a:noFill/>
          <a:ln>
            <a:noFill/>
          </a:ln>
        </p:spPr>
        <p:txBody>
          <a:bodyPr anchorCtr="0" anchor="t" bIns="45700" lIns="91425" spcFirstLastPara="1" rIns="91425" wrap="square" tIns="45700">
            <a:spAutoFit/>
          </a:bodyPr>
          <a:lstStyle/>
          <a:p>
            <a:pPr indent="0" lvl="1" marL="0" marR="0" rtl="0" algn="l">
              <a:spcBef>
                <a:spcPts val="0"/>
              </a:spcBef>
              <a:spcAft>
                <a:spcPts val="0"/>
              </a:spcAft>
              <a:buNone/>
            </a:pPr>
            <a:r>
              <a:rPr b="1" i="0" lang="en-GB" sz="2400" u="none" cap="none" strike="noStrike">
                <a:solidFill>
                  <a:schemeClr val="dk1"/>
                </a:solidFill>
                <a:latin typeface="Calibri"/>
                <a:ea typeface="Calibri"/>
                <a:cs typeface="Calibri"/>
                <a:sym typeface="Calibri"/>
              </a:rPr>
              <a:t>Encouraging enthusiasm</a:t>
            </a:r>
            <a:endParaRPr/>
          </a:p>
          <a:p>
            <a:pPr indent="0" lvl="1" marL="0" marR="0" rtl="0" algn="l">
              <a:spcBef>
                <a:spcPts val="0"/>
              </a:spcBef>
              <a:spcAft>
                <a:spcPts val="0"/>
              </a:spcAft>
              <a:buNone/>
            </a:pPr>
            <a:r>
              <a:rPr b="0" i="0" lang="en-GB" sz="2400" u="none" cap="none" strike="noStrike">
                <a:solidFill>
                  <a:schemeClr val="dk1"/>
                </a:solidFill>
                <a:latin typeface="Calibri"/>
                <a:ea typeface="Calibri"/>
                <a:cs typeface="Calibri"/>
                <a:sym typeface="Calibri"/>
              </a:rPr>
              <a:t>Participants are not always keen to take part in sport. It is vital that any leader shows a keenness to have everyone participate and deliver a fun session.</a:t>
            </a:r>
            <a:endParaRPr/>
          </a:p>
        </p:txBody>
      </p:sp>
      <p:pic>
        <p:nvPicPr>
          <p:cNvPr descr="photo" id="286" name="Google Shape;286;p17"/>
          <p:cNvPicPr preferRelativeResize="0"/>
          <p:nvPr/>
        </p:nvPicPr>
        <p:blipFill rotWithShape="1">
          <a:blip r:embed="rId3">
            <a:alphaModFix/>
          </a:blip>
          <a:srcRect b="0" l="0" r="0" t="0"/>
          <a:stretch/>
        </p:blipFill>
        <p:spPr>
          <a:xfrm>
            <a:off x="5910145" y="2296811"/>
            <a:ext cx="5473895" cy="366518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8"/>
          <p:cNvSpPr txBox="1"/>
          <p:nvPr/>
        </p:nvSpPr>
        <p:spPr>
          <a:xfrm>
            <a:off x="670124" y="490588"/>
            <a:ext cx="11075034" cy="68610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Open Sans"/>
              <a:buNone/>
            </a:pPr>
            <a:r>
              <a:rPr lang="en-GB" sz="3600" cap="none">
                <a:solidFill>
                  <a:schemeClr val="dk1"/>
                </a:solidFill>
                <a:latin typeface="Open Sans"/>
                <a:ea typeface="Open Sans"/>
                <a:cs typeface="Open Sans"/>
                <a:sym typeface="Open Sans"/>
              </a:rPr>
              <a:t>ATTRIBUTES OF A LEADER</a:t>
            </a:r>
            <a:endParaRPr sz="3600" cap="none">
              <a:solidFill>
                <a:schemeClr val="dk1"/>
              </a:solidFill>
              <a:latin typeface="Open Sans"/>
              <a:ea typeface="Open Sans"/>
              <a:cs typeface="Open Sans"/>
              <a:sym typeface="Open Sans"/>
            </a:endParaRPr>
          </a:p>
        </p:txBody>
      </p:sp>
      <p:sp>
        <p:nvSpPr>
          <p:cNvPr id="292" name="Google Shape;292;p18"/>
          <p:cNvSpPr txBox="1"/>
          <p:nvPr/>
        </p:nvSpPr>
        <p:spPr>
          <a:xfrm>
            <a:off x="670123" y="1639656"/>
            <a:ext cx="10763593" cy="1569660"/>
          </a:xfrm>
          <a:prstGeom prst="rect">
            <a:avLst/>
          </a:prstGeom>
          <a:noFill/>
          <a:ln>
            <a:noFill/>
          </a:ln>
        </p:spPr>
        <p:txBody>
          <a:bodyPr anchorCtr="0" anchor="t" bIns="45700" lIns="91425" spcFirstLastPara="1" rIns="91425" wrap="square" tIns="45700">
            <a:spAutoFit/>
          </a:bodyPr>
          <a:lstStyle/>
          <a:p>
            <a:pPr indent="0" lvl="1" marL="0" marR="0" rtl="0" algn="l">
              <a:spcBef>
                <a:spcPts val="0"/>
              </a:spcBef>
              <a:spcAft>
                <a:spcPts val="0"/>
              </a:spcAft>
              <a:buNone/>
            </a:pPr>
            <a:r>
              <a:rPr b="1" i="0" lang="en-GB" sz="2400" u="none" cap="none" strike="noStrike">
                <a:solidFill>
                  <a:schemeClr val="dk1"/>
                </a:solidFill>
                <a:latin typeface="Calibri"/>
                <a:ea typeface="Calibri"/>
                <a:cs typeface="Calibri"/>
                <a:sym typeface="Calibri"/>
              </a:rPr>
              <a:t>Motivation</a:t>
            </a:r>
            <a:endParaRPr/>
          </a:p>
          <a:p>
            <a:pPr indent="0" lvl="1" marL="0" marR="0" rtl="0" algn="l">
              <a:spcBef>
                <a:spcPts val="0"/>
              </a:spcBef>
              <a:spcAft>
                <a:spcPts val="0"/>
              </a:spcAft>
              <a:buNone/>
            </a:pPr>
            <a:r>
              <a:rPr b="1" i="0" lang="en-GB" sz="2400" u="none" cap="none" strike="noStrike">
                <a:solidFill>
                  <a:schemeClr val="dk1"/>
                </a:solidFill>
                <a:latin typeface="Calibri"/>
                <a:ea typeface="Calibri"/>
                <a:cs typeface="Calibri"/>
                <a:sym typeface="Calibri"/>
              </a:rPr>
              <a:t>Intrinsic motivation </a:t>
            </a:r>
            <a:r>
              <a:rPr b="0" i="0" lang="en-GB" sz="2400" u="none" cap="none" strike="noStrike">
                <a:solidFill>
                  <a:schemeClr val="dk1"/>
                </a:solidFill>
                <a:latin typeface="Calibri"/>
                <a:ea typeface="Calibri"/>
                <a:cs typeface="Calibri"/>
                <a:sym typeface="Calibri"/>
              </a:rPr>
              <a:t>should come from the performer so this can be difficult for a leader to generate. However, a fun and enjoyable session will cultivate the right environment for this. </a:t>
            </a:r>
            <a:endParaRPr/>
          </a:p>
        </p:txBody>
      </p:sp>
      <p:sp>
        <p:nvSpPr>
          <p:cNvPr id="293" name="Google Shape;293;p18"/>
          <p:cNvSpPr txBox="1"/>
          <p:nvPr/>
        </p:nvSpPr>
        <p:spPr>
          <a:xfrm>
            <a:off x="670123" y="5124441"/>
            <a:ext cx="568607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alibri"/>
                <a:ea typeface="Calibri"/>
                <a:cs typeface="Calibri"/>
                <a:sym typeface="Calibri"/>
              </a:rPr>
              <a:t>What ways could a leader provide extrinsic motivation to a performer?</a:t>
            </a:r>
            <a:endParaRPr/>
          </a:p>
        </p:txBody>
      </p:sp>
      <p:sp>
        <p:nvSpPr>
          <p:cNvPr id="294" name="Google Shape;294;p18"/>
          <p:cNvSpPr txBox="1"/>
          <p:nvPr/>
        </p:nvSpPr>
        <p:spPr>
          <a:xfrm rot="-5400000">
            <a:off x="-1472966" y="4103748"/>
            <a:ext cx="3751884" cy="50711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0000"/>
              </a:buClr>
              <a:buSzPts val="2800"/>
              <a:buFont typeface="Open Sans"/>
              <a:buNone/>
            </a:pPr>
            <a:r>
              <a:rPr lang="en-GB" sz="2800" cap="none">
                <a:solidFill>
                  <a:srgbClr val="FF0000"/>
                </a:solidFill>
                <a:latin typeface="Open Sans"/>
                <a:ea typeface="Open Sans"/>
                <a:cs typeface="Open Sans"/>
                <a:sym typeface="Open Sans"/>
              </a:rPr>
              <a:t>THINK – PAIR - SHARE</a:t>
            </a:r>
            <a:endParaRPr sz="2800" cap="none">
              <a:solidFill>
                <a:srgbClr val="FF0000"/>
              </a:solidFill>
              <a:latin typeface="Open Sans"/>
              <a:ea typeface="Open Sans"/>
              <a:cs typeface="Open Sans"/>
              <a:sym typeface="Open Sans"/>
            </a:endParaRPr>
          </a:p>
        </p:txBody>
      </p:sp>
      <p:pic>
        <p:nvPicPr>
          <p:cNvPr descr="Image result for sports leader characteristics" id="295" name="Google Shape;295;p18"/>
          <p:cNvPicPr preferRelativeResize="0"/>
          <p:nvPr/>
        </p:nvPicPr>
        <p:blipFill rotWithShape="1">
          <a:blip r:embed="rId3">
            <a:alphaModFix/>
          </a:blip>
          <a:srcRect b="7527" l="0" r="0" t="0"/>
          <a:stretch/>
        </p:blipFill>
        <p:spPr>
          <a:xfrm>
            <a:off x="6551957" y="2983638"/>
            <a:ext cx="4815434" cy="2971800"/>
          </a:xfrm>
          <a:prstGeom prst="rect">
            <a:avLst/>
          </a:prstGeom>
          <a:noFill/>
          <a:ln>
            <a:noFill/>
          </a:ln>
        </p:spPr>
      </p:pic>
      <p:pic>
        <p:nvPicPr>
          <p:cNvPr descr="Shape&#10;&#10;Description automatically generated with low confidence" id="296" name="Google Shape;296;p18"/>
          <p:cNvPicPr preferRelativeResize="0"/>
          <p:nvPr/>
        </p:nvPicPr>
        <p:blipFill rotWithShape="1">
          <a:blip r:embed="rId4">
            <a:alphaModFix/>
          </a:blip>
          <a:srcRect b="16096" l="17154" r="24741" t="15935"/>
          <a:stretch/>
        </p:blipFill>
        <p:spPr>
          <a:xfrm>
            <a:off x="3513159" y="3042687"/>
            <a:ext cx="1779618" cy="208175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9"/>
          <p:cNvSpPr txBox="1"/>
          <p:nvPr/>
        </p:nvSpPr>
        <p:spPr>
          <a:xfrm>
            <a:off x="670124" y="490588"/>
            <a:ext cx="11075034" cy="68610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Open Sans"/>
              <a:buNone/>
            </a:pPr>
            <a:r>
              <a:rPr lang="en-GB" sz="3600" cap="none">
                <a:solidFill>
                  <a:schemeClr val="dk1"/>
                </a:solidFill>
                <a:latin typeface="Open Sans"/>
                <a:ea typeface="Open Sans"/>
                <a:cs typeface="Open Sans"/>
                <a:sym typeface="Open Sans"/>
              </a:rPr>
              <a:t>ATTRIBUTES OF A LEADER</a:t>
            </a:r>
            <a:endParaRPr sz="3600" cap="none">
              <a:solidFill>
                <a:schemeClr val="dk1"/>
              </a:solidFill>
              <a:latin typeface="Open Sans"/>
              <a:ea typeface="Open Sans"/>
              <a:cs typeface="Open Sans"/>
              <a:sym typeface="Open Sans"/>
            </a:endParaRPr>
          </a:p>
        </p:txBody>
      </p:sp>
      <p:sp>
        <p:nvSpPr>
          <p:cNvPr id="302" name="Google Shape;302;p19"/>
          <p:cNvSpPr txBox="1"/>
          <p:nvPr/>
        </p:nvSpPr>
        <p:spPr>
          <a:xfrm>
            <a:off x="670123" y="2101321"/>
            <a:ext cx="10629779" cy="1938992"/>
          </a:xfrm>
          <a:prstGeom prst="rect">
            <a:avLst/>
          </a:prstGeom>
          <a:noFill/>
          <a:ln>
            <a:noFill/>
          </a:ln>
        </p:spPr>
        <p:txBody>
          <a:bodyPr anchorCtr="0" anchor="t" bIns="45700" lIns="91425" spcFirstLastPara="1" rIns="91425" wrap="square" tIns="45700">
            <a:spAutoFit/>
          </a:bodyPr>
          <a:lstStyle/>
          <a:p>
            <a:pPr indent="-342900" lvl="1" marL="342900" marR="0" rtl="0" algn="l">
              <a:spcBef>
                <a:spcPts val="0"/>
              </a:spcBef>
              <a:spcAft>
                <a:spcPts val="0"/>
              </a:spcAft>
              <a:buClr>
                <a:schemeClr val="dk1"/>
              </a:buClr>
              <a:buSzPts val="2400"/>
              <a:buFont typeface="Arial"/>
              <a:buChar char="•"/>
            </a:pPr>
            <a:r>
              <a:rPr b="1" i="0" lang="en-GB" sz="2400" u="none" cap="none" strike="noStrike">
                <a:solidFill>
                  <a:schemeClr val="dk1"/>
                </a:solidFill>
                <a:latin typeface="Calibri"/>
                <a:ea typeface="Calibri"/>
                <a:cs typeface="Calibri"/>
                <a:sym typeface="Calibri"/>
              </a:rPr>
              <a:t>Goal setting </a:t>
            </a:r>
            <a:r>
              <a:rPr b="0" i="0" lang="en-GB" sz="2400" u="none" cap="none" strike="noStrike">
                <a:solidFill>
                  <a:schemeClr val="dk1"/>
                </a:solidFill>
                <a:latin typeface="Calibri"/>
                <a:ea typeface="Calibri"/>
                <a:cs typeface="Calibri"/>
                <a:sym typeface="Calibri"/>
              </a:rPr>
              <a:t>– short or long term set with the SMART principle.</a:t>
            </a:r>
            <a:endParaRPr/>
          </a:p>
          <a:p>
            <a:pPr indent="-342900" lvl="1" marL="342900" marR="0" rtl="0" algn="l">
              <a:spcBef>
                <a:spcPts val="0"/>
              </a:spcBef>
              <a:spcAft>
                <a:spcPts val="0"/>
              </a:spcAft>
              <a:buClr>
                <a:schemeClr val="dk1"/>
              </a:buClr>
              <a:buSzPts val="2400"/>
              <a:buFont typeface="Arial"/>
              <a:buChar char="•"/>
            </a:pPr>
            <a:r>
              <a:rPr b="1" i="0" lang="en-GB" sz="2400" u="none" cap="none" strike="noStrike">
                <a:solidFill>
                  <a:schemeClr val="dk1"/>
                </a:solidFill>
                <a:latin typeface="Calibri"/>
                <a:ea typeface="Calibri"/>
                <a:cs typeface="Calibri"/>
                <a:sym typeface="Calibri"/>
              </a:rPr>
              <a:t>Rewards</a:t>
            </a:r>
            <a:r>
              <a:rPr b="0" i="0" lang="en-GB" sz="2400" u="none" cap="none" strike="noStrike">
                <a:solidFill>
                  <a:schemeClr val="dk1"/>
                </a:solidFill>
                <a:latin typeface="Calibri"/>
                <a:ea typeface="Calibri"/>
                <a:cs typeface="Calibri"/>
                <a:sym typeface="Calibri"/>
              </a:rPr>
              <a:t> – to recognise achievement in the form of badge, certificates or medals.</a:t>
            </a:r>
            <a:endParaRPr/>
          </a:p>
          <a:p>
            <a:pPr indent="-342900" lvl="1" marL="342900" marR="0" rtl="0" algn="l">
              <a:spcBef>
                <a:spcPts val="0"/>
              </a:spcBef>
              <a:spcAft>
                <a:spcPts val="0"/>
              </a:spcAft>
              <a:buClr>
                <a:schemeClr val="dk1"/>
              </a:buClr>
              <a:buSzPts val="2400"/>
              <a:buFont typeface="Arial"/>
              <a:buChar char="•"/>
            </a:pPr>
            <a:r>
              <a:rPr b="1" i="0" lang="en-GB" sz="2400" u="none" cap="none" strike="noStrike">
                <a:solidFill>
                  <a:schemeClr val="dk1"/>
                </a:solidFill>
                <a:latin typeface="Calibri"/>
                <a:ea typeface="Calibri"/>
                <a:cs typeface="Calibri"/>
                <a:sym typeface="Calibri"/>
              </a:rPr>
              <a:t>Feedback </a:t>
            </a:r>
            <a:r>
              <a:rPr b="0" i="0" lang="en-GB" sz="2400" u="none" cap="none" strike="noStrike">
                <a:solidFill>
                  <a:schemeClr val="dk1"/>
                </a:solidFill>
                <a:latin typeface="Calibri"/>
                <a:ea typeface="Calibri"/>
                <a:cs typeface="Calibri"/>
                <a:sym typeface="Calibri"/>
              </a:rPr>
              <a:t>– participant feedback will ensure they know how to improve. </a:t>
            </a:r>
            <a:endParaRPr/>
          </a:p>
          <a:p>
            <a:pPr indent="-342900" lvl="1" marL="342900" marR="0" rtl="0" algn="l">
              <a:spcBef>
                <a:spcPts val="0"/>
              </a:spcBef>
              <a:spcAft>
                <a:spcPts val="0"/>
              </a:spcAft>
              <a:buClr>
                <a:schemeClr val="dk1"/>
              </a:buClr>
              <a:buSzPts val="2400"/>
              <a:buFont typeface="Arial"/>
              <a:buChar char="•"/>
            </a:pPr>
            <a:r>
              <a:rPr b="1" i="0" lang="en-GB" sz="2400" u="none" cap="none" strike="noStrike">
                <a:solidFill>
                  <a:schemeClr val="dk1"/>
                </a:solidFill>
                <a:latin typeface="Calibri"/>
                <a:ea typeface="Calibri"/>
                <a:cs typeface="Calibri"/>
                <a:sym typeface="Calibri"/>
              </a:rPr>
              <a:t>Praise</a:t>
            </a:r>
            <a:r>
              <a:rPr b="0" i="0" lang="en-GB" sz="2400" u="none" cap="none" strike="noStrike">
                <a:solidFill>
                  <a:schemeClr val="dk1"/>
                </a:solidFill>
                <a:latin typeface="Calibri"/>
                <a:ea typeface="Calibri"/>
                <a:cs typeface="Calibri"/>
                <a:sym typeface="Calibri"/>
              </a:rPr>
              <a:t> – verbal or non-verbal feedback will encourage participants to perform their best.   </a:t>
            </a:r>
            <a:endParaRPr b="0" i="0" sz="2400" u="none" cap="none" strike="noStrike">
              <a:solidFill>
                <a:schemeClr val="dk1"/>
              </a:solidFill>
              <a:latin typeface="Calibri"/>
              <a:ea typeface="Calibri"/>
              <a:cs typeface="Calibri"/>
              <a:sym typeface="Calibri"/>
            </a:endParaRPr>
          </a:p>
        </p:txBody>
      </p:sp>
      <p:sp>
        <p:nvSpPr>
          <p:cNvPr id="303" name="Google Shape;303;p19"/>
          <p:cNvSpPr txBox="1"/>
          <p:nvPr/>
        </p:nvSpPr>
        <p:spPr>
          <a:xfrm>
            <a:off x="670123" y="1639656"/>
            <a:ext cx="9656431" cy="461665"/>
          </a:xfrm>
          <a:prstGeom prst="rect">
            <a:avLst/>
          </a:prstGeom>
          <a:noFill/>
          <a:ln>
            <a:noFill/>
          </a:ln>
        </p:spPr>
        <p:txBody>
          <a:bodyPr anchorCtr="0" anchor="t" bIns="45700" lIns="91425" spcFirstLastPara="1" rIns="91425" wrap="square" tIns="45700">
            <a:spAutoFit/>
          </a:bodyPr>
          <a:lstStyle/>
          <a:p>
            <a:pPr indent="0" lvl="1" marL="0" marR="0" rtl="0" algn="l">
              <a:spcBef>
                <a:spcPts val="0"/>
              </a:spcBef>
              <a:spcAft>
                <a:spcPts val="0"/>
              </a:spcAft>
              <a:buNone/>
            </a:pPr>
            <a:r>
              <a:rPr b="1" i="0" lang="en-GB" sz="2400" u="none" cap="none" strike="noStrike">
                <a:solidFill>
                  <a:schemeClr val="dk1"/>
                </a:solidFill>
                <a:latin typeface="Calibri"/>
                <a:ea typeface="Calibri"/>
                <a:cs typeface="Calibri"/>
                <a:sym typeface="Calibri"/>
              </a:rPr>
              <a:t>Extrinsic motivation can be provided by a leader in the following ways:</a:t>
            </a:r>
            <a:endParaRPr b="0" i="0" sz="2400" u="none" cap="none" strike="noStrike">
              <a:solidFill>
                <a:schemeClr val="dk1"/>
              </a:solidFill>
              <a:latin typeface="Calibri"/>
              <a:ea typeface="Calibri"/>
              <a:cs typeface="Calibri"/>
              <a:sym typeface="Calibri"/>
            </a:endParaRPr>
          </a:p>
        </p:txBody>
      </p:sp>
      <p:pic>
        <p:nvPicPr>
          <p:cNvPr descr="Related image" id="304" name="Google Shape;304;p19"/>
          <p:cNvPicPr preferRelativeResize="0"/>
          <p:nvPr/>
        </p:nvPicPr>
        <p:blipFill rotWithShape="1">
          <a:blip r:embed="rId3">
            <a:alphaModFix/>
          </a:blip>
          <a:srcRect b="22694" l="0" r="0" t="23247"/>
          <a:stretch/>
        </p:blipFill>
        <p:spPr>
          <a:xfrm>
            <a:off x="7115002" y="3692106"/>
            <a:ext cx="4340176" cy="234574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
          <p:cNvSpPr/>
          <p:nvPr/>
        </p:nvSpPr>
        <p:spPr>
          <a:xfrm>
            <a:off x="2410288" y="1682537"/>
            <a:ext cx="8984200" cy="3823136"/>
          </a:xfrm>
          <a:prstGeom prst="wedgeRoundRectCallout">
            <a:avLst>
              <a:gd fmla="val -50801" name="adj1"/>
              <a:gd fmla="val 61190" name="adj2"/>
              <a:gd fmla="val 16667" name="adj3"/>
            </a:avLst>
          </a:prstGeom>
          <a:solidFill>
            <a:srgbClr val="FFFFFF"/>
          </a:solidFill>
          <a:ln cap="flat" cmpd="sng" w="1905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rgbClr val="404040"/>
              </a:buClr>
              <a:buSzPts val="2000"/>
              <a:buFont typeface="Noto Sans Symbols"/>
              <a:buNone/>
            </a:pPr>
            <a:r>
              <a:t/>
            </a:r>
            <a:endParaRPr sz="2000">
              <a:solidFill>
                <a:schemeClr val="dk1"/>
              </a:solidFill>
              <a:latin typeface="Arial"/>
              <a:ea typeface="Arial"/>
              <a:cs typeface="Arial"/>
              <a:sym typeface="Arial"/>
            </a:endParaRPr>
          </a:p>
        </p:txBody>
      </p:sp>
      <p:sp>
        <p:nvSpPr>
          <p:cNvPr id="120" name="Google Shape;120;p2"/>
          <p:cNvSpPr/>
          <p:nvPr/>
        </p:nvSpPr>
        <p:spPr>
          <a:xfrm>
            <a:off x="2681057" y="1802486"/>
            <a:ext cx="8495930" cy="3600986"/>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accent1"/>
              </a:buClr>
              <a:buSzPts val="1520"/>
              <a:buFont typeface="Noto Sans Symbols"/>
              <a:buNone/>
            </a:pPr>
            <a:r>
              <a:rPr lang="en-GB" sz="1900">
                <a:solidFill>
                  <a:schemeClr val="dk1"/>
                </a:solidFill>
                <a:latin typeface="Calibri"/>
                <a:ea typeface="Calibri"/>
                <a:cs typeface="Calibri"/>
                <a:sym typeface="Calibri"/>
              </a:rPr>
              <a:t>Leading an effective and engaging activity session can promote lifelong activity. Understanding the theory behind how to be a successful sports leader will give you a solid base to lead sessions that meet a variety of needs of others.</a:t>
            </a:r>
            <a:endParaRPr/>
          </a:p>
          <a:p>
            <a:pPr indent="0" lvl="0" marL="0" marR="0" rtl="0" algn="l">
              <a:spcBef>
                <a:spcPts val="0"/>
              </a:spcBef>
              <a:spcAft>
                <a:spcPts val="0"/>
              </a:spcAft>
              <a:buClr>
                <a:schemeClr val="accent1"/>
              </a:buClr>
              <a:buSzPts val="1520"/>
              <a:buFont typeface="Noto Sans Symbols"/>
              <a:buNone/>
            </a:pPr>
            <a:r>
              <a:t/>
            </a:r>
            <a:endParaRPr sz="1900">
              <a:solidFill>
                <a:schemeClr val="dk1"/>
              </a:solidFill>
              <a:latin typeface="Calibri"/>
              <a:ea typeface="Calibri"/>
              <a:cs typeface="Calibri"/>
              <a:sym typeface="Calibri"/>
            </a:endParaRPr>
          </a:p>
          <a:p>
            <a:pPr indent="0" lvl="0" marL="0" marR="0" rtl="0" algn="l">
              <a:spcBef>
                <a:spcPts val="0"/>
              </a:spcBef>
              <a:spcAft>
                <a:spcPts val="0"/>
              </a:spcAft>
              <a:buClr>
                <a:schemeClr val="accent1"/>
              </a:buClr>
              <a:buSzPts val="1520"/>
              <a:buFont typeface="Noto Sans Symbols"/>
              <a:buNone/>
            </a:pPr>
            <a:r>
              <a:rPr lang="en-GB" sz="1900">
                <a:solidFill>
                  <a:schemeClr val="dk1"/>
                </a:solidFill>
                <a:latin typeface="Calibri"/>
                <a:ea typeface="Calibri"/>
                <a:cs typeface="Calibri"/>
                <a:sym typeface="Calibri"/>
              </a:rPr>
              <a:t>In this component, you will develop knowledge of the attributes of successful sports leaders. You will then explore the physical and psychological benefits that you could experience when taking part in leadership sessions. </a:t>
            </a:r>
            <a:endParaRPr/>
          </a:p>
          <a:p>
            <a:pPr indent="0" lvl="0" marL="0" marR="0" rtl="0" algn="l">
              <a:spcBef>
                <a:spcPts val="0"/>
              </a:spcBef>
              <a:spcAft>
                <a:spcPts val="0"/>
              </a:spcAft>
              <a:buClr>
                <a:schemeClr val="accent1"/>
              </a:buClr>
              <a:buSzPts val="1520"/>
              <a:buFont typeface="Noto Sans Symbols"/>
              <a:buNone/>
            </a:pPr>
            <a:r>
              <a:t/>
            </a:r>
            <a:endParaRPr sz="1900">
              <a:solidFill>
                <a:schemeClr val="dk1"/>
              </a:solidFill>
              <a:latin typeface="Calibri"/>
              <a:ea typeface="Calibri"/>
              <a:cs typeface="Calibri"/>
              <a:sym typeface="Calibri"/>
            </a:endParaRPr>
          </a:p>
          <a:p>
            <a:pPr indent="0" lvl="0" marL="0" marR="0" rtl="0" algn="l">
              <a:spcBef>
                <a:spcPts val="0"/>
              </a:spcBef>
              <a:spcAft>
                <a:spcPts val="0"/>
              </a:spcAft>
              <a:buClr>
                <a:schemeClr val="accent1"/>
              </a:buClr>
              <a:buSzPts val="1520"/>
              <a:buFont typeface="Noto Sans Symbols"/>
              <a:buNone/>
            </a:pPr>
            <a:r>
              <a:rPr lang="en-GB" sz="1900">
                <a:solidFill>
                  <a:schemeClr val="dk1"/>
                </a:solidFill>
                <a:latin typeface="Calibri"/>
                <a:ea typeface="Calibri"/>
                <a:cs typeface="Calibri"/>
                <a:sym typeface="Calibri"/>
              </a:rPr>
              <a:t>You will develop an understanding of how sports leaders can provide appropriate activities for selected target groups. You will develop transferable skills such as communication, planning and organisation, which will support your progression to further vocational or academic qualifications.</a:t>
            </a:r>
            <a:endParaRPr sz="1900">
              <a:solidFill>
                <a:schemeClr val="dk1"/>
              </a:solidFill>
              <a:latin typeface="Calibri"/>
              <a:ea typeface="Calibri"/>
              <a:cs typeface="Calibri"/>
              <a:sym typeface="Calibri"/>
            </a:endParaRPr>
          </a:p>
        </p:txBody>
      </p:sp>
      <p:pic>
        <p:nvPicPr>
          <p:cNvPr id="121" name="Google Shape;121;p2"/>
          <p:cNvPicPr preferRelativeResize="0"/>
          <p:nvPr/>
        </p:nvPicPr>
        <p:blipFill rotWithShape="1">
          <a:blip r:embed="rId3">
            <a:alphaModFix/>
          </a:blip>
          <a:srcRect b="0" l="0" r="0" t="0"/>
          <a:stretch/>
        </p:blipFill>
        <p:spPr>
          <a:xfrm>
            <a:off x="746710" y="3312805"/>
            <a:ext cx="1397000" cy="2722562"/>
          </a:xfrm>
          <a:prstGeom prst="rect">
            <a:avLst/>
          </a:prstGeom>
          <a:noFill/>
          <a:ln>
            <a:noFill/>
          </a:ln>
        </p:spPr>
      </p:pic>
      <p:sp>
        <p:nvSpPr>
          <p:cNvPr id="122" name="Google Shape;122;p2"/>
          <p:cNvSpPr txBox="1"/>
          <p:nvPr/>
        </p:nvSpPr>
        <p:spPr>
          <a:xfrm>
            <a:off x="679002" y="544514"/>
            <a:ext cx="4174914" cy="68610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3600"/>
              <a:buFont typeface="Open Sans"/>
              <a:buNone/>
            </a:pPr>
            <a:r>
              <a:rPr lang="en-GB" sz="3600" cap="none">
                <a:solidFill>
                  <a:schemeClr val="dk1"/>
                </a:solidFill>
                <a:latin typeface="Open Sans"/>
                <a:ea typeface="Open Sans"/>
                <a:cs typeface="Open Sans"/>
                <a:sym typeface="Open Sans"/>
              </a:rPr>
              <a:t>INTRODUCTION</a:t>
            </a:r>
            <a:endParaRPr sz="3600" cap="none">
              <a:solidFill>
                <a:schemeClr val="dk1"/>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0"/>
          <p:cNvSpPr txBox="1"/>
          <p:nvPr/>
        </p:nvSpPr>
        <p:spPr>
          <a:xfrm>
            <a:off x="670124" y="490588"/>
            <a:ext cx="11075034" cy="68610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Open Sans"/>
              <a:buNone/>
            </a:pPr>
            <a:r>
              <a:rPr lang="en-GB" sz="3600" cap="none">
                <a:solidFill>
                  <a:schemeClr val="dk1"/>
                </a:solidFill>
                <a:latin typeface="Open Sans"/>
                <a:ea typeface="Open Sans"/>
                <a:cs typeface="Open Sans"/>
                <a:sym typeface="Open Sans"/>
              </a:rPr>
              <a:t>ATTRIBUTES OF A LEADER</a:t>
            </a:r>
            <a:endParaRPr sz="3600" cap="none">
              <a:solidFill>
                <a:schemeClr val="dk1"/>
              </a:solidFill>
              <a:latin typeface="Open Sans"/>
              <a:ea typeface="Open Sans"/>
              <a:cs typeface="Open Sans"/>
              <a:sym typeface="Open Sans"/>
            </a:endParaRPr>
          </a:p>
        </p:txBody>
      </p:sp>
      <p:sp>
        <p:nvSpPr>
          <p:cNvPr id="310" name="Google Shape;310;p20"/>
          <p:cNvSpPr txBox="1"/>
          <p:nvPr/>
        </p:nvSpPr>
        <p:spPr>
          <a:xfrm>
            <a:off x="670123" y="1639656"/>
            <a:ext cx="10711555" cy="1569660"/>
          </a:xfrm>
          <a:prstGeom prst="rect">
            <a:avLst/>
          </a:prstGeom>
          <a:noFill/>
          <a:ln>
            <a:noFill/>
          </a:ln>
        </p:spPr>
        <p:txBody>
          <a:bodyPr anchorCtr="0" anchor="t" bIns="45700" lIns="91425" spcFirstLastPara="1" rIns="91425" wrap="square" tIns="45700">
            <a:spAutoFit/>
          </a:bodyPr>
          <a:lstStyle/>
          <a:p>
            <a:pPr indent="0" lvl="1" marL="0" marR="0" rtl="0" algn="l">
              <a:spcBef>
                <a:spcPts val="0"/>
              </a:spcBef>
              <a:spcAft>
                <a:spcPts val="0"/>
              </a:spcAft>
              <a:buNone/>
            </a:pPr>
            <a:r>
              <a:rPr b="1" i="0" lang="en-GB" sz="2400" u="none" cap="none" strike="noStrike">
                <a:solidFill>
                  <a:schemeClr val="dk1"/>
                </a:solidFill>
                <a:latin typeface="Calibri"/>
                <a:ea typeface="Calibri"/>
                <a:cs typeface="Calibri"/>
                <a:sym typeface="Calibri"/>
              </a:rPr>
              <a:t>Inspires confidence </a:t>
            </a:r>
            <a:endParaRPr/>
          </a:p>
          <a:p>
            <a:pPr indent="0" lvl="1" marL="0" marR="0" rtl="0" algn="l">
              <a:spcBef>
                <a:spcPts val="0"/>
              </a:spcBef>
              <a:spcAft>
                <a:spcPts val="0"/>
              </a:spcAft>
              <a:buNone/>
            </a:pPr>
            <a:r>
              <a:rPr b="0" i="0" lang="en-GB" sz="2400" u="none" cap="none" strike="noStrike">
                <a:solidFill>
                  <a:schemeClr val="dk1"/>
                </a:solidFill>
                <a:latin typeface="Calibri"/>
                <a:ea typeface="Calibri"/>
                <a:cs typeface="Calibri"/>
                <a:sym typeface="Calibri"/>
              </a:rPr>
              <a:t>A sports leader should plan and deliver appropriate activities to motivate and inspire participants to continue lifelong activity even after the session has finished. This will improve both physical and mental health of participants.</a:t>
            </a:r>
            <a:endParaRPr/>
          </a:p>
        </p:txBody>
      </p:sp>
      <p:sp>
        <p:nvSpPr>
          <p:cNvPr id="311" name="Google Shape;311;p20"/>
          <p:cNvSpPr txBox="1"/>
          <p:nvPr/>
        </p:nvSpPr>
        <p:spPr>
          <a:xfrm>
            <a:off x="670122" y="3940524"/>
            <a:ext cx="4117468" cy="1569660"/>
          </a:xfrm>
          <a:prstGeom prst="rect">
            <a:avLst/>
          </a:prstGeom>
          <a:noFill/>
          <a:ln>
            <a:noFill/>
          </a:ln>
        </p:spPr>
        <p:txBody>
          <a:bodyPr anchorCtr="0" anchor="t" bIns="45700" lIns="91425" spcFirstLastPara="1" rIns="91425" wrap="square" tIns="45700">
            <a:spAutoFit/>
          </a:bodyPr>
          <a:lstStyle/>
          <a:p>
            <a:pPr indent="0" lvl="1" marL="0" marR="0" rtl="0" algn="l">
              <a:spcBef>
                <a:spcPts val="0"/>
              </a:spcBef>
              <a:spcAft>
                <a:spcPts val="0"/>
              </a:spcAft>
              <a:buNone/>
            </a:pPr>
            <a:r>
              <a:rPr b="0" i="0" lang="en-GB" sz="2400" u="none" cap="none" strike="noStrike">
                <a:solidFill>
                  <a:schemeClr val="dk1"/>
                </a:solidFill>
                <a:latin typeface="Calibri"/>
                <a:ea typeface="Calibri"/>
                <a:cs typeface="Calibri"/>
                <a:sym typeface="Calibri"/>
              </a:rPr>
              <a:t>Physical activity as a method of preventing illnesses is a good way for the government to save on NHS costs. </a:t>
            </a:r>
            <a:endParaRPr b="0" i="0" sz="2400" u="none" cap="none" strike="noStrike">
              <a:solidFill>
                <a:schemeClr val="dk1"/>
              </a:solidFill>
              <a:latin typeface="Calibri"/>
              <a:ea typeface="Calibri"/>
              <a:cs typeface="Calibri"/>
              <a:sym typeface="Calibri"/>
            </a:endParaRPr>
          </a:p>
        </p:txBody>
      </p:sp>
      <p:pic>
        <p:nvPicPr>
          <p:cNvPr descr="Medical, Appointment, Doctor, Healthcare, Clinic" id="312" name="Google Shape;312;p20"/>
          <p:cNvPicPr preferRelativeResize="0"/>
          <p:nvPr/>
        </p:nvPicPr>
        <p:blipFill rotWithShape="1">
          <a:blip r:embed="rId3">
            <a:alphaModFix/>
          </a:blip>
          <a:srcRect b="14442" l="0" r="0" t="0"/>
          <a:stretch/>
        </p:blipFill>
        <p:spPr>
          <a:xfrm>
            <a:off x="6741739" y="3293328"/>
            <a:ext cx="4639940" cy="264655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1"/>
          <p:cNvSpPr txBox="1"/>
          <p:nvPr/>
        </p:nvSpPr>
        <p:spPr>
          <a:xfrm>
            <a:off x="670124" y="490588"/>
            <a:ext cx="11075034" cy="68610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Open Sans"/>
              <a:buNone/>
            </a:pPr>
            <a:r>
              <a:rPr lang="en-GB" sz="3600" cap="none">
                <a:solidFill>
                  <a:schemeClr val="dk1"/>
                </a:solidFill>
                <a:latin typeface="Open Sans"/>
                <a:ea typeface="Open Sans"/>
                <a:cs typeface="Open Sans"/>
                <a:sym typeface="Open Sans"/>
              </a:rPr>
              <a:t>ATTRIBUTES OF A LEADER</a:t>
            </a:r>
            <a:endParaRPr sz="3600" cap="none">
              <a:solidFill>
                <a:schemeClr val="dk1"/>
              </a:solidFill>
              <a:latin typeface="Open Sans"/>
              <a:ea typeface="Open Sans"/>
              <a:cs typeface="Open Sans"/>
              <a:sym typeface="Open Sans"/>
            </a:endParaRPr>
          </a:p>
        </p:txBody>
      </p:sp>
      <p:sp>
        <p:nvSpPr>
          <p:cNvPr id="318" name="Google Shape;318;p21"/>
          <p:cNvSpPr txBox="1"/>
          <p:nvPr/>
        </p:nvSpPr>
        <p:spPr>
          <a:xfrm>
            <a:off x="670123" y="1639656"/>
            <a:ext cx="10711555" cy="1569660"/>
          </a:xfrm>
          <a:prstGeom prst="rect">
            <a:avLst/>
          </a:prstGeom>
          <a:noFill/>
          <a:ln>
            <a:noFill/>
          </a:ln>
        </p:spPr>
        <p:txBody>
          <a:bodyPr anchorCtr="0" anchor="t" bIns="45700" lIns="91425" spcFirstLastPara="1" rIns="91425" wrap="square" tIns="45700">
            <a:spAutoFit/>
          </a:bodyPr>
          <a:lstStyle/>
          <a:p>
            <a:pPr indent="0" lvl="1" marL="0" marR="0" rtl="0" algn="l">
              <a:spcBef>
                <a:spcPts val="0"/>
              </a:spcBef>
              <a:spcAft>
                <a:spcPts val="0"/>
              </a:spcAft>
              <a:buNone/>
            </a:pPr>
            <a:r>
              <a:rPr b="1" i="0" lang="en-GB" sz="2400" u="none" cap="none" strike="noStrike">
                <a:solidFill>
                  <a:schemeClr val="dk1"/>
                </a:solidFill>
                <a:latin typeface="Calibri"/>
                <a:ea typeface="Calibri"/>
                <a:cs typeface="Calibri"/>
                <a:sym typeface="Calibri"/>
              </a:rPr>
              <a:t>Personality</a:t>
            </a:r>
            <a:br>
              <a:rPr b="1" i="0" lang="en-GB" sz="2400" u="none" cap="none" strike="noStrike">
                <a:solidFill>
                  <a:schemeClr val="dk1"/>
                </a:solidFill>
                <a:latin typeface="Calibri"/>
                <a:ea typeface="Calibri"/>
                <a:cs typeface="Calibri"/>
                <a:sym typeface="Calibri"/>
              </a:rPr>
            </a:br>
            <a:r>
              <a:rPr b="0" i="0" lang="en-GB" sz="2400" u="none" cap="none" strike="noStrike">
                <a:solidFill>
                  <a:schemeClr val="dk1"/>
                </a:solidFill>
                <a:latin typeface="Calibri"/>
                <a:ea typeface="Calibri"/>
                <a:cs typeface="Calibri"/>
                <a:sym typeface="Calibri"/>
              </a:rPr>
              <a:t>This is the unique characteristics of an individual. Knowledge about your own personality is important to ensure you get the most out of participants. </a:t>
            </a:r>
            <a:r>
              <a:rPr b="0" i="1" lang="en-GB" sz="2400" u="none" cap="none" strike="noStrike">
                <a:solidFill>
                  <a:schemeClr val="dk1"/>
                </a:solidFill>
                <a:latin typeface="Calibri"/>
                <a:ea typeface="Calibri"/>
                <a:cs typeface="Calibri"/>
                <a:sym typeface="Calibri"/>
              </a:rPr>
              <a:t>i.e. calm, nervous, shy &amp; outgoing.</a:t>
            </a:r>
            <a:endParaRPr b="0" i="1" sz="2400" u="none" cap="none" strike="noStrike">
              <a:solidFill>
                <a:schemeClr val="dk1"/>
              </a:solidFill>
              <a:latin typeface="Calibri"/>
              <a:ea typeface="Calibri"/>
              <a:cs typeface="Calibri"/>
              <a:sym typeface="Calibri"/>
            </a:endParaRPr>
          </a:p>
        </p:txBody>
      </p:sp>
      <p:sp>
        <p:nvSpPr>
          <p:cNvPr id="319" name="Google Shape;319;p21"/>
          <p:cNvSpPr txBox="1"/>
          <p:nvPr/>
        </p:nvSpPr>
        <p:spPr>
          <a:xfrm>
            <a:off x="662689" y="3368937"/>
            <a:ext cx="6845799"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alibri"/>
                <a:ea typeface="Calibri"/>
                <a:cs typeface="Calibri"/>
                <a:sym typeface="Calibri"/>
              </a:rPr>
              <a:t>Personalities are often described by how </a:t>
            </a:r>
            <a:r>
              <a:rPr b="1" lang="en-GB" sz="2400">
                <a:solidFill>
                  <a:schemeClr val="dk1"/>
                </a:solidFill>
                <a:latin typeface="Calibri"/>
                <a:ea typeface="Calibri"/>
                <a:cs typeface="Calibri"/>
                <a:sym typeface="Calibri"/>
              </a:rPr>
              <a:t>introverted</a:t>
            </a:r>
            <a:r>
              <a:rPr lang="en-GB" sz="2400">
                <a:solidFill>
                  <a:schemeClr val="dk1"/>
                </a:solidFill>
                <a:latin typeface="Calibri"/>
                <a:ea typeface="Calibri"/>
                <a:cs typeface="Calibri"/>
                <a:sym typeface="Calibri"/>
              </a:rPr>
              <a:t> or </a:t>
            </a:r>
            <a:r>
              <a:rPr b="1" lang="en-GB" sz="2400">
                <a:solidFill>
                  <a:schemeClr val="dk1"/>
                </a:solidFill>
                <a:latin typeface="Calibri"/>
                <a:ea typeface="Calibri"/>
                <a:cs typeface="Calibri"/>
                <a:sym typeface="Calibri"/>
              </a:rPr>
              <a:t>extroverted</a:t>
            </a:r>
            <a:r>
              <a:rPr lang="en-GB" sz="2400">
                <a:solidFill>
                  <a:schemeClr val="dk1"/>
                </a:solidFill>
                <a:latin typeface="Calibri"/>
                <a:ea typeface="Calibri"/>
                <a:cs typeface="Calibri"/>
                <a:sym typeface="Calibri"/>
              </a:rPr>
              <a:t> the individual is.</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b="1" lang="en-GB" sz="2400">
                <a:solidFill>
                  <a:schemeClr val="dk1"/>
                </a:solidFill>
                <a:latin typeface="Calibri"/>
                <a:ea typeface="Calibri"/>
                <a:cs typeface="Calibri"/>
                <a:sym typeface="Calibri"/>
              </a:rPr>
              <a:t>Introverts</a:t>
            </a:r>
            <a:r>
              <a:rPr lang="en-GB" sz="2400">
                <a:solidFill>
                  <a:schemeClr val="dk1"/>
                </a:solidFill>
                <a:latin typeface="Calibri"/>
                <a:ea typeface="Calibri"/>
                <a:cs typeface="Calibri"/>
                <a:sym typeface="Calibri"/>
              </a:rPr>
              <a:t> - tend to be quiet, shy, thoughtful and enjoy own company.</a:t>
            </a:r>
            <a:endParaRPr/>
          </a:p>
          <a:p>
            <a:pPr indent="-342900" lvl="0" marL="342900" marR="0" rtl="0" algn="l">
              <a:spcBef>
                <a:spcPts val="0"/>
              </a:spcBef>
              <a:spcAft>
                <a:spcPts val="0"/>
              </a:spcAft>
              <a:buClr>
                <a:schemeClr val="dk1"/>
              </a:buClr>
              <a:buSzPts val="2400"/>
              <a:buFont typeface="Arial"/>
              <a:buChar char="•"/>
            </a:pPr>
            <a:r>
              <a:rPr b="1" lang="en-GB" sz="2400">
                <a:solidFill>
                  <a:schemeClr val="dk1"/>
                </a:solidFill>
                <a:latin typeface="Calibri"/>
                <a:ea typeface="Calibri"/>
                <a:cs typeface="Calibri"/>
                <a:sym typeface="Calibri"/>
              </a:rPr>
              <a:t>Extroverts</a:t>
            </a:r>
            <a:r>
              <a:rPr lang="en-GB" sz="2400">
                <a:solidFill>
                  <a:schemeClr val="dk1"/>
                </a:solidFill>
                <a:latin typeface="Calibri"/>
                <a:ea typeface="Calibri"/>
                <a:cs typeface="Calibri"/>
                <a:sym typeface="Calibri"/>
              </a:rPr>
              <a:t> - are more loud, sociable, talkative and excitable.</a:t>
            </a:r>
            <a:endParaRPr/>
          </a:p>
        </p:txBody>
      </p:sp>
      <p:pic>
        <p:nvPicPr>
          <p:cNvPr descr="E:\PICTURES\basketball-huddle1.jpg" id="320" name="Google Shape;320;p21"/>
          <p:cNvPicPr preferRelativeResize="0"/>
          <p:nvPr/>
        </p:nvPicPr>
        <p:blipFill rotWithShape="1">
          <a:blip r:embed="rId3">
            <a:alphaModFix/>
          </a:blip>
          <a:srcRect b="0" l="0" r="0" t="0"/>
          <a:stretch/>
        </p:blipFill>
        <p:spPr>
          <a:xfrm>
            <a:off x="8234400" y="2899316"/>
            <a:ext cx="3147278" cy="314727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2"/>
          <p:cNvSpPr txBox="1"/>
          <p:nvPr/>
        </p:nvSpPr>
        <p:spPr>
          <a:xfrm>
            <a:off x="670124" y="490588"/>
            <a:ext cx="11075034" cy="68610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Open Sans"/>
              <a:buNone/>
            </a:pPr>
            <a:r>
              <a:rPr lang="en-GB" sz="3600" cap="none">
                <a:solidFill>
                  <a:schemeClr val="dk1"/>
                </a:solidFill>
                <a:latin typeface="Open Sans"/>
                <a:ea typeface="Open Sans"/>
                <a:cs typeface="Open Sans"/>
                <a:sym typeface="Open Sans"/>
              </a:rPr>
              <a:t>ATTRIBUTES OF A LEADER</a:t>
            </a:r>
            <a:endParaRPr sz="3600" cap="none">
              <a:solidFill>
                <a:schemeClr val="dk1"/>
              </a:solidFill>
              <a:latin typeface="Open Sans"/>
              <a:ea typeface="Open Sans"/>
              <a:cs typeface="Open Sans"/>
              <a:sym typeface="Open Sans"/>
            </a:endParaRPr>
          </a:p>
        </p:txBody>
      </p:sp>
      <p:sp>
        <p:nvSpPr>
          <p:cNvPr id="326" name="Google Shape;326;p22"/>
          <p:cNvSpPr txBox="1"/>
          <p:nvPr/>
        </p:nvSpPr>
        <p:spPr>
          <a:xfrm>
            <a:off x="670123" y="1639656"/>
            <a:ext cx="10711555"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Calibri"/>
              <a:buNone/>
            </a:pPr>
            <a:r>
              <a:rPr lang="en-GB" sz="2400">
                <a:solidFill>
                  <a:schemeClr val="dk1"/>
                </a:solidFill>
                <a:latin typeface="Calibri"/>
                <a:ea typeface="Calibri"/>
                <a:cs typeface="Calibri"/>
                <a:sym typeface="Calibri"/>
              </a:rPr>
              <a:t>Whether you are more of an introvert or extrovert can affect the type of sport you like to play. Introverts are usually shy. They perform better at lower arousal levels. Too much stimulation will cause them to be over-aroused and they will not perform well. </a:t>
            </a:r>
            <a:endParaRPr/>
          </a:p>
        </p:txBody>
      </p:sp>
      <p:sp>
        <p:nvSpPr>
          <p:cNvPr id="327" name="Google Shape;327;p22"/>
          <p:cNvSpPr txBox="1"/>
          <p:nvPr/>
        </p:nvSpPr>
        <p:spPr>
          <a:xfrm>
            <a:off x="662690" y="3368937"/>
            <a:ext cx="5700940"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alibri"/>
                <a:ea typeface="Calibri"/>
                <a:cs typeface="Calibri"/>
                <a:sym typeface="Calibri"/>
              </a:rPr>
              <a:t>Introverts tend to like sports which require:</a:t>
            </a:r>
            <a:endParaRPr/>
          </a:p>
          <a:p>
            <a:pPr indent="-342900" lvl="0" marL="34290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Concentration</a:t>
            </a:r>
            <a:endParaRPr/>
          </a:p>
          <a:p>
            <a:pPr indent="-342900" lvl="0" marL="34290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Precision</a:t>
            </a:r>
            <a:endParaRPr/>
          </a:p>
          <a:p>
            <a:pPr indent="-342900" lvl="0" marL="34290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Self-motivation</a:t>
            </a:r>
            <a:endParaRPr/>
          </a:p>
          <a:p>
            <a:pPr indent="-342900" lvl="0" marL="34290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Intricate closed skills</a:t>
            </a:r>
            <a:endParaRPr/>
          </a:p>
          <a:p>
            <a:pPr indent="-342900" lvl="0" marL="34290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Low arousal levels</a:t>
            </a:r>
            <a:endParaRPr/>
          </a:p>
          <a:p>
            <a:pPr indent="-342900" lvl="0" marL="34290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Individual performances/routines</a:t>
            </a:r>
            <a:endParaRPr/>
          </a:p>
        </p:txBody>
      </p:sp>
      <p:pic>
        <p:nvPicPr>
          <p:cNvPr descr="https://www.sportsinsurance4u.com/Images/Database/Image.ashx?id=100031&amp;type=image&amp;name=Archery" id="328" name="Google Shape;328;p22"/>
          <p:cNvPicPr preferRelativeResize="0"/>
          <p:nvPr/>
        </p:nvPicPr>
        <p:blipFill rotWithShape="1">
          <a:blip r:embed="rId3">
            <a:alphaModFix/>
          </a:blip>
          <a:srcRect b="0" l="11134" r="0" t="0"/>
          <a:stretch/>
        </p:blipFill>
        <p:spPr>
          <a:xfrm>
            <a:off x="6884020" y="3062473"/>
            <a:ext cx="4497657" cy="2835123"/>
          </a:xfrm>
          <a:prstGeom prst="rect">
            <a:avLst/>
          </a:prstGeom>
          <a:noFill/>
          <a:ln>
            <a:noFill/>
          </a:ln>
        </p:spPr>
      </p:pic>
      <p:sp>
        <p:nvSpPr>
          <p:cNvPr id="329" name="Google Shape;329;p22"/>
          <p:cNvSpPr txBox="1"/>
          <p:nvPr/>
        </p:nvSpPr>
        <p:spPr>
          <a:xfrm rot="-5400000">
            <a:off x="6049920" y="3399630"/>
            <a:ext cx="1252623" cy="31149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0000"/>
              </a:buClr>
              <a:buSzPts val="2000"/>
              <a:buFont typeface="Open Sans"/>
              <a:buNone/>
            </a:pPr>
            <a:r>
              <a:rPr lang="en-GB" sz="2000" cap="none">
                <a:solidFill>
                  <a:srgbClr val="FF0000"/>
                </a:solidFill>
                <a:latin typeface="Open Sans"/>
                <a:ea typeface="Open Sans"/>
                <a:cs typeface="Open Sans"/>
                <a:sym typeface="Open Sans"/>
              </a:rPr>
              <a:t>ARCHERY</a:t>
            </a:r>
            <a:endParaRPr sz="2000" cap="none">
              <a:solidFill>
                <a:srgbClr val="FF0000"/>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3"/>
          <p:cNvSpPr txBox="1"/>
          <p:nvPr/>
        </p:nvSpPr>
        <p:spPr>
          <a:xfrm>
            <a:off x="670124" y="490588"/>
            <a:ext cx="11075034" cy="68610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Open Sans"/>
              <a:buNone/>
            </a:pPr>
            <a:r>
              <a:rPr lang="en-GB" sz="3600" cap="none">
                <a:solidFill>
                  <a:schemeClr val="dk1"/>
                </a:solidFill>
                <a:latin typeface="Open Sans"/>
                <a:ea typeface="Open Sans"/>
                <a:cs typeface="Open Sans"/>
                <a:sym typeface="Open Sans"/>
              </a:rPr>
              <a:t>ATTRIBUTES OF A LEADER</a:t>
            </a:r>
            <a:endParaRPr sz="3600" cap="none">
              <a:solidFill>
                <a:schemeClr val="dk1"/>
              </a:solidFill>
              <a:latin typeface="Open Sans"/>
              <a:ea typeface="Open Sans"/>
              <a:cs typeface="Open Sans"/>
              <a:sym typeface="Open Sans"/>
            </a:endParaRPr>
          </a:p>
        </p:txBody>
      </p:sp>
      <p:sp>
        <p:nvSpPr>
          <p:cNvPr id="335" name="Google Shape;335;p23"/>
          <p:cNvSpPr txBox="1"/>
          <p:nvPr/>
        </p:nvSpPr>
        <p:spPr>
          <a:xfrm>
            <a:off x="670123" y="1639656"/>
            <a:ext cx="10711555"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Calibri"/>
              <a:buNone/>
            </a:pPr>
            <a:r>
              <a:rPr lang="en-GB" sz="2400">
                <a:solidFill>
                  <a:schemeClr val="dk1"/>
                </a:solidFill>
                <a:latin typeface="Calibri"/>
                <a:ea typeface="Calibri"/>
                <a:cs typeface="Calibri"/>
                <a:sym typeface="Calibri"/>
              </a:rPr>
              <a:t>Extroverts are socially outgoing. They need high arousal levels to perform. Coaches and team mates need to keep them 'excited' about performing. They prefer team games with open skills and lots of unpredictability. </a:t>
            </a:r>
            <a:endParaRPr/>
          </a:p>
        </p:txBody>
      </p:sp>
      <p:sp>
        <p:nvSpPr>
          <p:cNvPr id="336" name="Google Shape;336;p23"/>
          <p:cNvSpPr txBox="1"/>
          <p:nvPr/>
        </p:nvSpPr>
        <p:spPr>
          <a:xfrm>
            <a:off x="662690" y="3368937"/>
            <a:ext cx="4660160"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alibri"/>
                <a:ea typeface="Calibri"/>
                <a:cs typeface="Calibri"/>
                <a:sym typeface="Calibri"/>
              </a:rPr>
              <a:t>Extroverts prefer sports which are:</a:t>
            </a:r>
            <a:endParaRPr/>
          </a:p>
          <a:p>
            <a:pPr indent="-342900" lvl="0" marL="34290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Exciting</a:t>
            </a:r>
            <a:endParaRPr/>
          </a:p>
          <a:p>
            <a:pPr indent="-342900" lvl="0" marL="34290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Team sports</a:t>
            </a:r>
            <a:endParaRPr/>
          </a:p>
          <a:p>
            <a:pPr indent="-342900" lvl="0" marL="34290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Fast paced</a:t>
            </a:r>
            <a:endParaRPr/>
          </a:p>
          <a:p>
            <a:pPr indent="-342900" lvl="0" marL="34290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High arousal levels</a:t>
            </a:r>
            <a:endParaRPr/>
          </a:p>
          <a:p>
            <a:pPr indent="-342900" lvl="0" marL="34290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Large, simple motor skills</a:t>
            </a:r>
            <a:endParaRPr/>
          </a:p>
          <a:p>
            <a:pPr indent="-342900" lvl="0" marL="34290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Low concentration</a:t>
            </a:r>
            <a:endParaRPr/>
          </a:p>
        </p:txBody>
      </p:sp>
      <p:sp>
        <p:nvSpPr>
          <p:cNvPr id="337" name="Google Shape;337;p23"/>
          <p:cNvSpPr txBox="1"/>
          <p:nvPr/>
        </p:nvSpPr>
        <p:spPr>
          <a:xfrm rot="-5400000">
            <a:off x="6076066" y="3165905"/>
            <a:ext cx="1200331" cy="31149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0000"/>
              </a:buClr>
              <a:buSzPts val="2000"/>
              <a:buFont typeface="Open Sans"/>
              <a:buNone/>
            </a:pPr>
            <a:r>
              <a:rPr lang="en-GB" sz="2000" cap="none">
                <a:solidFill>
                  <a:srgbClr val="FF0000"/>
                </a:solidFill>
                <a:latin typeface="Open Sans"/>
                <a:ea typeface="Open Sans"/>
                <a:cs typeface="Open Sans"/>
                <a:sym typeface="Open Sans"/>
              </a:rPr>
              <a:t>BOXING</a:t>
            </a:r>
            <a:endParaRPr sz="2000" cap="none">
              <a:solidFill>
                <a:srgbClr val="FF0000"/>
              </a:solidFill>
              <a:latin typeface="Open Sans"/>
              <a:ea typeface="Open Sans"/>
              <a:cs typeface="Open Sans"/>
              <a:sym typeface="Open Sans"/>
            </a:endParaRPr>
          </a:p>
        </p:txBody>
      </p:sp>
      <p:pic>
        <p:nvPicPr>
          <p:cNvPr descr="https://blog-blogmediainc.netdna-ssl.com/upload/SportsBlogcom/7450448/0909494001447839543_filepicker.jpg" id="338" name="Google Shape;338;p23"/>
          <p:cNvPicPr preferRelativeResize="0"/>
          <p:nvPr/>
        </p:nvPicPr>
        <p:blipFill rotWithShape="1">
          <a:blip r:embed="rId3">
            <a:alphaModFix/>
          </a:blip>
          <a:srcRect b="0" l="14333" r="0" t="0"/>
          <a:stretch/>
        </p:blipFill>
        <p:spPr>
          <a:xfrm>
            <a:off x="6869151" y="2970571"/>
            <a:ext cx="4512527" cy="296362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descr="http://i.dailymail.co.uk/i/pix/2012/10/19/article-2219817-1482526F000005DC-454_468x354.jpg" id="343" name="Google Shape;343;p24"/>
          <p:cNvPicPr preferRelativeResize="0"/>
          <p:nvPr/>
        </p:nvPicPr>
        <p:blipFill rotWithShape="1">
          <a:blip r:embed="rId3">
            <a:alphaModFix/>
          </a:blip>
          <a:srcRect b="6035" l="0" r="0" t="3835"/>
          <a:stretch/>
        </p:blipFill>
        <p:spPr>
          <a:xfrm>
            <a:off x="7124618" y="3055434"/>
            <a:ext cx="4256169" cy="2900945"/>
          </a:xfrm>
          <a:prstGeom prst="rect">
            <a:avLst/>
          </a:prstGeom>
          <a:noFill/>
          <a:ln>
            <a:noFill/>
          </a:ln>
        </p:spPr>
      </p:pic>
      <p:sp>
        <p:nvSpPr>
          <p:cNvPr id="344" name="Google Shape;344;p24"/>
          <p:cNvSpPr txBox="1"/>
          <p:nvPr/>
        </p:nvSpPr>
        <p:spPr>
          <a:xfrm>
            <a:off x="670124" y="490588"/>
            <a:ext cx="11075034" cy="68610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Open Sans"/>
              <a:buNone/>
            </a:pPr>
            <a:r>
              <a:rPr lang="en-GB" sz="3600" cap="none">
                <a:solidFill>
                  <a:schemeClr val="dk1"/>
                </a:solidFill>
                <a:latin typeface="Open Sans"/>
                <a:ea typeface="Open Sans"/>
                <a:cs typeface="Open Sans"/>
                <a:sym typeface="Open Sans"/>
              </a:rPr>
              <a:t>ATTRIBUTES OF A LEADER</a:t>
            </a:r>
            <a:endParaRPr sz="3600" cap="none">
              <a:solidFill>
                <a:schemeClr val="dk1"/>
              </a:solidFill>
              <a:latin typeface="Open Sans"/>
              <a:ea typeface="Open Sans"/>
              <a:cs typeface="Open Sans"/>
              <a:sym typeface="Open Sans"/>
            </a:endParaRPr>
          </a:p>
        </p:txBody>
      </p:sp>
      <p:sp>
        <p:nvSpPr>
          <p:cNvPr id="345" name="Google Shape;345;p24"/>
          <p:cNvSpPr txBox="1"/>
          <p:nvPr/>
        </p:nvSpPr>
        <p:spPr>
          <a:xfrm>
            <a:off x="670123" y="1639656"/>
            <a:ext cx="10711555"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Calibri"/>
              <a:buNone/>
            </a:pPr>
            <a:r>
              <a:rPr b="1" lang="en-GB" sz="2400">
                <a:solidFill>
                  <a:schemeClr val="dk1"/>
                </a:solidFill>
                <a:latin typeface="Calibri"/>
                <a:ea typeface="Calibri"/>
                <a:cs typeface="Calibri"/>
                <a:sym typeface="Calibri"/>
              </a:rPr>
              <a:t>Type A and type B personalities</a:t>
            </a:r>
            <a:endParaRPr/>
          </a:p>
          <a:p>
            <a:pPr indent="0" lvl="0" marL="0" marR="0" rtl="0" algn="l">
              <a:spcBef>
                <a:spcPts val="0"/>
              </a:spcBef>
              <a:spcAft>
                <a:spcPts val="0"/>
              </a:spcAft>
              <a:buClr>
                <a:schemeClr val="dk1"/>
              </a:buClr>
              <a:buSzPts val="2400"/>
              <a:buFont typeface="Calibri"/>
              <a:buNone/>
            </a:pPr>
            <a:r>
              <a:rPr lang="en-GB" sz="2400">
                <a:solidFill>
                  <a:schemeClr val="dk1"/>
                </a:solidFill>
                <a:latin typeface="Calibri"/>
                <a:ea typeface="Calibri"/>
                <a:cs typeface="Calibri"/>
                <a:sym typeface="Calibri"/>
              </a:rPr>
              <a:t>Type A personalities are self-critical and are more likely to be stressed and emotional. However, these individuals are more competitive and goal-orientated and hate losing.  </a:t>
            </a:r>
            <a:endParaRPr sz="2400">
              <a:solidFill>
                <a:schemeClr val="dk1"/>
              </a:solidFill>
              <a:latin typeface="Calibri"/>
              <a:ea typeface="Calibri"/>
              <a:cs typeface="Calibri"/>
              <a:sym typeface="Calibri"/>
            </a:endParaRPr>
          </a:p>
        </p:txBody>
      </p:sp>
      <p:sp>
        <p:nvSpPr>
          <p:cNvPr id="346" name="Google Shape;346;p24"/>
          <p:cNvSpPr txBox="1"/>
          <p:nvPr/>
        </p:nvSpPr>
        <p:spPr>
          <a:xfrm>
            <a:off x="670123" y="3648685"/>
            <a:ext cx="5135945"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Calibri"/>
              <a:buNone/>
            </a:pPr>
            <a:r>
              <a:rPr b="1" lang="en-GB" sz="2400">
                <a:solidFill>
                  <a:schemeClr val="dk1"/>
                </a:solidFill>
                <a:latin typeface="Calibri"/>
                <a:ea typeface="Calibri"/>
                <a:cs typeface="Calibri"/>
                <a:sym typeface="Calibri"/>
              </a:rPr>
              <a:t>Type B personalities </a:t>
            </a:r>
            <a:endParaRPr/>
          </a:p>
          <a:p>
            <a:pPr indent="0" lvl="0" marL="0" marR="0" rtl="0" algn="l">
              <a:spcBef>
                <a:spcPts val="0"/>
              </a:spcBef>
              <a:spcAft>
                <a:spcPts val="0"/>
              </a:spcAft>
              <a:buClr>
                <a:schemeClr val="dk1"/>
              </a:buClr>
              <a:buSzPts val="2400"/>
              <a:buFont typeface="Calibri"/>
              <a:buNone/>
            </a:pPr>
            <a:r>
              <a:rPr lang="en-GB" sz="2400">
                <a:solidFill>
                  <a:schemeClr val="dk1"/>
                </a:solidFill>
                <a:latin typeface="Calibri"/>
                <a:ea typeface="Calibri"/>
                <a:cs typeface="Calibri"/>
                <a:sym typeface="Calibri"/>
              </a:rPr>
              <a:t>These individuals are generally more relaxed and calmer than type A. They are less aggressive and are not frustrated easily.   </a:t>
            </a:r>
            <a:endParaRPr sz="24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5"/>
          <p:cNvSpPr txBox="1"/>
          <p:nvPr/>
        </p:nvSpPr>
        <p:spPr>
          <a:xfrm>
            <a:off x="670124" y="490588"/>
            <a:ext cx="11075034" cy="68610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Open Sans"/>
              <a:buNone/>
            </a:pPr>
            <a:r>
              <a:rPr lang="en-GB" sz="3600" cap="none">
                <a:solidFill>
                  <a:schemeClr val="dk1"/>
                </a:solidFill>
                <a:latin typeface="Open Sans"/>
                <a:ea typeface="Open Sans"/>
                <a:cs typeface="Open Sans"/>
                <a:sym typeface="Open Sans"/>
              </a:rPr>
              <a:t>ATTRIBUTES OF A LEADER</a:t>
            </a:r>
            <a:endParaRPr sz="3600" cap="none">
              <a:solidFill>
                <a:schemeClr val="dk1"/>
              </a:solidFill>
              <a:latin typeface="Open Sans"/>
              <a:ea typeface="Open Sans"/>
              <a:cs typeface="Open Sans"/>
              <a:sym typeface="Open Sans"/>
            </a:endParaRPr>
          </a:p>
        </p:txBody>
      </p:sp>
      <p:sp>
        <p:nvSpPr>
          <p:cNvPr id="352" name="Google Shape;352;p25"/>
          <p:cNvSpPr txBox="1"/>
          <p:nvPr/>
        </p:nvSpPr>
        <p:spPr>
          <a:xfrm>
            <a:off x="670123" y="1639656"/>
            <a:ext cx="10711555"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Calibri"/>
              <a:buNone/>
            </a:pPr>
            <a:r>
              <a:rPr b="1" lang="en-GB" sz="2400">
                <a:solidFill>
                  <a:schemeClr val="dk1"/>
                </a:solidFill>
                <a:latin typeface="Calibri"/>
                <a:ea typeface="Calibri"/>
                <a:cs typeface="Calibri"/>
                <a:sym typeface="Calibri"/>
              </a:rPr>
              <a:t>Measuring personality </a:t>
            </a:r>
            <a:endParaRPr/>
          </a:p>
          <a:p>
            <a:pPr indent="0" lvl="0" marL="0" marR="0" rtl="0" algn="l">
              <a:spcBef>
                <a:spcPts val="0"/>
              </a:spcBef>
              <a:spcAft>
                <a:spcPts val="0"/>
              </a:spcAft>
              <a:buClr>
                <a:schemeClr val="dk1"/>
              </a:buClr>
              <a:buSzPts val="2400"/>
              <a:buFont typeface="Calibri"/>
              <a:buNone/>
            </a:pPr>
            <a:r>
              <a:rPr lang="en-GB" sz="2400">
                <a:solidFill>
                  <a:schemeClr val="dk1"/>
                </a:solidFill>
                <a:latin typeface="Calibri"/>
                <a:ea typeface="Calibri"/>
                <a:cs typeface="Calibri"/>
                <a:sym typeface="Calibri"/>
              </a:rPr>
              <a:t>This can be done through observations or via questionnaires. There are two commonly used questionnaires:</a:t>
            </a:r>
            <a:endParaRPr/>
          </a:p>
          <a:p>
            <a:pPr indent="-342900" lvl="0" marL="34290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Eysenck’s Personality Inventory (EPI)</a:t>
            </a:r>
            <a:endParaRPr/>
          </a:p>
          <a:p>
            <a:pPr indent="-342900" lvl="0" marL="34290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Profile of Mood States (POMS) </a:t>
            </a:r>
            <a:endParaRPr sz="2400">
              <a:solidFill>
                <a:schemeClr val="dk1"/>
              </a:solidFill>
              <a:latin typeface="Calibri"/>
              <a:ea typeface="Calibri"/>
              <a:cs typeface="Calibri"/>
              <a:sym typeface="Calibri"/>
            </a:endParaRPr>
          </a:p>
        </p:txBody>
      </p:sp>
      <p:pic>
        <p:nvPicPr>
          <p:cNvPr descr="Iceberg, Antarctica, Polar, Ice, Sea, Scenery, Cold" id="353" name="Google Shape;353;p25"/>
          <p:cNvPicPr preferRelativeResize="0"/>
          <p:nvPr/>
        </p:nvPicPr>
        <p:blipFill rotWithShape="1">
          <a:blip r:embed="rId3">
            <a:alphaModFix/>
          </a:blip>
          <a:srcRect b="0" l="0" r="0" t="0"/>
          <a:stretch/>
        </p:blipFill>
        <p:spPr>
          <a:xfrm>
            <a:off x="6504317" y="2624796"/>
            <a:ext cx="4877361" cy="3337944"/>
          </a:xfrm>
          <a:prstGeom prst="rect">
            <a:avLst/>
          </a:prstGeom>
          <a:noFill/>
          <a:ln>
            <a:noFill/>
          </a:ln>
        </p:spPr>
      </p:pic>
      <p:sp>
        <p:nvSpPr>
          <p:cNvPr id="354" name="Google Shape;354;p25"/>
          <p:cNvSpPr txBox="1"/>
          <p:nvPr/>
        </p:nvSpPr>
        <p:spPr>
          <a:xfrm>
            <a:off x="2060310" y="4532725"/>
            <a:ext cx="376806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alibri"/>
                <a:ea typeface="Calibri"/>
                <a:cs typeface="Calibri"/>
                <a:sym typeface="Calibri"/>
              </a:rPr>
              <a:t>Why not try the personality test here?</a:t>
            </a:r>
            <a:endParaRPr/>
          </a:p>
        </p:txBody>
      </p:sp>
      <p:sp>
        <p:nvSpPr>
          <p:cNvPr id="355" name="Google Shape;355;p25"/>
          <p:cNvSpPr txBox="1"/>
          <p:nvPr/>
        </p:nvSpPr>
        <p:spPr>
          <a:xfrm rot="-5400000">
            <a:off x="-1472966" y="4103748"/>
            <a:ext cx="3751884" cy="50711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0000"/>
              </a:buClr>
              <a:buSzPts val="2800"/>
              <a:buFont typeface="Open Sans"/>
              <a:buNone/>
            </a:pPr>
            <a:r>
              <a:rPr lang="en-GB" sz="2800" cap="none">
                <a:solidFill>
                  <a:srgbClr val="FF0000"/>
                </a:solidFill>
                <a:latin typeface="Open Sans"/>
                <a:ea typeface="Open Sans"/>
                <a:cs typeface="Open Sans"/>
                <a:sym typeface="Open Sans"/>
              </a:rPr>
              <a:t>TRY THIS</a:t>
            </a:r>
            <a:endParaRPr sz="2800" cap="none">
              <a:solidFill>
                <a:srgbClr val="FF0000"/>
              </a:solidFill>
              <a:latin typeface="Open Sans"/>
              <a:ea typeface="Open Sans"/>
              <a:cs typeface="Open Sans"/>
              <a:sym typeface="Open Sans"/>
            </a:endParaRPr>
          </a:p>
        </p:txBody>
      </p:sp>
      <p:sp>
        <p:nvSpPr>
          <p:cNvPr id="356" name="Google Shape;356;p25"/>
          <p:cNvSpPr txBox="1"/>
          <p:nvPr/>
        </p:nvSpPr>
        <p:spPr>
          <a:xfrm>
            <a:off x="596539" y="5593408"/>
            <a:ext cx="163830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lang="en-GB" sz="2000">
                <a:solidFill>
                  <a:srgbClr val="FF0000"/>
                </a:solidFill>
                <a:latin typeface="Open Sans"/>
                <a:ea typeface="Open Sans"/>
                <a:cs typeface="Open Sans"/>
                <a:sym typeface="Open Sans"/>
              </a:rPr>
              <a:t>EPI TEST</a:t>
            </a:r>
            <a:endParaRPr/>
          </a:p>
        </p:txBody>
      </p:sp>
      <p:grpSp>
        <p:nvGrpSpPr>
          <p:cNvPr id="357" name="Google Shape;357;p25"/>
          <p:cNvGrpSpPr/>
          <p:nvPr/>
        </p:nvGrpSpPr>
        <p:grpSpPr>
          <a:xfrm>
            <a:off x="875607" y="4420667"/>
            <a:ext cx="1055114" cy="1055114"/>
            <a:chOff x="1049651" y="4229317"/>
            <a:chExt cx="1055114" cy="1055114"/>
          </a:xfrm>
        </p:grpSpPr>
        <p:sp>
          <p:nvSpPr>
            <p:cNvPr id="358" name="Google Shape;358;p25"/>
            <p:cNvSpPr/>
            <p:nvPr/>
          </p:nvSpPr>
          <p:spPr>
            <a:xfrm>
              <a:off x="1049651" y="4229317"/>
              <a:ext cx="1055114" cy="1055114"/>
            </a:xfrm>
            <a:prstGeom prst="ellipse">
              <a:avLst/>
            </a:prstGeom>
            <a:solidFill>
              <a:schemeClr val="lt1"/>
            </a:solidFill>
            <a:ln cap="flat" cmpd="sng" w="7620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10"/>
                <a:buFont typeface="Arial"/>
                <a:buNone/>
              </a:pPr>
              <a:r>
                <a:t/>
              </a:r>
              <a:endParaRPr b="1" i="0" sz="510" u="none" cap="none" strike="noStrike">
                <a:solidFill>
                  <a:schemeClr val="dk1"/>
                </a:solidFill>
                <a:latin typeface="Calibri"/>
                <a:ea typeface="Calibri"/>
                <a:cs typeface="Calibri"/>
                <a:sym typeface="Calibri"/>
              </a:endParaRPr>
            </a:p>
          </p:txBody>
        </p:sp>
        <p:pic>
          <p:nvPicPr>
            <p:cNvPr descr="Shape&#10;&#10;Description automatically generated with low confidence" id="359" name="Google Shape;359;p25">
              <a:hlinkClick r:id="rId4"/>
            </p:cNvPr>
            <p:cNvPicPr preferRelativeResize="0"/>
            <p:nvPr/>
          </p:nvPicPr>
          <p:blipFill rotWithShape="1">
            <a:blip r:embed="rId5">
              <a:alphaModFix/>
            </a:blip>
            <a:srcRect b="24019" l="27739" r="26181" t="26961"/>
            <a:stretch/>
          </p:blipFill>
          <p:spPr>
            <a:xfrm>
              <a:off x="1315574" y="4507937"/>
              <a:ext cx="548318" cy="583318"/>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6"/>
          <p:cNvSpPr txBox="1"/>
          <p:nvPr/>
        </p:nvSpPr>
        <p:spPr>
          <a:xfrm>
            <a:off x="670124" y="490588"/>
            <a:ext cx="11075034" cy="68610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Open Sans"/>
              <a:buNone/>
            </a:pPr>
            <a:r>
              <a:rPr lang="en-GB" sz="3600" cap="none">
                <a:solidFill>
                  <a:schemeClr val="dk1"/>
                </a:solidFill>
                <a:latin typeface="Open Sans"/>
                <a:ea typeface="Open Sans"/>
                <a:cs typeface="Open Sans"/>
                <a:sym typeface="Open Sans"/>
              </a:rPr>
              <a:t>ATTRIBUTES OF A LEADER</a:t>
            </a:r>
            <a:endParaRPr sz="3600" cap="none">
              <a:solidFill>
                <a:schemeClr val="dk1"/>
              </a:solidFill>
              <a:latin typeface="Open Sans"/>
              <a:ea typeface="Open Sans"/>
              <a:cs typeface="Open Sans"/>
              <a:sym typeface="Open Sans"/>
            </a:endParaRPr>
          </a:p>
        </p:txBody>
      </p:sp>
      <p:sp>
        <p:nvSpPr>
          <p:cNvPr id="365" name="Google Shape;365;p26"/>
          <p:cNvSpPr txBox="1"/>
          <p:nvPr/>
        </p:nvSpPr>
        <p:spPr>
          <a:xfrm>
            <a:off x="670123" y="1639656"/>
            <a:ext cx="10711555"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accent2"/>
              </a:buClr>
              <a:buSzPts val="1440"/>
              <a:buFont typeface="Noto Sans Symbols"/>
              <a:buNone/>
            </a:pPr>
            <a:r>
              <a:rPr lang="en-GB" sz="2400">
                <a:solidFill>
                  <a:schemeClr val="dk1"/>
                </a:solidFill>
                <a:latin typeface="Calibri"/>
                <a:ea typeface="Calibri"/>
                <a:cs typeface="Calibri"/>
                <a:sym typeface="Calibri"/>
              </a:rPr>
              <a:t>A leader’s personality can influence how they develop in different ways and use different leadership styles. They will have strengths and weaknesses, but attributes can be transferable. </a:t>
            </a:r>
            <a:endParaRPr/>
          </a:p>
        </p:txBody>
      </p:sp>
      <p:sp>
        <p:nvSpPr>
          <p:cNvPr id="366" name="Google Shape;366;p26"/>
          <p:cNvSpPr txBox="1"/>
          <p:nvPr/>
        </p:nvSpPr>
        <p:spPr>
          <a:xfrm>
            <a:off x="670123" y="5218344"/>
            <a:ext cx="5648901"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alibri"/>
                <a:ea typeface="Calibri"/>
                <a:cs typeface="Calibri"/>
                <a:sym typeface="Calibri"/>
              </a:rPr>
              <a:t>What different leadership styles have you come across?</a:t>
            </a:r>
            <a:endParaRPr sz="2400">
              <a:solidFill>
                <a:schemeClr val="dk1"/>
              </a:solidFill>
              <a:latin typeface="Calibri"/>
              <a:ea typeface="Calibri"/>
              <a:cs typeface="Calibri"/>
              <a:sym typeface="Calibri"/>
            </a:endParaRPr>
          </a:p>
        </p:txBody>
      </p:sp>
      <p:sp>
        <p:nvSpPr>
          <p:cNvPr id="367" name="Google Shape;367;p26"/>
          <p:cNvSpPr txBox="1"/>
          <p:nvPr/>
        </p:nvSpPr>
        <p:spPr>
          <a:xfrm rot="-5400000">
            <a:off x="-1472966" y="4103748"/>
            <a:ext cx="3751884" cy="50711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0000"/>
              </a:buClr>
              <a:buSzPts val="2800"/>
              <a:buFont typeface="Open Sans"/>
              <a:buNone/>
            </a:pPr>
            <a:r>
              <a:rPr lang="en-GB" sz="2800" cap="none">
                <a:solidFill>
                  <a:srgbClr val="FF0000"/>
                </a:solidFill>
                <a:latin typeface="Open Sans"/>
                <a:ea typeface="Open Sans"/>
                <a:cs typeface="Open Sans"/>
                <a:sym typeface="Open Sans"/>
              </a:rPr>
              <a:t>THINK – PAIR - SHARE</a:t>
            </a:r>
            <a:endParaRPr sz="2800" cap="none">
              <a:solidFill>
                <a:srgbClr val="FF0000"/>
              </a:solidFill>
              <a:latin typeface="Open Sans"/>
              <a:ea typeface="Open Sans"/>
              <a:cs typeface="Open Sans"/>
              <a:sym typeface="Open Sans"/>
            </a:endParaRPr>
          </a:p>
        </p:txBody>
      </p:sp>
      <p:pic>
        <p:nvPicPr>
          <p:cNvPr descr="Team, Grass, Cheer, Field, Game, Sport, Young, Happy" id="368" name="Google Shape;368;p26"/>
          <p:cNvPicPr preferRelativeResize="0"/>
          <p:nvPr/>
        </p:nvPicPr>
        <p:blipFill rotWithShape="1">
          <a:blip r:embed="rId3">
            <a:alphaModFix/>
          </a:blip>
          <a:srcRect b="7067" l="17518" r="0" t="11197"/>
          <a:stretch/>
        </p:blipFill>
        <p:spPr>
          <a:xfrm>
            <a:off x="6423103" y="2626911"/>
            <a:ext cx="4958576" cy="3275801"/>
          </a:xfrm>
          <a:prstGeom prst="rect">
            <a:avLst/>
          </a:prstGeom>
          <a:noFill/>
          <a:ln>
            <a:noFill/>
          </a:ln>
        </p:spPr>
      </p:pic>
      <p:pic>
        <p:nvPicPr>
          <p:cNvPr descr="Shape&#10;&#10;Description automatically generated with low confidence" id="369" name="Google Shape;369;p26"/>
          <p:cNvPicPr preferRelativeResize="0"/>
          <p:nvPr/>
        </p:nvPicPr>
        <p:blipFill rotWithShape="1">
          <a:blip r:embed="rId4">
            <a:alphaModFix/>
          </a:blip>
          <a:srcRect b="30029" l="17451" r="19477" t="28464"/>
          <a:stretch/>
        </p:blipFill>
        <p:spPr>
          <a:xfrm>
            <a:off x="2276222" y="2839985"/>
            <a:ext cx="3648793" cy="240122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27"/>
          <p:cNvSpPr txBox="1"/>
          <p:nvPr/>
        </p:nvSpPr>
        <p:spPr>
          <a:xfrm>
            <a:off x="670124" y="490588"/>
            <a:ext cx="11075034" cy="68610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Open Sans"/>
              <a:buNone/>
            </a:pPr>
            <a:r>
              <a:rPr lang="en-GB" sz="3600" cap="none">
                <a:solidFill>
                  <a:schemeClr val="dk1"/>
                </a:solidFill>
                <a:latin typeface="Open Sans"/>
                <a:ea typeface="Open Sans"/>
                <a:cs typeface="Open Sans"/>
                <a:sym typeface="Open Sans"/>
              </a:rPr>
              <a:t>ATTRIBUTES OF A LEADER</a:t>
            </a:r>
            <a:endParaRPr sz="3600" cap="none">
              <a:solidFill>
                <a:schemeClr val="dk1"/>
              </a:solidFill>
              <a:latin typeface="Open Sans"/>
              <a:ea typeface="Open Sans"/>
              <a:cs typeface="Open Sans"/>
              <a:sym typeface="Open Sans"/>
            </a:endParaRPr>
          </a:p>
        </p:txBody>
      </p:sp>
      <p:sp>
        <p:nvSpPr>
          <p:cNvPr id="375" name="Google Shape;375;p27"/>
          <p:cNvSpPr txBox="1"/>
          <p:nvPr/>
        </p:nvSpPr>
        <p:spPr>
          <a:xfrm>
            <a:off x="670124" y="1639656"/>
            <a:ext cx="6280804" cy="1200329"/>
          </a:xfrm>
          <a:prstGeom prst="rect">
            <a:avLst/>
          </a:prstGeom>
          <a:noFill/>
          <a:ln>
            <a:noFill/>
          </a:ln>
        </p:spPr>
        <p:txBody>
          <a:bodyPr anchorCtr="0" anchor="t" bIns="45700" lIns="91425" spcFirstLastPara="1" rIns="91425" wrap="square" tIns="45700">
            <a:spAutoFit/>
          </a:bodyPr>
          <a:lstStyle/>
          <a:p>
            <a:pPr indent="0" lvl="1" marL="0" marR="0" rtl="0" algn="l">
              <a:spcBef>
                <a:spcPts val="0"/>
              </a:spcBef>
              <a:spcAft>
                <a:spcPts val="0"/>
              </a:spcAft>
              <a:buClr>
                <a:schemeClr val="dk1"/>
              </a:buClr>
              <a:buSzPts val="2400"/>
              <a:buFont typeface="Calibri"/>
              <a:buNone/>
            </a:pPr>
            <a:r>
              <a:rPr b="0" i="0" lang="en-GB" sz="2400" u="none" cap="none" strike="noStrike">
                <a:solidFill>
                  <a:schemeClr val="dk1"/>
                </a:solidFill>
                <a:latin typeface="Calibri"/>
                <a:ea typeface="Calibri"/>
                <a:cs typeface="Calibri"/>
                <a:sym typeface="Calibri"/>
              </a:rPr>
              <a:t>There are a number of different types of leadership style all have advantages and disadvantages given the context they are used in. </a:t>
            </a:r>
            <a:endParaRPr b="0" i="0" sz="2400" u="none" cap="none" strike="noStrike">
              <a:solidFill>
                <a:schemeClr val="dk1"/>
              </a:solidFill>
              <a:latin typeface="Calibri"/>
              <a:ea typeface="Calibri"/>
              <a:cs typeface="Calibri"/>
              <a:sym typeface="Calibri"/>
            </a:endParaRPr>
          </a:p>
        </p:txBody>
      </p:sp>
      <p:sp>
        <p:nvSpPr>
          <p:cNvPr id="376" name="Google Shape;376;p27"/>
          <p:cNvSpPr txBox="1"/>
          <p:nvPr/>
        </p:nvSpPr>
        <p:spPr>
          <a:xfrm>
            <a:off x="670124" y="3302944"/>
            <a:ext cx="6096000" cy="1569660"/>
          </a:xfrm>
          <a:prstGeom prst="rect">
            <a:avLst/>
          </a:prstGeom>
          <a:noFill/>
          <a:ln>
            <a:noFill/>
          </a:ln>
        </p:spPr>
        <p:txBody>
          <a:bodyPr anchorCtr="0" anchor="t" bIns="45700" lIns="91425" spcFirstLastPara="1" rIns="91425" wrap="square" tIns="45700">
            <a:spAutoFit/>
          </a:bodyPr>
          <a:lstStyle/>
          <a:p>
            <a:pPr indent="0" lvl="1" marL="0" marR="0" rtl="0" algn="l">
              <a:spcBef>
                <a:spcPts val="0"/>
              </a:spcBef>
              <a:spcAft>
                <a:spcPts val="0"/>
              </a:spcAft>
              <a:buNone/>
            </a:pPr>
            <a:r>
              <a:rPr b="1" i="0" lang="en-GB" sz="2400" u="none" cap="none" strike="noStrike">
                <a:solidFill>
                  <a:schemeClr val="dk1"/>
                </a:solidFill>
                <a:latin typeface="Calibri"/>
                <a:ea typeface="Calibri"/>
                <a:cs typeface="Calibri"/>
                <a:sym typeface="Calibri"/>
              </a:rPr>
              <a:t>1. Autocratic </a:t>
            </a:r>
            <a:r>
              <a:rPr b="0" i="0" lang="en-GB" sz="2400" u="none" cap="none" strike="noStrike">
                <a:solidFill>
                  <a:schemeClr val="dk1"/>
                </a:solidFill>
                <a:latin typeface="Calibri"/>
                <a:ea typeface="Calibri"/>
                <a:cs typeface="Calibri"/>
                <a:sym typeface="Calibri"/>
              </a:rPr>
              <a:t>– this type of leader likes to be the sole decision maker, focusses on completing goals, ignores opinions of others and dictates tasks.</a:t>
            </a:r>
            <a:endParaRPr/>
          </a:p>
        </p:txBody>
      </p:sp>
      <p:pic>
        <p:nvPicPr>
          <p:cNvPr descr="Waterloo%20Coach%20-%20Tim%20Lincoln" id="377" name="Google Shape;377;p27"/>
          <p:cNvPicPr preferRelativeResize="0"/>
          <p:nvPr/>
        </p:nvPicPr>
        <p:blipFill rotWithShape="1">
          <a:blip r:embed="rId3">
            <a:alphaModFix/>
          </a:blip>
          <a:srcRect b="10223" l="0" r="0" t="0"/>
          <a:stretch/>
        </p:blipFill>
        <p:spPr>
          <a:xfrm>
            <a:off x="8043747" y="1765965"/>
            <a:ext cx="3337932" cy="418820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28"/>
          <p:cNvSpPr txBox="1"/>
          <p:nvPr/>
        </p:nvSpPr>
        <p:spPr>
          <a:xfrm>
            <a:off x="670124" y="490588"/>
            <a:ext cx="11075034" cy="68610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Open Sans"/>
              <a:buNone/>
            </a:pPr>
            <a:r>
              <a:rPr lang="en-GB" sz="3600" cap="none">
                <a:solidFill>
                  <a:schemeClr val="dk1"/>
                </a:solidFill>
                <a:latin typeface="Open Sans"/>
                <a:ea typeface="Open Sans"/>
                <a:cs typeface="Open Sans"/>
                <a:sym typeface="Open Sans"/>
              </a:rPr>
              <a:t>ATTRIBUTES OF A LEADER</a:t>
            </a:r>
            <a:endParaRPr sz="3600" cap="none">
              <a:solidFill>
                <a:schemeClr val="dk1"/>
              </a:solidFill>
              <a:latin typeface="Open Sans"/>
              <a:ea typeface="Open Sans"/>
              <a:cs typeface="Open Sans"/>
              <a:sym typeface="Open Sans"/>
            </a:endParaRPr>
          </a:p>
        </p:txBody>
      </p:sp>
      <p:sp>
        <p:nvSpPr>
          <p:cNvPr id="383" name="Google Shape;383;p28"/>
          <p:cNvSpPr txBox="1"/>
          <p:nvPr/>
        </p:nvSpPr>
        <p:spPr>
          <a:xfrm>
            <a:off x="3042424" y="2143053"/>
            <a:ext cx="7827106" cy="1200329"/>
          </a:xfrm>
          <a:prstGeom prst="rect">
            <a:avLst/>
          </a:prstGeom>
          <a:noFill/>
          <a:ln>
            <a:noFill/>
          </a:ln>
        </p:spPr>
        <p:txBody>
          <a:bodyPr anchorCtr="0" anchor="t" bIns="45700" lIns="91425" spcFirstLastPara="1" rIns="91425" wrap="square" tIns="45700">
            <a:spAutoFit/>
          </a:bodyPr>
          <a:lstStyle/>
          <a:p>
            <a:pPr indent="0" lvl="2" marL="0" marR="0" rtl="0" algn="l">
              <a:spcBef>
                <a:spcPts val="0"/>
              </a:spcBef>
              <a:spcAft>
                <a:spcPts val="0"/>
              </a:spcAft>
              <a:buNone/>
            </a:pPr>
            <a:r>
              <a:rPr b="1" i="0" lang="en-GB" sz="2400" u="none" cap="none" strike="noStrike">
                <a:solidFill>
                  <a:schemeClr val="dk1"/>
                </a:solidFill>
                <a:latin typeface="Calibri"/>
                <a:ea typeface="Calibri"/>
                <a:cs typeface="Calibri"/>
                <a:sym typeface="Calibri"/>
              </a:rPr>
              <a:t>2. Democratic  </a:t>
            </a:r>
            <a:r>
              <a:rPr b="0" i="0" lang="en-GB" sz="2400" u="none" cap="none" strike="noStrike">
                <a:solidFill>
                  <a:schemeClr val="dk1"/>
                </a:solidFill>
                <a:latin typeface="Calibri"/>
                <a:ea typeface="Calibri"/>
                <a:cs typeface="Calibri"/>
                <a:sym typeface="Calibri"/>
              </a:rPr>
              <a:t>– this leadership styles involves sharing responsibilities, collaborates when making decisions and is a concerned coach.</a:t>
            </a:r>
            <a:endParaRPr/>
          </a:p>
        </p:txBody>
      </p:sp>
      <p:pic>
        <p:nvPicPr>
          <p:cNvPr descr="coaching%20moment" id="384" name="Google Shape;384;p28"/>
          <p:cNvPicPr preferRelativeResize="0"/>
          <p:nvPr/>
        </p:nvPicPr>
        <p:blipFill rotWithShape="1">
          <a:blip r:embed="rId3">
            <a:alphaModFix/>
          </a:blip>
          <a:srcRect b="0" l="0" r="0" t="30992"/>
          <a:stretch/>
        </p:blipFill>
        <p:spPr>
          <a:xfrm>
            <a:off x="759832" y="1761978"/>
            <a:ext cx="2133948" cy="1962480"/>
          </a:xfrm>
          <a:prstGeom prst="rect">
            <a:avLst/>
          </a:prstGeom>
          <a:noFill/>
          <a:ln>
            <a:noFill/>
          </a:ln>
        </p:spPr>
      </p:pic>
      <p:sp>
        <p:nvSpPr>
          <p:cNvPr id="385" name="Google Shape;385;p28"/>
          <p:cNvSpPr txBox="1"/>
          <p:nvPr/>
        </p:nvSpPr>
        <p:spPr>
          <a:xfrm>
            <a:off x="3042424" y="4315504"/>
            <a:ext cx="8043746" cy="1200329"/>
          </a:xfrm>
          <a:prstGeom prst="rect">
            <a:avLst/>
          </a:prstGeom>
          <a:noFill/>
          <a:ln>
            <a:noFill/>
          </a:ln>
        </p:spPr>
        <p:txBody>
          <a:bodyPr anchorCtr="0" anchor="t" bIns="45700" lIns="91425" spcFirstLastPara="1" rIns="91425" wrap="square" tIns="45700">
            <a:spAutoFit/>
          </a:bodyPr>
          <a:lstStyle/>
          <a:p>
            <a:pPr indent="0" lvl="2" marL="0" marR="0" rtl="0" algn="l">
              <a:spcBef>
                <a:spcPts val="0"/>
              </a:spcBef>
              <a:spcAft>
                <a:spcPts val="0"/>
              </a:spcAft>
              <a:buNone/>
            </a:pPr>
            <a:r>
              <a:rPr b="1" i="0" lang="en-GB" sz="2400" u="none" cap="none" strike="noStrike">
                <a:solidFill>
                  <a:schemeClr val="dk1"/>
                </a:solidFill>
                <a:latin typeface="Calibri"/>
                <a:ea typeface="Calibri"/>
                <a:cs typeface="Calibri"/>
                <a:sym typeface="Calibri"/>
              </a:rPr>
              <a:t>3. Laissez-faire </a:t>
            </a:r>
            <a:r>
              <a:rPr b="0" i="0" lang="en-GB" sz="2400" u="none" cap="none" strike="noStrike">
                <a:solidFill>
                  <a:schemeClr val="dk1"/>
                </a:solidFill>
                <a:latin typeface="Calibri"/>
                <a:ea typeface="Calibri"/>
                <a:cs typeface="Calibri"/>
                <a:sym typeface="Calibri"/>
              </a:rPr>
              <a:t>– hands off approach, turns control over to players, players make the decisions, leads to the lowest productivity and improvement.</a:t>
            </a:r>
            <a:endParaRPr/>
          </a:p>
        </p:txBody>
      </p:sp>
      <p:pic>
        <p:nvPicPr>
          <p:cNvPr descr="Image result for hands off icon" id="386" name="Google Shape;386;p28"/>
          <p:cNvPicPr preferRelativeResize="0"/>
          <p:nvPr/>
        </p:nvPicPr>
        <p:blipFill rotWithShape="1">
          <a:blip r:embed="rId4">
            <a:alphaModFix/>
          </a:blip>
          <a:srcRect b="0" l="0" r="0" t="0"/>
          <a:stretch/>
        </p:blipFill>
        <p:spPr>
          <a:xfrm>
            <a:off x="759832" y="3946784"/>
            <a:ext cx="2133948" cy="213394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29"/>
          <p:cNvSpPr txBox="1"/>
          <p:nvPr/>
        </p:nvSpPr>
        <p:spPr>
          <a:xfrm>
            <a:off x="670124" y="490588"/>
            <a:ext cx="11075034" cy="68610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Open Sans"/>
              <a:buNone/>
            </a:pPr>
            <a:r>
              <a:rPr lang="en-GB" sz="3600" cap="none">
                <a:solidFill>
                  <a:schemeClr val="dk1"/>
                </a:solidFill>
                <a:latin typeface="Open Sans"/>
                <a:ea typeface="Open Sans"/>
                <a:cs typeface="Open Sans"/>
                <a:sym typeface="Open Sans"/>
              </a:rPr>
              <a:t>THE BENEFITS OF PARTICIPATION</a:t>
            </a:r>
            <a:endParaRPr sz="3600" cap="none">
              <a:solidFill>
                <a:schemeClr val="dk1"/>
              </a:solidFill>
              <a:latin typeface="Open Sans"/>
              <a:ea typeface="Open Sans"/>
              <a:cs typeface="Open Sans"/>
              <a:sym typeface="Open Sans"/>
            </a:endParaRPr>
          </a:p>
        </p:txBody>
      </p:sp>
      <p:sp>
        <p:nvSpPr>
          <p:cNvPr id="392" name="Google Shape;392;p29"/>
          <p:cNvSpPr txBox="1"/>
          <p:nvPr/>
        </p:nvSpPr>
        <p:spPr>
          <a:xfrm>
            <a:off x="670124" y="1639656"/>
            <a:ext cx="10726422" cy="830997"/>
          </a:xfrm>
          <a:prstGeom prst="rect">
            <a:avLst/>
          </a:prstGeom>
          <a:noFill/>
          <a:ln>
            <a:noFill/>
          </a:ln>
        </p:spPr>
        <p:txBody>
          <a:bodyPr anchorCtr="0" anchor="t" bIns="45700" lIns="91425" spcFirstLastPara="1" rIns="91425" wrap="square" tIns="45700">
            <a:spAutoFit/>
          </a:bodyPr>
          <a:lstStyle/>
          <a:p>
            <a:pPr indent="0" lvl="1" marL="0" marR="0" rtl="0" algn="l">
              <a:spcBef>
                <a:spcPts val="0"/>
              </a:spcBef>
              <a:spcAft>
                <a:spcPts val="0"/>
              </a:spcAft>
              <a:buClr>
                <a:schemeClr val="dk1"/>
              </a:buClr>
              <a:buSzPts val="2400"/>
              <a:buFont typeface="Calibri"/>
              <a:buNone/>
            </a:pPr>
            <a:r>
              <a:rPr b="0" i="0" lang="en-GB" sz="2400" u="none" cap="none" strike="noStrike">
                <a:solidFill>
                  <a:schemeClr val="dk1"/>
                </a:solidFill>
                <a:latin typeface="Calibri"/>
                <a:ea typeface="Calibri"/>
                <a:cs typeface="Calibri"/>
                <a:sym typeface="Calibri"/>
              </a:rPr>
              <a:t>It is important to understand the benefits that exercise gives to different target groups. This can be </a:t>
            </a:r>
            <a:r>
              <a:rPr b="1" i="0" lang="en-GB" sz="2400" u="none" cap="none" strike="noStrike">
                <a:solidFill>
                  <a:schemeClr val="dk1"/>
                </a:solidFill>
                <a:latin typeface="Calibri"/>
                <a:ea typeface="Calibri"/>
                <a:cs typeface="Calibri"/>
                <a:sym typeface="Calibri"/>
              </a:rPr>
              <a:t>physical</a:t>
            </a:r>
            <a:r>
              <a:rPr b="0" i="0" lang="en-GB" sz="2400" u="none" cap="none" strike="noStrike">
                <a:solidFill>
                  <a:schemeClr val="dk1"/>
                </a:solidFill>
                <a:latin typeface="Calibri"/>
                <a:ea typeface="Calibri"/>
                <a:cs typeface="Calibri"/>
                <a:sym typeface="Calibri"/>
              </a:rPr>
              <a:t> or </a:t>
            </a:r>
            <a:r>
              <a:rPr b="1" i="0" lang="en-GB" sz="2400" u="none" cap="none" strike="noStrike">
                <a:solidFill>
                  <a:schemeClr val="dk1"/>
                </a:solidFill>
                <a:latin typeface="Calibri"/>
                <a:ea typeface="Calibri"/>
                <a:cs typeface="Calibri"/>
                <a:sym typeface="Calibri"/>
              </a:rPr>
              <a:t>psychological</a:t>
            </a:r>
            <a:r>
              <a:rPr b="0" i="0" lang="en-GB" sz="2400" u="none" cap="none" strike="noStrike">
                <a:solidFill>
                  <a:schemeClr val="dk1"/>
                </a:solidFill>
                <a:latin typeface="Calibri"/>
                <a:ea typeface="Calibri"/>
                <a:cs typeface="Calibri"/>
                <a:sym typeface="Calibri"/>
              </a:rPr>
              <a:t>. </a:t>
            </a:r>
            <a:endParaRPr/>
          </a:p>
        </p:txBody>
      </p:sp>
      <p:sp>
        <p:nvSpPr>
          <p:cNvPr id="393" name="Google Shape;393;p29"/>
          <p:cNvSpPr txBox="1"/>
          <p:nvPr/>
        </p:nvSpPr>
        <p:spPr>
          <a:xfrm>
            <a:off x="670124" y="2685910"/>
            <a:ext cx="6096000" cy="3416320"/>
          </a:xfrm>
          <a:prstGeom prst="rect">
            <a:avLst/>
          </a:prstGeom>
          <a:noFill/>
          <a:ln>
            <a:noFill/>
          </a:ln>
        </p:spPr>
        <p:txBody>
          <a:bodyPr anchorCtr="0" anchor="t" bIns="45700" lIns="91425" spcFirstLastPara="1" rIns="91425" wrap="square" tIns="45700">
            <a:spAutoFit/>
          </a:bodyPr>
          <a:lstStyle/>
          <a:p>
            <a:pPr indent="0" lvl="1" marL="0" marR="0" rtl="0" algn="l">
              <a:spcBef>
                <a:spcPts val="0"/>
              </a:spcBef>
              <a:spcAft>
                <a:spcPts val="0"/>
              </a:spcAft>
              <a:buNone/>
            </a:pPr>
            <a:r>
              <a:rPr b="1" i="0" lang="en-GB" sz="2400" u="none" cap="none" strike="noStrike">
                <a:solidFill>
                  <a:schemeClr val="dk1"/>
                </a:solidFill>
                <a:latin typeface="Calibri"/>
                <a:ea typeface="Calibri"/>
                <a:cs typeface="Calibri"/>
                <a:sym typeface="Calibri"/>
              </a:rPr>
              <a:t>Physical – Short term benefits</a:t>
            </a:r>
            <a:endParaRPr/>
          </a:p>
          <a:p>
            <a:pPr indent="0" lvl="1" marL="0" marR="0" rtl="0" algn="l">
              <a:spcBef>
                <a:spcPts val="0"/>
              </a:spcBef>
              <a:spcAft>
                <a:spcPts val="0"/>
              </a:spcAft>
              <a:buNone/>
            </a:pPr>
            <a:r>
              <a:t/>
            </a:r>
            <a:endParaRPr b="1" i="0" sz="2400" u="none" cap="none" strike="noStrike">
              <a:solidFill>
                <a:schemeClr val="dk1"/>
              </a:solidFill>
              <a:latin typeface="Calibri"/>
              <a:ea typeface="Calibri"/>
              <a:cs typeface="Calibri"/>
              <a:sym typeface="Calibri"/>
            </a:endParaRPr>
          </a:p>
          <a:p>
            <a:pPr indent="-457200" lvl="1" marL="457200" marR="0" rtl="0" algn="l">
              <a:spcBef>
                <a:spcPts val="0"/>
              </a:spcBef>
              <a:spcAft>
                <a:spcPts val="0"/>
              </a:spcAft>
              <a:buClr>
                <a:schemeClr val="dk1"/>
              </a:buClr>
              <a:buSzPts val="2400"/>
              <a:buFont typeface="Calibri"/>
              <a:buAutoNum type="arabicPeriod"/>
            </a:pPr>
            <a:r>
              <a:rPr b="1" i="0" lang="en-GB" sz="2400" u="none" cap="none" strike="noStrike">
                <a:solidFill>
                  <a:schemeClr val="dk1"/>
                </a:solidFill>
                <a:latin typeface="Calibri"/>
                <a:ea typeface="Calibri"/>
                <a:cs typeface="Calibri"/>
                <a:sym typeface="Calibri"/>
              </a:rPr>
              <a:t>Increased blood flow to muscles </a:t>
            </a:r>
            <a:r>
              <a:rPr b="0" i="0" lang="en-GB" sz="2400" u="none" cap="none" strike="noStrike">
                <a:solidFill>
                  <a:schemeClr val="dk1"/>
                </a:solidFill>
                <a:latin typeface="Calibri"/>
                <a:ea typeface="Calibri"/>
                <a:cs typeface="Calibri"/>
                <a:sym typeface="Calibri"/>
              </a:rPr>
              <a:t>– blood is re-directed to areas of need. </a:t>
            </a:r>
            <a:r>
              <a:rPr b="0" i="1" lang="en-GB" sz="2400" u="none" cap="none" strike="noStrike">
                <a:solidFill>
                  <a:schemeClr val="dk1"/>
                </a:solidFill>
                <a:latin typeface="Calibri"/>
                <a:ea typeface="Calibri"/>
                <a:cs typeface="Calibri"/>
                <a:sym typeface="Calibri"/>
              </a:rPr>
              <a:t>i.e. muscles  </a:t>
            </a:r>
            <a:endParaRPr/>
          </a:p>
          <a:p>
            <a:pPr indent="-457200" lvl="1" marL="457200" marR="0" rtl="0" algn="l">
              <a:spcBef>
                <a:spcPts val="0"/>
              </a:spcBef>
              <a:spcAft>
                <a:spcPts val="0"/>
              </a:spcAft>
              <a:buClr>
                <a:schemeClr val="dk1"/>
              </a:buClr>
              <a:buSzPts val="2400"/>
              <a:buFont typeface="Calibri"/>
              <a:buAutoNum type="arabicPeriod"/>
            </a:pPr>
            <a:r>
              <a:rPr b="1" i="0" lang="en-GB" sz="2400" u="none" cap="none" strike="noStrike">
                <a:solidFill>
                  <a:schemeClr val="dk1"/>
                </a:solidFill>
                <a:latin typeface="Calibri"/>
                <a:ea typeface="Calibri"/>
                <a:cs typeface="Calibri"/>
                <a:sym typeface="Calibri"/>
              </a:rPr>
              <a:t>Increased muscle temperature </a:t>
            </a:r>
            <a:r>
              <a:rPr b="0" i="0" lang="en-GB" sz="2400" u="none" cap="none" strike="noStrike">
                <a:solidFill>
                  <a:schemeClr val="dk1"/>
                </a:solidFill>
                <a:latin typeface="Calibri"/>
                <a:ea typeface="Calibri"/>
                <a:cs typeface="Calibri"/>
                <a:sym typeface="Calibri"/>
              </a:rPr>
              <a:t>– muscle contractions create movement and several by-products, one of which is heat. </a:t>
            </a:r>
            <a:endParaRPr/>
          </a:p>
          <a:p>
            <a:pPr indent="-457200" lvl="1" marL="457200" marR="0" rtl="0" algn="l">
              <a:spcBef>
                <a:spcPts val="0"/>
              </a:spcBef>
              <a:spcAft>
                <a:spcPts val="0"/>
              </a:spcAft>
              <a:buClr>
                <a:schemeClr val="dk1"/>
              </a:buClr>
              <a:buSzPts val="2400"/>
              <a:buFont typeface="Calibri"/>
              <a:buAutoNum type="arabicPeriod"/>
            </a:pPr>
            <a:r>
              <a:rPr b="1" i="0" lang="en-GB" sz="2400" u="none" cap="none" strike="noStrike">
                <a:solidFill>
                  <a:schemeClr val="dk1"/>
                </a:solidFill>
                <a:latin typeface="Calibri"/>
                <a:ea typeface="Calibri"/>
                <a:cs typeface="Calibri"/>
                <a:sym typeface="Calibri"/>
              </a:rPr>
              <a:t>Increased heart rate </a:t>
            </a:r>
            <a:r>
              <a:rPr b="0" i="0" lang="en-GB" sz="2400" u="none" cap="none" strike="noStrike">
                <a:solidFill>
                  <a:schemeClr val="dk1"/>
                </a:solidFill>
                <a:latin typeface="Calibri"/>
                <a:ea typeface="Calibri"/>
                <a:cs typeface="Calibri"/>
                <a:sym typeface="Calibri"/>
              </a:rPr>
              <a:t>– this is a response to the oxygen demand at muscle sites. </a:t>
            </a:r>
            <a:endParaRPr/>
          </a:p>
        </p:txBody>
      </p:sp>
      <p:pic>
        <p:nvPicPr>
          <p:cNvPr id="394" name="Google Shape;394;p29"/>
          <p:cNvPicPr preferRelativeResize="0"/>
          <p:nvPr/>
        </p:nvPicPr>
        <p:blipFill rotWithShape="1">
          <a:blip r:embed="rId3">
            <a:alphaModFix/>
          </a:blip>
          <a:srcRect b="0" l="0" r="10608" t="0"/>
          <a:stretch/>
        </p:blipFill>
        <p:spPr>
          <a:xfrm>
            <a:off x="6824318" y="2519371"/>
            <a:ext cx="4560305" cy="340061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3"/>
          <p:cNvSpPr txBox="1"/>
          <p:nvPr/>
        </p:nvSpPr>
        <p:spPr>
          <a:xfrm>
            <a:off x="670124" y="334592"/>
            <a:ext cx="11075034" cy="68610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Open Sans"/>
              <a:buNone/>
            </a:pPr>
            <a:r>
              <a:rPr b="1" lang="en-GB" sz="3600" cap="none">
                <a:solidFill>
                  <a:schemeClr val="dk1"/>
                </a:solidFill>
                <a:latin typeface="Open Sans"/>
                <a:ea typeface="Open Sans"/>
                <a:cs typeface="Open Sans"/>
                <a:sym typeface="Open Sans"/>
              </a:rPr>
              <a:t>A</a:t>
            </a:r>
            <a:r>
              <a:rPr lang="en-GB" sz="3600" cap="none">
                <a:solidFill>
                  <a:schemeClr val="dk1"/>
                </a:solidFill>
                <a:latin typeface="Open Sans"/>
                <a:ea typeface="Open Sans"/>
                <a:cs typeface="Open Sans"/>
                <a:sym typeface="Open Sans"/>
              </a:rPr>
              <a:t> UNDERSTAND THE FUNDAMENTALS OF SPORT AND ACTIVITY LEADERSHIP</a:t>
            </a:r>
            <a:endParaRPr sz="3600" cap="none">
              <a:solidFill>
                <a:schemeClr val="dk1"/>
              </a:solidFill>
              <a:latin typeface="Open Sans"/>
              <a:ea typeface="Open Sans"/>
              <a:cs typeface="Open Sans"/>
              <a:sym typeface="Open Sans"/>
            </a:endParaRPr>
          </a:p>
        </p:txBody>
      </p:sp>
      <p:sp>
        <p:nvSpPr>
          <p:cNvPr id="128" name="Google Shape;128;p3"/>
          <p:cNvSpPr txBox="1"/>
          <p:nvPr/>
        </p:nvSpPr>
        <p:spPr>
          <a:xfrm>
            <a:off x="743992" y="4797339"/>
            <a:ext cx="545608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alibri"/>
                <a:ea typeface="Calibri"/>
                <a:cs typeface="Calibri"/>
                <a:sym typeface="Calibri"/>
              </a:rPr>
              <a:t>Think of as many good leaders as possible. What skills and qualities do they have that make them effective?</a:t>
            </a:r>
            <a:endParaRPr/>
          </a:p>
        </p:txBody>
      </p:sp>
      <p:sp>
        <p:nvSpPr>
          <p:cNvPr id="129" name="Google Shape;129;p3"/>
          <p:cNvSpPr txBox="1"/>
          <p:nvPr/>
        </p:nvSpPr>
        <p:spPr>
          <a:xfrm rot="-5400000">
            <a:off x="-1472966" y="4103748"/>
            <a:ext cx="3751884" cy="50711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0000"/>
              </a:buClr>
              <a:buSzPts val="2800"/>
              <a:buFont typeface="Open Sans"/>
              <a:buNone/>
            </a:pPr>
            <a:r>
              <a:rPr lang="en-GB" sz="2800" cap="none">
                <a:solidFill>
                  <a:srgbClr val="FF0000"/>
                </a:solidFill>
                <a:latin typeface="Open Sans"/>
                <a:ea typeface="Open Sans"/>
                <a:cs typeface="Open Sans"/>
                <a:sym typeface="Open Sans"/>
              </a:rPr>
              <a:t>THINK – PAIR - SHARE</a:t>
            </a:r>
            <a:endParaRPr sz="2800" cap="none">
              <a:solidFill>
                <a:srgbClr val="FF0000"/>
              </a:solidFill>
              <a:latin typeface="Open Sans"/>
              <a:ea typeface="Open Sans"/>
              <a:cs typeface="Open Sans"/>
              <a:sym typeface="Open Sans"/>
            </a:endParaRPr>
          </a:p>
        </p:txBody>
      </p:sp>
      <p:sp>
        <p:nvSpPr>
          <p:cNvPr id="130" name="Google Shape;130;p3"/>
          <p:cNvSpPr txBox="1"/>
          <p:nvPr/>
        </p:nvSpPr>
        <p:spPr>
          <a:xfrm>
            <a:off x="670124" y="1706357"/>
            <a:ext cx="1080076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lang="en-GB" sz="2400">
                <a:solidFill>
                  <a:schemeClr val="dk1"/>
                </a:solidFill>
                <a:latin typeface="Calibri"/>
                <a:ea typeface="Calibri"/>
                <a:cs typeface="Calibri"/>
                <a:sym typeface="Calibri"/>
              </a:rPr>
              <a:t>A successful leader requires many attributes to ensure performers understand and engage with physical activity. </a:t>
            </a:r>
            <a:endParaRPr/>
          </a:p>
        </p:txBody>
      </p:sp>
      <p:pic>
        <p:nvPicPr>
          <p:cNvPr descr="Image result for sports leader characteristics" id="131" name="Google Shape;131;p3"/>
          <p:cNvPicPr preferRelativeResize="0"/>
          <p:nvPr/>
        </p:nvPicPr>
        <p:blipFill rotWithShape="1">
          <a:blip r:embed="rId3">
            <a:alphaModFix/>
          </a:blip>
          <a:srcRect b="0" l="0" r="0" t="0"/>
          <a:stretch/>
        </p:blipFill>
        <p:spPr>
          <a:xfrm>
            <a:off x="6710439" y="2363310"/>
            <a:ext cx="4656369" cy="3522848"/>
          </a:xfrm>
          <a:prstGeom prst="rect">
            <a:avLst/>
          </a:prstGeom>
          <a:noFill/>
          <a:ln>
            <a:noFill/>
          </a:ln>
        </p:spPr>
      </p:pic>
      <p:pic>
        <p:nvPicPr>
          <p:cNvPr descr="Shape&#10;&#10;Description automatically generated with low confidence" id="132" name="Google Shape;132;p3"/>
          <p:cNvPicPr preferRelativeResize="0"/>
          <p:nvPr/>
        </p:nvPicPr>
        <p:blipFill rotWithShape="1">
          <a:blip r:embed="rId4">
            <a:alphaModFix/>
          </a:blip>
          <a:srcRect b="28347" l="15637" r="16466" t="28293"/>
          <a:stretch/>
        </p:blipFill>
        <p:spPr>
          <a:xfrm>
            <a:off x="1650114" y="2638393"/>
            <a:ext cx="3310789" cy="211434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30"/>
          <p:cNvSpPr txBox="1"/>
          <p:nvPr/>
        </p:nvSpPr>
        <p:spPr>
          <a:xfrm>
            <a:off x="670124" y="490588"/>
            <a:ext cx="11075034" cy="68610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Open Sans"/>
              <a:buNone/>
            </a:pPr>
            <a:r>
              <a:rPr lang="en-GB" sz="3600" cap="none">
                <a:solidFill>
                  <a:schemeClr val="dk1"/>
                </a:solidFill>
                <a:latin typeface="Open Sans"/>
                <a:ea typeface="Open Sans"/>
                <a:cs typeface="Open Sans"/>
                <a:sym typeface="Open Sans"/>
              </a:rPr>
              <a:t>THE BENEFITS OF PARTICIPATION</a:t>
            </a:r>
            <a:endParaRPr sz="3600" cap="none">
              <a:solidFill>
                <a:schemeClr val="dk1"/>
              </a:solidFill>
              <a:latin typeface="Open Sans"/>
              <a:ea typeface="Open Sans"/>
              <a:cs typeface="Open Sans"/>
              <a:sym typeface="Open Sans"/>
            </a:endParaRPr>
          </a:p>
        </p:txBody>
      </p:sp>
      <p:sp>
        <p:nvSpPr>
          <p:cNvPr id="400" name="Google Shape;400;p30"/>
          <p:cNvSpPr txBox="1"/>
          <p:nvPr/>
        </p:nvSpPr>
        <p:spPr>
          <a:xfrm>
            <a:off x="670125" y="1639656"/>
            <a:ext cx="4600686" cy="4154984"/>
          </a:xfrm>
          <a:prstGeom prst="rect">
            <a:avLst/>
          </a:prstGeom>
          <a:noFill/>
          <a:ln>
            <a:noFill/>
          </a:ln>
        </p:spPr>
        <p:txBody>
          <a:bodyPr anchorCtr="0" anchor="t" bIns="45700" lIns="91425" spcFirstLastPara="1" rIns="91425" wrap="square" tIns="45700">
            <a:spAutoFit/>
          </a:bodyPr>
          <a:lstStyle/>
          <a:p>
            <a:pPr indent="0" lvl="1" marL="0" marR="0" rtl="0" algn="l">
              <a:spcBef>
                <a:spcPts val="0"/>
              </a:spcBef>
              <a:spcAft>
                <a:spcPts val="0"/>
              </a:spcAft>
              <a:buNone/>
            </a:pPr>
            <a:r>
              <a:rPr b="1" i="0" lang="en-GB" sz="2400" u="none" cap="none" strike="noStrike">
                <a:solidFill>
                  <a:schemeClr val="dk1"/>
                </a:solidFill>
                <a:latin typeface="Calibri"/>
                <a:ea typeface="Calibri"/>
                <a:cs typeface="Calibri"/>
                <a:sym typeface="Calibri"/>
              </a:rPr>
              <a:t>Physical</a:t>
            </a:r>
            <a:br>
              <a:rPr b="1" i="0" lang="en-GB" sz="2400" u="none" cap="none" strike="noStrike">
                <a:solidFill>
                  <a:schemeClr val="dk1"/>
                </a:solidFill>
                <a:latin typeface="Calibri"/>
                <a:ea typeface="Calibri"/>
                <a:cs typeface="Calibri"/>
                <a:sym typeface="Calibri"/>
              </a:rPr>
            </a:br>
            <a:endParaRPr b="1" i="0" sz="2400" u="none" cap="none" strike="noStrike">
              <a:solidFill>
                <a:schemeClr val="dk1"/>
              </a:solidFill>
              <a:latin typeface="Calibri"/>
              <a:ea typeface="Calibri"/>
              <a:cs typeface="Calibri"/>
              <a:sym typeface="Calibri"/>
            </a:endParaRPr>
          </a:p>
          <a:p>
            <a:pPr indent="0" lvl="1" marL="0" marR="0" rtl="0" algn="l">
              <a:spcBef>
                <a:spcPts val="0"/>
              </a:spcBef>
              <a:spcAft>
                <a:spcPts val="0"/>
              </a:spcAft>
              <a:buNone/>
            </a:pPr>
            <a:r>
              <a:rPr b="1" i="0" lang="en-GB" sz="2400" u="none" cap="none" strike="noStrike">
                <a:solidFill>
                  <a:schemeClr val="dk1"/>
                </a:solidFill>
                <a:latin typeface="Calibri"/>
                <a:ea typeface="Calibri"/>
                <a:cs typeface="Calibri"/>
                <a:sym typeface="Calibri"/>
              </a:rPr>
              <a:t>4. Increased range of movement at a joint </a:t>
            </a:r>
            <a:r>
              <a:rPr b="0" i="0" lang="en-GB" sz="2400" u="none" cap="none" strike="noStrike">
                <a:solidFill>
                  <a:schemeClr val="dk1"/>
                </a:solidFill>
                <a:latin typeface="Calibri"/>
                <a:ea typeface="Calibri"/>
                <a:cs typeface="Calibri"/>
                <a:sym typeface="Calibri"/>
              </a:rPr>
              <a:t>– Synovial fluid at major joints in the body helps to lubricate the joint. This allows free movement. </a:t>
            </a:r>
            <a:endParaRPr/>
          </a:p>
          <a:p>
            <a:pPr indent="0" lvl="1" marL="0" marR="0" rtl="0" algn="l">
              <a:spcBef>
                <a:spcPts val="0"/>
              </a:spcBef>
              <a:spcAft>
                <a:spcPts val="0"/>
              </a:spcAft>
              <a:buNone/>
            </a:pPr>
            <a:r>
              <a:rPr b="1" i="0" lang="en-GB" sz="2400" u="none" cap="none" strike="noStrike">
                <a:solidFill>
                  <a:schemeClr val="dk1"/>
                </a:solidFill>
                <a:latin typeface="Calibri"/>
                <a:ea typeface="Calibri"/>
                <a:cs typeface="Calibri"/>
                <a:sym typeface="Calibri"/>
              </a:rPr>
              <a:t>5. Cool down</a:t>
            </a:r>
            <a:r>
              <a:rPr b="0" i="0" lang="en-GB" sz="2400" u="none" cap="none" strike="noStrike">
                <a:solidFill>
                  <a:schemeClr val="dk1"/>
                </a:solidFill>
                <a:latin typeface="Calibri"/>
                <a:ea typeface="Calibri"/>
                <a:cs typeface="Calibri"/>
                <a:sym typeface="Calibri"/>
              </a:rPr>
              <a:t> – this aids the removal of waste products and slowly returns the body to resting state. </a:t>
            </a:r>
            <a:endParaRPr b="1" i="0" sz="2400" u="none" cap="none" strike="noStrike">
              <a:solidFill>
                <a:schemeClr val="dk1"/>
              </a:solidFill>
              <a:latin typeface="Calibri"/>
              <a:ea typeface="Calibri"/>
              <a:cs typeface="Calibri"/>
              <a:sym typeface="Calibri"/>
            </a:endParaRPr>
          </a:p>
        </p:txBody>
      </p:sp>
      <p:pic>
        <p:nvPicPr>
          <p:cNvPr descr="Image result for ipod exercise case" id="401" name="Google Shape;401;p30"/>
          <p:cNvPicPr preferRelativeResize="0"/>
          <p:nvPr/>
        </p:nvPicPr>
        <p:blipFill rotWithShape="1">
          <a:blip r:embed="rId3">
            <a:alphaModFix/>
          </a:blip>
          <a:srcRect b="0" l="7135" r="7727" t="0"/>
          <a:stretch/>
        </p:blipFill>
        <p:spPr>
          <a:xfrm>
            <a:off x="5523570" y="1710045"/>
            <a:ext cx="5857877" cy="416995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31"/>
          <p:cNvSpPr txBox="1"/>
          <p:nvPr/>
        </p:nvSpPr>
        <p:spPr>
          <a:xfrm>
            <a:off x="670124" y="490588"/>
            <a:ext cx="11075034" cy="68610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Open Sans"/>
              <a:buNone/>
            </a:pPr>
            <a:r>
              <a:rPr lang="en-GB" sz="3600" cap="none">
                <a:solidFill>
                  <a:schemeClr val="dk1"/>
                </a:solidFill>
                <a:latin typeface="Open Sans"/>
                <a:ea typeface="Open Sans"/>
                <a:cs typeface="Open Sans"/>
                <a:sym typeface="Open Sans"/>
              </a:rPr>
              <a:t>THE BENEFITS OF PARTICIPATION</a:t>
            </a:r>
            <a:endParaRPr sz="3600" cap="none">
              <a:solidFill>
                <a:schemeClr val="dk1"/>
              </a:solidFill>
              <a:latin typeface="Open Sans"/>
              <a:ea typeface="Open Sans"/>
              <a:cs typeface="Open Sans"/>
              <a:sym typeface="Open Sans"/>
            </a:endParaRPr>
          </a:p>
        </p:txBody>
      </p:sp>
      <p:sp>
        <p:nvSpPr>
          <p:cNvPr id="407" name="Google Shape;407;p31"/>
          <p:cNvSpPr txBox="1"/>
          <p:nvPr/>
        </p:nvSpPr>
        <p:spPr>
          <a:xfrm>
            <a:off x="670124" y="1639656"/>
            <a:ext cx="10852803" cy="1200329"/>
          </a:xfrm>
          <a:prstGeom prst="rect">
            <a:avLst/>
          </a:prstGeom>
          <a:noFill/>
          <a:ln>
            <a:noFill/>
          </a:ln>
        </p:spPr>
        <p:txBody>
          <a:bodyPr anchorCtr="0" anchor="t" bIns="45700" lIns="91425" spcFirstLastPara="1" rIns="91425" wrap="square" tIns="45700">
            <a:spAutoFit/>
          </a:bodyPr>
          <a:lstStyle/>
          <a:p>
            <a:pPr indent="0" lvl="1" marL="0" marR="0" rtl="0" algn="l">
              <a:spcBef>
                <a:spcPts val="0"/>
              </a:spcBef>
              <a:spcAft>
                <a:spcPts val="0"/>
              </a:spcAft>
              <a:buNone/>
            </a:pPr>
            <a:r>
              <a:rPr b="1" i="0" lang="en-GB" sz="2400" u="none" cap="none" strike="noStrike">
                <a:solidFill>
                  <a:schemeClr val="dk1"/>
                </a:solidFill>
                <a:latin typeface="Calibri"/>
                <a:ea typeface="Calibri"/>
                <a:cs typeface="Calibri"/>
                <a:sym typeface="Calibri"/>
              </a:rPr>
              <a:t>Physical - Cardiorespiratory long term benefits:</a:t>
            </a:r>
            <a:endParaRPr/>
          </a:p>
          <a:p>
            <a:pPr indent="0" lvl="1" marL="0" marR="0" rtl="0" algn="l">
              <a:spcBef>
                <a:spcPts val="0"/>
              </a:spcBef>
              <a:spcAft>
                <a:spcPts val="0"/>
              </a:spcAft>
              <a:buNone/>
            </a:pPr>
            <a:r>
              <a:rPr b="0" i="0" lang="en-GB" sz="2400" u="none" cap="none" strike="noStrike">
                <a:solidFill>
                  <a:schemeClr val="dk1"/>
                </a:solidFill>
                <a:latin typeface="Calibri"/>
                <a:ea typeface="Calibri"/>
                <a:cs typeface="Calibri"/>
                <a:sym typeface="Calibri"/>
              </a:rPr>
              <a:t>Exercise will </a:t>
            </a:r>
            <a:r>
              <a:rPr b="1" i="0" lang="en-GB" sz="2400" u="none" cap="none" strike="noStrike">
                <a:solidFill>
                  <a:schemeClr val="dk1"/>
                </a:solidFill>
                <a:latin typeface="Calibri"/>
                <a:ea typeface="Calibri"/>
                <a:cs typeface="Calibri"/>
                <a:sym typeface="Calibri"/>
              </a:rPr>
              <a:t>reduce the risk of type 2 diabetes</a:t>
            </a:r>
            <a:r>
              <a:rPr b="0" i="0" lang="en-GB" sz="2400" u="none" cap="none" strike="noStrike">
                <a:solidFill>
                  <a:schemeClr val="dk1"/>
                </a:solidFill>
                <a:latin typeface="Calibri"/>
                <a:ea typeface="Calibri"/>
                <a:cs typeface="Calibri"/>
                <a:sym typeface="Calibri"/>
              </a:rPr>
              <a:t>. This is where a person cannot regulate their blood sugar levels. This is due to a lack of insulin in the body. </a:t>
            </a:r>
            <a:endParaRPr/>
          </a:p>
        </p:txBody>
      </p:sp>
      <p:sp>
        <p:nvSpPr>
          <p:cNvPr id="408" name="Google Shape;408;p31"/>
          <p:cNvSpPr txBox="1"/>
          <p:nvPr/>
        </p:nvSpPr>
        <p:spPr>
          <a:xfrm>
            <a:off x="670124" y="3164262"/>
            <a:ext cx="6096000" cy="2677656"/>
          </a:xfrm>
          <a:prstGeom prst="rect">
            <a:avLst/>
          </a:prstGeom>
          <a:noFill/>
          <a:ln>
            <a:noFill/>
          </a:ln>
        </p:spPr>
        <p:txBody>
          <a:bodyPr anchorCtr="0" anchor="t" bIns="45700" lIns="91425" spcFirstLastPara="1" rIns="91425" wrap="square" tIns="45700">
            <a:spAutoFit/>
          </a:bodyPr>
          <a:lstStyle/>
          <a:p>
            <a:pPr indent="-342900" lvl="1" marL="342900" marR="0" rtl="0" algn="l">
              <a:spcBef>
                <a:spcPts val="0"/>
              </a:spcBef>
              <a:spcAft>
                <a:spcPts val="0"/>
              </a:spcAft>
              <a:buClr>
                <a:schemeClr val="dk1"/>
              </a:buClr>
              <a:buSzPts val="2400"/>
              <a:buFont typeface="Arial"/>
              <a:buChar char="•"/>
            </a:pPr>
            <a:r>
              <a:rPr b="1" i="0" lang="en-GB" sz="2400" u="none" cap="none" strike="noStrike">
                <a:solidFill>
                  <a:schemeClr val="dk1"/>
                </a:solidFill>
                <a:latin typeface="Calibri"/>
                <a:ea typeface="Calibri"/>
                <a:cs typeface="Calibri"/>
                <a:sym typeface="Calibri"/>
              </a:rPr>
              <a:t>Type I diabetes </a:t>
            </a:r>
            <a:r>
              <a:rPr b="0" i="0" lang="en-GB" sz="2400" u="none" cap="none" strike="noStrike">
                <a:solidFill>
                  <a:schemeClr val="dk1"/>
                </a:solidFill>
                <a:latin typeface="Calibri"/>
                <a:ea typeface="Calibri"/>
                <a:cs typeface="Calibri"/>
                <a:sym typeface="Calibri"/>
              </a:rPr>
              <a:t>usually occurs in children although the cause of why is not yet full understood. </a:t>
            </a:r>
            <a:endParaRPr/>
          </a:p>
          <a:p>
            <a:pPr indent="-342900" lvl="1" marL="342900" marR="0" rtl="0" algn="l">
              <a:spcBef>
                <a:spcPts val="0"/>
              </a:spcBef>
              <a:spcAft>
                <a:spcPts val="0"/>
              </a:spcAft>
              <a:buClr>
                <a:schemeClr val="dk1"/>
              </a:buClr>
              <a:buSzPts val="2400"/>
              <a:buFont typeface="Arial"/>
              <a:buChar char="•"/>
            </a:pPr>
            <a:r>
              <a:rPr b="1" i="0" lang="en-GB" sz="2400" u="none" cap="none" strike="noStrike">
                <a:solidFill>
                  <a:schemeClr val="dk1"/>
                </a:solidFill>
                <a:latin typeface="Calibri"/>
                <a:ea typeface="Calibri"/>
                <a:cs typeface="Calibri"/>
                <a:sym typeface="Calibri"/>
              </a:rPr>
              <a:t>Type II diabetes </a:t>
            </a:r>
            <a:r>
              <a:rPr b="0" i="0" lang="en-GB" sz="2400" u="none" cap="none" strike="noStrike">
                <a:solidFill>
                  <a:schemeClr val="dk1"/>
                </a:solidFill>
                <a:latin typeface="Calibri"/>
                <a:ea typeface="Calibri"/>
                <a:cs typeface="Calibri"/>
                <a:sym typeface="Calibri"/>
              </a:rPr>
              <a:t>usually affects adults brought on from eating a diet high in sugar. Exercise and positive dietary changes can prevent the need for medical intervention.    </a:t>
            </a:r>
            <a:endParaRPr/>
          </a:p>
        </p:txBody>
      </p:sp>
      <p:pic>
        <p:nvPicPr>
          <p:cNvPr descr="Diabetes, Blood, Finger, Glucose, Diabetic, Test, Meter" id="409" name="Google Shape;409;p31"/>
          <p:cNvPicPr preferRelativeResize="0"/>
          <p:nvPr/>
        </p:nvPicPr>
        <p:blipFill rotWithShape="1">
          <a:blip r:embed="rId3">
            <a:alphaModFix/>
          </a:blip>
          <a:srcRect b="0" l="0" r="0" t="0"/>
          <a:stretch/>
        </p:blipFill>
        <p:spPr>
          <a:xfrm>
            <a:off x="6898888" y="2965655"/>
            <a:ext cx="4475128" cy="297875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3" name="Shape 413"/>
        <p:cNvGrpSpPr/>
        <p:nvPr/>
      </p:nvGrpSpPr>
      <p:grpSpPr>
        <a:xfrm>
          <a:off x="0" y="0"/>
          <a:ext cx="0" cy="0"/>
          <a:chOff x="0" y="0"/>
          <a:chExt cx="0" cy="0"/>
        </a:xfrm>
      </p:grpSpPr>
      <p:cxnSp>
        <p:nvCxnSpPr>
          <p:cNvPr id="414" name="Google Shape;414;p32"/>
          <p:cNvCxnSpPr/>
          <p:nvPr/>
        </p:nvCxnSpPr>
        <p:spPr>
          <a:xfrm>
            <a:off x="800100" y="723900"/>
            <a:ext cx="10591800" cy="0"/>
          </a:xfrm>
          <a:prstGeom prst="straightConnector1">
            <a:avLst/>
          </a:prstGeom>
          <a:noFill/>
          <a:ln cap="flat" cmpd="sng" w="44450">
            <a:solidFill>
              <a:schemeClr val="dk1"/>
            </a:solidFill>
            <a:prstDash val="solid"/>
            <a:miter lim="800000"/>
            <a:headEnd len="sm" w="sm" type="none"/>
            <a:tailEnd len="sm" w="sm" type="none"/>
          </a:ln>
        </p:spPr>
      </p:cxnSp>
      <p:cxnSp>
        <p:nvCxnSpPr>
          <p:cNvPr id="415" name="Google Shape;415;p32"/>
          <p:cNvCxnSpPr/>
          <p:nvPr/>
        </p:nvCxnSpPr>
        <p:spPr>
          <a:xfrm>
            <a:off x="800100" y="6142781"/>
            <a:ext cx="10591800" cy="0"/>
          </a:xfrm>
          <a:prstGeom prst="straightConnector1">
            <a:avLst/>
          </a:prstGeom>
          <a:noFill/>
          <a:ln cap="flat" cmpd="sng" w="12700">
            <a:solidFill>
              <a:schemeClr val="dk1"/>
            </a:solidFill>
            <a:prstDash val="solid"/>
            <a:miter lim="800000"/>
            <a:headEnd len="sm" w="sm" type="none"/>
            <a:tailEnd len="sm" w="sm" type="none"/>
          </a:ln>
        </p:spPr>
      </p:cxnSp>
      <p:sp>
        <p:nvSpPr>
          <p:cNvPr id="416" name="Google Shape;416;p3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sp>
        <p:nvSpPr>
          <p:cNvPr id="417" name="Google Shape;417;p32"/>
          <p:cNvSpPr txBox="1"/>
          <p:nvPr/>
        </p:nvSpPr>
        <p:spPr>
          <a:xfrm>
            <a:off x="7992709" y="895448"/>
            <a:ext cx="3909359" cy="191946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GB" sz="4000" cap="none">
                <a:solidFill>
                  <a:schemeClr val="dk1"/>
                </a:solidFill>
                <a:latin typeface="Open Sans"/>
                <a:ea typeface="Open Sans"/>
                <a:cs typeface="Open Sans"/>
                <a:sym typeface="Open Sans"/>
              </a:rPr>
              <a:t>THE BENEFITS OF PARTICIPATION</a:t>
            </a:r>
            <a:endParaRPr sz="4000" cap="none">
              <a:solidFill>
                <a:schemeClr val="dk1"/>
              </a:solidFill>
              <a:latin typeface="Open Sans"/>
              <a:ea typeface="Open Sans"/>
              <a:cs typeface="Open Sans"/>
              <a:sym typeface="Open Sans"/>
            </a:endParaRPr>
          </a:p>
        </p:txBody>
      </p:sp>
      <p:pic>
        <p:nvPicPr>
          <p:cNvPr descr="Kettlebell Swing, Kettlebell Swings, Kettlebells" id="418" name="Google Shape;418;p32"/>
          <p:cNvPicPr preferRelativeResize="0"/>
          <p:nvPr/>
        </p:nvPicPr>
        <p:blipFill rotWithShape="1">
          <a:blip r:embed="rId3">
            <a:alphaModFix/>
          </a:blip>
          <a:srcRect b="0" l="18230" r="1770" t="0"/>
          <a:stretch/>
        </p:blipFill>
        <p:spPr>
          <a:xfrm>
            <a:off x="20" y="10"/>
            <a:ext cx="7315180" cy="6857984"/>
          </a:xfrm>
          <a:prstGeom prst="rect">
            <a:avLst/>
          </a:prstGeom>
          <a:noFill/>
          <a:ln>
            <a:noFill/>
          </a:ln>
        </p:spPr>
      </p:pic>
      <p:cxnSp>
        <p:nvCxnSpPr>
          <p:cNvPr id="419" name="Google Shape;419;p32"/>
          <p:cNvCxnSpPr/>
          <p:nvPr/>
        </p:nvCxnSpPr>
        <p:spPr>
          <a:xfrm>
            <a:off x="8115300" y="723900"/>
            <a:ext cx="1638300" cy="0"/>
          </a:xfrm>
          <a:prstGeom prst="straightConnector1">
            <a:avLst/>
          </a:prstGeom>
          <a:noFill/>
          <a:ln cap="flat" cmpd="sng" w="44450">
            <a:solidFill>
              <a:schemeClr val="dk1"/>
            </a:solidFill>
            <a:prstDash val="solid"/>
            <a:miter lim="800000"/>
            <a:headEnd len="sm" w="sm" type="none"/>
            <a:tailEnd len="sm" w="sm" type="none"/>
          </a:ln>
        </p:spPr>
      </p:cxnSp>
      <p:sp>
        <p:nvSpPr>
          <p:cNvPr id="420" name="Google Shape;420;p32"/>
          <p:cNvSpPr txBox="1"/>
          <p:nvPr/>
        </p:nvSpPr>
        <p:spPr>
          <a:xfrm>
            <a:off x="7991572" y="2421442"/>
            <a:ext cx="3802803" cy="2395885"/>
          </a:xfrm>
          <a:prstGeom prst="rect">
            <a:avLst/>
          </a:prstGeom>
          <a:noFill/>
          <a:ln>
            <a:noFill/>
          </a:ln>
        </p:spPr>
        <p:txBody>
          <a:bodyPr anchorCtr="0" anchor="t" bIns="45700" lIns="91425" spcFirstLastPara="1" rIns="91425" wrap="square" tIns="45700">
            <a:normAutofit/>
          </a:bodyPr>
          <a:lstStyle/>
          <a:p>
            <a:pPr indent="0" lvl="1" marL="0" marR="0" rtl="0" algn="l">
              <a:spcBef>
                <a:spcPts val="0"/>
              </a:spcBef>
              <a:spcAft>
                <a:spcPts val="0"/>
              </a:spcAft>
              <a:buNone/>
            </a:pPr>
            <a:r>
              <a:rPr b="0" i="0" lang="en-GB" sz="2400" u="none" cap="none" strike="noStrike">
                <a:solidFill>
                  <a:schemeClr val="dk1"/>
                </a:solidFill>
                <a:latin typeface="Calibri"/>
                <a:ea typeface="Calibri"/>
                <a:cs typeface="Calibri"/>
                <a:sym typeface="Calibri"/>
              </a:rPr>
              <a:t>Regular exercise can reduce the risk of hypertension. This is commonly known as blood pressure. The following conditions are linked to hypertension:</a:t>
            </a:r>
            <a:endParaRPr/>
          </a:p>
        </p:txBody>
      </p:sp>
      <p:sp>
        <p:nvSpPr>
          <p:cNvPr id="421" name="Google Shape;421;p32"/>
          <p:cNvSpPr txBox="1"/>
          <p:nvPr/>
        </p:nvSpPr>
        <p:spPr>
          <a:xfrm>
            <a:off x="7991572" y="4773661"/>
            <a:ext cx="4076700" cy="1569660"/>
          </a:xfrm>
          <a:prstGeom prst="rect">
            <a:avLst/>
          </a:prstGeom>
          <a:noFill/>
          <a:ln>
            <a:noFill/>
          </a:ln>
        </p:spPr>
        <p:txBody>
          <a:bodyPr anchorCtr="0" anchor="t" bIns="45700" lIns="91425" spcFirstLastPara="1" rIns="91425" wrap="square" tIns="45700">
            <a:spAutoFit/>
          </a:bodyPr>
          <a:lstStyle/>
          <a:p>
            <a:pPr indent="-342900" lvl="1" marL="342900" marR="0" rtl="0" algn="l">
              <a:spcBef>
                <a:spcPts val="0"/>
              </a:spcBef>
              <a:spcAft>
                <a:spcPts val="0"/>
              </a:spcAft>
              <a:buClr>
                <a:schemeClr val="dk1"/>
              </a:buClr>
              <a:buSzPts val="2400"/>
              <a:buFont typeface="Arial"/>
              <a:buChar char="•"/>
            </a:pPr>
            <a:r>
              <a:rPr b="1" i="0" lang="en-GB" sz="2400" u="none" cap="none" strike="noStrike">
                <a:solidFill>
                  <a:schemeClr val="dk1"/>
                </a:solidFill>
                <a:latin typeface="Calibri"/>
                <a:ea typeface="Calibri"/>
                <a:cs typeface="Calibri"/>
                <a:sym typeface="Calibri"/>
              </a:rPr>
              <a:t>Coronary Heart Disease (CHD)</a:t>
            </a:r>
            <a:endParaRPr/>
          </a:p>
          <a:p>
            <a:pPr indent="-342900" lvl="1" marL="342900" marR="0" rtl="0" algn="l">
              <a:spcBef>
                <a:spcPts val="0"/>
              </a:spcBef>
              <a:spcAft>
                <a:spcPts val="0"/>
              </a:spcAft>
              <a:buClr>
                <a:schemeClr val="dk1"/>
              </a:buClr>
              <a:buSzPts val="2400"/>
              <a:buFont typeface="Arial"/>
              <a:buChar char="•"/>
            </a:pPr>
            <a:r>
              <a:rPr b="1" i="0" lang="en-GB" sz="2400" u="none" cap="none" strike="noStrike">
                <a:solidFill>
                  <a:schemeClr val="dk1"/>
                </a:solidFill>
                <a:latin typeface="Calibri"/>
                <a:ea typeface="Calibri"/>
                <a:cs typeface="Calibri"/>
                <a:sym typeface="Calibri"/>
              </a:rPr>
              <a:t>Stroke</a:t>
            </a:r>
            <a:endParaRPr/>
          </a:p>
          <a:p>
            <a:pPr indent="-342900" lvl="1" marL="342900" marR="0" rtl="0" algn="l">
              <a:spcBef>
                <a:spcPts val="0"/>
              </a:spcBef>
              <a:spcAft>
                <a:spcPts val="0"/>
              </a:spcAft>
              <a:buClr>
                <a:schemeClr val="dk1"/>
              </a:buClr>
              <a:buSzPts val="2400"/>
              <a:buFont typeface="Arial"/>
              <a:buChar char="•"/>
            </a:pPr>
            <a:r>
              <a:rPr b="1" i="0" lang="en-GB" sz="2400" u="none" cap="none" strike="noStrike">
                <a:solidFill>
                  <a:schemeClr val="dk1"/>
                </a:solidFill>
                <a:latin typeface="Calibri"/>
                <a:ea typeface="Calibri"/>
                <a:cs typeface="Calibri"/>
                <a:sym typeface="Calibri"/>
              </a:rPr>
              <a:t>Heart Attack</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33"/>
          <p:cNvSpPr txBox="1"/>
          <p:nvPr/>
        </p:nvSpPr>
        <p:spPr>
          <a:xfrm>
            <a:off x="654205" y="1702485"/>
            <a:ext cx="1075721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alibri"/>
                <a:ea typeface="Calibri"/>
                <a:cs typeface="Calibri"/>
                <a:sym typeface="Calibri"/>
              </a:rPr>
              <a:t>Coronary Heart Disease (CHD) – This is caused from atherosclerosis (a build up of fatty deposits that form on artery walls) It slowly narrows the lumen and reduces the ability of blood to flow easily through the vessels. As a result blood pressure builds up and the likelihood of blood clots are increased. </a:t>
            </a:r>
            <a:endParaRPr/>
          </a:p>
        </p:txBody>
      </p:sp>
      <p:sp>
        <p:nvSpPr>
          <p:cNvPr id="428" name="Google Shape;428;p33"/>
          <p:cNvSpPr txBox="1"/>
          <p:nvPr/>
        </p:nvSpPr>
        <p:spPr>
          <a:xfrm>
            <a:off x="670124" y="490588"/>
            <a:ext cx="11075034" cy="68610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Open Sans"/>
              <a:buNone/>
            </a:pPr>
            <a:r>
              <a:rPr lang="en-GB" sz="3600" cap="none">
                <a:solidFill>
                  <a:schemeClr val="dk1"/>
                </a:solidFill>
                <a:latin typeface="Open Sans"/>
                <a:ea typeface="Open Sans"/>
                <a:cs typeface="Open Sans"/>
                <a:sym typeface="Open Sans"/>
              </a:rPr>
              <a:t>THE BENEFITS OF PARTICIPATION</a:t>
            </a:r>
            <a:endParaRPr sz="3600" cap="none">
              <a:solidFill>
                <a:schemeClr val="dk1"/>
              </a:solidFill>
              <a:latin typeface="Open Sans"/>
              <a:ea typeface="Open Sans"/>
              <a:cs typeface="Open Sans"/>
              <a:sym typeface="Open Sans"/>
            </a:endParaRPr>
          </a:p>
        </p:txBody>
      </p:sp>
      <p:pic>
        <p:nvPicPr>
          <p:cNvPr descr="http://2.bp.blogspot.com/-Hq5KknKuclk/TiSQX7u7iaI/AAAAAAAACy4/-F0hOJ31us0/s1600/butter.jpg" id="429" name="Google Shape;429;p33"/>
          <p:cNvPicPr preferRelativeResize="0"/>
          <p:nvPr/>
        </p:nvPicPr>
        <p:blipFill rotWithShape="1">
          <a:blip r:embed="rId3">
            <a:alphaModFix/>
          </a:blip>
          <a:srcRect b="0" l="0" r="0" t="0"/>
          <a:stretch/>
        </p:blipFill>
        <p:spPr>
          <a:xfrm>
            <a:off x="6849374" y="3163811"/>
            <a:ext cx="4442436" cy="2957750"/>
          </a:xfrm>
          <a:prstGeom prst="rect">
            <a:avLst/>
          </a:prstGeom>
          <a:noFill/>
          <a:ln>
            <a:noFill/>
          </a:ln>
        </p:spPr>
      </p:pic>
      <p:sp>
        <p:nvSpPr>
          <p:cNvPr id="430" name="Google Shape;430;p33"/>
          <p:cNvSpPr txBox="1"/>
          <p:nvPr/>
        </p:nvSpPr>
        <p:spPr>
          <a:xfrm>
            <a:off x="670124" y="4273354"/>
            <a:ext cx="60960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alibri"/>
                <a:ea typeface="Calibri"/>
                <a:cs typeface="Calibri"/>
                <a:sym typeface="Calibri"/>
              </a:rPr>
              <a:t>CHD is a disease which can lead to </a:t>
            </a:r>
            <a:r>
              <a:rPr b="1" lang="en-GB" sz="2400">
                <a:solidFill>
                  <a:schemeClr val="dk1"/>
                </a:solidFill>
                <a:latin typeface="Calibri"/>
                <a:ea typeface="Calibri"/>
                <a:cs typeface="Calibri"/>
                <a:sym typeface="Calibri"/>
              </a:rPr>
              <a:t>angina</a:t>
            </a:r>
            <a:r>
              <a:rPr lang="en-GB" sz="2400">
                <a:solidFill>
                  <a:schemeClr val="dk1"/>
                </a:solidFill>
                <a:latin typeface="Calibri"/>
                <a:ea typeface="Calibri"/>
                <a:cs typeface="Calibri"/>
                <a:sym typeface="Calibri"/>
              </a:rPr>
              <a:t> and </a:t>
            </a:r>
            <a:r>
              <a:rPr b="1" lang="en-GB" sz="2400">
                <a:solidFill>
                  <a:schemeClr val="dk1"/>
                </a:solidFill>
                <a:latin typeface="Calibri"/>
                <a:ea typeface="Calibri"/>
                <a:cs typeface="Calibri"/>
                <a:sym typeface="Calibri"/>
              </a:rPr>
              <a:t>heart attacks</a:t>
            </a:r>
            <a:r>
              <a:rPr lang="en-GB" sz="2400">
                <a:solidFill>
                  <a:schemeClr val="dk1"/>
                </a:solidFill>
                <a:latin typeface="Calibri"/>
                <a:ea typeface="Calibri"/>
                <a:cs typeface="Calibri"/>
                <a:sym typeface="Calibri"/>
              </a:rPr>
              <a:t>.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34"/>
          <p:cNvSpPr txBox="1"/>
          <p:nvPr/>
        </p:nvSpPr>
        <p:spPr>
          <a:xfrm>
            <a:off x="654205" y="1702485"/>
            <a:ext cx="1075721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alibri"/>
                <a:ea typeface="Calibri"/>
                <a:cs typeface="Calibri"/>
                <a:sym typeface="Calibri"/>
              </a:rPr>
              <a:t>A </a:t>
            </a:r>
            <a:r>
              <a:rPr b="1" lang="en-GB" sz="2400">
                <a:solidFill>
                  <a:schemeClr val="dk1"/>
                </a:solidFill>
                <a:latin typeface="Calibri"/>
                <a:ea typeface="Calibri"/>
                <a:cs typeface="Calibri"/>
                <a:sym typeface="Calibri"/>
              </a:rPr>
              <a:t>stroke</a:t>
            </a:r>
            <a:r>
              <a:rPr lang="en-GB" sz="2400">
                <a:solidFill>
                  <a:schemeClr val="dk1"/>
                </a:solidFill>
                <a:latin typeface="Calibri"/>
                <a:ea typeface="Calibri"/>
                <a:cs typeface="Calibri"/>
                <a:sym typeface="Calibri"/>
              </a:rPr>
              <a:t> is where the blood supply to the brain is cut off. They can result in death or long term speech and muscle issues. This weakness or spasticity in muscles can cause mobility issues. </a:t>
            </a:r>
            <a:endParaRPr/>
          </a:p>
        </p:txBody>
      </p:sp>
      <p:sp>
        <p:nvSpPr>
          <p:cNvPr id="437" name="Google Shape;437;p34"/>
          <p:cNvSpPr txBox="1"/>
          <p:nvPr/>
        </p:nvSpPr>
        <p:spPr>
          <a:xfrm>
            <a:off x="670124" y="490588"/>
            <a:ext cx="11075034" cy="68610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Open Sans"/>
              <a:buNone/>
            </a:pPr>
            <a:r>
              <a:rPr lang="en-GB" sz="3600" cap="none">
                <a:solidFill>
                  <a:schemeClr val="dk1"/>
                </a:solidFill>
                <a:latin typeface="Open Sans"/>
                <a:ea typeface="Open Sans"/>
                <a:cs typeface="Open Sans"/>
                <a:sym typeface="Open Sans"/>
              </a:rPr>
              <a:t>THE BENEFITS OF PARTICIPATION</a:t>
            </a:r>
            <a:endParaRPr sz="3600" cap="none">
              <a:solidFill>
                <a:schemeClr val="dk1"/>
              </a:solidFill>
              <a:latin typeface="Open Sans"/>
              <a:ea typeface="Open Sans"/>
              <a:cs typeface="Open Sans"/>
              <a:sym typeface="Open Sans"/>
            </a:endParaRPr>
          </a:p>
        </p:txBody>
      </p:sp>
      <p:pic>
        <p:nvPicPr>
          <p:cNvPr descr="Signs of stroke in men: Early warnings and symptoms" id="438" name="Google Shape;438;p34"/>
          <p:cNvPicPr preferRelativeResize="0"/>
          <p:nvPr/>
        </p:nvPicPr>
        <p:blipFill rotWithShape="1">
          <a:blip r:embed="rId3">
            <a:alphaModFix/>
          </a:blip>
          <a:srcRect b="0" l="0" r="0" t="0"/>
          <a:stretch/>
        </p:blipFill>
        <p:spPr>
          <a:xfrm>
            <a:off x="5641590" y="2700068"/>
            <a:ext cx="5752573" cy="3230205"/>
          </a:xfrm>
          <a:prstGeom prst="rect">
            <a:avLst/>
          </a:prstGeom>
          <a:noFill/>
          <a:ln>
            <a:noFill/>
          </a:ln>
        </p:spPr>
      </p:pic>
      <p:pic>
        <p:nvPicPr>
          <p:cNvPr descr="Shape&#10;&#10;Description automatically generated with low confidence" id="439" name="Google Shape;439;p34"/>
          <p:cNvPicPr preferRelativeResize="0"/>
          <p:nvPr/>
        </p:nvPicPr>
        <p:blipFill rotWithShape="1">
          <a:blip r:embed="rId4">
            <a:alphaModFix/>
          </a:blip>
          <a:srcRect b="24101" l="16941" r="18928" t="26891"/>
          <a:stretch/>
        </p:blipFill>
        <p:spPr>
          <a:xfrm>
            <a:off x="1137424" y="3157826"/>
            <a:ext cx="3776778" cy="288613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35"/>
          <p:cNvSpPr txBox="1"/>
          <p:nvPr/>
        </p:nvSpPr>
        <p:spPr>
          <a:xfrm>
            <a:off x="670124" y="490588"/>
            <a:ext cx="11075034" cy="68610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Open Sans"/>
              <a:buNone/>
            </a:pPr>
            <a:r>
              <a:rPr lang="en-GB" sz="3600" cap="none">
                <a:solidFill>
                  <a:schemeClr val="dk1"/>
                </a:solidFill>
                <a:latin typeface="Open Sans"/>
                <a:ea typeface="Open Sans"/>
                <a:cs typeface="Open Sans"/>
                <a:sym typeface="Open Sans"/>
              </a:rPr>
              <a:t>THE BENEFITS OF PARTICIPATION</a:t>
            </a:r>
            <a:endParaRPr sz="3600" cap="none">
              <a:solidFill>
                <a:schemeClr val="dk1"/>
              </a:solidFill>
              <a:latin typeface="Open Sans"/>
              <a:ea typeface="Open Sans"/>
              <a:cs typeface="Open Sans"/>
              <a:sym typeface="Open Sans"/>
            </a:endParaRPr>
          </a:p>
        </p:txBody>
      </p:sp>
      <p:sp>
        <p:nvSpPr>
          <p:cNvPr id="446" name="Google Shape;446;p35"/>
          <p:cNvSpPr txBox="1"/>
          <p:nvPr/>
        </p:nvSpPr>
        <p:spPr>
          <a:xfrm>
            <a:off x="670124" y="1639656"/>
            <a:ext cx="10852803" cy="1200329"/>
          </a:xfrm>
          <a:prstGeom prst="rect">
            <a:avLst/>
          </a:prstGeom>
          <a:noFill/>
          <a:ln>
            <a:noFill/>
          </a:ln>
        </p:spPr>
        <p:txBody>
          <a:bodyPr anchorCtr="0" anchor="t" bIns="45700" lIns="91425" spcFirstLastPara="1" rIns="91425" wrap="square" tIns="45700">
            <a:spAutoFit/>
          </a:bodyPr>
          <a:lstStyle/>
          <a:p>
            <a:pPr indent="0" lvl="1" marL="0" marR="0" rtl="0" algn="l">
              <a:spcBef>
                <a:spcPts val="0"/>
              </a:spcBef>
              <a:spcAft>
                <a:spcPts val="0"/>
              </a:spcAft>
              <a:buNone/>
            </a:pPr>
            <a:r>
              <a:rPr b="1" i="0" lang="en-GB" sz="2400" u="none" cap="none" strike="noStrike">
                <a:solidFill>
                  <a:schemeClr val="dk1"/>
                </a:solidFill>
                <a:latin typeface="Calibri"/>
                <a:ea typeface="Calibri"/>
                <a:cs typeface="Calibri"/>
                <a:sym typeface="Calibri"/>
              </a:rPr>
              <a:t>Physical – Musculoskeletal long term benefits:</a:t>
            </a:r>
            <a:endParaRPr/>
          </a:p>
          <a:p>
            <a:pPr indent="0" lvl="1" marL="0" marR="0" rtl="0" algn="l">
              <a:spcBef>
                <a:spcPts val="0"/>
              </a:spcBef>
              <a:spcAft>
                <a:spcPts val="0"/>
              </a:spcAft>
              <a:buNone/>
            </a:pPr>
            <a:r>
              <a:rPr b="0" i="0" lang="en-GB" sz="2400" u="none" cap="none" strike="noStrike">
                <a:solidFill>
                  <a:schemeClr val="dk1"/>
                </a:solidFill>
                <a:latin typeface="Calibri"/>
                <a:ea typeface="Calibri"/>
                <a:cs typeface="Calibri"/>
                <a:sym typeface="Calibri"/>
              </a:rPr>
              <a:t>This refers to the muscular and skeletal system in the body. Weight bearing exercise will help to produce benefits to these systems. </a:t>
            </a:r>
            <a:endParaRPr/>
          </a:p>
        </p:txBody>
      </p:sp>
      <p:sp>
        <p:nvSpPr>
          <p:cNvPr id="447" name="Google Shape;447;p35"/>
          <p:cNvSpPr txBox="1"/>
          <p:nvPr/>
        </p:nvSpPr>
        <p:spPr>
          <a:xfrm>
            <a:off x="651667" y="3139391"/>
            <a:ext cx="5555974" cy="2677656"/>
          </a:xfrm>
          <a:prstGeom prst="rect">
            <a:avLst/>
          </a:prstGeom>
          <a:noFill/>
          <a:ln>
            <a:noFill/>
          </a:ln>
        </p:spPr>
        <p:txBody>
          <a:bodyPr anchorCtr="0" anchor="t" bIns="45700" lIns="91425" spcFirstLastPara="1" rIns="91425" wrap="square" tIns="45700">
            <a:spAutoFit/>
          </a:bodyPr>
          <a:lstStyle/>
          <a:p>
            <a:pPr indent="0" lvl="1" marL="0" marR="0" rtl="0" algn="l">
              <a:spcBef>
                <a:spcPts val="0"/>
              </a:spcBef>
              <a:spcAft>
                <a:spcPts val="0"/>
              </a:spcAft>
              <a:buNone/>
            </a:pPr>
            <a:r>
              <a:rPr b="1" i="0" lang="en-GB" sz="2400" u="none" cap="none" strike="noStrike">
                <a:solidFill>
                  <a:schemeClr val="dk1"/>
                </a:solidFill>
                <a:latin typeface="Calibri"/>
                <a:ea typeface="Calibri"/>
                <a:cs typeface="Calibri"/>
                <a:sym typeface="Calibri"/>
              </a:rPr>
              <a:t>Reduced the risk of osteoporosis </a:t>
            </a:r>
            <a:endParaRPr/>
          </a:p>
          <a:p>
            <a:pPr indent="0" lvl="1" marL="0" marR="0" rtl="0" algn="l">
              <a:spcBef>
                <a:spcPts val="0"/>
              </a:spcBef>
              <a:spcAft>
                <a:spcPts val="0"/>
              </a:spcAft>
              <a:buNone/>
            </a:pPr>
            <a:r>
              <a:rPr b="0" i="0" lang="en-GB" sz="2400" u="none" cap="none" strike="noStrike">
                <a:solidFill>
                  <a:schemeClr val="dk1"/>
                </a:solidFill>
                <a:latin typeface="Calibri"/>
                <a:ea typeface="Calibri"/>
                <a:cs typeface="Calibri"/>
                <a:sym typeface="Calibri"/>
              </a:rPr>
              <a:t>This is a disease in which the density of bones is decreased resulting in a fragile structure. The risk of fractures are high. Osteoporosis can be prevented with a balanced diet, particularly</a:t>
            </a:r>
            <a:r>
              <a:rPr b="1" i="0" lang="en-GB" sz="2400" u="none" cap="none" strike="noStrike">
                <a:solidFill>
                  <a:schemeClr val="dk1"/>
                </a:solidFill>
                <a:latin typeface="Calibri"/>
                <a:ea typeface="Calibri"/>
                <a:cs typeface="Calibri"/>
                <a:sym typeface="Calibri"/>
              </a:rPr>
              <a:t> vitamin D </a:t>
            </a:r>
            <a:r>
              <a:rPr b="0" i="0" lang="en-GB" sz="2400" u="none" cap="none" strike="noStrike">
                <a:solidFill>
                  <a:schemeClr val="dk1"/>
                </a:solidFill>
                <a:latin typeface="Calibri"/>
                <a:ea typeface="Calibri"/>
                <a:cs typeface="Calibri"/>
                <a:sym typeface="Calibri"/>
              </a:rPr>
              <a:t>and weight bearing exercise. </a:t>
            </a:r>
            <a:endParaRPr/>
          </a:p>
        </p:txBody>
      </p:sp>
      <p:pic>
        <p:nvPicPr>
          <p:cNvPr descr="Image result for Physical activity" id="448" name="Google Shape;448;p35"/>
          <p:cNvPicPr preferRelativeResize="0"/>
          <p:nvPr/>
        </p:nvPicPr>
        <p:blipFill rotWithShape="1">
          <a:blip r:embed="rId3">
            <a:alphaModFix/>
          </a:blip>
          <a:srcRect b="0" l="0" r="0" t="0"/>
          <a:stretch/>
        </p:blipFill>
        <p:spPr>
          <a:xfrm>
            <a:off x="6296722" y="2961154"/>
            <a:ext cx="5085807" cy="295050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3" name="Shape 453"/>
        <p:cNvGrpSpPr/>
        <p:nvPr/>
      </p:nvGrpSpPr>
      <p:grpSpPr>
        <a:xfrm>
          <a:off x="0" y="0"/>
          <a:ext cx="0" cy="0"/>
          <a:chOff x="0" y="0"/>
          <a:chExt cx="0" cy="0"/>
        </a:xfrm>
      </p:grpSpPr>
      <p:cxnSp>
        <p:nvCxnSpPr>
          <p:cNvPr id="454" name="Google Shape;454;p36"/>
          <p:cNvCxnSpPr/>
          <p:nvPr/>
        </p:nvCxnSpPr>
        <p:spPr>
          <a:xfrm>
            <a:off x="800100" y="723900"/>
            <a:ext cx="10591800" cy="0"/>
          </a:xfrm>
          <a:prstGeom prst="straightConnector1">
            <a:avLst/>
          </a:prstGeom>
          <a:noFill/>
          <a:ln cap="flat" cmpd="sng" w="44450">
            <a:solidFill>
              <a:schemeClr val="dk1"/>
            </a:solidFill>
            <a:prstDash val="solid"/>
            <a:miter lim="800000"/>
            <a:headEnd len="sm" w="sm" type="none"/>
            <a:tailEnd len="sm" w="sm" type="none"/>
          </a:ln>
        </p:spPr>
      </p:cxnSp>
      <p:cxnSp>
        <p:nvCxnSpPr>
          <p:cNvPr id="455" name="Google Shape;455;p36"/>
          <p:cNvCxnSpPr/>
          <p:nvPr/>
        </p:nvCxnSpPr>
        <p:spPr>
          <a:xfrm>
            <a:off x="800100" y="6142781"/>
            <a:ext cx="10591800" cy="0"/>
          </a:xfrm>
          <a:prstGeom prst="straightConnector1">
            <a:avLst/>
          </a:prstGeom>
          <a:noFill/>
          <a:ln cap="flat" cmpd="sng" w="12700">
            <a:solidFill>
              <a:schemeClr val="dk1"/>
            </a:solidFill>
            <a:prstDash val="solid"/>
            <a:miter lim="800000"/>
            <a:headEnd len="sm" w="sm" type="none"/>
            <a:tailEnd len="sm" w="sm" type="none"/>
          </a:ln>
        </p:spPr>
      </p:cxnSp>
      <p:sp>
        <p:nvSpPr>
          <p:cNvPr id="456" name="Google Shape;456;p3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sp>
        <p:nvSpPr>
          <p:cNvPr id="457" name="Google Shape;457;p36"/>
          <p:cNvSpPr txBox="1"/>
          <p:nvPr/>
        </p:nvSpPr>
        <p:spPr>
          <a:xfrm>
            <a:off x="695324" y="897752"/>
            <a:ext cx="3920768" cy="1399399"/>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4000"/>
              <a:buFont typeface="Open Sans"/>
              <a:buNone/>
            </a:pPr>
            <a:r>
              <a:rPr lang="en-GB" sz="4000" cap="none">
                <a:solidFill>
                  <a:schemeClr val="dk1"/>
                </a:solidFill>
                <a:latin typeface="Open Sans"/>
                <a:ea typeface="Open Sans"/>
                <a:cs typeface="Open Sans"/>
                <a:sym typeface="Open Sans"/>
              </a:rPr>
              <a:t>THE BENEFITS OF PARTICIPATION</a:t>
            </a:r>
            <a:endParaRPr sz="4000" cap="none">
              <a:solidFill>
                <a:schemeClr val="dk1"/>
              </a:solidFill>
              <a:latin typeface="Open Sans"/>
              <a:ea typeface="Open Sans"/>
              <a:cs typeface="Open Sans"/>
              <a:sym typeface="Open Sans"/>
            </a:endParaRPr>
          </a:p>
        </p:txBody>
      </p:sp>
      <p:cxnSp>
        <p:nvCxnSpPr>
          <p:cNvPr id="458" name="Google Shape;458;p36"/>
          <p:cNvCxnSpPr/>
          <p:nvPr/>
        </p:nvCxnSpPr>
        <p:spPr>
          <a:xfrm>
            <a:off x="800100" y="723900"/>
            <a:ext cx="1638300" cy="0"/>
          </a:xfrm>
          <a:prstGeom prst="straightConnector1">
            <a:avLst/>
          </a:prstGeom>
          <a:noFill/>
          <a:ln cap="flat" cmpd="sng" w="44450">
            <a:solidFill>
              <a:schemeClr val="dk1"/>
            </a:solidFill>
            <a:prstDash val="solid"/>
            <a:miter lim="800000"/>
            <a:headEnd len="sm" w="sm" type="none"/>
            <a:tailEnd len="sm" w="sm" type="none"/>
          </a:ln>
        </p:spPr>
      </p:cxnSp>
      <p:sp>
        <p:nvSpPr>
          <p:cNvPr id="459" name="Google Shape;459;p36"/>
          <p:cNvSpPr txBox="1"/>
          <p:nvPr/>
        </p:nvSpPr>
        <p:spPr>
          <a:xfrm>
            <a:off x="695324" y="2471003"/>
            <a:ext cx="3905880" cy="2665992"/>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1" lang="en-GB" sz="2400">
                <a:solidFill>
                  <a:schemeClr val="dk1"/>
                </a:solidFill>
                <a:latin typeface="Calibri"/>
                <a:ea typeface="Calibri"/>
                <a:cs typeface="Calibri"/>
                <a:sym typeface="Calibri"/>
              </a:rPr>
              <a:t>Reduce the risk of joint injury</a:t>
            </a:r>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Exercise will strengthen ligaments and tendons around a joint. This means they will be able to withstand forces more readily. </a:t>
            </a:r>
            <a:endParaRPr/>
          </a:p>
        </p:txBody>
      </p:sp>
      <p:pic>
        <p:nvPicPr>
          <p:cNvPr descr="Man, Woman, Push-Ups, Wellness, Exercise, Pair, Couple" id="460" name="Google Shape;460;p36"/>
          <p:cNvPicPr preferRelativeResize="0"/>
          <p:nvPr/>
        </p:nvPicPr>
        <p:blipFill rotWithShape="1">
          <a:blip r:embed="rId3">
            <a:alphaModFix/>
          </a:blip>
          <a:srcRect b="-1" l="4002" r="24795" t="0"/>
          <a:stretch/>
        </p:blipFill>
        <p:spPr>
          <a:xfrm>
            <a:off x="4876800" y="10"/>
            <a:ext cx="7315200" cy="6857990"/>
          </a:xfrm>
          <a:prstGeom prst="rect">
            <a:avLst/>
          </a:prstGeom>
          <a:noFill/>
          <a:ln>
            <a:noFill/>
          </a:ln>
        </p:spPr>
      </p:pic>
      <p:sp>
        <p:nvSpPr>
          <p:cNvPr id="461" name="Google Shape;461;p36"/>
          <p:cNvSpPr/>
          <p:nvPr/>
        </p:nvSpPr>
        <p:spPr>
          <a:xfrm>
            <a:off x="2648" y="1596503"/>
            <a:ext cx="177737" cy="45719"/>
          </a:xfrm>
          <a:custGeom>
            <a:rect b="b" l="l" r="r" t="t"/>
            <a:pathLst>
              <a:path extrusionOk="0" h="332004" w="1570155">
                <a:moveTo>
                  <a:pt x="0" y="0"/>
                </a:moveTo>
                <a:lnTo>
                  <a:pt x="1570155" y="0"/>
                </a:lnTo>
                <a:lnTo>
                  <a:pt x="1570155" y="332004"/>
                </a:lnTo>
                <a:lnTo>
                  <a:pt x="6135" y="332004"/>
                </a:lnTo>
                <a:lnTo>
                  <a:pt x="0" y="0"/>
                </a:lnTo>
                <a:close/>
              </a:path>
            </a:pathLst>
          </a:custGeom>
          <a:solidFill>
            <a:srgbClr val="D328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90"/>
              <a:buFont typeface="Arial"/>
              <a:buNone/>
            </a:pPr>
            <a:r>
              <a:t/>
            </a:r>
            <a:endParaRPr b="1" i="0" sz="390" u="none" cap="none" strike="noStrike">
              <a:solidFill>
                <a:srgbClr val="FFC000"/>
              </a:solidFill>
              <a:latin typeface="Calibri"/>
              <a:ea typeface="Calibri"/>
              <a:cs typeface="Calibri"/>
              <a:sym typeface="Calibri"/>
            </a:endParaRPr>
          </a:p>
        </p:txBody>
      </p:sp>
      <p:sp>
        <p:nvSpPr>
          <p:cNvPr id="462" name="Google Shape;462;p36"/>
          <p:cNvSpPr/>
          <p:nvPr/>
        </p:nvSpPr>
        <p:spPr>
          <a:xfrm rot="-5400000">
            <a:off x="-550289" y="843734"/>
            <a:ext cx="1570155" cy="276389"/>
          </a:xfrm>
          <a:custGeom>
            <a:rect b="b" l="l" r="r" t="t"/>
            <a:pathLst>
              <a:path extrusionOk="0" h="332004" w="1570155">
                <a:moveTo>
                  <a:pt x="0" y="0"/>
                </a:moveTo>
                <a:lnTo>
                  <a:pt x="1570155" y="0"/>
                </a:lnTo>
                <a:lnTo>
                  <a:pt x="1570155" y="332004"/>
                </a:lnTo>
                <a:lnTo>
                  <a:pt x="6135" y="332004"/>
                </a:lnTo>
                <a:lnTo>
                  <a:pt x="0" y="0"/>
                </a:lnTo>
                <a:close/>
              </a:path>
            </a:pathLst>
          </a:custGeom>
          <a:solidFill>
            <a:srgbClr val="D328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90"/>
              <a:buFont typeface="Arial"/>
              <a:buNone/>
            </a:pPr>
            <a:r>
              <a:t/>
            </a:r>
            <a:endParaRPr b="1" i="0" sz="390" u="none" cap="none" strike="noStrike">
              <a:solidFill>
                <a:srgbClr val="FFC000"/>
              </a:solidFill>
              <a:latin typeface="Calibri"/>
              <a:ea typeface="Calibri"/>
              <a:cs typeface="Calibri"/>
              <a:sym typeface="Calibri"/>
            </a:endParaRPr>
          </a:p>
        </p:txBody>
      </p:sp>
      <p:sp>
        <p:nvSpPr>
          <p:cNvPr id="463" name="Google Shape;463;p36"/>
          <p:cNvSpPr/>
          <p:nvPr/>
        </p:nvSpPr>
        <p:spPr>
          <a:xfrm>
            <a:off x="0" y="319778"/>
            <a:ext cx="177737" cy="45719"/>
          </a:xfrm>
          <a:custGeom>
            <a:rect b="b" l="l" r="r" t="t"/>
            <a:pathLst>
              <a:path extrusionOk="0" h="332004" w="1570155">
                <a:moveTo>
                  <a:pt x="0" y="0"/>
                </a:moveTo>
                <a:lnTo>
                  <a:pt x="1570155" y="0"/>
                </a:lnTo>
                <a:lnTo>
                  <a:pt x="1570155" y="332004"/>
                </a:lnTo>
                <a:lnTo>
                  <a:pt x="6135" y="332004"/>
                </a:lnTo>
                <a:lnTo>
                  <a:pt x="0" y="0"/>
                </a:lnTo>
                <a:close/>
              </a:path>
            </a:pathLst>
          </a:custGeom>
          <a:solidFill>
            <a:srgbClr val="D328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90"/>
              <a:buFont typeface="Arial"/>
              <a:buNone/>
            </a:pPr>
            <a:r>
              <a:t/>
            </a:r>
            <a:endParaRPr b="1" i="0" sz="390" u="none" cap="none" strike="noStrike">
              <a:solidFill>
                <a:srgbClr val="FFC000"/>
              </a:solidFill>
              <a:latin typeface="Calibri"/>
              <a:ea typeface="Calibri"/>
              <a:cs typeface="Calibri"/>
              <a:sym typeface="Calibri"/>
            </a:endParaRPr>
          </a:p>
        </p:txBody>
      </p:sp>
      <p:sp>
        <p:nvSpPr>
          <p:cNvPr id="464" name="Google Shape;464;p36"/>
          <p:cNvSpPr/>
          <p:nvPr/>
        </p:nvSpPr>
        <p:spPr>
          <a:xfrm rot="-5400000">
            <a:off x="-530225" y="853076"/>
            <a:ext cx="153686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COMPONENT 3</a:t>
            </a:r>
            <a:endParaRPr b="0" i="0" sz="1400" u="none" cap="none" strike="noStrike">
              <a:solidFill>
                <a:srgbClr val="000000"/>
              </a:solidFill>
              <a:latin typeface="Arial"/>
              <a:ea typeface="Arial"/>
              <a:cs typeface="Arial"/>
              <a:sym typeface="Arial"/>
            </a:endParaRPr>
          </a:p>
        </p:txBody>
      </p:sp>
      <p:pic>
        <p:nvPicPr>
          <p:cNvPr descr="A picture containing text&#10;&#10;Description automatically generated" id="465" name="Google Shape;465;p36"/>
          <p:cNvPicPr preferRelativeResize="0"/>
          <p:nvPr/>
        </p:nvPicPr>
        <p:blipFill rotWithShape="1">
          <a:blip r:embed="rId4">
            <a:alphaModFix/>
          </a:blip>
          <a:srcRect b="0" l="0" r="0" t="0"/>
          <a:stretch/>
        </p:blipFill>
        <p:spPr>
          <a:xfrm>
            <a:off x="11379200" y="6328313"/>
            <a:ext cx="614680" cy="40978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37"/>
          <p:cNvSpPr txBox="1"/>
          <p:nvPr/>
        </p:nvSpPr>
        <p:spPr>
          <a:xfrm>
            <a:off x="654205" y="1702485"/>
            <a:ext cx="1075721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dk1"/>
                </a:solidFill>
                <a:latin typeface="Calibri"/>
                <a:ea typeface="Calibri"/>
                <a:cs typeface="Calibri"/>
                <a:sym typeface="Calibri"/>
              </a:rPr>
              <a:t>Reduce the risk of poor posture through increased strength of core</a:t>
            </a:r>
            <a:r>
              <a:rPr lang="en-GB" sz="2400">
                <a:solidFill>
                  <a:schemeClr val="dk1"/>
                </a:solidFill>
                <a:latin typeface="Calibri"/>
                <a:ea typeface="Calibri"/>
                <a:cs typeface="Calibri"/>
                <a:sym typeface="Calibri"/>
              </a:rPr>
              <a:t> -</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A slouched posture can lead to back pain, migraines and an increased risk of a slipped disc. </a:t>
            </a:r>
            <a:endParaRPr/>
          </a:p>
        </p:txBody>
      </p:sp>
      <p:sp>
        <p:nvSpPr>
          <p:cNvPr id="472" name="Google Shape;472;p37"/>
          <p:cNvSpPr txBox="1"/>
          <p:nvPr/>
        </p:nvSpPr>
        <p:spPr>
          <a:xfrm>
            <a:off x="670124" y="490588"/>
            <a:ext cx="11075034" cy="68610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Open Sans"/>
              <a:buNone/>
            </a:pPr>
            <a:r>
              <a:rPr lang="en-GB" sz="3600" cap="none">
                <a:solidFill>
                  <a:schemeClr val="dk1"/>
                </a:solidFill>
                <a:latin typeface="Open Sans"/>
                <a:ea typeface="Open Sans"/>
                <a:cs typeface="Open Sans"/>
                <a:sym typeface="Open Sans"/>
              </a:rPr>
              <a:t>THE BENEFITS OF PARTICIPATION</a:t>
            </a:r>
            <a:endParaRPr sz="3600" cap="none">
              <a:solidFill>
                <a:schemeClr val="dk1"/>
              </a:solidFill>
              <a:latin typeface="Open Sans"/>
              <a:ea typeface="Open Sans"/>
              <a:cs typeface="Open Sans"/>
              <a:sym typeface="Open Sans"/>
            </a:endParaRPr>
          </a:p>
        </p:txBody>
      </p:sp>
      <p:sp>
        <p:nvSpPr>
          <p:cNvPr id="473" name="Google Shape;473;p37"/>
          <p:cNvSpPr txBox="1"/>
          <p:nvPr/>
        </p:nvSpPr>
        <p:spPr>
          <a:xfrm>
            <a:off x="654205" y="3585855"/>
            <a:ext cx="4363844"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alibri"/>
                <a:ea typeface="Calibri"/>
                <a:cs typeface="Calibri"/>
                <a:sym typeface="Calibri"/>
              </a:rPr>
              <a:t>Posture can be improved through resistance exercises that focus on the abdominals, back muscles and pelvis. </a:t>
            </a:r>
            <a:endParaRPr sz="2400">
              <a:solidFill>
                <a:schemeClr val="dk1"/>
              </a:solidFill>
              <a:latin typeface="Lustria"/>
              <a:ea typeface="Lustria"/>
              <a:cs typeface="Lustria"/>
              <a:sym typeface="Lustria"/>
            </a:endParaRPr>
          </a:p>
        </p:txBody>
      </p:sp>
      <p:pic>
        <p:nvPicPr>
          <p:cNvPr descr="A picture containing person, sport, female&#10;&#10;Description automatically generated" id="474" name="Google Shape;474;p37"/>
          <p:cNvPicPr preferRelativeResize="0"/>
          <p:nvPr/>
        </p:nvPicPr>
        <p:blipFill rotWithShape="1">
          <a:blip r:embed="rId3">
            <a:alphaModFix/>
          </a:blip>
          <a:srcRect b="0" l="0" r="0" t="0"/>
          <a:stretch/>
        </p:blipFill>
        <p:spPr>
          <a:xfrm>
            <a:off x="7553093" y="2530629"/>
            <a:ext cx="3858322" cy="3429620"/>
          </a:xfrm>
          <a:prstGeom prst="rect">
            <a:avLst/>
          </a:prstGeom>
          <a:noFill/>
          <a:ln>
            <a:noFill/>
          </a:ln>
        </p:spPr>
      </p:pic>
      <p:pic>
        <p:nvPicPr>
          <p:cNvPr descr="Shape&#10;&#10;Description automatically generated with low confidence" id="475" name="Google Shape;475;p37"/>
          <p:cNvPicPr preferRelativeResize="0"/>
          <p:nvPr/>
        </p:nvPicPr>
        <p:blipFill rotWithShape="1">
          <a:blip r:embed="rId4">
            <a:alphaModFix/>
          </a:blip>
          <a:srcRect b="15218" l="33702" r="32326" t="14482"/>
          <a:stretch/>
        </p:blipFill>
        <p:spPr>
          <a:xfrm>
            <a:off x="5423214" y="2505912"/>
            <a:ext cx="1706135" cy="353061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38"/>
          <p:cNvSpPr txBox="1"/>
          <p:nvPr/>
        </p:nvSpPr>
        <p:spPr>
          <a:xfrm>
            <a:off x="654205" y="1702485"/>
            <a:ext cx="1075721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dk1"/>
                </a:solidFill>
                <a:latin typeface="Calibri"/>
                <a:ea typeface="Calibri"/>
                <a:cs typeface="Calibri"/>
                <a:sym typeface="Calibri"/>
              </a:rPr>
              <a:t>Physical – Flexibility benefits</a:t>
            </a:r>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A better flexibility of joint will support the completion of everyday tasks. </a:t>
            </a:r>
            <a:r>
              <a:rPr i="1" lang="en-GB" sz="2400">
                <a:solidFill>
                  <a:schemeClr val="dk1"/>
                </a:solidFill>
                <a:latin typeface="Calibri"/>
                <a:ea typeface="Calibri"/>
                <a:cs typeface="Calibri"/>
                <a:sym typeface="Calibri"/>
              </a:rPr>
              <a:t>i.e. reaching to the top of a cupboard. </a:t>
            </a:r>
            <a:endParaRPr/>
          </a:p>
        </p:txBody>
      </p:sp>
      <p:sp>
        <p:nvSpPr>
          <p:cNvPr id="482" name="Google Shape;482;p38"/>
          <p:cNvSpPr txBox="1"/>
          <p:nvPr/>
        </p:nvSpPr>
        <p:spPr>
          <a:xfrm>
            <a:off x="670124" y="490588"/>
            <a:ext cx="11075034" cy="68610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Open Sans"/>
              <a:buNone/>
            </a:pPr>
            <a:r>
              <a:rPr lang="en-GB" sz="3600" cap="none">
                <a:solidFill>
                  <a:schemeClr val="dk1"/>
                </a:solidFill>
                <a:latin typeface="Open Sans"/>
                <a:ea typeface="Open Sans"/>
                <a:cs typeface="Open Sans"/>
                <a:sym typeface="Open Sans"/>
              </a:rPr>
              <a:t>THE BENEFITS OF PARTICIPATION</a:t>
            </a:r>
            <a:endParaRPr sz="3600" cap="none">
              <a:solidFill>
                <a:schemeClr val="dk1"/>
              </a:solidFill>
              <a:latin typeface="Open Sans"/>
              <a:ea typeface="Open Sans"/>
              <a:cs typeface="Open Sans"/>
              <a:sym typeface="Open Sans"/>
            </a:endParaRPr>
          </a:p>
        </p:txBody>
      </p:sp>
      <p:sp>
        <p:nvSpPr>
          <p:cNvPr id="483" name="Google Shape;483;p38"/>
          <p:cNvSpPr txBox="1"/>
          <p:nvPr/>
        </p:nvSpPr>
        <p:spPr>
          <a:xfrm>
            <a:off x="654205" y="3585855"/>
            <a:ext cx="4363844"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alibri"/>
                <a:ea typeface="Calibri"/>
                <a:cs typeface="Calibri"/>
                <a:sym typeface="Calibri"/>
              </a:rPr>
              <a:t>If a person has limited flexibility when playing sport they may pick up injuries more easily. </a:t>
            </a:r>
            <a:endParaRPr sz="2400">
              <a:solidFill>
                <a:schemeClr val="dk1"/>
              </a:solidFill>
              <a:latin typeface="Lustria"/>
              <a:ea typeface="Lustria"/>
              <a:cs typeface="Lustria"/>
              <a:sym typeface="Lustria"/>
            </a:endParaRPr>
          </a:p>
        </p:txBody>
      </p:sp>
      <p:pic>
        <p:nvPicPr>
          <p:cNvPr descr="Action, Athletes, Competition, Hurdles, Men, People" id="484" name="Google Shape;484;p38"/>
          <p:cNvPicPr preferRelativeResize="0"/>
          <p:nvPr/>
        </p:nvPicPr>
        <p:blipFill rotWithShape="1">
          <a:blip r:embed="rId3">
            <a:alphaModFix/>
          </a:blip>
          <a:srcRect b="8825" l="0" r="0" t="7622"/>
          <a:stretch/>
        </p:blipFill>
        <p:spPr>
          <a:xfrm>
            <a:off x="5627865" y="2691161"/>
            <a:ext cx="5738945" cy="319668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39"/>
          <p:cNvSpPr txBox="1"/>
          <p:nvPr/>
        </p:nvSpPr>
        <p:spPr>
          <a:xfrm>
            <a:off x="654205" y="1702485"/>
            <a:ext cx="1075721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dk1"/>
                </a:solidFill>
                <a:latin typeface="Calibri"/>
                <a:ea typeface="Calibri"/>
                <a:cs typeface="Calibri"/>
                <a:sym typeface="Calibri"/>
              </a:rPr>
              <a:t>Psychological benefits</a:t>
            </a:r>
            <a:endParaRPr/>
          </a:p>
          <a:p>
            <a:pPr indent="0" lvl="0" marL="0" marR="0" rtl="0" algn="l">
              <a:spcBef>
                <a:spcPts val="0"/>
              </a:spcBef>
              <a:spcAft>
                <a:spcPts val="0"/>
              </a:spcAft>
              <a:buNone/>
            </a:pPr>
            <a:r>
              <a:rPr b="1" lang="en-GB" sz="2400">
                <a:solidFill>
                  <a:schemeClr val="dk1"/>
                </a:solidFill>
                <a:latin typeface="Calibri"/>
                <a:ea typeface="Calibri"/>
                <a:cs typeface="Calibri"/>
                <a:sym typeface="Calibri"/>
              </a:rPr>
              <a:t>1. Increased intrinsic motivation to continue</a:t>
            </a:r>
            <a:r>
              <a:rPr b="1" i="1" lang="en-GB" sz="2400">
                <a:solidFill>
                  <a:schemeClr val="dk1"/>
                </a:solidFill>
                <a:latin typeface="Calibri"/>
                <a:ea typeface="Calibri"/>
                <a:cs typeface="Calibri"/>
                <a:sym typeface="Calibri"/>
              </a:rPr>
              <a:t> </a:t>
            </a:r>
            <a:r>
              <a:rPr i="1" lang="en-GB" sz="2400">
                <a:solidFill>
                  <a:schemeClr val="dk1"/>
                </a:solidFill>
                <a:latin typeface="Calibri"/>
                <a:ea typeface="Calibri"/>
                <a:cs typeface="Calibri"/>
                <a:sym typeface="Calibri"/>
              </a:rPr>
              <a:t>– </a:t>
            </a:r>
            <a:r>
              <a:rPr lang="en-GB" sz="2400">
                <a:solidFill>
                  <a:schemeClr val="dk1"/>
                </a:solidFill>
                <a:latin typeface="Calibri"/>
                <a:ea typeface="Calibri"/>
                <a:cs typeface="Calibri"/>
                <a:sym typeface="Calibri"/>
              </a:rPr>
              <a:t>The more a person participates, the more it becomes something they enjoy intrinsically rather than for external reward.</a:t>
            </a:r>
            <a:endParaRPr/>
          </a:p>
        </p:txBody>
      </p:sp>
      <p:sp>
        <p:nvSpPr>
          <p:cNvPr id="491" name="Google Shape;491;p39"/>
          <p:cNvSpPr txBox="1"/>
          <p:nvPr/>
        </p:nvSpPr>
        <p:spPr>
          <a:xfrm>
            <a:off x="670124" y="490588"/>
            <a:ext cx="11075034" cy="68610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Open Sans"/>
              <a:buNone/>
            </a:pPr>
            <a:r>
              <a:rPr lang="en-GB" sz="3600" cap="none">
                <a:solidFill>
                  <a:schemeClr val="dk1"/>
                </a:solidFill>
                <a:latin typeface="Open Sans"/>
                <a:ea typeface="Open Sans"/>
                <a:cs typeface="Open Sans"/>
                <a:sym typeface="Open Sans"/>
              </a:rPr>
              <a:t>THE BENEFITS OF PARTICIPATION</a:t>
            </a:r>
            <a:endParaRPr sz="3600" cap="none">
              <a:solidFill>
                <a:schemeClr val="dk1"/>
              </a:solidFill>
              <a:latin typeface="Open Sans"/>
              <a:ea typeface="Open Sans"/>
              <a:cs typeface="Open Sans"/>
              <a:sym typeface="Open Sans"/>
            </a:endParaRPr>
          </a:p>
        </p:txBody>
      </p:sp>
      <p:sp>
        <p:nvSpPr>
          <p:cNvPr id="492" name="Google Shape;492;p39"/>
          <p:cNvSpPr txBox="1"/>
          <p:nvPr/>
        </p:nvSpPr>
        <p:spPr>
          <a:xfrm>
            <a:off x="654205" y="3481777"/>
            <a:ext cx="479502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dk1"/>
                </a:solidFill>
                <a:latin typeface="Calibri"/>
                <a:ea typeface="Calibri"/>
                <a:cs typeface="Calibri"/>
                <a:sym typeface="Calibri"/>
              </a:rPr>
              <a:t>2. Improved concentration and effort in the session</a:t>
            </a:r>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The more regular an individual participants the more into it they become, thus increasing effort levels. </a:t>
            </a:r>
            <a:endParaRPr sz="2400">
              <a:solidFill>
                <a:schemeClr val="dk1"/>
              </a:solidFill>
              <a:latin typeface="Lustria"/>
              <a:ea typeface="Lustria"/>
              <a:cs typeface="Lustria"/>
              <a:sym typeface="Lustria"/>
            </a:endParaRPr>
          </a:p>
        </p:txBody>
      </p:sp>
      <p:pic>
        <p:nvPicPr>
          <p:cNvPr descr="Bicycle, Bike, Biking, Sport, Cycle, Ride, Fun, Leisure" id="493" name="Google Shape;493;p39"/>
          <p:cNvPicPr preferRelativeResize="0"/>
          <p:nvPr/>
        </p:nvPicPr>
        <p:blipFill rotWithShape="1">
          <a:blip r:embed="rId3">
            <a:alphaModFix/>
          </a:blip>
          <a:srcRect b="15140" l="0" r="13802" t="5686"/>
          <a:stretch/>
        </p:blipFill>
        <p:spPr>
          <a:xfrm>
            <a:off x="6490010" y="2956896"/>
            <a:ext cx="4906537" cy="299042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4"/>
          <p:cNvPicPr preferRelativeResize="0"/>
          <p:nvPr/>
        </p:nvPicPr>
        <p:blipFill rotWithShape="1">
          <a:blip r:embed="rId3">
            <a:alphaModFix/>
          </a:blip>
          <a:srcRect b="0" l="19605" r="19693" t="0"/>
          <a:stretch/>
        </p:blipFill>
        <p:spPr>
          <a:xfrm>
            <a:off x="0" y="-1"/>
            <a:ext cx="6259540" cy="6862979"/>
          </a:xfrm>
          <a:prstGeom prst="rect">
            <a:avLst/>
          </a:prstGeom>
          <a:noFill/>
          <a:ln>
            <a:noFill/>
          </a:ln>
        </p:spPr>
      </p:pic>
      <p:sp>
        <p:nvSpPr>
          <p:cNvPr id="139" name="Google Shape;139;p4"/>
          <p:cNvSpPr txBox="1"/>
          <p:nvPr>
            <p:ph type="ctrTitle"/>
          </p:nvPr>
        </p:nvSpPr>
        <p:spPr>
          <a:xfrm>
            <a:off x="6629399" y="758952"/>
            <a:ext cx="4900961" cy="32275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Open Sans"/>
              <a:buNone/>
            </a:pPr>
            <a:r>
              <a:rPr b="0" lang="en-GB">
                <a:solidFill>
                  <a:schemeClr val="dk1"/>
                </a:solidFill>
                <a:latin typeface="Open Sans"/>
                <a:ea typeface="Open Sans"/>
                <a:cs typeface="Open Sans"/>
                <a:sym typeface="Open Sans"/>
              </a:rPr>
              <a:t>ATTRIBUTES OF A LEADER</a:t>
            </a:r>
            <a:endParaRPr b="0">
              <a:solidFill>
                <a:schemeClr val="dk1"/>
              </a:solidFill>
              <a:latin typeface="Open Sans"/>
              <a:ea typeface="Open Sans"/>
              <a:cs typeface="Open Sans"/>
              <a:sym typeface="Open Sans"/>
            </a:endParaRPr>
          </a:p>
        </p:txBody>
      </p:sp>
      <p:sp>
        <p:nvSpPr>
          <p:cNvPr id="140" name="Google Shape;140;p4"/>
          <p:cNvSpPr txBox="1"/>
          <p:nvPr/>
        </p:nvSpPr>
        <p:spPr>
          <a:xfrm>
            <a:off x="6629400" y="4219868"/>
            <a:ext cx="4994621"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accent1"/>
              </a:buClr>
              <a:buSzPts val="1920"/>
              <a:buFont typeface="Noto Sans Symbols"/>
              <a:buNone/>
            </a:pPr>
            <a:r>
              <a:rPr b="0" lang="en-GB" sz="2400">
                <a:solidFill>
                  <a:schemeClr val="dk1"/>
                </a:solidFill>
                <a:latin typeface="Calibri"/>
                <a:ea typeface="Calibri"/>
                <a:cs typeface="Calibri"/>
                <a:sym typeface="Calibri"/>
              </a:rPr>
              <a:t>Key skills and qualities can be developed but for some individuals it comes naturally. Leaders will always have strengths and weaknesses but an ability to use the right skills at the right time is vital. </a:t>
            </a:r>
            <a:endParaRPr/>
          </a:p>
        </p:txBody>
      </p:sp>
      <p:sp>
        <p:nvSpPr>
          <p:cNvPr id="141" name="Google Shape;141;p4"/>
          <p:cNvSpPr/>
          <p:nvPr/>
        </p:nvSpPr>
        <p:spPr>
          <a:xfrm>
            <a:off x="2648" y="1596503"/>
            <a:ext cx="177737" cy="45719"/>
          </a:xfrm>
          <a:custGeom>
            <a:rect b="b" l="l" r="r" t="t"/>
            <a:pathLst>
              <a:path extrusionOk="0" h="332004" w="1570155">
                <a:moveTo>
                  <a:pt x="0" y="0"/>
                </a:moveTo>
                <a:lnTo>
                  <a:pt x="1570155" y="0"/>
                </a:lnTo>
                <a:lnTo>
                  <a:pt x="1570155" y="332004"/>
                </a:lnTo>
                <a:lnTo>
                  <a:pt x="6135" y="332004"/>
                </a:lnTo>
                <a:lnTo>
                  <a:pt x="0" y="0"/>
                </a:lnTo>
                <a:close/>
              </a:path>
            </a:pathLst>
          </a:custGeom>
          <a:solidFill>
            <a:srgbClr val="D328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90"/>
              <a:buFont typeface="Arial"/>
              <a:buNone/>
            </a:pPr>
            <a:r>
              <a:t/>
            </a:r>
            <a:endParaRPr b="1" i="0" sz="390" u="none" cap="none" strike="noStrike">
              <a:solidFill>
                <a:srgbClr val="FFC000"/>
              </a:solidFill>
              <a:latin typeface="Calibri"/>
              <a:ea typeface="Calibri"/>
              <a:cs typeface="Calibri"/>
              <a:sym typeface="Calibri"/>
            </a:endParaRPr>
          </a:p>
        </p:txBody>
      </p:sp>
      <p:sp>
        <p:nvSpPr>
          <p:cNvPr id="142" name="Google Shape;142;p4"/>
          <p:cNvSpPr/>
          <p:nvPr/>
        </p:nvSpPr>
        <p:spPr>
          <a:xfrm rot="-5400000">
            <a:off x="-550289" y="843734"/>
            <a:ext cx="1570155" cy="276389"/>
          </a:xfrm>
          <a:custGeom>
            <a:rect b="b" l="l" r="r" t="t"/>
            <a:pathLst>
              <a:path extrusionOk="0" h="332004" w="1570155">
                <a:moveTo>
                  <a:pt x="0" y="0"/>
                </a:moveTo>
                <a:lnTo>
                  <a:pt x="1570155" y="0"/>
                </a:lnTo>
                <a:lnTo>
                  <a:pt x="1570155" y="332004"/>
                </a:lnTo>
                <a:lnTo>
                  <a:pt x="6135" y="332004"/>
                </a:lnTo>
                <a:lnTo>
                  <a:pt x="0" y="0"/>
                </a:lnTo>
                <a:close/>
              </a:path>
            </a:pathLst>
          </a:custGeom>
          <a:solidFill>
            <a:srgbClr val="D328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90"/>
              <a:buFont typeface="Arial"/>
              <a:buNone/>
            </a:pPr>
            <a:r>
              <a:t/>
            </a:r>
            <a:endParaRPr b="1" i="0" sz="390" u="none" cap="none" strike="noStrike">
              <a:solidFill>
                <a:srgbClr val="FFC000"/>
              </a:solidFill>
              <a:latin typeface="Calibri"/>
              <a:ea typeface="Calibri"/>
              <a:cs typeface="Calibri"/>
              <a:sym typeface="Calibri"/>
            </a:endParaRPr>
          </a:p>
        </p:txBody>
      </p:sp>
      <p:sp>
        <p:nvSpPr>
          <p:cNvPr id="143" name="Google Shape;143;p4"/>
          <p:cNvSpPr/>
          <p:nvPr/>
        </p:nvSpPr>
        <p:spPr>
          <a:xfrm>
            <a:off x="0" y="319778"/>
            <a:ext cx="177737" cy="45719"/>
          </a:xfrm>
          <a:custGeom>
            <a:rect b="b" l="l" r="r" t="t"/>
            <a:pathLst>
              <a:path extrusionOk="0" h="332004" w="1570155">
                <a:moveTo>
                  <a:pt x="0" y="0"/>
                </a:moveTo>
                <a:lnTo>
                  <a:pt x="1570155" y="0"/>
                </a:lnTo>
                <a:lnTo>
                  <a:pt x="1570155" y="332004"/>
                </a:lnTo>
                <a:lnTo>
                  <a:pt x="6135" y="332004"/>
                </a:lnTo>
                <a:lnTo>
                  <a:pt x="0" y="0"/>
                </a:lnTo>
                <a:close/>
              </a:path>
            </a:pathLst>
          </a:custGeom>
          <a:solidFill>
            <a:srgbClr val="D328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90"/>
              <a:buFont typeface="Arial"/>
              <a:buNone/>
            </a:pPr>
            <a:r>
              <a:t/>
            </a:r>
            <a:endParaRPr b="1" i="0" sz="390" u="none" cap="none" strike="noStrike">
              <a:solidFill>
                <a:srgbClr val="FFC000"/>
              </a:solidFill>
              <a:latin typeface="Calibri"/>
              <a:ea typeface="Calibri"/>
              <a:cs typeface="Calibri"/>
              <a:sym typeface="Calibri"/>
            </a:endParaRPr>
          </a:p>
        </p:txBody>
      </p:sp>
      <p:sp>
        <p:nvSpPr>
          <p:cNvPr id="144" name="Google Shape;144;p4"/>
          <p:cNvSpPr/>
          <p:nvPr/>
        </p:nvSpPr>
        <p:spPr>
          <a:xfrm rot="-5400000">
            <a:off x="-530225" y="853076"/>
            <a:ext cx="153686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COMPONENT 3</a:t>
            </a:r>
            <a:endParaRPr b="0" i="0" sz="1400" u="none" cap="none" strike="noStrike">
              <a:solidFill>
                <a:srgbClr val="000000"/>
              </a:solidFill>
              <a:latin typeface="Arial"/>
              <a:ea typeface="Arial"/>
              <a:cs typeface="Arial"/>
              <a:sym typeface="Arial"/>
            </a:endParaRPr>
          </a:p>
        </p:txBody>
      </p:sp>
      <p:pic>
        <p:nvPicPr>
          <p:cNvPr descr="A picture containing text&#10;&#10;Description automatically generated" id="145" name="Google Shape;145;p4"/>
          <p:cNvPicPr preferRelativeResize="0"/>
          <p:nvPr/>
        </p:nvPicPr>
        <p:blipFill rotWithShape="1">
          <a:blip r:embed="rId4">
            <a:alphaModFix/>
          </a:blip>
          <a:srcRect b="0" l="0" r="0" t="0"/>
          <a:stretch/>
        </p:blipFill>
        <p:spPr>
          <a:xfrm>
            <a:off x="11379200" y="6328313"/>
            <a:ext cx="614680" cy="40978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40"/>
          <p:cNvSpPr txBox="1"/>
          <p:nvPr/>
        </p:nvSpPr>
        <p:spPr>
          <a:xfrm>
            <a:off x="654205" y="1702485"/>
            <a:ext cx="5099824"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dk1"/>
                </a:solidFill>
                <a:latin typeface="Calibri"/>
                <a:ea typeface="Calibri"/>
                <a:cs typeface="Calibri"/>
                <a:sym typeface="Calibri"/>
              </a:rPr>
              <a:t>3. Increased motivation </a:t>
            </a:r>
            <a:r>
              <a:rPr lang="en-GB" sz="2400">
                <a:solidFill>
                  <a:schemeClr val="dk1"/>
                </a:solidFill>
                <a:latin typeface="Calibri"/>
                <a:ea typeface="Calibri"/>
                <a:cs typeface="Calibri"/>
                <a:sym typeface="Calibri"/>
              </a:rPr>
              <a:t>– regular participants will result in a better fitness level and higher motivation. This is often goal linked. </a:t>
            </a:r>
            <a:endParaRPr/>
          </a:p>
        </p:txBody>
      </p:sp>
      <p:sp>
        <p:nvSpPr>
          <p:cNvPr id="499" name="Google Shape;499;p40"/>
          <p:cNvSpPr txBox="1"/>
          <p:nvPr/>
        </p:nvSpPr>
        <p:spPr>
          <a:xfrm>
            <a:off x="670124" y="490588"/>
            <a:ext cx="11075034" cy="68610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Open Sans"/>
              <a:buNone/>
            </a:pPr>
            <a:r>
              <a:rPr lang="en-GB" sz="3600" cap="none">
                <a:solidFill>
                  <a:schemeClr val="dk1"/>
                </a:solidFill>
                <a:latin typeface="Open Sans"/>
                <a:ea typeface="Open Sans"/>
                <a:cs typeface="Open Sans"/>
                <a:sym typeface="Open Sans"/>
              </a:rPr>
              <a:t>THE BENEFITS OF PARTICIPATION</a:t>
            </a:r>
            <a:endParaRPr sz="3600" cap="none">
              <a:solidFill>
                <a:schemeClr val="dk1"/>
              </a:solidFill>
              <a:latin typeface="Open Sans"/>
              <a:ea typeface="Open Sans"/>
              <a:cs typeface="Open Sans"/>
              <a:sym typeface="Open Sans"/>
            </a:endParaRPr>
          </a:p>
        </p:txBody>
      </p:sp>
      <p:sp>
        <p:nvSpPr>
          <p:cNvPr id="500" name="Google Shape;500;p40"/>
          <p:cNvSpPr txBox="1"/>
          <p:nvPr/>
        </p:nvSpPr>
        <p:spPr>
          <a:xfrm>
            <a:off x="654205" y="3797933"/>
            <a:ext cx="5010615"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dk1"/>
                </a:solidFill>
                <a:latin typeface="Calibri"/>
                <a:ea typeface="Calibri"/>
                <a:cs typeface="Calibri"/>
                <a:sym typeface="Calibri"/>
              </a:rPr>
              <a:t>4. Extrinsic motivation by the leader</a:t>
            </a:r>
            <a:r>
              <a:rPr lang="en-GB" sz="2400">
                <a:solidFill>
                  <a:schemeClr val="dk1"/>
                </a:solidFill>
                <a:latin typeface="Calibri"/>
                <a:ea typeface="Calibri"/>
                <a:cs typeface="Calibri"/>
                <a:sym typeface="Calibri"/>
              </a:rPr>
              <a:t> – many participants will develop a positive rapport with a session leader due to the use of timely rewards. </a:t>
            </a:r>
            <a:endParaRPr/>
          </a:p>
        </p:txBody>
      </p:sp>
      <p:pic>
        <p:nvPicPr>
          <p:cNvPr descr="Football Coach, Coaching, American, Youth League, Boys" id="501" name="Google Shape;501;p40"/>
          <p:cNvPicPr preferRelativeResize="0"/>
          <p:nvPr/>
        </p:nvPicPr>
        <p:blipFill rotWithShape="1">
          <a:blip r:embed="rId3">
            <a:alphaModFix/>
          </a:blip>
          <a:srcRect b="0" l="8462" r="6651" t="0"/>
          <a:stretch/>
        </p:blipFill>
        <p:spPr>
          <a:xfrm>
            <a:off x="6014225" y="1702485"/>
            <a:ext cx="5360020" cy="420958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41"/>
          <p:cNvSpPr txBox="1"/>
          <p:nvPr/>
        </p:nvSpPr>
        <p:spPr>
          <a:xfrm>
            <a:off x="654205" y="1702485"/>
            <a:ext cx="1075721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dk1"/>
                </a:solidFill>
                <a:latin typeface="Calibri"/>
                <a:ea typeface="Calibri"/>
                <a:cs typeface="Calibri"/>
                <a:sym typeface="Calibri"/>
              </a:rPr>
              <a:t>5. Release of serotonin and endorphins </a:t>
            </a:r>
            <a:r>
              <a:rPr lang="en-GB" sz="2400">
                <a:solidFill>
                  <a:schemeClr val="dk1"/>
                </a:solidFill>
                <a:latin typeface="Calibri"/>
                <a:ea typeface="Calibri"/>
                <a:cs typeface="Calibri"/>
                <a:sym typeface="Calibri"/>
              </a:rPr>
              <a:t>– sport and physical activity releases endorphins which relieve feelings of pain and improve mood. Depression isnot common in children due to higher activity levels. </a:t>
            </a:r>
            <a:endParaRPr/>
          </a:p>
        </p:txBody>
      </p:sp>
      <p:sp>
        <p:nvSpPr>
          <p:cNvPr id="507" name="Google Shape;507;p41"/>
          <p:cNvSpPr txBox="1"/>
          <p:nvPr/>
        </p:nvSpPr>
        <p:spPr>
          <a:xfrm>
            <a:off x="670124" y="490588"/>
            <a:ext cx="11075034" cy="68610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Open Sans"/>
              <a:buNone/>
            </a:pPr>
            <a:r>
              <a:rPr lang="en-GB" sz="3600" cap="none">
                <a:solidFill>
                  <a:schemeClr val="dk1"/>
                </a:solidFill>
                <a:latin typeface="Open Sans"/>
                <a:ea typeface="Open Sans"/>
                <a:cs typeface="Open Sans"/>
                <a:sym typeface="Open Sans"/>
              </a:rPr>
              <a:t>THE BENEFITS OF PARTICIPATION</a:t>
            </a:r>
            <a:endParaRPr sz="3600" cap="none">
              <a:solidFill>
                <a:schemeClr val="dk1"/>
              </a:solidFill>
              <a:latin typeface="Open Sans"/>
              <a:ea typeface="Open Sans"/>
              <a:cs typeface="Open Sans"/>
              <a:sym typeface="Open Sans"/>
            </a:endParaRPr>
          </a:p>
        </p:txBody>
      </p:sp>
      <p:sp>
        <p:nvSpPr>
          <p:cNvPr id="508" name="Google Shape;508;p41"/>
          <p:cNvSpPr txBox="1"/>
          <p:nvPr/>
        </p:nvSpPr>
        <p:spPr>
          <a:xfrm>
            <a:off x="654205" y="3515603"/>
            <a:ext cx="4631473"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dk1"/>
                </a:solidFill>
                <a:latin typeface="Calibri"/>
                <a:ea typeface="Calibri"/>
                <a:cs typeface="Calibri"/>
                <a:sym typeface="Calibri"/>
              </a:rPr>
              <a:t>6. Increased self-confidence </a:t>
            </a:r>
            <a:r>
              <a:rPr lang="en-GB" sz="2400">
                <a:solidFill>
                  <a:schemeClr val="dk1"/>
                </a:solidFill>
                <a:latin typeface="Calibri"/>
                <a:ea typeface="Calibri"/>
                <a:cs typeface="Calibri"/>
                <a:sym typeface="Calibri"/>
              </a:rPr>
              <a:t>– this is as a result of becoming good at a particular activity. Beginners often need confidence boosting as skill level and success are still low.</a:t>
            </a:r>
            <a:endParaRPr/>
          </a:p>
        </p:txBody>
      </p:sp>
      <p:pic>
        <p:nvPicPr>
          <p:cNvPr descr="Golf, Tee, Golf Course, Golf Club, Golf Ball, Golfer" id="509" name="Google Shape;509;p41"/>
          <p:cNvPicPr preferRelativeResize="0"/>
          <p:nvPr/>
        </p:nvPicPr>
        <p:blipFill rotWithShape="1">
          <a:blip r:embed="rId3">
            <a:alphaModFix/>
          </a:blip>
          <a:srcRect b="22416" l="0" r="0" t="0"/>
          <a:stretch/>
        </p:blipFill>
        <p:spPr>
          <a:xfrm>
            <a:off x="5662072" y="2958791"/>
            <a:ext cx="5749343" cy="297365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3" name="Shape 513"/>
        <p:cNvGrpSpPr/>
        <p:nvPr/>
      </p:nvGrpSpPr>
      <p:grpSpPr>
        <a:xfrm>
          <a:off x="0" y="0"/>
          <a:ext cx="0" cy="0"/>
          <a:chOff x="0" y="0"/>
          <a:chExt cx="0" cy="0"/>
        </a:xfrm>
      </p:grpSpPr>
      <p:sp>
        <p:nvSpPr>
          <p:cNvPr id="514" name="Google Shape;514;p4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sp>
        <p:nvSpPr>
          <p:cNvPr id="515" name="Google Shape;515;p42"/>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sp>
        <p:nvSpPr>
          <p:cNvPr id="516" name="Google Shape;516;p42"/>
          <p:cNvSpPr txBox="1"/>
          <p:nvPr>
            <p:ph type="ctrTitle"/>
          </p:nvPr>
        </p:nvSpPr>
        <p:spPr>
          <a:xfrm>
            <a:off x="685800" y="908651"/>
            <a:ext cx="3620882" cy="364034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lt1"/>
              </a:buClr>
              <a:buSzPts val="4000"/>
              <a:buFont typeface="Open Sans"/>
              <a:buNone/>
            </a:pPr>
            <a:r>
              <a:rPr lang="en-GB" sz="4000">
                <a:solidFill>
                  <a:schemeClr val="lt1"/>
                </a:solidFill>
              </a:rPr>
              <a:t>APPLY IT!</a:t>
            </a:r>
            <a:endParaRPr sz="4000">
              <a:solidFill>
                <a:schemeClr val="lt1"/>
              </a:solidFill>
            </a:endParaRPr>
          </a:p>
        </p:txBody>
      </p:sp>
      <p:sp>
        <p:nvSpPr>
          <p:cNvPr id="517" name="Google Shape;517;p42"/>
          <p:cNvSpPr txBox="1"/>
          <p:nvPr>
            <p:ph idx="1" type="subTitle"/>
          </p:nvPr>
        </p:nvSpPr>
        <p:spPr>
          <a:xfrm>
            <a:off x="685799" y="1753092"/>
            <a:ext cx="3782684" cy="4318925"/>
          </a:xfrm>
          <a:prstGeom prst="rect">
            <a:avLst/>
          </a:prstGeom>
          <a:noFill/>
          <a:ln>
            <a:noFill/>
          </a:ln>
        </p:spPr>
        <p:txBody>
          <a:bodyPr anchorCtr="0" anchor="b" bIns="45700" lIns="91425" spcFirstLastPara="1" rIns="91425" wrap="square" tIns="45700">
            <a:normAutofit fontScale="92500"/>
          </a:bodyPr>
          <a:lstStyle/>
          <a:p>
            <a:pPr indent="0" lvl="0" marL="0" rtl="0" algn="l">
              <a:lnSpc>
                <a:spcPct val="110000"/>
              </a:lnSpc>
              <a:spcBef>
                <a:spcPts val="0"/>
              </a:spcBef>
              <a:spcAft>
                <a:spcPts val="0"/>
              </a:spcAft>
              <a:buClr>
                <a:schemeClr val="lt1"/>
              </a:buClr>
              <a:buSzPct val="100000"/>
              <a:buNone/>
            </a:pPr>
            <a:r>
              <a:rPr lang="en-GB" sz="2400">
                <a:solidFill>
                  <a:schemeClr val="lt1"/>
                </a:solidFill>
                <a:latin typeface="Calibri"/>
                <a:ea typeface="Calibri"/>
                <a:cs typeface="Calibri"/>
                <a:sym typeface="Calibri"/>
              </a:rPr>
              <a:t>What has stuck with you?</a:t>
            </a:r>
            <a:endParaRPr/>
          </a:p>
          <a:p>
            <a:pPr indent="-457200" lvl="0" marL="457200" rtl="0" algn="l">
              <a:lnSpc>
                <a:spcPct val="110000"/>
              </a:lnSpc>
              <a:spcBef>
                <a:spcPts val="0"/>
              </a:spcBef>
              <a:spcAft>
                <a:spcPts val="0"/>
              </a:spcAft>
              <a:buClr>
                <a:schemeClr val="lt1"/>
              </a:buClr>
              <a:buSzPct val="100000"/>
              <a:buFont typeface="Arial"/>
              <a:buChar char="•"/>
            </a:pPr>
            <a:r>
              <a:rPr lang="en-GB" sz="2400">
                <a:solidFill>
                  <a:schemeClr val="lt1"/>
                </a:solidFill>
                <a:latin typeface="Calibri"/>
                <a:ea typeface="Calibri"/>
                <a:cs typeface="Calibri"/>
                <a:sym typeface="Calibri"/>
              </a:rPr>
              <a:t>Name 3 skills of a leader.</a:t>
            </a:r>
            <a:endParaRPr/>
          </a:p>
          <a:p>
            <a:pPr indent="-457200" lvl="0" marL="457200" rtl="0" algn="l">
              <a:lnSpc>
                <a:spcPct val="110000"/>
              </a:lnSpc>
              <a:spcBef>
                <a:spcPts val="0"/>
              </a:spcBef>
              <a:spcAft>
                <a:spcPts val="0"/>
              </a:spcAft>
              <a:buClr>
                <a:schemeClr val="lt1"/>
              </a:buClr>
              <a:buSzPct val="100000"/>
              <a:buFont typeface="Arial"/>
              <a:buChar char="•"/>
            </a:pPr>
            <a:r>
              <a:rPr lang="en-GB" sz="2400">
                <a:solidFill>
                  <a:schemeClr val="lt1"/>
                </a:solidFill>
                <a:latin typeface="Calibri"/>
                <a:ea typeface="Calibri"/>
                <a:cs typeface="Calibri"/>
                <a:sym typeface="Calibri"/>
              </a:rPr>
              <a:t>Why types of communication might a leader use?</a:t>
            </a:r>
            <a:endParaRPr/>
          </a:p>
          <a:p>
            <a:pPr indent="-457200" lvl="0" marL="457200" rtl="0" algn="l">
              <a:lnSpc>
                <a:spcPct val="110000"/>
              </a:lnSpc>
              <a:spcBef>
                <a:spcPts val="0"/>
              </a:spcBef>
              <a:spcAft>
                <a:spcPts val="0"/>
              </a:spcAft>
              <a:buClr>
                <a:schemeClr val="lt1"/>
              </a:buClr>
              <a:buSzPct val="100000"/>
              <a:buFont typeface="Arial"/>
              <a:buChar char="•"/>
            </a:pPr>
            <a:r>
              <a:rPr lang="en-GB" sz="2400">
                <a:solidFill>
                  <a:schemeClr val="lt1"/>
                </a:solidFill>
                <a:latin typeface="Calibri"/>
                <a:ea typeface="Calibri"/>
                <a:cs typeface="Calibri"/>
                <a:sym typeface="Calibri"/>
              </a:rPr>
              <a:t>Describe the different personality types and discuss which one is more effective.</a:t>
            </a:r>
            <a:endParaRPr/>
          </a:p>
          <a:p>
            <a:pPr indent="-457200" lvl="0" marL="457200" rtl="0" algn="l">
              <a:lnSpc>
                <a:spcPct val="110000"/>
              </a:lnSpc>
              <a:spcBef>
                <a:spcPts val="0"/>
              </a:spcBef>
              <a:spcAft>
                <a:spcPts val="0"/>
              </a:spcAft>
              <a:buClr>
                <a:schemeClr val="lt1"/>
              </a:buClr>
              <a:buSzPct val="100000"/>
              <a:buFont typeface="Arial"/>
              <a:buChar char="•"/>
            </a:pPr>
            <a:r>
              <a:rPr lang="en-GB" sz="2400">
                <a:solidFill>
                  <a:schemeClr val="lt1"/>
                </a:solidFill>
                <a:latin typeface="Calibri"/>
                <a:ea typeface="Calibri"/>
                <a:cs typeface="Calibri"/>
                <a:sym typeface="Calibri"/>
              </a:rPr>
              <a:t>What are some of the short term benefits of exercise? </a:t>
            </a:r>
            <a:endParaRPr/>
          </a:p>
          <a:p>
            <a:pPr indent="-416115" lvl="0" marL="457200" rtl="0" algn="l">
              <a:lnSpc>
                <a:spcPct val="110000"/>
              </a:lnSpc>
              <a:spcBef>
                <a:spcPts val="1000"/>
              </a:spcBef>
              <a:spcAft>
                <a:spcPts val="0"/>
              </a:spcAft>
              <a:buClr>
                <a:schemeClr val="dk1"/>
              </a:buClr>
              <a:buSzPct val="100000"/>
              <a:buFont typeface="Arial"/>
              <a:buNone/>
            </a:pPr>
            <a:r>
              <a:t/>
            </a:r>
            <a:endParaRPr sz="700">
              <a:solidFill>
                <a:schemeClr val="lt1"/>
              </a:solidFill>
              <a:latin typeface="Calibri"/>
              <a:ea typeface="Calibri"/>
              <a:cs typeface="Calibri"/>
              <a:sym typeface="Calibri"/>
            </a:endParaRPr>
          </a:p>
        </p:txBody>
      </p:sp>
      <p:cxnSp>
        <p:nvCxnSpPr>
          <p:cNvPr id="518" name="Google Shape;518;p42"/>
          <p:cNvCxnSpPr/>
          <p:nvPr/>
        </p:nvCxnSpPr>
        <p:spPr>
          <a:xfrm>
            <a:off x="800100" y="723900"/>
            <a:ext cx="1638300" cy="0"/>
          </a:xfrm>
          <a:prstGeom prst="straightConnector1">
            <a:avLst/>
          </a:prstGeom>
          <a:noFill/>
          <a:ln cap="flat" cmpd="sng" w="44450">
            <a:solidFill>
              <a:schemeClr val="lt1"/>
            </a:solidFill>
            <a:prstDash val="solid"/>
            <a:miter lim="800000"/>
            <a:headEnd len="sm" w="sm" type="none"/>
            <a:tailEnd len="sm" w="sm" type="none"/>
          </a:ln>
        </p:spPr>
      </p:cxnSp>
      <p:pic>
        <p:nvPicPr>
          <p:cNvPr id="519" name="Google Shape;519;p42"/>
          <p:cNvPicPr preferRelativeResize="0"/>
          <p:nvPr/>
        </p:nvPicPr>
        <p:blipFill rotWithShape="1">
          <a:blip r:embed="rId3">
            <a:alphaModFix/>
          </a:blip>
          <a:srcRect b="0" l="14441" r="14441" t="0"/>
          <a:stretch/>
        </p:blipFill>
        <p:spPr>
          <a:xfrm>
            <a:off x="4876159" y="0"/>
            <a:ext cx="7315841" cy="6857990"/>
          </a:xfrm>
          <a:prstGeom prst="rect">
            <a:avLst/>
          </a:prstGeom>
          <a:noFill/>
          <a:ln>
            <a:noFill/>
          </a:ln>
        </p:spPr>
      </p:pic>
      <p:pic>
        <p:nvPicPr>
          <p:cNvPr descr="A picture containing text&#10;&#10;Description automatically generated" id="520" name="Google Shape;520;p42"/>
          <p:cNvPicPr preferRelativeResize="0"/>
          <p:nvPr/>
        </p:nvPicPr>
        <p:blipFill rotWithShape="1">
          <a:blip r:embed="rId4">
            <a:alphaModFix/>
          </a:blip>
          <a:srcRect b="0" l="0" r="0" t="0"/>
          <a:stretch/>
        </p:blipFill>
        <p:spPr>
          <a:xfrm>
            <a:off x="11379200" y="6328313"/>
            <a:ext cx="614680" cy="409787"/>
          </a:xfrm>
          <a:prstGeom prst="rect">
            <a:avLst/>
          </a:prstGeom>
          <a:noFill/>
          <a:ln>
            <a:noFill/>
          </a:ln>
        </p:spPr>
      </p:pic>
      <p:sp>
        <p:nvSpPr>
          <p:cNvPr id="521" name="Google Shape;521;p42"/>
          <p:cNvSpPr txBox="1"/>
          <p:nvPr/>
        </p:nvSpPr>
        <p:spPr>
          <a:xfrm rot="5400000">
            <a:off x="9912119" y="2019537"/>
            <a:ext cx="3645670" cy="68610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200"/>
              <a:buFont typeface="Calibri"/>
              <a:buNone/>
            </a:pPr>
            <a:r>
              <a:rPr lang="en-GB" sz="1200" cap="none">
                <a:solidFill>
                  <a:schemeClr val="lt1"/>
                </a:solidFill>
                <a:latin typeface="Calibri"/>
                <a:ea typeface="Calibri"/>
                <a:cs typeface="Calibri"/>
                <a:sym typeface="Calibri"/>
              </a:rPr>
              <a:t>USE:</a:t>
            </a:r>
            <a:endParaRPr/>
          </a:p>
          <a:p>
            <a:pPr indent="0" lvl="0" marL="0" marR="0" rtl="0" algn="l">
              <a:lnSpc>
                <a:spcPct val="90000"/>
              </a:lnSpc>
              <a:spcBef>
                <a:spcPts val="600"/>
              </a:spcBef>
              <a:spcAft>
                <a:spcPts val="0"/>
              </a:spcAft>
              <a:buClr>
                <a:schemeClr val="lt1"/>
              </a:buClr>
              <a:buSzPts val="2800"/>
              <a:buFont typeface="Open Sans"/>
              <a:buNone/>
            </a:pPr>
            <a:r>
              <a:rPr lang="en-GB" sz="2800" cap="none">
                <a:solidFill>
                  <a:schemeClr val="lt1"/>
                </a:solidFill>
                <a:latin typeface="Open Sans"/>
                <a:ea typeface="Open Sans"/>
                <a:cs typeface="Open Sans"/>
                <a:sym typeface="Open Sans"/>
              </a:rPr>
              <a:t>THINK. PAIR. SHARE.</a:t>
            </a:r>
            <a:endParaRPr sz="2800" cap="none">
              <a:solidFill>
                <a:schemeClr val="lt1"/>
              </a:solidFill>
              <a:latin typeface="Open Sans"/>
              <a:ea typeface="Open Sans"/>
              <a:cs typeface="Open Sans"/>
              <a:sym typeface="Open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43"/>
          <p:cNvSpPr/>
          <p:nvPr/>
        </p:nvSpPr>
        <p:spPr>
          <a:xfrm>
            <a:off x="694531" y="1656522"/>
            <a:ext cx="7860520" cy="30982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dk1"/>
                </a:solidFill>
                <a:latin typeface="Calibri"/>
                <a:ea typeface="Calibri"/>
                <a:cs typeface="Calibri"/>
                <a:sym typeface="Calibri"/>
              </a:rPr>
              <a:t>Task A:</a:t>
            </a:r>
            <a:endParaRPr/>
          </a:p>
          <a:p>
            <a:pPr indent="0" lvl="0" marL="0" marR="0" rtl="0" algn="l">
              <a:spcBef>
                <a:spcPts val="400"/>
              </a:spcBef>
              <a:spcAft>
                <a:spcPts val="0"/>
              </a:spcAft>
              <a:buNone/>
            </a:pPr>
            <a:r>
              <a:rPr b="0" lang="en-GB" sz="2400">
                <a:solidFill>
                  <a:schemeClr val="dk1"/>
                </a:solidFill>
                <a:latin typeface="Calibri"/>
                <a:ea typeface="Calibri"/>
                <a:cs typeface="Calibri"/>
                <a:sym typeface="Calibri"/>
              </a:rPr>
              <a:t>You need to select a sports leader and research the attributes that they possess. You should focus on: skills, qualities, personality and leadership style. Create a presentation to explain how the leader you have selected demonstrates the different skills and qualities that you have researched and use lots of examples to support your presentation. Also mention the short and long term benefits of exercise on the body. </a:t>
            </a:r>
            <a:endParaRPr b="0" sz="2400">
              <a:solidFill>
                <a:schemeClr val="dk1"/>
              </a:solidFill>
              <a:latin typeface="Calibri"/>
              <a:ea typeface="Calibri"/>
              <a:cs typeface="Calibri"/>
              <a:sym typeface="Calibri"/>
            </a:endParaRPr>
          </a:p>
        </p:txBody>
      </p:sp>
      <p:sp>
        <p:nvSpPr>
          <p:cNvPr id="527" name="Google Shape;527;p43"/>
          <p:cNvSpPr txBox="1"/>
          <p:nvPr/>
        </p:nvSpPr>
        <p:spPr>
          <a:xfrm>
            <a:off x="694531" y="521940"/>
            <a:ext cx="11075034" cy="68610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Open Sans"/>
              <a:buNone/>
            </a:pPr>
            <a:r>
              <a:rPr b="1" lang="en-GB" sz="3600" cap="none">
                <a:solidFill>
                  <a:schemeClr val="dk1"/>
                </a:solidFill>
                <a:latin typeface="Open Sans"/>
                <a:ea typeface="Open Sans"/>
                <a:cs typeface="Open Sans"/>
                <a:sym typeface="Open Sans"/>
              </a:rPr>
              <a:t>LEARNING AIM A</a:t>
            </a:r>
            <a:r>
              <a:rPr lang="en-GB" sz="3600" cap="none">
                <a:solidFill>
                  <a:schemeClr val="dk1"/>
                </a:solidFill>
                <a:latin typeface="Open Sans"/>
                <a:ea typeface="Open Sans"/>
                <a:cs typeface="Open Sans"/>
                <a:sym typeface="Open Sans"/>
              </a:rPr>
              <a:t> – ASSIGNMENT TASK</a:t>
            </a:r>
            <a:endParaRPr sz="3600" cap="none">
              <a:solidFill>
                <a:schemeClr val="dk1"/>
              </a:solidFill>
              <a:latin typeface="Open Sans"/>
              <a:ea typeface="Open Sans"/>
              <a:cs typeface="Open Sans"/>
              <a:sym typeface="Open Sans"/>
            </a:endParaRPr>
          </a:p>
        </p:txBody>
      </p:sp>
      <p:pic>
        <p:nvPicPr>
          <p:cNvPr descr="Shape&#10;&#10;Description automatically generated with low confidence" id="528" name="Google Shape;528;p43"/>
          <p:cNvPicPr preferRelativeResize="0"/>
          <p:nvPr/>
        </p:nvPicPr>
        <p:blipFill rotWithShape="1">
          <a:blip r:embed="rId3">
            <a:alphaModFix/>
          </a:blip>
          <a:srcRect b="14552" l="20749" r="22094" t="15553"/>
          <a:stretch/>
        </p:blipFill>
        <p:spPr>
          <a:xfrm>
            <a:off x="8555051" y="1888273"/>
            <a:ext cx="2861988" cy="3499721"/>
          </a:xfrm>
          <a:prstGeom prst="rect">
            <a:avLst/>
          </a:prstGeom>
          <a:noFill/>
          <a:ln>
            <a:noFill/>
          </a:ln>
        </p:spPr>
      </p:pic>
      <p:pic>
        <p:nvPicPr>
          <p:cNvPr descr="Diagram&#10;&#10;Description automatically generated" id="529" name="Google Shape;529;p43"/>
          <p:cNvPicPr preferRelativeResize="0"/>
          <p:nvPr/>
        </p:nvPicPr>
        <p:blipFill rotWithShape="1">
          <a:blip r:embed="rId4">
            <a:alphaModFix/>
          </a:blip>
          <a:srcRect b="10515" l="0" r="0" t="12388"/>
          <a:stretch/>
        </p:blipFill>
        <p:spPr>
          <a:xfrm>
            <a:off x="10184778" y="192946"/>
            <a:ext cx="1505638" cy="1160797"/>
          </a:xfrm>
          <a:prstGeom prst="rect">
            <a:avLst/>
          </a:prstGeom>
          <a:noFill/>
          <a:ln>
            <a:noFill/>
          </a:ln>
        </p:spPr>
      </p:pic>
      <p:grpSp>
        <p:nvGrpSpPr>
          <p:cNvPr id="530" name="Google Shape;530;p43"/>
          <p:cNvGrpSpPr/>
          <p:nvPr/>
        </p:nvGrpSpPr>
        <p:grpSpPr>
          <a:xfrm>
            <a:off x="774962" y="4771036"/>
            <a:ext cx="1160796" cy="1160796"/>
            <a:chOff x="7154498" y="4536410"/>
            <a:chExt cx="1160796" cy="1160796"/>
          </a:xfrm>
        </p:grpSpPr>
        <p:sp>
          <p:nvSpPr>
            <p:cNvPr id="531" name="Google Shape;531;p43"/>
            <p:cNvSpPr/>
            <p:nvPr/>
          </p:nvSpPr>
          <p:spPr>
            <a:xfrm>
              <a:off x="7154498" y="4536410"/>
              <a:ext cx="1160796" cy="1160796"/>
            </a:xfrm>
            <a:prstGeom prst="ellipse">
              <a:avLst/>
            </a:prstGeom>
            <a:solidFill>
              <a:srgbClr val="BFBFBF"/>
            </a:solidFill>
            <a:ln cap="flat" cmpd="sng" w="1905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46"/>
                <a:buFont typeface="Arial"/>
                <a:buNone/>
              </a:pPr>
              <a:r>
                <a:t/>
              </a:r>
              <a:endParaRPr b="0" i="0" sz="1246" u="none" cap="none" strike="noStrike">
                <a:solidFill>
                  <a:schemeClr val="lt1"/>
                </a:solidFill>
                <a:latin typeface="Calibri"/>
                <a:ea typeface="Calibri"/>
                <a:cs typeface="Calibri"/>
                <a:sym typeface="Calibri"/>
              </a:endParaRPr>
            </a:p>
          </p:txBody>
        </p:sp>
        <p:sp>
          <p:nvSpPr>
            <p:cNvPr id="532" name="Google Shape;532;p43"/>
            <p:cNvSpPr/>
            <p:nvPr/>
          </p:nvSpPr>
          <p:spPr>
            <a:xfrm>
              <a:off x="7718118" y="4905040"/>
              <a:ext cx="358075" cy="358075"/>
            </a:xfrm>
            <a:custGeom>
              <a:rect b="b" l="l" r="r" t="t"/>
              <a:pathLst>
                <a:path extrusionOk="0" h="877754" w="877754">
                  <a:moveTo>
                    <a:pt x="218766" y="660265"/>
                  </a:moveTo>
                  <a:cubicBezTo>
                    <a:pt x="243997" y="684781"/>
                    <a:pt x="244578" y="725109"/>
                    <a:pt x="220062" y="750340"/>
                  </a:cubicBezTo>
                  <a:cubicBezTo>
                    <a:pt x="219636" y="750776"/>
                    <a:pt x="219203" y="751209"/>
                    <a:pt x="218766" y="751635"/>
                  </a:cubicBezTo>
                  <a:lnTo>
                    <a:pt x="109383" y="787662"/>
                  </a:lnTo>
                  <a:lnTo>
                    <a:pt x="90092" y="768371"/>
                  </a:lnTo>
                  <a:lnTo>
                    <a:pt x="126120" y="658988"/>
                  </a:lnTo>
                  <a:cubicBezTo>
                    <a:pt x="152243" y="634230"/>
                    <a:pt x="193336" y="634797"/>
                    <a:pt x="218766" y="660265"/>
                  </a:cubicBezTo>
                  <a:close/>
                  <a:moveTo>
                    <a:pt x="713030" y="0"/>
                  </a:moveTo>
                  <a:lnTo>
                    <a:pt x="81197" y="633244"/>
                  </a:lnTo>
                  <a:lnTo>
                    <a:pt x="0" y="877755"/>
                  </a:lnTo>
                  <a:lnTo>
                    <a:pt x="245787" y="796669"/>
                  </a:lnTo>
                  <a:lnTo>
                    <a:pt x="877755" y="164837"/>
                  </a:lnTo>
                  <a:close/>
                </a:path>
              </a:pathLst>
            </a:cu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stria"/>
                <a:ea typeface="Lustria"/>
                <a:cs typeface="Lustria"/>
                <a:sym typeface="Lustria"/>
              </a:endParaRPr>
            </a:p>
          </p:txBody>
        </p:sp>
        <p:sp>
          <p:nvSpPr>
            <p:cNvPr id="533" name="Google Shape;533;p43"/>
            <p:cNvSpPr/>
            <p:nvPr/>
          </p:nvSpPr>
          <p:spPr>
            <a:xfrm>
              <a:off x="8028380" y="4842603"/>
              <a:ext cx="110169" cy="109682"/>
            </a:xfrm>
            <a:custGeom>
              <a:rect b="b" l="l" r="r" t="t"/>
              <a:pathLst>
                <a:path extrusionOk="0" h="268866" w="270060">
                  <a:moveTo>
                    <a:pt x="254817" y="106809"/>
                  </a:moveTo>
                  <a:lnTo>
                    <a:pt x="163447" y="15439"/>
                  </a:lnTo>
                  <a:cubicBezTo>
                    <a:pt x="143650" y="-4817"/>
                    <a:pt x="111180" y="-5189"/>
                    <a:pt x="90923" y="14608"/>
                  </a:cubicBezTo>
                  <a:cubicBezTo>
                    <a:pt x="90643" y="14881"/>
                    <a:pt x="90366" y="15159"/>
                    <a:pt x="90092" y="15439"/>
                  </a:cubicBezTo>
                  <a:lnTo>
                    <a:pt x="0" y="105531"/>
                  </a:lnTo>
                  <a:lnTo>
                    <a:pt x="163447" y="268867"/>
                  </a:lnTo>
                  <a:lnTo>
                    <a:pt x="253517" y="178797"/>
                  </a:lnTo>
                  <a:cubicBezTo>
                    <a:pt x="273725" y="161019"/>
                    <a:pt x="275692" y="130227"/>
                    <a:pt x="257915" y="110022"/>
                  </a:cubicBezTo>
                  <a:cubicBezTo>
                    <a:pt x="256932" y="108904"/>
                    <a:pt x="255899" y="107830"/>
                    <a:pt x="254817" y="106809"/>
                  </a:cubicBezTo>
                  <a:close/>
                </a:path>
              </a:pathLst>
            </a:cu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stria"/>
                <a:ea typeface="Lustria"/>
                <a:cs typeface="Lustria"/>
                <a:sym typeface="Lustria"/>
              </a:endParaRPr>
            </a:p>
          </p:txBody>
        </p:sp>
        <p:sp>
          <p:nvSpPr>
            <p:cNvPr id="534" name="Google Shape;534;p43"/>
            <p:cNvSpPr/>
            <p:nvPr/>
          </p:nvSpPr>
          <p:spPr>
            <a:xfrm>
              <a:off x="7544455" y="5226490"/>
              <a:ext cx="156918" cy="36560"/>
            </a:xfrm>
            <a:custGeom>
              <a:rect b="b" l="l" r="r" t="t"/>
              <a:pathLst>
                <a:path extrusionOk="0" h="89621" w="384656">
                  <a:moveTo>
                    <a:pt x="0" y="89622"/>
                  </a:moveTo>
                  <a:lnTo>
                    <a:pt x="354947" y="89622"/>
                  </a:lnTo>
                  <a:lnTo>
                    <a:pt x="384656" y="0"/>
                  </a:lnTo>
                  <a:lnTo>
                    <a:pt x="0" y="0"/>
                  </a:lnTo>
                  <a:lnTo>
                    <a:pt x="0" y="8962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stria"/>
                <a:ea typeface="Lustria"/>
                <a:cs typeface="Lustria"/>
                <a:sym typeface="Lustria"/>
              </a:endParaRPr>
            </a:p>
          </p:txBody>
        </p:sp>
        <p:sp>
          <p:nvSpPr>
            <p:cNvPr id="535" name="Google Shape;535;p43"/>
            <p:cNvSpPr/>
            <p:nvPr/>
          </p:nvSpPr>
          <p:spPr>
            <a:xfrm>
              <a:off x="7544455" y="5007127"/>
              <a:ext cx="323927" cy="36560"/>
            </a:xfrm>
            <a:custGeom>
              <a:rect b="b" l="l" r="r" t="t"/>
              <a:pathLst>
                <a:path extrusionOk="0" h="89621" w="794047">
                  <a:moveTo>
                    <a:pt x="0" y="89622"/>
                  </a:moveTo>
                  <a:lnTo>
                    <a:pt x="704606" y="89622"/>
                  </a:lnTo>
                  <a:lnTo>
                    <a:pt x="794048" y="0"/>
                  </a:lnTo>
                  <a:lnTo>
                    <a:pt x="0" y="0"/>
                  </a:lnTo>
                  <a:lnTo>
                    <a:pt x="0" y="8962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stria"/>
                <a:ea typeface="Lustria"/>
                <a:cs typeface="Lustria"/>
                <a:sym typeface="Lustria"/>
              </a:endParaRPr>
            </a:p>
          </p:txBody>
        </p:sp>
        <p:sp>
          <p:nvSpPr>
            <p:cNvPr id="536" name="Google Shape;536;p43"/>
            <p:cNvSpPr/>
            <p:nvPr/>
          </p:nvSpPr>
          <p:spPr>
            <a:xfrm>
              <a:off x="7434773" y="4742062"/>
              <a:ext cx="566689" cy="731212"/>
            </a:xfrm>
            <a:custGeom>
              <a:rect b="b" l="l" r="r" t="t"/>
              <a:pathLst>
                <a:path extrusionOk="0" h="1792433" w="1389135">
                  <a:moveTo>
                    <a:pt x="1254703" y="976876"/>
                  </a:moveTo>
                  <a:lnTo>
                    <a:pt x="1254703" y="1658001"/>
                  </a:lnTo>
                  <a:lnTo>
                    <a:pt x="134433" y="1658001"/>
                  </a:lnTo>
                  <a:lnTo>
                    <a:pt x="134433" y="268865"/>
                  </a:lnTo>
                  <a:lnTo>
                    <a:pt x="380892" y="268865"/>
                  </a:lnTo>
                  <a:lnTo>
                    <a:pt x="380892" y="403298"/>
                  </a:lnTo>
                  <a:lnTo>
                    <a:pt x="1008244" y="403298"/>
                  </a:lnTo>
                  <a:lnTo>
                    <a:pt x="1008244" y="268865"/>
                  </a:lnTo>
                  <a:lnTo>
                    <a:pt x="1254703" y="268865"/>
                  </a:lnTo>
                  <a:lnTo>
                    <a:pt x="1254703" y="457563"/>
                  </a:lnTo>
                  <a:lnTo>
                    <a:pt x="1360009" y="351989"/>
                  </a:lnTo>
                  <a:lnTo>
                    <a:pt x="1360009" y="351989"/>
                  </a:lnTo>
                  <a:lnTo>
                    <a:pt x="1363840" y="348158"/>
                  </a:lnTo>
                  <a:lnTo>
                    <a:pt x="1389136" y="322862"/>
                  </a:lnTo>
                  <a:lnTo>
                    <a:pt x="1389136" y="224054"/>
                  </a:lnTo>
                  <a:cubicBezTo>
                    <a:pt x="1389136" y="174558"/>
                    <a:pt x="1349010" y="134433"/>
                    <a:pt x="1299514" y="134433"/>
                  </a:cubicBezTo>
                  <a:lnTo>
                    <a:pt x="918622" y="134433"/>
                  </a:lnTo>
                  <a:lnTo>
                    <a:pt x="918622" y="89622"/>
                  </a:lnTo>
                  <a:cubicBezTo>
                    <a:pt x="918622" y="40125"/>
                    <a:pt x="878496" y="0"/>
                    <a:pt x="829000" y="0"/>
                  </a:cubicBezTo>
                  <a:lnTo>
                    <a:pt x="560135" y="0"/>
                  </a:lnTo>
                  <a:cubicBezTo>
                    <a:pt x="510640" y="0"/>
                    <a:pt x="470514" y="40125"/>
                    <a:pt x="470514" y="89622"/>
                  </a:cubicBezTo>
                  <a:lnTo>
                    <a:pt x="470514" y="134433"/>
                  </a:lnTo>
                  <a:lnTo>
                    <a:pt x="89622" y="134433"/>
                  </a:lnTo>
                  <a:cubicBezTo>
                    <a:pt x="40126" y="134433"/>
                    <a:pt x="0" y="174558"/>
                    <a:pt x="0" y="224054"/>
                  </a:cubicBezTo>
                  <a:lnTo>
                    <a:pt x="0" y="1702812"/>
                  </a:lnTo>
                  <a:cubicBezTo>
                    <a:pt x="0" y="1752308"/>
                    <a:pt x="40126" y="1792433"/>
                    <a:pt x="89622" y="1792433"/>
                  </a:cubicBezTo>
                  <a:lnTo>
                    <a:pt x="1299514" y="1792433"/>
                  </a:lnTo>
                  <a:cubicBezTo>
                    <a:pt x="1349010" y="1792433"/>
                    <a:pt x="1389136" y="1752308"/>
                    <a:pt x="1389136" y="1702812"/>
                  </a:cubicBezTo>
                  <a:lnTo>
                    <a:pt x="1389136" y="842444"/>
                  </a:lnTo>
                  <a:close/>
                  <a:moveTo>
                    <a:pt x="646710" y="108980"/>
                  </a:moveTo>
                  <a:cubicBezTo>
                    <a:pt x="659371" y="96296"/>
                    <a:pt x="676648" y="89308"/>
                    <a:pt x="694568" y="89622"/>
                  </a:cubicBezTo>
                  <a:cubicBezTo>
                    <a:pt x="731691" y="89622"/>
                    <a:pt x="761784" y="119714"/>
                    <a:pt x="761784" y="156838"/>
                  </a:cubicBezTo>
                  <a:cubicBezTo>
                    <a:pt x="761784" y="193961"/>
                    <a:pt x="731691" y="224054"/>
                    <a:pt x="694568" y="224054"/>
                  </a:cubicBezTo>
                  <a:cubicBezTo>
                    <a:pt x="657444" y="224054"/>
                    <a:pt x="627352" y="193961"/>
                    <a:pt x="627352" y="156838"/>
                  </a:cubicBezTo>
                  <a:cubicBezTo>
                    <a:pt x="627038" y="138918"/>
                    <a:pt x="634026" y="121641"/>
                    <a:pt x="646710" y="10898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stria"/>
                <a:ea typeface="Lustria"/>
                <a:cs typeface="Lustria"/>
                <a:sym typeface="Lustria"/>
              </a:endParaRPr>
            </a:p>
          </p:txBody>
        </p:sp>
        <p:sp>
          <p:nvSpPr>
            <p:cNvPr id="537" name="Google Shape;537;p43"/>
            <p:cNvSpPr/>
            <p:nvPr/>
          </p:nvSpPr>
          <p:spPr>
            <a:xfrm>
              <a:off x="7544455" y="5116808"/>
              <a:ext cx="214245" cy="36560"/>
            </a:xfrm>
            <a:custGeom>
              <a:rect b="b" l="l" r="r" t="t"/>
              <a:pathLst>
                <a:path extrusionOk="0" h="89621" w="525182">
                  <a:moveTo>
                    <a:pt x="0" y="89622"/>
                  </a:moveTo>
                  <a:lnTo>
                    <a:pt x="435741" y="89622"/>
                  </a:lnTo>
                  <a:lnTo>
                    <a:pt x="525183" y="0"/>
                  </a:lnTo>
                  <a:lnTo>
                    <a:pt x="0" y="0"/>
                  </a:lnTo>
                  <a:lnTo>
                    <a:pt x="0" y="8962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stria"/>
                <a:ea typeface="Lustria"/>
                <a:cs typeface="Lustria"/>
                <a:sym typeface="Lustria"/>
              </a:endParaRPr>
            </a:p>
          </p:txBody>
        </p:sp>
      </p:grpSp>
      <p:sp>
        <p:nvSpPr>
          <p:cNvPr id="538" name="Google Shape;538;p43"/>
          <p:cNvSpPr txBox="1"/>
          <p:nvPr/>
        </p:nvSpPr>
        <p:spPr>
          <a:xfrm>
            <a:off x="2045440" y="5126384"/>
            <a:ext cx="540147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cap="none">
                <a:solidFill>
                  <a:schemeClr val="dk1"/>
                </a:solidFill>
                <a:latin typeface="Open Sans"/>
                <a:ea typeface="Open Sans"/>
                <a:cs typeface="Open Sans"/>
                <a:sym typeface="Open Sans"/>
              </a:rPr>
              <a:t>USE YOUR ASSIGNMENT CRITERIA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5"/>
          <p:cNvSpPr txBox="1"/>
          <p:nvPr/>
        </p:nvSpPr>
        <p:spPr>
          <a:xfrm>
            <a:off x="670123" y="2293576"/>
            <a:ext cx="9380843"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Calibri"/>
              <a:buNone/>
            </a:pPr>
            <a:r>
              <a:rPr b="1" lang="en-GB" sz="2400">
                <a:solidFill>
                  <a:schemeClr val="dk1"/>
                </a:solidFill>
                <a:latin typeface="Calibri"/>
                <a:ea typeface="Calibri"/>
                <a:cs typeface="Calibri"/>
                <a:sym typeface="Calibri"/>
              </a:rPr>
              <a:t>Verbal communication</a:t>
            </a:r>
            <a:br>
              <a:rPr lang="en-GB" sz="2400">
                <a:solidFill>
                  <a:schemeClr val="dk1"/>
                </a:solidFill>
                <a:latin typeface="Calibri"/>
                <a:ea typeface="Calibri"/>
                <a:cs typeface="Calibri"/>
                <a:sym typeface="Calibri"/>
              </a:rPr>
            </a:br>
            <a:r>
              <a:rPr lang="en-GB" sz="2400">
                <a:solidFill>
                  <a:schemeClr val="dk1"/>
                </a:solidFill>
                <a:latin typeface="Calibri"/>
                <a:ea typeface="Calibri"/>
                <a:cs typeface="Calibri"/>
                <a:sym typeface="Calibri"/>
              </a:rPr>
              <a:t>How a leader speaks to performers is very important. Here are a few points to consider:</a:t>
            </a:r>
            <a:endParaRPr/>
          </a:p>
          <a:p>
            <a:pPr indent="-342900" lvl="0" marL="342900" marR="0" rtl="0" algn="l">
              <a:spcBef>
                <a:spcPts val="0"/>
              </a:spcBef>
              <a:spcAft>
                <a:spcPts val="0"/>
              </a:spcAft>
              <a:buClr>
                <a:schemeClr val="dk1"/>
              </a:buClr>
              <a:buSzPts val="2400"/>
              <a:buFont typeface="Arial"/>
              <a:buChar char="•"/>
            </a:pPr>
            <a:r>
              <a:rPr b="1" lang="en-GB" sz="2400">
                <a:solidFill>
                  <a:schemeClr val="dk1"/>
                </a:solidFill>
                <a:latin typeface="Calibri"/>
                <a:ea typeface="Calibri"/>
                <a:cs typeface="Calibri"/>
                <a:sym typeface="Calibri"/>
              </a:rPr>
              <a:t>Tone of voice </a:t>
            </a:r>
            <a:r>
              <a:rPr lang="en-GB" sz="2400">
                <a:solidFill>
                  <a:schemeClr val="dk1"/>
                </a:solidFill>
                <a:latin typeface="Calibri"/>
                <a:ea typeface="Calibri"/>
                <a:cs typeface="Calibri"/>
                <a:sym typeface="Calibri"/>
              </a:rPr>
              <a:t>– pitch of voice can convey feelings </a:t>
            </a:r>
            <a:r>
              <a:rPr i="1" lang="en-GB" sz="2400">
                <a:solidFill>
                  <a:schemeClr val="dk1"/>
                </a:solidFill>
                <a:latin typeface="Calibri"/>
                <a:ea typeface="Calibri"/>
                <a:cs typeface="Calibri"/>
                <a:sym typeface="Calibri"/>
              </a:rPr>
              <a:t>i.e. happy or angry</a:t>
            </a:r>
            <a:r>
              <a:rPr lang="en-GB" sz="2400">
                <a:solidFill>
                  <a:schemeClr val="dk1"/>
                </a:solidFill>
                <a:latin typeface="Calibri"/>
                <a:ea typeface="Calibri"/>
                <a:cs typeface="Calibri"/>
                <a:sym typeface="Calibri"/>
              </a:rPr>
              <a:t>. </a:t>
            </a:r>
            <a:endParaRPr/>
          </a:p>
          <a:p>
            <a:pPr indent="-342900" lvl="0" marL="342900" marR="0" rtl="0" algn="l">
              <a:spcBef>
                <a:spcPts val="0"/>
              </a:spcBef>
              <a:spcAft>
                <a:spcPts val="0"/>
              </a:spcAft>
              <a:buClr>
                <a:schemeClr val="dk1"/>
              </a:buClr>
              <a:buSzPts val="2400"/>
              <a:buFont typeface="Arial"/>
              <a:buChar char="•"/>
            </a:pPr>
            <a:r>
              <a:rPr b="1" lang="en-GB" sz="2400">
                <a:solidFill>
                  <a:schemeClr val="dk1"/>
                </a:solidFill>
                <a:latin typeface="Calibri"/>
                <a:ea typeface="Calibri"/>
                <a:cs typeface="Calibri"/>
                <a:sym typeface="Calibri"/>
              </a:rPr>
              <a:t>Volume</a:t>
            </a:r>
            <a:r>
              <a:rPr lang="en-GB" sz="2400">
                <a:solidFill>
                  <a:schemeClr val="dk1"/>
                </a:solidFill>
                <a:latin typeface="Calibri"/>
                <a:ea typeface="Calibri"/>
                <a:cs typeface="Calibri"/>
                <a:sym typeface="Calibri"/>
              </a:rPr>
              <a:t> – clarity and concise is key.</a:t>
            </a:r>
            <a:endParaRPr/>
          </a:p>
          <a:p>
            <a:pPr indent="-342900" lvl="0" marL="342900" marR="0" rtl="0" algn="l">
              <a:spcBef>
                <a:spcPts val="0"/>
              </a:spcBef>
              <a:spcAft>
                <a:spcPts val="0"/>
              </a:spcAft>
              <a:buClr>
                <a:schemeClr val="dk1"/>
              </a:buClr>
              <a:buSzPts val="2400"/>
              <a:buFont typeface="Arial"/>
              <a:buChar char="•"/>
            </a:pPr>
            <a:r>
              <a:rPr b="1" lang="en-GB" sz="2400">
                <a:solidFill>
                  <a:schemeClr val="dk1"/>
                </a:solidFill>
                <a:latin typeface="Calibri"/>
                <a:ea typeface="Calibri"/>
                <a:cs typeface="Calibri"/>
                <a:sym typeface="Calibri"/>
              </a:rPr>
              <a:t>Use of appropriate vocabulary </a:t>
            </a:r>
            <a:r>
              <a:rPr lang="en-GB" sz="2400">
                <a:solidFill>
                  <a:schemeClr val="dk1"/>
                </a:solidFill>
                <a:latin typeface="Calibri"/>
                <a:ea typeface="Calibri"/>
                <a:cs typeface="Calibri"/>
                <a:sym typeface="Calibri"/>
              </a:rPr>
              <a:t>– too much technical language towards beginners will be overwhelming. </a:t>
            </a:r>
            <a:endParaRPr/>
          </a:p>
          <a:p>
            <a:pPr indent="-342900" lvl="0" marL="342900" marR="0" rtl="0" algn="l">
              <a:spcBef>
                <a:spcPts val="0"/>
              </a:spcBef>
              <a:spcAft>
                <a:spcPts val="0"/>
              </a:spcAft>
              <a:buClr>
                <a:schemeClr val="dk1"/>
              </a:buClr>
              <a:buSzPts val="2400"/>
              <a:buFont typeface="Arial"/>
              <a:buChar char="•"/>
            </a:pPr>
            <a:r>
              <a:rPr b="1" lang="en-GB" sz="2400">
                <a:solidFill>
                  <a:schemeClr val="dk1"/>
                </a:solidFill>
                <a:latin typeface="Calibri"/>
                <a:ea typeface="Calibri"/>
                <a:cs typeface="Calibri"/>
                <a:sym typeface="Calibri"/>
              </a:rPr>
              <a:t>Distance</a:t>
            </a:r>
            <a:r>
              <a:rPr lang="en-GB" sz="2400">
                <a:solidFill>
                  <a:schemeClr val="dk1"/>
                </a:solidFill>
                <a:latin typeface="Calibri"/>
                <a:ea typeface="Calibri"/>
                <a:cs typeface="Calibri"/>
                <a:sym typeface="Calibri"/>
              </a:rPr>
              <a:t> – when addressing a group leaders should be an appropriate distance away so as not to invade someone’s personal space.</a:t>
            </a:r>
            <a:endParaRPr/>
          </a:p>
          <a:p>
            <a:pPr indent="0" lvl="0" marL="0" marR="0" rtl="0" algn="l">
              <a:spcBef>
                <a:spcPts val="1200"/>
              </a:spcBef>
              <a:spcAft>
                <a:spcPts val="0"/>
              </a:spcAft>
              <a:buClr>
                <a:schemeClr val="dk1"/>
              </a:buClr>
              <a:buSzPts val="2400"/>
              <a:buFont typeface="Lustria"/>
              <a:buNone/>
            </a:pPr>
            <a:r>
              <a:t/>
            </a:r>
            <a:endParaRPr sz="2400">
              <a:solidFill>
                <a:schemeClr val="dk1"/>
              </a:solidFill>
              <a:latin typeface="Calibri"/>
              <a:ea typeface="Calibri"/>
              <a:cs typeface="Calibri"/>
              <a:sym typeface="Calibri"/>
            </a:endParaRPr>
          </a:p>
        </p:txBody>
      </p:sp>
      <p:sp>
        <p:nvSpPr>
          <p:cNvPr id="152" name="Google Shape;152;p5"/>
          <p:cNvSpPr txBox="1"/>
          <p:nvPr/>
        </p:nvSpPr>
        <p:spPr>
          <a:xfrm>
            <a:off x="670124" y="490588"/>
            <a:ext cx="11075034" cy="68610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Open Sans"/>
              <a:buNone/>
            </a:pPr>
            <a:r>
              <a:rPr lang="en-GB" sz="3600" cap="none">
                <a:solidFill>
                  <a:schemeClr val="dk1"/>
                </a:solidFill>
                <a:latin typeface="Open Sans"/>
                <a:ea typeface="Open Sans"/>
                <a:cs typeface="Open Sans"/>
                <a:sym typeface="Open Sans"/>
              </a:rPr>
              <a:t>ATTRIBUTES OF A LEADER</a:t>
            </a:r>
            <a:endParaRPr sz="3600" cap="none">
              <a:solidFill>
                <a:schemeClr val="dk1"/>
              </a:solidFill>
              <a:latin typeface="Open Sans"/>
              <a:ea typeface="Open Sans"/>
              <a:cs typeface="Open Sans"/>
              <a:sym typeface="Open Sans"/>
            </a:endParaRPr>
          </a:p>
        </p:txBody>
      </p:sp>
      <p:sp>
        <p:nvSpPr>
          <p:cNvPr id="153" name="Google Shape;153;p5"/>
          <p:cNvSpPr txBox="1"/>
          <p:nvPr/>
        </p:nvSpPr>
        <p:spPr>
          <a:xfrm>
            <a:off x="670124" y="1639656"/>
            <a:ext cx="1074129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dk1"/>
                </a:solidFill>
                <a:latin typeface="Calibri"/>
                <a:ea typeface="Calibri"/>
                <a:cs typeface="Calibri"/>
                <a:sym typeface="Calibri"/>
              </a:rPr>
              <a:t>Communication - </a:t>
            </a:r>
            <a:r>
              <a:rPr lang="en-GB" sz="2400">
                <a:solidFill>
                  <a:schemeClr val="dk1"/>
                </a:solidFill>
                <a:latin typeface="Calibri"/>
                <a:ea typeface="Calibri"/>
                <a:cs typeface="Calibri"/>
                <a:sym typeface="Calibri"/>
              </a:rPr>
              <a:t>This can be verbal or non-verbal.  </a:t>
            </a:r>
            <a:endParaRPr b="1" sz="2400">
              <a:solidFill>
                <a:schemeClr val="dk1"/>
              </a:solidFill>
              <a:latin typeface="Calibri"/>
              <a:ea typeface="Calibri"/>
              <a:cs typeface="Calibri"/>
              <a:sym typeface="Calibri"/>
            </a:endParaRPr>
          </a:p>
        </p:txBody>
      </p:sp>
      <p:pic>
        <p:nvPicPr>
          <p:cNvPr descr="Shape&#10;&#10;Description automatically generated with low confidence" id="154" name="Google Shape;154;p5"/>
          <p:cNvPicPr preferRelativeResize="0"/>
          <p:nvPr/>
        </p:nvPicPr>
        <p:blipFill rotWithShape="1">
          <a:blip r:embed="rId3">
            <a:alphaModFix/>
          </a:blip>
          <a:srcRect b="12307" l="11640" r="13590" t="16000"/>
          <a:stretch/>
        </p:blipFill>
        <p:spPr>
          <a:xfrm>
            <a:off x="9558068" y="1561381"/>
            <a:ext cx="2096219" cy="200995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6"/>
          <p:cNvSpPr txBox="1"/>
          <p:nvPr/>
        </p:nvSpPr>
        <p:spPr>
          <a:xfrm>
            <a:off x="670123" y="1639656"/>
            <a:ext cx="8860453" cy="47089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Calibri"/>
              <a:buNone/>
            </a:pPr>
            <a:r>
              <a:rPr b="1" lang="en-GB" sz="2400">
                <a:solidFill>
                  <a:schemeClr val="dk1"/>
                </a:solidFill>
                <a:latin typeface="Calibri"/>
                <a:ea typeface="Calibri"/>
                <a:cs typeface="Calibri"/>
                <a:sym typeface="Calibri"/>
              </a:rPr>
              <a:t>Non-verbal communication</a:t>
            </a:r>
            <a:br>
              <a:rPr lang="en-GB" sz="2400">
                <a:solidFill>
                  <a:schemeClr val="dk1"/>
                </a:solidFill>
                <a:latin typeface="Calibri"/>
                <a:ea typeface="Calibri"/>
                <a:cs typeface="Calibri"/>
                <a:sym typeface="Calibri"/>
              </a:rPr>
            </a:br>
            <a:r>
              <a:rPr lang="en-GB" sz="2400">
                <a:solidFill>
                  <a:schemeClr val="dk1"/>
                </a:solidFill>
                <a:latin typeface="Calibri"/>
                <a:ea typeface="Calibri"/>
                <a:cs typeface="Calibri"/>
                <a:sym typeface="Calibri"/>
              </a:rPr>
              <a:t>Body language can be used to imply a message to a group of performers. </a:t>
            </a:r>
            <a:endParaRPr/>
          </a:p>
          <a:p>
            <a:pPr indent="-342900" lvl="0" marL="342900" marR="0" rtl="0" algn="l">
              <a:spcBef>
                <a:spcPts val="0"/>
              </a:spcBef>
              <a:spcAft>
                <a:spcPts val="0"/>
              </a:spcAft>
              <a:buClr>
                <a:schemeClr val="dk1"/>
              </a:buClr>
              <a:buSzPts val="2400"/>
              <a:buFont typeface="Arial"/>
              <a:buChar char="•"/>
            </a:pPr>
            <a:r>
              <a:rPr b="1" lang="en-GB" sz="2400">
                <a:solidFill>
                  <a:schemeClr val="dk1"/>
                </a:solidFill>
                <a:latin typeface="Calibri"/>
                <a:ea typeface="Calibri"/>
                <a:cs typeface="Calibri"/>
                <a:sym typeface="Calibri"/>
              </a:rPr>
              <a:t>Appropriate body language</a:t>
            </a:r>
            <a:r>
              <a:rPr lang="en-GB" sz="2400">
                <a:solidFill>
                  <a:schemeClr val="dk1"/>
                </a:solidFill>
                <a:latin typeface="Calibri"/>
                <a:ea typeface="Calibri"/>
                <a:cs typeface="Calibri"/>
                <a:sym typeface="Calibri"/>
              </a:rPr>
              <a:t> – A person stood up straight shows they are interested and concentrating on a person.</a:t>
            </a:r>
            <a:endParaRPr b="1"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b="1" lang="en-GB" sz="2400">
                <a:solidFill>
                  <a:schemeClr val="dk1"/>
                </a:solidFill>
                <a:latin typeface="Calibri"/>
                <a:ea typeface="Calibri"/>
                <a:cs typeface="Calibri"/>
                <a:sym typeface="Calibri"/>
              </a:rPr>
              <a:t>Gestures</a:t>
            </a:r>
            <a:r>
              <a:rPr lang="en-GB" sz="2400">
                <a:solidFill>
                  <a:schemeClr val="dk1"/>
                </a:solidFill>
                <a:latin typeface="Calibri"/>
                <a:ea typeface="Calibri"/>
                <a:cs typeface="Calibri"/>
                <a:sym typeface="Calibri"/>
              </a:rPr>
              <a:t> – Hand signals can convey a clear message or instruction.  </a:t>
            </a:r>
            <a:endParaRPr b="1"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b="1" lang="en-GB" sz="2400">
                <a:solidFill>
                  <a:schemeClr val="dk1"/>
                </a:solidFill>
                <a:latin typeface="Calibri"/>
                <a:ea typeface="Calibri"/>
                <a:cs typeface="Calibri"/>
                <a:sym typeface="Calibri"/>
              </a:rPr>
              <a:t>Facial expressions</a:t>
            </a:r>
            <a:r>
              <a:rPr lang="en-GB" sz="2400">
                <a:solidFill>
                  <a:schemeClr val="dk1"/>
                </a:solidFill>
                <a:latin typeface="Calibri"/>
                <a:ea typeface="Calibri"/>
                <a:cs typeface="Calibri"/>
                <a:sym typeface="Calibri"/>
              </a:rPr>
              <a:t> – This can reinforce what is being said. If verbal feedback is positive a smile would be expected to go alongside this.  </a:t>
            </a:r>
            <a:endParaRPr b="1"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b="1" lang="en-GB" sz="2400">
                <a:solidFill>
                  <a:schemeClr val="dk1"/>
                </a:solidFill>
                <a:latin typeface="Calibri"/>
                <a:ea typeface="Calibri"/>
                <a:cs typeface="Calibri"/>
                <a:sym typeface="Calibri"/>
              </a:rPr>
              <a:t>Demonstrations</a:t>
            </a:r>
            <a:r>
              <a:rPr lang="en-GB" sz="2400">
                <a:solidFill>
                  <a:schemeClr val="dk1"/>
                </a:solidFill>
                <a:latin typeface="Calibri"/>
                <a:ea typeface="Calibri"/>
                <a:cs typeface="Calibri"/>
                <a:sym typeface="Calibri"/>
              </a:rPr>
              <a:t> – This can be much quicker than explaining a skill to a group.</a:t>
            </a:r>
            <a:endParaRPr b="1"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b="1" lang="en-GB" sz="2400">
                <a:solidFill>
                  <a:schemeClr val="dk1"/>
                </a:solidFill>
                <a:latin typeface="Calibri"/>
                <a:ea typeface="Calibri"/>
                <a:cs typeface="Calibri"/>
                <a:sym typeface="Calibri"/>
              </a:rPr>
              <a:t>Eye contact</a:t>
            </a:r>
            <a:r>
              <a:rPr lang="en-GB" sz="2400">
                <a:solidFill>
                  <a:schemeClr val="dk1"/>
                </a:solidFill>
                <a:latin typeface="Calibri"/>
                <a:ea typeface="Calibri"/>
                <a:cs typeface="Calibri"/>
                <a:sym typeface="Calibri"/>
              </a:rPr>
              <a:t> – This can help to hold attention and focus. </a:t>
            </a:r>
            <a:r>
              <a:rPr b="1" lang="en-GB"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indent="0" lvl="0" marL="0" marR="0" rtl="0" algn="l">
              <a:spcBef>
                <a:spcPts val="1200"/>
              </a:spcBef>
              <a:spcAft>
                <a:spcPts val="0"/>
              </a:spcAft>
              <a:buClr>
                <a:schemeClr val="dk1"/>
              </a:buClr>
              <a:buSzPts val="2400"/>
              <a:buFont typeface="Lustria"/>
              <a:buNone/>
            </a:pPr>
            <a:r>
              <a:t/>
            </a:r>
            <a:endParaRPr sz="2400">
              <a:solidFill>
                <a:schemeClr val="dk1"/>
              </a:solidFill>
              <a:latin typeface="Calibri"/>
              <a:ea typeface="Calibri"/>
              <a:cs typeface="Calibri"/>
              <a:sym typeface="Calibri"/>
            </a:endParaRPr>
          </a:p>
        </p:txBody>
      </p:sp>
      <p:sp>
        <p:nvSpPr>
          <p:cNvPr id="161" name="Google Shape;161;p6"/>
          <p:cNvSpPr txBox="1"/>
          <p:nvPr/>
        </p:nvSpPr>
        <p:spPr>
          <a:xfrm>
            <a:off x="670124" y="490588"/>
            <a:ext cx="11075034" cy="68610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Open Sans"/>
              <a:buNone/>
            </a:pPr>
            <a:r>
              <a:rPr lang="en-GB" sz="3600" cap="none">
                <a:solidFill>
                  <a:schemeClr val="dk1"/>
                </a:solidFill>
                <a:latin typeface="Open Sans"/>
                <a:ea typeface="Open Sans"/>
                <a:cs typeface="Open Sans"/>
                <a:sym typeface="Open Sans"/>
              </a:rPr>
              <a:t>ATTRIBUTES OF A LEADER</a:t>
            </a:r>
            <a:endParaRPr sz="3600" cap="none">
              <a:solidFill>
                <a:schemeClr val="dk1"/>
              </a:solidFill>
              <a:latin typeface="Open Sans"/>
              <a:ea typeface="Open Sans"/>
              <a:cs typeface="Open Sans"/>
              <a:sym typeface="Open Sans"/>
            </a:endParaRPr>
          </a:p>
        </p:txBody>
      </p:sp>
      <p:pic>
        <p:nvPicPr>
          <p:cNvPr descr="Shape&#10;&#10;Description automatically generated with low confidence" id="162" name="Google Shape;162;p6"/>
          <p:cNvPicPr preferRelativeResize="0"/>
          <p:nvPr/>
        </p:nvPicPr>
        <p:blipFill rotWithShape="1">
          <a:blip r:embed="rId3">
            <a:alphaModFix/>
          </a:blip>
          <a:srcRect b="20629" l="24969" r="24950" t="21384"/>
          <a:stretch/>
        </p:blipFill>
        <p:spPr>
          <a:xfrm>
            <a:off x="9452938" y="1639656"/>
            <a:ext cx="2406769" cy="278671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6" name="Shape 166"/>
        <p:cNvGrpSpPr/>
        <p:nvPr/>
      </p:nvGrpSpPr>
      <p:grpSpPr>
        <a:xfrm>
          <a:off x="0" y="0"/>
          <a:ext cx="0" cy="0"/>
          <a:chOff x="0" y="0"/>
          <a:chExt cx="0" cy="0"/>
        </a:xfrm>
      </p:grpSpPr>
      <p:sp>
        <p:nvSpPr>
          <p:cNvPr id="167" name="Google Shape;167;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sp>
        <p:nvSpPr>
          <p:cNvPr id="168" name="Google Shape;168;p7"/>
          <p:cNvSpPr txBox="1"/>
          <p:nvPr/>
        </p:nvSpPr>
        <p:spPr>
          <a:xfrm>
            <a:off x="695324" y="897752"/>
            <a:ext cx="3601757" cy="1955927"/>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4000"/>
              <a:buFont typeface="Open Sans"/>
              <a:buNone/>
            </a:pPr>
            <a:r>
              <a:rPr lang="en-GB" sz="4000" cap="none">
                <a:solidFill>
                  <a:schemeClr val="dk1"/>
                </a:solidFill>
                <a:latin typeface="Open Sans"/>
                <a:ea typeface="Open Sans"/>
                <a:cs typeface="Open Sans"/>
                <a:sym typeface="Open Sans"/>
              </a:rPr>
              <a:t>ATTRIBUTES OF A LEADER</a:t>
            </a:r>
            <a:endParaRPr sz="4000" cap="none">
              <a:solidFill>
                <a:schemeClr val="dk1"/>
              </a:solidFill>
              <a:latin typeface="Open Sans"/>
              <a:ea typeface="Open Sans"/>
              <a:cs typeface="Open Sans"/>
              <a:sym typeface="Open Sans"/>
            </a:endParaRPr>
          </a:p>
        </p:txBody>
      </p:sp>
      <p:cxnSp>
        <p:nvCxnSpPr>
          <p:cNvPr id="169" name="Google Shape;169;p7"/>
          <p:cNvCxnSpPr/>
          <p:nvPr/>
        </p:nvCxnSpPr>
        <p:spPr>
          <a:xfrm>
            <a:off x="800100" y="723900"/>
            <a:ext cx="1638300" cy="0"/>
          </a:xfrm>
          <a:prstGeom prst="straightConnector1">
            <a:avLst/>
          </a:prstGeom>
          <a:noFill/>
          <a:ln cap="flat" cmpd="sng" w="44450">
            <a:solidFill>
              <a:schemeClr val="dk1"/>
            </a:solidFill>
            <a:prstDash val="solid"/>
            <a:miter lim="800000"/>
            <a:headEnd len="sm" w="sm" type="none"/>
            <a:tailEnd len="sm" w="sm" type="none"/>
          </a:ln>
        </p:spPr>
      </p:cxnSp>
      <p:sp>
        <p:nvSpPr>
          <p:cNvPr id="170" name="Google Shape;170;p7"/>
          <p:cNvSpPr txBox="1"/>
          <p:nvPr/>
        </p:nvSpPr>
        <p:spPr>
          <a:xfrm>
            <a:off x="668577" y="2567482"/>
            <a:ext cx="3918364" cy="339173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400">
                <a:solidFill>
                  <a:schemeClr val="dk1"/>
                </a:solidFill>
                <a:latin typeface="Calibri"/>
                <a:ea typeface="Calibri"/>
                <a:cs typeface="Calibri"/>
                <a:sym typeface="Calibri"/>
              </a:rPr>
              <a:t>Often a leader will need to </a:t>
            </a:r>
            <a:r>
              <a:rPr b="1" lang="en-GB" sz="2400">
                <a:solidFill>
                  <a:schemeClr val="dk1"/>
                </a:solidFill>
                <a:latin typeface="Calibri"/>
                <a:ea typeface="Calibri"/>
                <a:cs typeface="Calibri"/>
                <a:sym typeface="Calibri"/>
              </a:rPr>
              <a:t>adapt their style of communication </a:t>
            </a:r>
            <a:r>
              <a:rPr lang="en-GB" sz="2400">
                <a:solidFill>
                  <a:schemeClr val="dk1"/>
                </a:solidFill>
                <a:latin typeface="Calibri"/>
                <a:ea typeface="Calibri"/>
                <a:cs typeface="Calibri"/>
                <a:sym typeface="Calibri"/>
              </a:rPr>
              <a:t>based on the needs of different groups of performers. Each target group will respond differently. Young children require an easier to understand and softer tone than a group of professional athletes. </a:t>
            </a:r>
            <a:endParaRPr/>
          </a:p>
        </p:txBody>
      </p:sp>
      <p:pic>
        <p:nvPicPr>
          <p:cNvPr descr="Football, Soccer, Footballers, Team, Game, Sport" id="171" name="Google Shape;171;p7"/>
          <p:cNvPicPr preferRelativeResize="0"/>
          <p:nvPr/>
        </p:nvPicPr>
        <p:blipFill rotWithShape="1">
          <a:blip r:embed="rId3">
            <a:alphaModFix/>
          </a:blip>
          <a:srcRect b="-1" l="16724" r="12075" t="0"/>
          <a:stretch/>
        </p:blipFill>
        <p:spPr>
          <a:xfrm>
            <a:off x="4876800" y="10"/>
            <a:ext cx="7315200" cy="6857990"/>
          </a:xfrm>
          <a:prstGeom prst="rect">
            <a:avLst/>
          </a:prstGeom>
          <a:noFill/>
          <a:ln>
            <a:noFill/>
          </a:ln>
        </p:spPr>
      </p:pic>
      <p:sp>
        <p:nvSpPr>
          <p:cNvPr id="172" name="Google Shape;172;p7"/>
          <p:cNvSpPr/>
          <p:nvPr/>
        </p:nvSpPr>
        <p:spPr>
          <a:xfrm>
            <a:off x="2648" y="1596503"/>
            <a:ext cx="177737" cy="45719"/>
          </a:xfrm>
          <a:custGeom>
            <a:rect b="b" l="l" r="r" t="t"/>
            <a:pathLst>
              <a:path extrusionOk="0" h="332004" w="1570155">
                <a:moveTo>
                  <a:pt x="0" y="0"/>
                </a:moveTo>
                <a:lnTo>
                  <a:pt x="1570155" y="0"/>
                </a:lnTo>
                <a:lnTo>
                  <a:pt x="1570155" y="332004"/>
                </a:lnTo>
                <a:lnTo>
                  <a:pt x="6135" y="332004"/>
                </a:lnTo>
                <a:lnTo>
                  <a:pt x="0" y="0"/>
                </a:lnTo>
                <a:close/>
              </a:path>
            </a:pathLst>
          </a:custGeom>
          <a:solidFill>
            <a:srgbClr val="D328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90"/>
              <a:buFont typeface="Arial"/>
              <a:buNone/>
            </a:pPr>
            <a:r>
              <a:t/>
            </a:r>
            <a:endParaRPr b="1" i="0" sz="390" u="none" cap="none" strike="noStrike">
              <a:solidFill>
                <a:srgbClr val="FFC000"/>
              </a:solidFill>
              <a:latin typeface="Calibri"/>
              <a:ea typeface="Calibri"/>
              <a:cs typeface="Calibri"/>
              <a:sym typeface="Calibri"/>
            </a:endParaRPr>
          </a:p>
        </p:txBody>
      </p:sp>
      <p:sp>
        <p:nvSpPr>
          <p:cNvPr id="173" name="Google Shape;173;p7"/>
          <p:cNvSpPr/>
          <p:nvPr/>
        </p:nvSpPr>
        <p:spPr>
          <a:xfrm rot="-5400000">
            <a:off x="-550289" y="843734"/>
            <a:ext cx="1570155" cy="276389"/>
          </a:xfrm>
          <a:custGeom>
            <a:rect b="b" l="l" r="r" t="t"/>
            <a:pathLst>
              <a:path extrusionOk="0" h="332004" w="1570155">
                <a:moveTo>
                  <a:pt x="0" y="0"/>
                </a:moveTo>
                <a:lnTo>
                  <a:pt x="1570155" y="0"/>
                </a:lnTo>
                <a:lnTo>
                  <a:pt x="1570155" y="332004"/>
                </a:lnTo>
                <a:lnTo>
                  <a:pt x="6135" y="332004"/>
                </a:lnTo>
                <a:lnTo>
                  <a:pt x="0" y="0"/>
                </a:lnTo>
                <a:close/>
              </a:path>
            </a:pathLst>
          </a:custGeom>
          <a:solidFill>
            <a:srgbClr val="D328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90"/>
              <a:buFont typeface="Arial"/>
              <a:buNone/>
            </a:pPr>
            <a:r>
              <a:t/>
            </a:r>
            <a:endParaRPr b="1" i="0" sz="390" u="none" cap="none" strike="noStrike">
              <a:solidFill>
                <a:srgbClr val="FFC000"/>
              </a:solidFill>
              <a:latin typeface="Calibri"/>
              <a:ea typeface="Calibri"/>
              <a:cs typeface="Calibri"/>
              <a:sym typeface="Calibri"/>
            </a:endParaRPr>
          </a:p>
        </p:txBody>
      </p:sp>
      <p:sp>
        <p:nvSpPr>
          <p:cNvPr id="174" name="Google Shape;174;p7"/>
          <p:cNvSpPr/>
          <p:nvPr/>
        </p:nvSpPr>
        <p:spPr>
          <a:xfrm>
            <a:off x="0" y="319778"/>
            <a:ext cx="177737" cy="45719"/>
          </a:xfrm>
          <a:custGeom>
            <a:rect b="b" l="l" r="r" t="t"/>
            <a:pathLst>
              <a:path extrusionOk="0" h="332004" w="1570155">
                <a:moveTo>
                  <a:pt x="0" y="0"/>
                </a:moveTo>
                <a:lnTo>
                  <a:pt x="1570155" y="0"/>
                </a:lnTo>
                <a:lnTo>
                  <a:pt x="1570155" y="332004"/>
                </a:lnTo>
                <a:lnTo>
                  <a:pt x="6135" y="332004"/>
                </a:lnTo>
                <a:lnTo>
                  <a:pt x="0" y="0"/>
                </a:lnTo>
                <a:close/>
              </a:path>
            </a:pathLst>
          </a:custGeom>
          <a:solidFill>
            <a:srgbClr val="D328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90"/>
              <a:buFont typeface="Arial"/>
              <a:buNone/>
            </a:pPr>
            <a:r>
              <a:t/>
            </a:r>
            <a:endParaRPr b="1" i="0" sz="390" u="none" cap="none" strike="noStrike">
              <a:solidFill>
                <a:srgbClr val="FFC000"/>
              </a:solidFill>
              <a:latin typeface="Calibri"/>
              <a:ea typeface="Calibri"/>
              <a:cs typeface="Calibri"/>
              <a:sym typeface="Calibri"/>
            </a:endParaRPr>
          </a:p>
        </p:txBody>
      </p:sp>
      <p:sp>
        <p:nvSpPr>
          <p:cNvPr id="175" name="Google Shape;175;p7"/>
          <p:cNvSpPr/>
          <p:nvPr/>
        </p:nvSpPr>
        <p:spPr>
          <a:xfrm rot="-5400000">
            <a:off x="-530225" y="853076"/>
            <a:ext cx="153686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COMPONENT 3</a:t>
            </a:r>
            <a:endParaRPr b="0" i="0" sz="1400" u="none" cap="none" strike="noStrike">
              <a:solidFill>
                <a:srgbClr val="000000"/>
              </a:solidFill>
              <a:latin typeface="Arial"/>
              <a:ea typeface="Arial"/>
              <a:cs typeface="Arial"/>
              <a:sym typeface="Arial"/>
            </a:endParaRPr>
          </a:p>
        </p:txBody>
      </p:sp>
      <p:pic>
        <p:nvPicPr>
          <p:cNvPr descr="A picture containing text&#10;&#10;Description automatically generated" id="176" name="Google Shape;176;p7"/>
          <p:cNvPicPr preferRelativeResize="0"/>
          <p:nvPr/>
        </p:nvPicPr>
        <p:blipFill rotWithShape="1">
          <a:blip r:embed="rId4">
            <a:alphaModFix/>
          </a:blip>
          <a:srcRect b="0" l="0" r="0" t="0"/>
          <a:stretch/>
        </p:blipFill>
        <p:spPr>
          <a:xfrm>
            <a:off x="11379200" y="6328313"/>
            <a:ext cx="614680" cy="40978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8"/>
          <p:cNvSpPr txBox="1"/>
          <p:nvPr/>
        </p:nvSpPr>
        <p:spPr>
          <a:xfrm>
            <a:off x="670124" y="1639656"/>
            <a:ext cx="5269760" cy="41549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Calibri"/>
              <a:buNone/>
            </a:pPr>
            <a:r>
              <a:rPr b="1" lang="en-GB" sz="2400">
                <a:solidFill>
                  <a:schemeClr val="dk1"/>
                </a:solidFill>
                <a:latin typeface="Calibri"/>
                <a:ea typeface="Calibri"/>
                <a:cs typeface="Calibri"/>
                <a:sym typeface="Calibri"/>
              </a:rPr>
              <a:t>Active listening </a:t>
            </a:r>
            <a:endParaRPr/>
          </a:p>
          <a:p>
            <a:pPr indent="0" lvl="0" marL="0" marR="0" rtl="0" algn="l">
              <a:spcBef>
                <a:spcPts val="0"/>
              </a:spcBef>
              <a:spcAft>
                <a:spcPts val="0"/>
              </a:spcAft>
              <a:buClr>
                <a:schemeClr val="dk1"/>
              </a:buClr>
              <a:buSzPts val="2400"/>
              <a:buFont typeface="Calibri"/>
              <a:buNone/>
            </a:pPr>
            <a:r>
              <a:rPr lang="en-GB" sz="2400">
                <a:solidFill>
                  <a:schemeClr val="dk1"/>
                </a:solidFill>
                <a:latin typeface="Calibri"/>
                <a:ea typeface="Calibri"/>
                <a:cs typeface="Calibri"/>
                <a:sym typeface="Calibri"/>
              </a:rPr>
              <a:t>By engaging with a group of performers and listening carefully, leaders will understand the individual’s better. In addition to this it helps if:</a:t>
            </a:r>
            <a:endParaRPr/>
          </a:p>
          <a:p>
            <a:pPr indent="-342900" lvl="0" marL="342900" marR="0" rtl="0" algn="l">
              <a:spcBef>
                <a:spcPts val="0"/>
              </a:spcBef>
              <a:spcAft>
                <a:spcPts val="0"/>
              </a:spcAft>
              <a:buClr>
                <a:schemeClr val="dk1"/>
              </a:buClr>
              <a:buSzPts val="2400"/>
              <a:buFont typeface="Arial"/>
              <a:buChar char="•"/>
            </a:pPr>
            <a:r>
              <a:rPr b="1" lang="en-GB" sz="2400">
                <a:solidFill>
                  <a:schemeClr val="dk1"/>
                </a:solidFill>
                <a:latin typeface="Calibri"/>
                <a:ea typeface="Calibri"/>
                <a:cs typeface="Calibri"/>
                <a:sym typeface="Calibri"/>
              </a:rPr>
              <a:t>Eye contact </a:t>
            </a:r>
            <a:r>
              <a:rPr lang="en-GB" sz="2400">
                <a:solidFill>
                  <a:schemeClr val="dk1"/>
                </a:solidFill>
                <a:latin typeface="Calibri"/>
                <a:ea typeface="Calibri"/>
                <a:cs typeface="Calibri"/>
                <a:sym typeface="Calibri"/>
              </a:rPr>
              <a:t>is made</a:t>
            </a:r>
            <a:endParaRPr/>
          </a:p>
          <a:p>
            <a:pPr indent="-342900" lvl="0" marL="342900" marR="0" rtl="0" algn="l">
              <a:spcBef>
                <a:spcPts val="0"/>
              </a:spcBef>
              <a:spcAft>
                <a:spcPts val="0"/>
              </a:spcAft>
              <a:buClr>
                <a:schemeClr val="dk1"/>
              </a:buClr>
              <a:buSzPts val="2400"/>
              <a:buFont typeface="Arial"/>
              <a:buChar char="•"/>
            </a:pPr>
            <a:r>
              <a:rPr b="1" lang="en-GB" sz="2400">
                <a:solidFill>
                  <a:schemeClr val="dk1"/>
                </a:solidFill>
                <a:latin typeface="Calibri"/>
                <a:ea typeface="Calibri"/>
                <a:cs typeface="Calibri"/>
                <a:sym typeface="Calibri"/>
              </a:rPr>
              <a:t>Reacting to comments </a:t>
            </a:r>
            <a:r>
              <a:rPr lang="en-GB" sz="2400">
                <a:solidFill>
                  <a:schemeClr val="dk1"/>
                </a:solidFill>
                <a:latin typeface="Calibri"/>
                <a:ea typeface="Calibri"/>
                <a:cs typeface="Calibri"/>
                <a:sym typeface="Calibri"/>
              </a:rPr>
              <a:t>– </a:t>
            </a:r>
            <a:r>
              <a:rPr i="1" lang="en-GB" sz="2400">
                <a:solidFill>
                  <a:schemeClr val="dk1"/>
                </a:solidFill>
                <a:latin typeface="Calibri"/>
                <a:ea typeface="Calibri"/>
                <a:cs typeface="Calibri"/>
                <a:sym typeface="Calibri"/>
              </a:rPr>
              <a:t>i.e. nodding</a:t>
            </a:r>
            <a:endParaRPr/>
          </a:p>
          <a:p>
            <a:pPr indent="-342900" lvl="0" marL="342900" marR="0" rtl="0" algn="l">
              <a:spcBef>
                <a:spcPts val="0"/>
              </a:spcBef>
              <a:spcAft>
                <a:spcPts val="0"/>
              </a:spcAft>
              <a:buClr>
                <a:schemeClr val="dk1"/>
              </a:buClr>
              <a:buSzPts val="2400"/>
              <a:buFont typeface="Arial"/>
              <a:buChar char="•"/>
            </a:pPr>
            <a:r>
              <a:rPr b="1" lang="en-GB" sz="2400">
                <a:solidFill>
                  <a:schemeClr val="dk1"/>
                </a:solidFill>
                <a:latin typeface="Calibri"/>
                <a:ea typeface="Calibri"/>
                <a:cs typeface="Calibri"/>
                <a:sym typeface="Calibri"/>
              </a:rPr>
              <a:t>Asking questions</a:t>
            </a:r>
            <a:endParaRPr/>
          </a:p>
          <a:p>
            <a:pPr indent="-342900" lvl="0" marL="342900" marR="0" rtl="0" algn="l">
              <a:spcBef>
                <a:spcPts val="0"/>
              </a:spcBef>
              <a:spcAft>
                <a:spcPts val="0"/>
              </a:spcAft>
              <a:buClr>
                <a:schemeClr val="dk1"/>
              </a:buClr>
              <a:buSzPts val="2400"/>
              <a:buFont typeface="Arial"/>
              <a:buChar char="•"/>
            </a:pPr>
            <a:r>
              <a:rPr b="1" lang="en-GB" sz="2400">
                <a:solidFill>
                  <a:schemeClr val="dk1"/>
                </a:solidFill>
                <a:latin typeface="Calibri"/>
                <a:ea typeface="Calibri"/>
                <a:cs typeface="Calibri"/>
                <a:sym typeface="Calibri"/>
              </a:rPr>
              <a:t>Repeating </a:t>
            </a:r>
            <a:r>
              <a:rPr lang="en-GB" sz="2400">
                <a:solidFill>
                  <a:schemeClr val="dk1"/>
                </a:solidFill>
                <a:latin typeface="Calibri"/>
                <a:ea typeface="Calibri"/>
                <a:cs typeface="Calibri"/>
                <a:sym typeface="Calibri"/>
              </a:rPr>
              <a:t>back to the participant your understanding of what was said. </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82" name="Google Shape;182;p8"/>
          <p:cNvSpPr txBox="1"/>
          <p:nvPr/>
        </p:nvSpPr>
        <p:spPr>
          <a:xfrm>
            <a:off x="670124" y="490588"/>
            <a:ext cx="11075034" cy="68610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Open Sans"/>
              <a:buNone/>
            </a:pPr>
            <a:r>
              <a:rPr lang="en-GB" sz="3600" cap="none">
                <a:solidFill>
                  <a:schemeClr val="dk1"/>
                </a:solidFill>
                <a:latin typeface="Open Sans"/>
                <a:ea typeface="Open Sans"/>
                <a:cs typeface="Open Sans"/>
                <a:sym typeface="Open Sans"/>
              </a:rPr>
              <a:t>ATTRIBUTES OF A LEADER</a:t>
            </a:r>
            <a:endParaRPr sz="3600" cap="none">
              <a:solidFill>
                <a:schemeClr val="dk1"/>
              </a:solidFill>
              <a:latin typeface="Open Sans"/>
              <a:ea typeface="Open Sans"/>
              <a:cs typeface="Open Sans"/>
              <a:sym typeface="Open Sans"/>
            </a:endParaRPr>
          </a:p>
        </p:txBody>
      </p:sp>
      <p:pic>
        <p:nvPicPr>
          <p:cNvPr descr="Football, Youth Sports, Coach, Sport, Youth, Ball" id="183" name="Google Shape;183;p8"/>
          <p:cNvPicPr preferRelativeResize="0"/>
          <p:nvPr/>
        </p:nvPicPr>
        <p:blipFill rotWithShape="1">
          <a:blip r:embed="rId3">
            <a:alphaModFix/>
          </a:blip>
          <a:srcRect b="9810" l="19089" r="4119" t="0"/>
          <a:stretch/>
        </p:blipFill>
        <p:spPr>
          <a:xfrm>
            <a:off x="6661146" y="1797243"/>
            <a:ext cx="4717095" cy="415498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9"/>
          <p:cNvSpPr txBox="1"/>
          <p:nvPr/>
        </p:nvSpPr>
        <p:spPr>
          <a:xfrm>
            <a:off x="670124" y="1639656"/>
            <a:ext cx="1079333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Calibri"/>
              <a:buNone/>
            </a:pPr>
            <a:r>
              <a:rPr b="1" lang="en-GB" sz="2400">
                <a:solidFill>
                  <a:schemeClr val="dk1"/>
                </a:solidFill>
                <a:latin typeface="Calibri"/>
                <a:ea typeface="Calibri"/>
                <a:cs typeface="Calibri"/>
                <a:sym typeface="Calibri"/>
              </a:rPr>
              <a:t>Organisation</a:t>
            </a:r>
            <a:endParaRPr/>
          </a:p>
          <a:p>
            <a:pPr indent="0" lvl="0" marL="0" marR="0" rtl="0" algn="l">
              <a:spcBef>
                <a:spcPts val="0"/>
              </a:spcBef>
              <a:spcAft>
                <a:spcPts val="0"/>
              </a:spcAft>
              <a:buClr>
                <a:schemeClr val="dk1"/>
              </a:buClr>
              <a:buSzPts val="2400"/>
              <a:buFont typeface="Calibri"/>
              <a:buNone/>
            </a:pPr>
            <a:r>
              <a:rPr lang="en-GB" sz="2400">
                <a:solidFill>
                  <a:schemeClr val="dk1"/>
                </a:solidFill>
                <a:latin typeface="Calibri"/>
                <a:ea typeface="Calibri"/>
                <a:cs typeface="Calibri"/>
                <a:sym typeface="Calibri"/>
              </a:rPr>
              <a:t>A successful leader should be organised and plan sessions in advance. A plan shows the structure of the session, types of activities, intended outcomes and timings. It will also indicate the resources needed.</a:t>
            </a:r>
            <a:endParaRPr/>
          </a:p>
        </p:txBody>
      </p:sp>
      <p:sp>
        <p:nvSpPr>
          <p:cNvPr id="189" name="Google Shape;189;p9"/>
          <p:cNvSpPr txBox="1"/>
          <p:nvPr/>
        </p:nvSpPr>
        <p:spPr>
          <a:xfrm>
            <a:off x="670124" y="490588"/>
            <a:ext cx="11075034" cy="68610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Open Sans"/>
              <a:buNone/>
            </a:pPr>
            <a:r>
              <a:rPr lang="en-GB" sz="3600" cap="none">
                <a:solidFill>
                  <a:schemeClr val="dk1"/>
                </a:solidFill>
                <a:latin typeface="Open Sans"/>
                <a:ea typeface="Open Sans"/>
                <a:cs typeface="Open Sans"/>
                <a:sym typeface="Open Sans"/>
              </a:rPr>
              <a:t>ATTRIBUTES OF A LEADER</a:t>
            </a:r>
            <a:endParaRPr sz="3600" cap="none">
              <a:solidFill>
                <a:schemeClr val="dk1"/>
              </a:solidFill>
              <a:latin typeface="Open Sans"/>
              <a:ea typeface="Open Sans"/>
              <a:cs typeface="Open Sans"/>
              <a:sym typeface="Open Sans"/>
            </a:endParaRPr>
          </a:p>
        </p:txBody>
      </p:sp>
      <p:sp>
        <p:nvSpPr>
          <p:cNvPr id="190" name="Google Shape;190;p9"/>
          <p:cNvSpPr txBox="1"/>
          <p:nvPr/>
        </p:nvSpPr>
        <p:spPr>
          <a:xfrm>
            <a:off x="670124" y="3591119"/>
            <a:ext cx="4043125"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Calibri"/>
              <a:buNone/>
            </a:pPr>
            <a:r>
              <a:rPr b="1" lang="en-GB" sz="2400">
                <a:solidFill>
                  <a:schemeClr val="dk1"/>
                </a:solidFill>
                <a:latin typeface="Calibri"/>
                <a:ea typeface="Calibri"/>
                <a:cs typeface="Calibri"/>
                <a:sym typeface="Calibri"/>
              </a:rPr>
              <a:t>Pre-session </a:t>
            </a:r>
            <a:r>
              <a:rPr lang="en-GB" sz="2400">
                <a:solidFill>
                  <a:schemeClr val="dk1"/>
                </a:solidFill>
                <a:latin typeface="Calibri"/>
                <a:ea typeface="Calibri"/>
                <a:cs typeface="Calibri"/>
                <a:sym typeface="Calibri"/>
              </a:rPr>
              <a:t>– this should involve collecting and checking of all equipment. Safety checks of the goal posts and ball inflation are just two essential checks of a football coach.  </a:t>
            </a:r>
            <a:endParaRPr/>
          </a:p>
        </p:txBody>
      </p:sp>
      <p:pic>
        <p:nvPicPr>
          <p:cNvPr descr="Tennis racquets and balls" id="191" name="Google Shape;191;p9">
            <a:hlinkClick r:id="rId3"/>
          </p:cNvPr>
          <p:cNvPicPr preferRelativeResize="0"/>
          <p:nvPr/>
        </p:nvPicPr>
        <p:blipFill rotWithShape="1">
          <a:blip r:embed="rId4">
            <a:alphaModFix/>
          </a:blip>
          <a:srcRect b="0" l="0" r="0" t="0"/>
          <a:stretch/>
        </p:blipFill>
        <p:spPr>
          <a:xfrm>
            <a:off x="6788988" y="3034804"/>
            <a:ext cx="4588933" cy="289051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hronicle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2021-04-09T06:42:05Z</dcterms:created>
  <dc:creator>Andre Martins</dc:creator>
</cp:coreProperties>
</file>