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416" r:id="rId2"/>
    <p:sldId id="422" r:id="rId3"/>
    <p:sldId id="421" r:id="rId4"/>
    <p:sldId id="417" r:id="rId5"/>
    <p:sldId id="418" r:id="rId6"/>
    <p:sldId id="420" r:id="rId7"/>
  </p:sldIdLst>
  <p:sldSz cx="12801600" cy="9601200" type="A3"/>
  <p:notesSz cx="9926638" cy="143557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66FFFF"/>
    <a:srgbClr val="FF00FF"/>
    <a:srgbClr val="0066FF"/>
    <a:srgbClr val="FFFF66"/>
    <a:srgbClr val="808000"/>
    <a:srgbClr val="FF66CC"/>
    <a:srgbClr val="33CCFF"/>
    <a:srgbClr val="00FF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06" autoAdjust="0"/>
    <p:restoredTop sz="98589" autoAdjust="0"/>
  </p:normalViewPr>
  <p:slideViewPr>
    <p:cSldViewPr>
      <p:cViewPr varScale="1">
        <p:scale>
          <a:sx n="50" d="100"/>
          <a:sy n="50" d="100"/>
        </p:scale>
        <p:origin x="318" y="0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193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718592"/>
          </a:xfrm>
          <a:prstGeom prst="rect">
            <a:avLst/>
          </a:prstGeom>
        </p:spPr>
        <p:txBody>
          <a:bodyPr vert="horz" lIns="132752" tIns="66377" rIns="132752" bIns="66377" rtlCol="0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697" y="0"/>
            <a:ext cx="4302625" cy="718592"/>
          </a:xfrm>
          <a:prstGeom prst="rect">
            <a:avLst/>
          </a:prstGeom>
        </p:spPr>
        <p:txBody>
          <a:bodyPr vert="horz" lIns="132752" tIns="66377" rIns="132752" bIns="66377" rtlCol="0"/>
          <a:lstStyle>
            <a:lvl1pPr algn="r">
              <a:defRPr sz="1700"/>
            </a:lvl1pPr>
          </a:lstStyle>
          <a:p>
            <a:fld id="{1555D222-3260-450D-8057-861D05372FFF}" type="datetimeFigureOut">
              <a:rPr lang="en-GB" smtClean="0"/>
              <a:t>06/02/23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3637171"/>
            <a:ext cx="4302625" cy="718592"/>
          </a:xfrm>
          <a:prstGeom prst="rect">
            <a:avLst/>
          </a:prstGeom>
        </p:spPr>
        <p:txBody>
          <a:bodyPr vert="horz" lIns="132752" tIns="66377" rIns="132752" bIns="66377" rtlCol="0" anchor="b"/>
          <a:lstStyle>
            <a:lvl1pPr algn="l">
              <a:defRPr sz="17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697" y="13637171"/>
            <a:ext cx="4302625" cy="718592"/>
          </a:xfrm>
          <a:prstGeom prst="rect">
            <a:avLst/>
          </a:prstGeom>
        </p:spPr>
        <p:txBody>
          <a:bodyPr vert="horz" lIns="132752" tIns="66377" rIns="132752" bIns="66377" rtlCol="0" anchor="b"/>
          <a:lstStyle>
            <a:lvl1pPr algn="r">
              <a:defRPr sz="1700"/>
            </a:lvl1pPr>
          </a:lstStyle>
          <a:p>
            <a:fld id="{FEF3F78B-438B-42FD-A9AA-C969270517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8319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 userDrawn="1"/>
        </p:nvSpPr>
        <p:spPr bwMode="auto">
          <a:xfrm>
            <a:off x="352425" y="336550"/>
            <a:ext cx="12096750" cy="8678863"/>
          </a:xfrm>
          <a:prstGeom prst="roundRect">
            <a:avLst>
              <a:gd name="adj" fmla="val 6250"/>
            </a:avLst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TextBox 7"/>
          <p:cNvSpPr txBox="1"/>
          <p:nvPr userDrawn="1"/>
        </p:nvSpPr>
        <p:spPr>
          <a:xfrm>
            <a:off x="1257300" y="9015413"/>
            <a:ext cx="112871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Forte" pitchFamily="66" charset="0"/>
              </a:rPr>
              <a:t>BTEC First Diploma in Art &amp; Design –  </a:t>
            </a:r>
            <a:r>
              <a:rPr lang="fr-FR" dirty="0">
                <a:latin typeface="Forte" pitchFamily="66" charset="0"/>
              </a:rPr>
              <a:t>Unit 7- Working with Graphic Design Briefs</a:t>
            </a:r>
            <a:endParaRPr lang="en-US" dirty="0">
              <a:latin typeface="Forte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384175"/>
            <a:ext cx="11522075" cy="1600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9763" y="2239963"/>
            <a:ext cx="11522075" cy="63373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397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563" y="8743950"/>
            <a:ext cx="40544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1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37DE2-CE36-4529-8B0B-ADE3F65F4F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 userDrawn="1"/>
        </p:nvSpPr>
        <p:spPr bwMode="auto">
          <a:xfrm>
            <a:off x="352425" y="336550"/>
            <a:ext cx="12096750" cy="8678863"/>
          </a:xfrm>
          <a:prstGeom prst="roundRect">
            <a:avLst>
              <a:gd name="adj" fmla="val 6250"/>
            </a:avLst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TextBox 7"/>
          <p:cNvSpPr txBox="1"/>
          <p:nvPr userDrawn="1"/>
        </p:nvSpPr>
        <p:spPr>
          <a:xfrm>
            <a:off x="1257300" y="9015413"/>
            <a:ext cx="112871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Forte" pitchFamily="66" charset="0"/>
              </a:rPr>
              <a:t>BTEC First Diploma in Art &amp; Design –  </a:t>
            </a:r>
            <a:r>
              <a:rPr lang="fr-FR" dirty="0">
                <a:latin typeface="Forte" pitchFamily="66" charset="0"/>
              </a:rPr>
              <a:t>Unit 7- Working with Graphic Design Briefs</a:t>
            </a:r>
            <a:endParaRPr lang="en-US" dirty="0">
              <a:latin typeface="Forte" pitchFamily="66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2113" y="384175"/>
            <a:ext cx="2879725" cy="819308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9763" y="384175"/>
            <a:ext cx="8489950" cy="81930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397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563" y="8743950"/>
            <a:ext cx="40544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1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76AD4-8651-4E6F-BC45-88270118A23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384175"/>
            <a:ext cx="11522075" cy="1600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763" y="2239963"/>
            <a:ext cx="11522075" cy="6337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438" y="2982913"/>
            <a:ext cx="10880725" cy="20574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875" y="5440363"/>
            <a:ext cx="8959850" cy="2454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 userDrawn="1"/>
        </p:nvSpPr>
        <p:spPr bwMode="auto">
          <a:xfrm>
            <a:off x="352425" y="336550"/>
            <a:ext cx="12096750" cy="8678863"/>
          </a:xfrm>
          <a:prstGeom prst="roundRect">
            <a:avLst>
              <a:gd name="adj" fmla="val 6250"/>
            </a:avLst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TextBox 7"/>
          <p:cNvSpPr txBox="1"/>
          <p:nvPr userDrawn="1"/>
        </p:nvSpPr>
        <p:spPr>
          <a:xfrm>
            <a:off x="1257300" y="9015413"/>
            <a:ext cx="112871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Forte" pitchFamily="66" charset="0"/>
              </a:rPr>
              <a:t>BTEC First Diploma in Art &amp; Design –  </a:t>
            </a:r>
            <a:r>
              <a:rPr lang="fr-FR" dirty="0">
                <a:latin typeface="Forte" pitchFamily="66" charset="0"/>
              </a:rPr>
              <a:t>Unit 7- Working with Graphic Design Briefs</a:t>
            </a:r>
            <a:endParaRPr lang="en-US" dirty="0">
              <a:latin typeface="Forte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6169025"/>
            <a:ext cx="10880725" cy="19081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4068763"/>
            <a:ext cx="10880725" cy="21002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397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563" y="8743950"/>
            <a:ext cx="40544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1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9E251-213F-45FD-A552-8897DD5F9E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>
            <a:spLocks noChangeArrowheads="1"/>
          </p:cNvSpPr>
          <p:nvPr userDrawn="1"/>
        </p:nvSpPr>
        <p:spPr bwMode="auto">
          <a:xfrm>
            <a:off x="352425" y="336550"/>
            <a:ext cx="12096750" cy="8678863"/>
          </a:xfrm>
          <a:prstGeom prst="roundRect">
            <a:avLst>
              <a:gd name="adj" fmla="val 6250"/>
            </a:avLst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TextBox 7"/>
          <p:cNvSpPr txBox="1"/>
          <p:nvPr userDrawn="1"/>
        </p:nvSpPr>
        <p:spPr>
          <a:xfrm>
            <a:off x="1257300" y="9015413"/>
            <a:ext cx="112871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Forte" pitchFamily="66" charset="0"/>
              </a:rPr>
              <a:t>BTEC First Diploma in Art &amp; Design –  </a:t>
            </a:r>
            <a:r>
              <a:rPr lang="fr-FR" dirty="0">
                <a:latin typeface="Forte" pitchFamily="66" charset="0"/>
              </a:rPr>
              <a:t>Unit 7- Working with Graphic Design Briefs</a:t>
            </a:r>
            <a:endParaRPr lang="en-US" dirty="0">
              <a:latin typeface="Forte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384175"/>
            <a:ext cx="11522075" cy="1600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9763" y="2239963"/>
            <a:ext cx="5684837" cy="63373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77000" y="2239963"/>
            <a:ext cx="5684838" cy="63373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397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563" y="8743950"/>
            <a:ext cx="40544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1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34B9E-403A-43BA-AC17-B300FC8228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 userDrawn="1"/>
        </p:nvSpPr>
        <p:spPr bwMode="auto">
          <a:xfrm>
            <a:off x="352425" y="336550"/>
            <a:ext cx="12096750" cy="8678863"/>
          </a:xfrm>
          <a:prstGeom prst="roundRect">
            <a:avLst>
              <a:gd name="adj" fmla="val 6250"/>
            </a:avLst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1257300" y="9015413"/>
            <a:ext cx="112871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Forte" pitchFamily="66" charset="0"/>
              </a:rPr>
              <a:t>BTEC First Diploma in Art &amp; Design –  </a:t>
            </a:r>
            <a:r>
              <a:rPr lang="fr-FR" dirty="0">
                <a:latin typeface="Forte" pitchFamily="66" charset="0"/>
              </a:rPr>
              <a:t>Unit 7- Working with Graphic Design Briefs</a:t>
            </a:r>
            <a:endParaRPr lang="en-US" dirty="0">
              <a:latin typeface="Forte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384175"/>
            <a:ext cx="11522075" cy="1600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763" y="2149475"/>
            <a:ext cx="5656262" cy="895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763" y="3044825"/>
            <a:ext cx="5656262" cy="55324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2400" y="2149475"/>
            <a:ext cx="5659438" cy="895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2400" y="3044825"/>
            <a:ext cx="5659438" cy="55324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>
          <a:xfrm>
            <a:off x="6397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3563" y="8743950"/>
            <a:ext cx="40544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741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7D645-D05E-4CAF-94D5-337FD66A03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/>
          <p:cNvSpPr>
            <a:spLocks noChangeArrowheads="1"/>
          </p:cNvSpPr>
          <p:nvPr userDrawn="1"/>
        </p:nvSpPr>
        <p:spPr bwMode="auto">
          <a:xfrm>
            <a:off x="352425" y="336550"/>
            <a:ext cx="12096750" cy="8678863"/>
          </a:xfrm>
          <a:prstGeom prst="roundRect">
            <a:avLst>
              <a:gd name="adj" fmla="val 6250"/>
            </a:avLst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Box 7"/>
          <p:cNvSpPr txBox="1"/>
          <p:nvPr userDrawn="1"/>
        </p:nvSpPr>
        <p:spPr>
          <a:xfrm>
            <a:off x="1257300" y="9015413"/>
            <a:ext cx="112871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Forte" pitchFamily="66" charset="0"/>
              </a:rPr>
              <a:t>BTEC First Diploma in Art &amp; Design –  </a:t>
            </a:r>
            <a:r>
              <a:rPr lang="fr-FR" dirty="0">
                <a:latin typeface="Forte" pitchFamily="66" charset="0"/>
              </a:rPr>
              <a:t>Unit 7- Working with Graphic Design Briefs</a:t>
            </a:r>
            <a:endParaRPr lang="en-US" dirty="0">
              <a:latin typeface="Forte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384175"/>
            <a:ext cx="11522075" cy="1600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397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3563" y="8743950"/>
            <a:ext cx="40544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41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687C6-F99C-45C1-B20A-CEC048F4C2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 userDrawn="1"/>
        </p:nvSpPr>
        <p:spPr bwMode="auto">
          <a:xfrm>
            <a:off x="352425" y="336550"/>
            <a:ext cx="12096750" cy="8678863"/>
          </a:xfrm>
          <a:prstGeom prst="roundRect">
            <a:avLst>
              <a:gd name="adj" fmla="val 6250"/>
            </a:avLst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>
            <a:spLocks noChangeArrowheads="1"/>
          </p:cNvSpPr>
          <p:nvPr userDrawn="1"/>
        </p:nvSpPr>
        <p:spPr bwMode="auto">
          <a:xfrm>
            <a:off x="352425" y="336550"/>
            <a:ext cx="12096750" cy="8678863"/>
          </a:xfrm>
          <a:prstGeom prst="roundRect">
            <a:avLst>
              <a:gd name="adj" fmla="val 6250"/>
            </a:avLst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TextBox 7"/>
          <p:cNvSpPr txBox="1"/>
          <p:nvPr userDrawn="1"/>
        </p:nvSpPr>
        <p:spPr>
          <a:xfrm>
            <a:off x="1257300" y="9015413"/>
            <a:ext cx="112871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Forte" pitchFamily="66" charset="0"/>
              </a:rPr>
              <a:t>BTEC First Diploma in Art &amp; Design –  </a:t>
            </a:r>
            <a:r>
              <a:rPr lang="fr-FR" dirty="0">
                <a:latin typeface="Forte" pitchFamily="66" charset="0"/>
              </a:rPr>
              <a:t>Unit 7- Working with Graphic Design Briefs</a:t>
            </a:r>
            <a:endParaRPr lang="en-US" dirty="0">
              <a:latin typeface="Forte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63" y="382588"/>
            <a:ext cx="4211637" cy="16271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388" y="382588"/>
            <a:ext cx="7156450" cy="81946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9763" y="2009775"/>
            <a:ext cx="4211637" cy="6567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397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563" y="8743950"/>
            <a:ext cx="40544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1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EDB79-36BE-492B-A9B9-68B1DDFDEC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>
            <a:spLocks noChangeArrowheads="1"/>
          </p:cNvSpPr>
          <p:nvPr userDrawn="1"/>
        </p:nvSpPr>
        <p:spPr bwMode="auto">
          <a:xfrm>
            <a:off x="352425" y="336550"/>
            <a:ext cx="12096750" cy="8678863"/>
          </a:xfrm>
          <a:prstGeom prst="roundRect">
            <a:avLst>
              <a:gd name="adj" fmla="val 6250"/>
            </a:avLst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TextBox 7"/>
          <p:cNvSpPr txBox="1"/>
          <p:nvPr userDrawn="1"/>
        </p:nvSpPr>
        <p:spPr>
          <a:xfrm>
            <a:off x="1257300" y="9015413"/>
            <a:ext cx="11287125" cy="4778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dirty="0">
                <a:latin typeface="Forte" pitchFamily="66" charset="0"/>
              </a:rPr>
              <a:t>BTEC First Diploma in Art &amp; Design –  </a:t>
            </a:r>
            <a:r>
              <a:rPr lang="fr-FR" dirty="0">
                <a:latin typeface="Forte" pitchFamily="66" charset="0"/>
              </a:rPr>
              <a:t>Unit 7- Working with Graphic Design Briefs</a:t>
            </a:r>
            <a:endParaRPr lang="en-US" dirty="0">
              <a:latin typeface="Forte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838" y="6721475"/>
            <a:ext cx="7680325" cy="79216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838" y="857250"/>
            <a:ext cx="7680325" cy="57610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838" y="7513638"/>
            <a:ext cx="7680325" cy="1127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6397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563" y="8743950"/>
            <a:ext cx="40544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163" y="8743950"/>
            <a:ext cx="2987675" cy="666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F377C-28D8-47A4-9104-5785F255CF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352425" y="336550"/>
            <a:ext cx="12096750" cy="8678863"/>
          </a:xfrm>
          <a:prstGeom prst="roundRect">
            <a:avLst>
              <a:gd name="adj" fmla="val 6250"/>
            </a:avLst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2425" y="9015413"/>
            <a:ext cx="12192000" cy="581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dirty="0">
                <a:latin typeface="Comic Sans MS" pitchFamily="66" charset="0"/>
              </a:rPr>
              <a:t>BTEC Tech Award in  ART AND DESIGN PRACTICE Level 1/Level 2</a:t>
            </a:r>
          </a:p>
          <a:p>
            <a:pPr>
              <a:defRPr/>
            </a:pPr>
            <a:r>
              <a:rPr lang="en-GB" sz="1600" dirty="0">
                <a:latin typeface="Comic Sans MS" pitchFamily="66" charset="0"/>
              </a:rPr>
              <a:t>Assignment</a:t>
            </a:r>
            <a:r>
              <a:rPr lang="en-GB" sz="1600" baseline="0" dirty="0">
                <a:latin typeface="Comic Sans MS" pitchFamily="66" charset="0"/>
              </a:rPr>
              <a:t> Title: Design Styles</a:t>
            </a:r>
            <a:endParaRPr lang="en-US" sz="1600" dirty="0">
              <a:latin typeface="Comic Sans MS" pitchFamily="66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60" r:id="rId12"/>
    <p:sldLayoutId id="2147483659" r:id="rId13"/>
    <p:sldLayoutId id="2147483658" r:id="rId14"/>
  </p:sldLayoutIdLst>
  <p:txStyles>
    <p:titleStyle>
      <a:lvl1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2pPr>
      <a:lvl3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3pPr>
      <a:lvl4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4pPr>
      <a:lvl5pPr algn="ctr" defTabSz="1279525" rtl="0" eaLnBrk="0" fontAlgn="base" hangingPunct="0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5pPr>
      <a:lvl6pPr marL="4572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6pPr>
      <a:lvl7pPr marL="9144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1279525" rtl="0" fontAlgn="base">
        <a:spcBef>
          <a:spcPct val="0"/>
        </a:spcBef>
        <a:spcAft>
          <a:spcPct val="0"/>
        </a:spcAft>
        <a:defRPr sz="6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479425" indent="-479425" algn="l" defTabSz="1279525" rtl="0" eaLnBrk="0" fontAlgn="base" hangingPunct="0">
        <a:spcBef>
          <a:spcPct val="20000"/>
        </a:spcBef>
        <a:spcAft>
          <a:spcPct val="0"/>
        </a:spcAft>
        <a:buChar char="•"/>
        <a:defRPr sz="4500">
          <a:solidFill>
            <a:schemeClr val="tx1"/>
          </a:solidFill>
          <a:latin typeface="+mn-lt"/>
          <a:ea typeface="+mn-ea"/>
          <a:cs typeface="+mn-cs"/>
        </a:defRPr>
      </a:lvl1pPr>
      <a:lvl2pPr marL="1039813" indent="-400050" algn="l" defTabSz="1279525" rtl="0" eaLnBrk="0" fontAlgn="base" hangingPunct="0">
        <a:spcBef>
          <a:spcPct val="20000"/>
        </a:spcBef>
        <a:spcAft>
          <a:spcPct val="0"/>
        </a:spcAft>
        <a:buChar char="–"/>
        <a:defRPr sz="3900">
          <a:solidFill>
            <a:schemeClr val="tx1"/>
          </a:solidFill>
          <a:latin typeface="+mn-lt"/>
          <a:cs typeface="+mn-cs"/>
        </a:defRPr>
      </a:lvl2pPr>
      <a:lvl3pPr marL="1600200" indent="-320675" algn="l" defTabSz="1279525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cs typeface="+mn-cs"/>
        </a:defRPr>
      </a:lvl3pPr>
      <a:lvl4pPr marL="2239963" indent="-319088" algn="l" defTabSz="1279525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4pPr>
      <a:lvl5pPr marL="2879725" indent="-319088" algn="l" defTabSz="1279525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5pPr>
      <a:lvl6pPr marL="3336925" indent="-319088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6pPr>
      <a:lvl7pPr marL="3794125" indent="-319088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7pPr>
      <a:lvl8pPr marL="4251325" indent="-319088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8pPr>
      <a:lvl9pPr marL="4708525" indent="-319088" algn="l" defTabSz="1279525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 rot="16200000">
            <a:off x="-4723211" y="4043292"/>
            <a:ext cx="97691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dirty="0"/>
              <a:t>Design Experimentation and application of specialist skills: Styrofoam and Cardboard Modelling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68152" y="391269"/>
            <a:ext cx="11449050" cy="42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GB" sz="1300" dirty="0"/>
              <a:t>Making methods experimentation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GB" sz="1300" b="1" dirty="0"/>
              <a:t>Explain around your photos –</a:t>
            </a:r>
          </a:p>
          <a:p>
            <a:pPr marL="228600" indent="-228600">
              <a:lnSpc>
                <a:spcPct val="15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GB" sz="1300" dirty="0"/>
              <a:t>What have you done?</a:t>
            </a:r>
          </a:p>
          <a:p>
            <a:pPr marL="228600" indent="-228600">
              <a:lnSpc>
                <a:spcPct val="15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GB" sz="1300" dirty="0"/>
              <a:t>What tools / equipment / machinery have you used?</a:t>
            </a:r>
          </a:p>
          <a:p>
            <a:pPr marL="228600" indent="-228600">
              <a:lnSpc>
                <a:spcPct val="15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GB" sz="1300" dirty="0"/>
              <a:t>How have you used them?</a:t>
            </a:r>
          </a:p>
          <a:p>
            <a:pPr marL="228600" indent="-228600">
              <a:lnSpc>
                <a:spcPct val="15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GB" sz="1300" dirty="0"/>
              <a:t>Why did you use them – What part / or whole section are you practicing making?</a:t>
            </a:r>
          </a:p>
          <a:p>
            <a:pPr marL="228600" indent="-228600">
              <a:lnSpc>
                <a:spcPct val="15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GB" sz="1300" dirty="0"/>
              <a:t>What are the H&amp;S considerations?</a:t>
            </a:r>
          </a:p>
          <a:p>
            <a:pPr marL="228600" indent="-228600">
              <a:lnSpc>
                <a:spcPct val="15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GB" sz="1300" dirty="0"/>
              <a:t>Did you encounter any problems and how did you overcome them?</a:t>
            </a:r>
          </a:p>
          <a:p>
            <a:pPr marL="228600" indent="-228600">
              <a:lnSpc>
                <a:spcPct val="15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GB" sz="1300" dirty="0"/>
              <a:t>Is the method of making right for what you trying to realise? – Are you pleased with the results?</a:t>
            </a:r>
          </a:p>
          <a:p>
            <a:pPr marL="228600" indent="-228600">
              <a:lnSpc>
                <a:spcPct val="15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GB" sz="1300" dirty="0"/>
              <a:t>What are your next steps? – Do you need to change your making approach before making final design?</a:t>
            </a:r>
          </a:p>
          <a:p>
            <a:pPr>
              <a:spcBef>
                <a:spcPct val="50000"/>
              </a:spcBef>
            </a:pPr>
            <a:endParaRPr lang="en-GB" sz="1200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05377" y="6528792"/>
            <a:ext cx="11449050" cy="119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300" b="1" dirty="0"/>
              <a:t>Materials experimentation</a:t>
            </a:r>
          </a:p>
          <a:p>
            <a:pPr>
              <a:spcBef>
                <a:spcPct val="50000"/>
              </a:spcBef>
            </a:pPr>
            <a:r>
              <a:rPr lang="en-GB" sz="1300" dirty="0"/>
              <a:t>Suggestion – </a:t>
            </a: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r>
              <a:rPr lang="en-GB" sz="1300" dirty="0"/>
              <a:t>Include images, samples of the materials you may use. Explain reasons for choice, good points, bad points, suitable finish</a:t>
            </a:r>
          </a:p>
          <a:p>
            <a:pPr>
              <a:spcBef>
                <a:spcPct val="50000"/>
              </a:spcBef>
            </a:pPr>
            <a:endParaRPr lang="en-GB" sz="1300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10001200" y="7104856"/>
            <a:ext cx="2088232" cy="432048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Vacuum forming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9929192" y="552128"/>
            <a:ext cx="2088232" cy="432048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Laser</a:t>
            </a:r>
            <a:r>
              <a:rPr kumimoji="0" lang="en-GB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cutting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0001200" y="7608912"/>
            <a:ext cx="2088232" cy="432048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Wood</a:t>
            </a:r>
            <a:r>
              <a:rPr kumimoji="0" lang="en-GB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laminating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9641160" y="4656584"/>
            <a:ext cx="2468137" cy="64807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Gluing acrylic</a:t>
            </a:r>
            <a:r>
              <a:rPr kumimoji="0" lang="en-GB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together using </a:t>
            </a:r>
            <a:r>
              <a:rPr kumimoji="0" lang="en-GB" sz="14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tensol</a:t>
            </a:r>
            <a:r>
              <a:rPr kumimoji="0" lang="en-GB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cement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9713168" y="6096744"/>
            <a:ext cx="2468137" cy="64807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Cutting wood </a:t>
            </a:r>
            <a:r>
              <a:rPr lang="en-GB" sz="1400" dirty="0"/>
              <a:t>using </a:t>
            </a:r>
            <a:r>
              <a:rPr lang="en-GB" sz="1400" dirty="0" err="1"/>
              <a:t>tenon</a:t>
            </a:r>
            <a:r>
              <a:rPr lang="en-GB" sz="1400" dirty="0"/>
              <a:t> / coping / scroll saw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9713168" y="3072408"/>
            <a:ext cx="2468137" cy="64807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Joining wood using PVA / nails / screws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9785176" y="8112968"/>
            <a:ext cx="2468137" cy="64807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Using the wood lathe / metal lathe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9713168" y="2280320"/>
            <a:ext cx="2664296" cy="64807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Cutting a practice</a:t>
            </a:r>
            <a:r>
              <a:rPr kumimoji="0" lang="en-GB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joint – lap joint using chisel / </a:t>
            </a:r>
            <a:r>
              <a:rPr kumimoji="0" lang="en-GB" sz="14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tenon</a:t>
            </a:r>
            <a:r>
              <a:rPr kumimoji="0" lang="en-GB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saw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9281120" y="3864496"/>
            <a:ext cx="3135161" cy="64807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Cutting / shaping / filing acrylic using scroll saw / file / wet and dry</a:t>
            </a:r>
            <a:r>
              <a:rPr kumimoji="0" lang="en-GB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paper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9929192" y="1128192"/>
            <a:ext cx="2088232" cy="432048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Using</a:t>
            </a:r>
            <a:r>
              <a:rPr kumimoji="0" lang="en-GB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the mitre saw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9929192" y="1704256"/>
            <a:ext cx="2088232" cy="432048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Using</a:t>
            </a:r>
            <a:r>
              <a:rPr kumimoji="0" lang="en-GB" sz="1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the table router</a:t>
            </a:r>
            <a:endParaRPr kumimoji="0" lang="en-GB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9713168" y="5376664"/>
            <a:ext cx="2468137" cy="648072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Polishing acrylic using the polishing mop </a:t>
            </a:r>
          </a:p>
        </p:txBody>
      </p:sp>
    </p:spTree>
    <p:extLst>
      <p:ext uri="{BB962C8B-B14F-4D97-AF65-F5344CB8AC3E}">
        <p14:creationId xmlns:p14="http://schemas.microsoft.com/office/powerpoint/2010/main" val="53382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 rot="16200000">
            <a:off x="-4723211" y="4043292"/>
            <a:ext cx="97691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dirty="0"/>
              <a:t>Design Experimentation and application of specialist skills: Styrofoam and Cardboard Modelling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41713" y="9629673"/>
            <a:ext cx="11449050" cy="119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300" b="1" dirty="0"/>
              <a:t>Materials experimentation</a:t>
            </a:r>
          </a:p>
          <a:p>
            <a:pPr>
              <a:spcBef>
                <a:spcPct val="50000"/>
              </a:spcBef>
            </a:pPr>
            <a:r>
              <a:rPr lang="en-GB" sz="1300" dirty="0"/>
              <a:t>Suggestion – </a:t>
            </a: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r>
              <a:rPr lang="en-GB" sz="1300" dirty="0"/>
              <a:t>Include images, samples of the materials you may use. Explain reasons for choice, good points, bad points, suitable finish</a:t>
            </a:r>
          </a:p>
          <a:p>
            <a:pPr>
              <a:spcBef>
                <a:spcPct val="50000"/>
              </a:spcBef>
            </a:pPr>
            <a:endParaRPr lang="en-GB" sz="1300" dirty="0"/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568152" y="-1192634"/>
            <a:ext cx="11449050" cy="119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300" b="1" dirty="0"/>
              <a:t>Prototype model outcomes</a:t>
            </a:r>
          </a:p>
          <a:p>
            <a:pPr>
              <a:spcBef>
                <a:spcPct val="50000"/>
              </a:spcBef>
            </a:pPr>
            <a:r>
              <a:rPr lang="en-GB" sz="1300" dirty="0"/>
              <a:t>Suggestion – </a:t>
            </a: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r>
              <a:rPr lang="en-GB" sz="1300" dirty="0"/>
              <a:t>Copy and paste photos of your outcomes in here and write explanations around them answering the questions from slide 2.</a:t>
            </a:r>
          </a:p>
          <a:p>
            <a:pPr>
              <a:spcBef>
                <a:spcPct val="50000"/>
              </a:spcBef>
            </a:pPr>
            <a:endParaRPr lang="en-GB" sz="1300" dirty="0"/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413393" y="-672607"/>
            <a:ext cx="72008" cy="6241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161365" y="9629674"/>
            <a:ext cx="0" cy="8595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1C61F078-F400-4B5D-B976-101B4F58AE1B}"/>
              </a:ext>
            </a:extLst>
          </p:cNvPr>
          <p:cNvSpPr/>
          <p:nvPr/>
        </p:nvSpPr>
        <p:spPr>
          <a:xfrm>
            <a:off x="603226" y="5880720"/>
            <a:ext cx="10009112" cy="2684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GB" sz="1100" dirty="0"/>
              <a:t>What have you done?</a:t>
            </a:r>
          </a:p>
          <a:p>
            <a:pPr marL="228600" indent="-228600">
              <a:lnSpc>
                <a:spcPct val="15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GB" sz="1100" dirty="0"/>
              <a:t>What tools / equipment / machinery have you used?</a:t>
            </a:r>
          </a:p>
          <a:p>
            <a:pPr marL="228600" indent="-228600">
              <a:lnSpc>
                <a:spcPct val="15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GB" sz="1100" dirty="0"/>
              <a:t>How have you used them?</a:t>
            </a:r>
          </a:p>
          <a:p>
            <a:pPr marL="228600" indent="-228600">
              <a:lnSpc>
                <a:spcPct val="15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GB" sz="1100" dirty="0"/>
              <a:t>Why did you use them – What part / or whole section are you practicing making?</a:t>
            </a:r>
          </a:p>
          <a:p>
            <a:pPr marL="228600" indent="-228600">
              <a:lnSpc>
                <a:spcPct val="15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GB" sz="1100" dirty="0"/>
              <a:t>What are the H&amp;S considerations?</a:t>
            </a:r>
          </a:p>
          <a:p>
            <a:pPr marL="228600" indent="-228600">
              <a:lnSpc>
                <a:spcPct val="15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GB" sz="1100" dirty="0"/>
              <a:t>Did you encounter any problems and how did you overcome them?</a:t>
            </a:r>
          </a:p>
          <a:p>
            <a:pPr marL="228600" indent="-228600">
              <a:lnSpc>
                <a:spcPct val="15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GB" sz="1100" dirty="0"/>
              <a:t>Is the method of making right for what you trying to realise? – Are you pleased with the results?</a:t>
            </a:r>
          </a:p>
          <a:p>
            <a:pPr marL="228600" indent="-228600">
              <a:lnSpc>
                <a:spcPct val="150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GB" sz="1100" dirty="0"/>
              <a:t>What are your next steps? – Do you need to change your making approach before making final design?</a:t>
            </a:r>
          </a:p>
        </p:txBody>
      </p:sp>
    </p:spTree>
    <p:extLst>
      <p:ext uri="{BB962C8B-B14F-4D97-AF65-F5344CB8AC3E}">
        <p14:creationId xmlns:p14="http://schemas.microsoft.com/office/powerpoint/2010/main" val="1308452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 rot="16200000">
            <a:off x="-4339869" y="4339870"/>
            <a:ext cx="90490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/>
              <a:t>Design Experimentation and application of specialist skills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8152" y="974555"/>
            <a:ext cx="12073234" cy="8074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60" dirty="0"/>
              <a:t>Write the title </a:t>
            </a:r>
            <a:r>
              <a:rPr lang="en-GB" sz="1260" b="1" u="sng" dirty="0"/>
              <a:t>Making Methods and Materials Experimentation 	</a:t>
            </a:r>
            <a:r>
              <a:rPr lang="en-GB" sz="1260" dirty="0"/>
              <a:t>Around your photos answer the following</a:t>
            </a:r>
          </a:p>
          <a:p>
            <a:endParaRPr lang="en-GB" sz="1260" dirty="0"/>
          </a:p>
          <a:p>
            <a:r>
              <a:rPr lang="en-GB" sz="1260" dirty="0"/>
              <a:t> </a:t>
            </a:r>
            <a:r>
              <a:rPr lang="en-GB" sz="1260" b="1" dirty="0"/>
              <a:t>1.What are you doing in the photo?  What does the photo show?	</a:t>
            </a:r>
            <a:r>
              <a:rPr lang="en-GB" sz="1260" dirty="0"/>
              <a:t>This is a photograph I took of….</a:t>
            </a:r>
          </a:p>
          <a:p>
            <a:r>
              <a:rPr lang="en-GB" sz="1260" dirty="0"/>
              <a:t>						The materials, tools, equipment and techniques I used are…</a:t>
            </a:r>
          </a:p>
          <a:p>
            <a:r>
              <a:rPr lang="en-GB" sz="1260" dirty="0"/>
              <a:t>						To work safely I needed to…</a:t>
            </a:r>
          </a:p>
          <a:p>
            <a:endParaRPr lang="en-US" sz="1260" dirty="0"/>
          </a:p>
          <a:p>
            <a:r>
              <a:rPr lang="en-GB" sz="1260" b="1" dirty="0"/>
              <a:t>2. What did you learn from doing it?				</a:t>
            </a:r>
            <a:r>
              <a:rPr lang="en-GB" sz="1260" dirty="0"/>
              <a:t>I found it easy / difficult to make because…</a:t>
            </a:r>
          </a:p>
          <a:p>
            <a:r>
              <a:rPr lang="en-GB" sz="1260" b="1" dirty="0"/>
              <a:t>                                                                                                                           </a:t>
            </a:r>
            <a:r>
              <a:rPr lang="en-GB" sz="1260" dirty="0"/>
              <a:t>To get ideas about…</a:t>
            </a:r>
          </a:p>
          <a:p>
            <a:r>
              <a:rPr lang="en-GB" sz="1260" dirty="0"/>
              <a:t>						To get me thinking about…</a:t>
            </a:r>
          </a:p>
          <a:p>
            <a:r>
              <a:rPr lang="en-GB" sz="1260" dirty="0"/>
              <a:t>						To show what I have learned…</a:t>
            </a:r>
          </a:p>
          <a:p>
            <a:r>
              <a:rPr lang="en-GB" sz="1260" dirty="0"/>
              <a:t>						To explore the idea of….</a:t>
            </a:r>
          </a:p>
          <a:p>
            <a:r>
              <a:rPr lang="en-GB" sz="1260" dirty="0"/>
              <a:t>						To examine the shape  form / texture / pattern of…</a:t>
            </a:r>
          </a:p>
          <a:p>
            <a:r>
              <a:rPr lang="en-GB" sz="1260" dirty="0"/>
              <a:t>						To analyse the style of…</a:t>
            </a:r>
          </a:p>
          <a:p>
            <a:r>
              <a:rPr lang="en-GB" sz="1260" dirty="0"/>
              <a:t>						To try the technique of…</a:t>
            </a:r>
          </a:p>
          <a:p>
            <a:r>
              <a:rPr lang="en-GB" sz="1260" dirty="0"/>
              <a:t>						To practice…</a:t>
            </a:r>
          </a:p>
          <a:p>
            <a:r>
              <a:rPr lang="en-GB" sz="1260" dirty="0"/>
              <a:t>						To develop my skills in…</a:t>
            </a:r>
          </a:p>
          <a:p>
            <a:r>
              <a:rPr lang="en-GB" sz="1260" dirty="0"/>
              <a:t>						</a:t>
            </a:r>
          </a:p>
          <a:p>
            <a:endParaRPr lang="en-GB" sz="1260" dirty="0"/>
          </a:p>
          <a:p>
            <a:r>
              <a:rPr lang="en-GB" sz="1260" b="1" dirty="0"/>
              <a:t>3. What did you find out from doing this making experimentation – is it a process you will use again to make your container / planter / paper weight?										</a:t>
            </a:r>
            <a:r>
              <a:rPr lang="en-GB" sz="1260" dirty="0"/>
              <a:t>I am pleased with the way…</a:t>
            </a:r>
          </a:p>
          <a:p>
            <a:r>
              <a:rPr lang="en-GB" sz="1260" dirty="0"/>
              <a:t>									One good part of the work is…</a:t>
            </a:r>
          </a:p>
          <a:p>
            <a:r>
              <a:rPr lang="en-GB" sz="1260" dirty="0"/>
              <a:t>									The best feature of the work is…</a:t>
            </a:r>
          </a:p>
          <a:p>
            <a:r>
              <a:rPr lang="en-GB" sz="1260" dirty="0"/>
              <a:t>									I am not happy with…</a:t>
            </a:r>
          </a:p>
          <a:p>
            <a:r>
              <a:rPr lang="en-GB" sz="1260" dirty="0"/>
              <a:t>									One area I could improve is…</a:t>
            </a:r>
          </a:p>
          <a:p>
            <a:r>
              <a:rPr lang="en-GB" sz="1260" dirty="0"/>
              <a:t>									The least successful part of the work is…</a:t>
            </a:r>
          </a:p>
          <a:p>
            <a:r>
              <a:rPr lang="en-GB" sz="1260" dirty="0"/>
              <a:t>									I wish I had…</a:t>
            </a:r>
          </a:p>
          <a:p>
            <a:endParaRPr lang="en-GB" sz="1260" b="1" dirty="0"/>
          </a:p>
          <a:p>
            <a:r>
              <a:rPr lang="en-GB" sz="1260" b="1" dirty="0"/>
              <a:t>4. What did you find out about the materials – did they cut, shape, finish like expected?		</a:t>
            </a:r>
            <a:r>
              <a:rPr lang="en-GB" sz="1260" dirty="0"/>
              <a:t>I made it using…</a:t>
            </a:r>
          </a:p>
          <a:p>
            <a:r>
              <a:rPr lang="en-GB" sz="1260" dirty="0"/>
              <a:t>									I found it easy / difficult to use because…</a:t>
            </a:r>
          </a:p>
          <a:p>
            <a:endParaRPr lang="en-GB" sz="1260" b="1" dirty="0"/>
          </a:p>
          <a:p>
            <a:r>
              <a:rPr lang="en-GB" sz="1260" b="1" dirty="0"/>
              <a:t>5. What are your next steps? Will you use the same method or change making methods and materials to make your speaker?	</a:t>
            </a:r>
          </a:p>
          <a:p>
            <a:r>
              <a:rPr lang="en-GB" sz="1260" b="1" dirty="0"/>
              <a:t>									</a:t>
            </a:r>
            <a:r>
              <a:rPr lang="en-GB" sz="1260" dirty="0"/>
              <a:t>I improved my skills in..</a:t>
            </a:r>
          </a:p>
          <a:p>
            <a:r>
              <a:rPr lang="en-GB" sz="1260" dirty="0"/>
              <a:t>									I got better at…</a:t>
            </a:r>
          </a:p>
          <a:p>
            <a:r>
              <a:rPr lang="en-GB" sz="1260" dirty="0"/>
              <a:t>									I have a better understanding of…</a:t>
            </a:r>
          </a:p>
          <a:p>
            <a:r>
              <a:rPr lang="en-GB" sz="1260" dirty="0"/>
              <a:t>									Next I will try…</a:t>
            </a:r>
          </a:p>
          <a:p>
            <a:r>
              <a:rPr lang="en-GB" sz="1260" dirty="0"/>
              <a:t>									The making methods I will use are…</a:t>
            </a:r>
          </a:p>
          <a:p>
            <a:r>
              <a:rPr lang="en-GB" sz="1260" dirty="0"/>
              <a:t>									The materials I will use are…</a:t>
            </a:r>
            <a:endParaRPr lang="en-US" sz="1260" dirty="0"/>
          </a:p>
          <a:p>
            <a:endParaRPr lang="en-US" sz="2625" dirty="0"/>
          </a:p>
          <a:p>
            <a:endParaRPr lang="en-GB" sz="2625" dirty="0"/>
          </a:p>
        </p:txBody>
      </p:sp>
    </p:spTree>
    <p:extLst>
      <p:ext uri="{BB962C8B-B14F-4D97-AF65-F5344CB8AC3E}">
        <p14:creationId xmlns:p14="http://schemas.microsoft.com/office/powerpoint/2010/main" val="3287877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712168" y="1056184"/>
            <a:ext cx="3258616" cy="280831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702696" y="1056184"/>
            <a:ext cx="3150096" cy="280831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428856" y="1056184"/>
            <a:ext cx="3300536" cy="280831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2168" y="3864496"/>
            <a:ext cx="244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Write in here…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2608" y="3864496"/>
            <a:ext cx="244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Write in here…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17024" y="3864496"/>
            <a:ext cx="244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Write in here…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712168" y="5115054"/>
            <a:ext cx="3258616" cy="280831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702696" y="5115054"/>
            <a:ext cx="3150096" cy="280831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428856" y="5115054"/>
            <a:ext cx="3300536" cy="280831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2168" y="7923366"/>
            <a:ext cx="244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Write in here…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72608" y="7923366"/>
            <a:ext cx="244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Write in here…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17024" y="7923366"/>
            <a:ext cx="244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Write in here…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 rot="16200000">
            <a:off x="-4723211" y="4043292"/>
            <a:ext cx="97691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dirty="0"/>
              <a:t>Design Experimentation and application of specialist skills: Styrofoam and Cardboard Modelling</a:t>
            </a: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265715" y="-1193596"/>
            <a:ext cx="11449050" cy="119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300" b="1" dirty="0"/>
              <a:t>Prototype model making photos</a:t>
            </a:r>
          </a:p>
          <a:p>
            <a:pPr>
              <a:spcBef>
                <a:spcPct val="50000"/>
              </a:spcBef>
            </a:pPr>
            <a:r>
              <a:rPr lang="en-GB" sz="1300" dirty="0"/>
              <a:t>Suggestion – </a:t>
            </a:r>
          </a:p>
          <a:p>
            <a:pPr marL="228600" indent="-228600">
              <a:spcBef>
                <a:spcPct val="50000"/>
              </a:spcBef>
              <a:buFont typeface="+mj-lt"/>
              <a:buAutoNum type="arabicPeriod"/>
            </a:pPr>
            <a:r>
              <a:rPr lang="en-GB" sz="1300" dirty="0"/>
              <a:t>Copy and paste photos of your making and complete some of the sentence starters in slide 4..</a:t>
            </a:r>
          </a:p>
          <a:p>
            <a:pPr>
              <a:spcBef>
                <a:spcPct val="50000"/>
              </a:spcBef>
            </a:pP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2387142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712168" y="1056184"/>
            <a:ext cx="3258616" cy="280831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4702696" y="1056184"/>
            <a:ext cx="3150096" cy="280831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428856" y="1056184"/>
            <a:ext cx="3300536" cy="280831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2168" y="3864496"/>
            <a:ext cx="244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Write in here…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72608" y="3864496"/>
            <a:ext cx="244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Write in here…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17024" y="3864496"/>
            <a:ext cx="244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Write in here…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712168" y="5115054"/>
            <a:ext cx="3258616" cy="280831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702696" y="5115054"/>
            <a:ext cx="3150096" cy="280831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428856" y="5115054"/>
            <a:ext cx="3300536" cy="280831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12795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2168" y="7923366"/>
            <a:ext cx="244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Write in here…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672608" y="7923366"/>
            <a:ext cx="244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Write in here…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17024" y="7923366"/>
            <a:ext cx="2448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Write in here…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 rot="16200000">
            <a:off x="-4015759" y="4015759"/>
            <a:ext cx="84008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/>
              <a:t>Design Experimentation and application of specialist skills: Card modelling</a:t>
            </a:r>
          </a:p>
        </p:txBody>
      </p:sp>
    </p:spTree>
    <p:extLst>
      <p:ext uri="{BB962C8B-B14F-4D97-AF65-F5344CB8AC3E}">
        <p14:creationId xmlns:p14="http://schemas.microsoft.com/office/powerpoint/2010/main" val="3781093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 rot="16200000">
            <a:off x="-3739535" y="4291984"/>
            <a:ext cx="784840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800" dirty="0"/>
              <a:t>Design Experimentation and application of specialist skills: Card Modelling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825" t="22438" r="13825" b="35234"/>
          <a:stretch/>
        </p:blipFill>
        <p:spPr>
          <a:xfrm>
            <a:off x="7336904" y="523898"/>
            <a:ext cx="4996308" cy="2192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5302" t="10625" r="16040" b="17516"/>
          <a:stretch/>
        </p:blipFill>
        <p:spPr>
          <a:xfrm>
            <a:off x="7466616" y="3000400"/>
            <a:ext cx="4586811" cy="36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4563" t="19484" r="16039" b="9641"/>
          <a:stretch/>
        </p:blipFill>
        <p:spPr>
          <a:xfrm>
            <a:off x="499401" y="552448"/>
            <a:ext cx="5252117" cy="40228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4564" t="17517" r="16777" b="10625"/>
          <a:stretch/>
        </p:blipFill>
        <p:spPr>
          <a:xfrm>
            <a:off x="729248" y="4800600"/>
            <a:ext cx="4792422" cy="376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544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795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61316</TotalTime>
  <Words>1018</Words>
  <Application>Microsoft Office PowerPoint</Application>
  <PresentationFormat>A3 Paper (297x420 mm)</PresentationFormat>
  <Paragraphs>96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Comic Sans MS</vt:lpstr>
      <vt:lpstr>Forte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Cirencester Kingshill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ajelf</dc:creator>
  <cp:lastModifiedBy>Adrian Jelf</cp:lastModifiedBy>
  <cp:revision>1366</cp:revision>
  <cp:lastPrinted>2022-01-27T08:07:05Z</cp:lastPrinted>
  <dcterms:created xsi:type="dcterms:W3CDTF">2011-09-30T09:16:05Z</dcterms:created>
  <dcterms:modified xsi:type="dcterms:W3CDTF">2023-02-06T14:22:56Z</dcterms:modified>
</cp:coreProperties>
</file>