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1" r:id="rId3"/>
    <p:sldId id="262" r:id="rId4"/>
    <p:sldId id="299" r:id="rId5"/>
    <p:sldId id="292" r:id="rId6"/>
    <p:sldId id="259" r:id="rId7"/>
    <p:sldId id="295" r:id="rId8"/>
    <p:sldId id="258" r:id="rId9"/>
    <p:sldId id="297" r:id="rId10"/>
    <p:sldId id="293" r:id="rId11"/>
    <p:sldId id="294" r:id="rId12"/>
    <p:sldId id="263" r:id="rId13"/>
    <p:sldId id="298" r:id="rId14"/>
    <p:sldId id="296" r:id="rId15"/>
    <p:sldId id="306" r:id="rId16"/>
    <p:sldId id="307" r:id="rId17"/>
    <p:sldId id="308" r:id="rId18"/>
    <p:sldId id="264" r:id="rId19"/>
    <p:sldId id="300" r:id="rId20"/>
    <p:sldId id="309" r:id="rId21"/>
    <p:sldId id="303" r:id="rId22"/>
    <p:sldId id="310" r:id="rId23"/>
    <p:sldId id="265" r:id="rId24"/>
    <p:sldId id="257" r:id="rId25"/>
    <p:sldId id="301" r:id="rId26"/>
    <p:sldId id="302" r:id="rId27"/>
    <p:sldId id="311" r:id="rId28"/>
    <p:sldId id="266" r:id="rId29"/>
    <p:sldId id="290" r:id="rId30"/>
    <p:sldId id="305" r:id="rId31"/>
    <p:sldId id="260" r:id="rId32"/>
    <p:sldId id="30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97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F6032-0334-487E-AEA5-27D6AE9BBBAB}" type="datetimeFigureOut">
              <a:rPr lang="en-GB" smtClean="0"/>
              <a:t>01/04/2022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0048A-DC2E-4F36-916D-84AB1FFEA888}" type="slidenum">
              <a:rPr lang="en-GB" smtClean="0"/>
              <a:t>‹#›</a:t>
            </a:fld>
            <a:endParaRPr lang="en-GB"/>
          </a:p>
        </p:txBody>
      </p:sp>
    </p:spTree>
    <p:extLst>
      <p:ext uri="{BB962C8B-B14F-4D97-AF65-F5344CB8AC3E}">
        <p14:creationId xmlns:p14="http://schemas.microsoft.com/office/powerpoint/2010/main" val="512179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match the jobs to the pictures</a:t>
            </a:r>
          </a:p>
        </p:txBody>
      </p:sp>
      <p:sp>
        <p:nvSpPr>
          <p:cNvPr id="4" name="Slide Number Placeholder 3"/>
          <p:cNvSpPr>
            <a:spLocks noGrp="1"/>
          </p:cNvSpPr>
          <p:nvPr>
            <p:ph type="sldNum" sz="quarter" idx="10"/>
          </p:nvPr>
        </p:nvSpPr>
        <p:spPr/>
        <p:txBody>
          <a:bodyPr/>
          <a:lstStyle/>
          <a:p>
            <a:fld id="{72DC6E2A-497D-42AE-B2A4-F44C9F6182A6}" type="slidenum">
              <a:rPr lang="en-GB" smtClean="0"/>
              <a:t>6</a:t>
            </a:fld>
            <a:endParaRPr lang="en-GB"/>
          </a:p>
        </p:txBody>
      </p:sp>
    </p:spTree>
    <p:extLst>
      <p:ext uri="{BB962C8B-B14F-4D97-AF65-F5344CB8AC3E}">
        <p14:creationId xmlns:p14="http://schemas.microsoft.com/office/powerpoint/2010/main" val="2268531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Reading activity – </a:t>
            </a:r>
          </a:p>
        </p:txBody>
      </p:sp>
      <p:sp>
        <p:nvSpPr>
          <p:cNvPr id="4" name="Slide Number Placeholder 3"/>
          <p:cNvSpPr>
            <a:spLocks noGrp="1"/>
          </p:cNvSpPr>
          <p:nvPr>
            <p:ph type="sldNum" sz="quarter" idx="10"/>
          </p:nvPr>
        </p:nvSpPr>
        <p:spPr/>
        <p:txBody>
          <a:bodyPr/>
          <a:lstStyle/>
          <a:p>
            <a:fld id="{72DC6E2A-497D-42AE-B2A4-F44C9F6182A6}" type="slidenum">
              <a:rPr lang="en-GB" smtClean="0"/>
              <a:t>10</a:t>
            </a:fld>
            <a:endParaRPr lang="en-GB"/>
          </a:p>
        </p:txBody>
      </p:sp>
    </p:spTree>
    <p:extLst>
      <p:ext uri="{BB962C8B-B14F-4D97-AF65-F5344CB8AC3E}">
        <p14:creationId xmlns:p14="http://schemas.microsoft.com/office/powerpoint/2010/main" val="802503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01/04/2022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01/04/2022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01/04/2022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01/04/2022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01/04/2022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01/04/2022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01/04/2022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01/04/2022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01/04/2022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01/04/2022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01/04/2022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01/04/2022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4.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4.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575767" y="179161"/>
            <a:ext cx="10641732" cy="6370975"/>
          </a:xfrm>
          <a:prstGeom prst="rect">
            <a:avLst/>
          </a:prstGeom>
        </p:spPr>
        <p:txBody>
          <a:bodyPr wrap="square">
            <a:spAutoFit/>
          </a:bodyPr>
          <a:lstStyle/>
          <a:p>
            <a:r>
              <a:rPr lang="en-GB" sz="2400" b="1" dirty="0">
                <a:effectLst/>
                <a:latin typeface="Calibri" panose="020F0502020204030204" pitchFamily="34" charset="0"/>
                <a:ea typeface="Calibri" panose="020F0502020204030204" pitchFamily="34" charset="0"/>
                <a:cs typeface="Times New Roman" panose="02020603050405020304" pitchFamily="18" charset="0"/>
              </a:rPr>
              <a:t>Year 9 Spanish TERM </a:t>
            </a:r>
            <a:r>
              <a:rPr lang="en-GB" sz="2400" b="1" dirty="0">
                <a:latin typeface="Calibri" panose="020F0502020204030204" pitchFamily="34" charset="0"/>
                <a:ea typeface="Calibri" panose="020F0502020204030204" pitchFamily="34" charset="0"/>
                <a:cs typeface="Times New Roman" panose="02020603050405020304" pitchFamily="18" charset="0"/>
              </a:rPr>
              <a:t>5</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latin typeface="Calibri" panose="020F0502020204030204" pitchFamily="34" charset="0"/>
                <a:cs typeface="Times New Roman" panose="02020603050405020304" pitchFamily="18" charset="0"/>
              </a:rPr>
              <a:t>Viva 3 textbook, chapter 2</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mfl123*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7343918" y="3283183"/>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4703" t="15436" r="8304" b="16193"/>
          <a:stretch/>
        </p:blipFill>
        <p:spPr>
          <a:xfrm>
            <a:off x="159326" y="1260764"/>
            <a:ext cx="11194474" cy="5597236"/>
          </a:xfrm>
          <a:prstGeom prst="rect">
            <a:avLst/>
          </a:prstGeom>
        </p:spPr>
      </p:pic>
      <p:pic>
        <p:nvPicPr>
          <p:cNvPr id="5" name="Picture 4"/>
          <p:cNvPicPr>
            <a:picLocks noChangeAspect="1"/>
          </p:cNvPicPr>
          <p:nvPr/>
        </p:nvPicPr>
        <p:blipFill rotWithShape="1">
          <a:blip r:embed="rId5"/>
          <a:srcRect l="23767" t="20170" r="28565" b="17140"/>
          <a:stretch/>
        </p:blipFill>
        <p:spPr>
          <a:xfrm>
            <a:off x="3837709" y="55417"/>
            <a:ext cx="7758546" cy="4585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78F2C07B-04AB-410F-9187-2934E7712C32}"/>
              </a:ext>
            </a:extLst>
          </p:cNvPr>
          <p:cNvSpPr txBox="1"/>
          <p:nvPr/>
        </p:nvSpPr>
        <p:spPr>
          <a:xfrm>
            <a:off x="159326" y="55417"/>
            <a:ext cx="3678383" cy="1292662"/>
          </a:xfrm>
          <a:prstGeom prst="rect">
            <a:avLst/>
          </a:prstGeom>
          <a:noFill/>
        </p:spPr>
        <p:txBody>
          <a:bodyPr wrap="square" rtlCol="0">
            <a:spAutoFit/>
          </a:bodyPr>
          <a:lstStyle/>
          <a:p>
            <a:r>
              <a:rPr lang="en-US" sz="2600" dirty="0"/>
              <a:t>Read the 5 job descriptions and match them to the jobs a-f. </a:t>
            </a:r>
            <a:endParaRPr lang="en-GB" sz="2600" dirty="0"/>
          </a:p>
        </p:txBody>
      </p:sp>
    </p:spTree>
    <p:extLst>
      <p:ext uri="{BB962C8B-B14F-4D97-AF65-F5344CB8AC3E}">
        <p14:creationId xmlns:p14="http://schemas.microsoft.com/office/powerpoint/2010/main" val="3848527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741E2C-D021-4E7E-8DF4-8C33D0F8938D}"/>
              </a:ext>
            </a:extLst>
          </p:cNvPr>
          <p:cNvSpPr txBox="1"/>
          <p:nvPr/>
        </p:nvSpPr>
        <p:spPr>
          <a:xfrm>
            <a:off x="4859383" y="701675"/>
            <a:ext cx="6910251" cy="892552"/>
          </a:xfrm>
          <a:prstGeom prst="rect">
            <a:avLst/>
          </a:prstGeom>
          <a:noFill/>
        </p:spPr>
        <p:txBody>
          <a:bodyPr wrap="square" rtlCol="0">
            <a:spAutoFit/>
          </a:bodyPr>
          <a:lstStyle/>
          <a:p>
            <a:r>
              <a:rPr lang="en-US" sz="2600" dirty="0"/>
              <a:t>Copy out the table. Listen to the recording. Complete the table in English</a:t>
            </a:r>
            <a:endParaRPr lang="en-GB" sz="2600" dirty="0"/>
          </a:p>
        </p:txBody>
      </p:sp>
      <p:pic>
        <p:nvPicPr>
          <p:cNvPr id="3" name="BA5E7D45">
            <a:hlinkClick r:id="" action="ppaction://media"/>
            <a:extLst>
              <a:ext uri="{FF2B5EF4-FFF2-40B4-BE49-F238E27FC236}">
                <a16:creationId xmlns:a16="http://schemas.microsoft.com/office/drawing/2014/main" id="{ED2622B0-1F5C-4736-BA7D-B70F6DD4C0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2337" y="538351"/>
            <a:ext cx="609600" cy="609600"/>
          </a:xfrm>
          <a:prstGeom prst="rect">
            <a:avLst/>
          </a:prstGeom>
        </p:spPr>
      </p:pic>
      <p:pic>
        <p:nvPicPr>
          <p:cNvPr id="4" name="Picture 3">
            <a:extLst>
              <a:ext uri="{FF2B5EF4-FFF2-40B4-BE49-F238E27FC236}">
                <a16:creationId xmlns:a16="http://schemas.microsoft.com/office/drawing/2014/main" id="{4A1FE8B5-3CF9-4220-8CDE-8D0DFA3A6804}"/>
              </a:ext>
            </a:extLst>
          </p:cNvPr>
          <p:cNvPicPr>
            <a:picLocks noChangeAspect="1"/>
          </p:cNvPicPr>
          <p:nvPr/>
        </p:nvPicPr>
        <p:blipFill>
          <a:blip r:embed="rId5"/>
          <a:stretch>
            <a:fillRect/>
          </a:stretch>
        </p:blipFill>
        <p:spPr>
          <a:xfrm>
            <a:off x="798307" y="2827224"/>
            <a:ext cx="10971327" cy="1203552"/>
          </a:xfrm>
          <a:prstGeom prst="rect">
            <a:avLst/>
          </a:prstGeom>
        </p:spPr>
      </p:pic>
    </p:spTree>
    <p:extLst>
      <p:ext uri="{BB962C8B-B14F-4D97-AF65-F5344CB8AC3E}">
        <p14:creationId xmlns:p14="http://schemas.microsoft.com/office/powerpoint/2010/main" val="343489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4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9C6085-4774-4F2A-AC8B-D8704978886A}"/>
              </a:ext>
            </a:extLst>
          </p:cNvPr>
          <p:cNvSpPr/>
          <p:nvPr/>
        </p:nvSpPr>
        <p:spPr>
          <a:xfrm>
            <a:off x="325243" y="256435"/>
            <a:ext cx="3008901" cy="461665"/>
          </a:xfrm>
          <a:prstGeom prst="rect">
            <a:avLst/>
          </a:prstGeom>
        </p:spPr>
        <p:txBody>
          <a:bodyPr wrap="none">
            <a:spAutoFit/>
          </a:bodyPr>
          <a:lstStyle/>
          <a:p>
            <a:r>
              <a:rPr lang="en-GB" sz="2400" b="1" u="sng" dirty="0"/>
              <a:t>WEEK 2 – w/c 2</a:t>
            </a:r>
            <a:r>
              <a:rPr lang="en-GB" sz="2400" b="1" u="sng" baseline="30000" dirty="0"/>
              <a:t>nd</a:t>
            </a:r>
            <a:r>
              <a:rPr lang="en-GB" sz="2400" b="1" u="sng" dirty="0"/>
              <a:t> May</a:t>
            </a:r>
          </a:p>
        </p:txBody>
      </p:sp>
      <p:sp>
        <p:nvSpPr>
          <p:cNvPr id="3" name="TextBox 2">
            <a:extLst>
              <a:ext uri="{FF2B5EF4-FFF2-40B4-BE49-F238E27FC236}">
                <a16:creationId xmlns:a16="http://schemas.microsoft.com/office/drawing/2014/main" id="{1962638A-80F7-483E-9BB7-178BDD10B2C8}"/>
              </a:ext>
            </a:extLst>
          </p:cNvPr>
          <p:cNvSpPr txBox="1"/>
          <p:nvPr/>
        </p:nvSpPr>
        <p:spPr>
          <a:xfrm>
            <a:off x="5742848" y="170151"/>
            <a:ext cx="5157017" cy="1785104"/>
          </a:xfrm>
          <a:prstGeom prst="rect">
            <a:avLst/>
          </a:prstGeom>
          <a:noFill/>
        </p:spPr>
        <p:txBody>
          <a:bodyPr wrap="square" rtlCol="0">
            <a:spAutoFit/>
          </a:bodyPr>
          <a:lstStyle/>
          <a:p>
            <a:r>
              <a:rPr lang="en-GB" sz="2200" dirty="0"/>
              <a:t>Read through the vocabulary for this week and spend a good amount of time trying to learn it. There are more words on the next slide too. You will need these words to complete the tasks on the next few slides. </a:t>
            </a:r>
          </a:p>
        </p:txBody>
      </p:sp>
      <p:pic>
        <p:nvPicPr>
          <p:cNvPr id="6" name="Picture 5">
            <a:extLst>
              <a:ext uri="{FF2B5EF4-FFF2-40B4-BE49-F238E27FC236}">
                <a16:creationId xmlns:a16="http://schemas.microsoft.com/office/drawing/2014/main" id="{3D0F592E-84BB-427A-9385-460497AB3F88}"/>
              </a:ext>
            </a:extLst>
          </p:cNvPr>
          <p:cNvPicPr>
            <a:picLocks noChangeAspect="1"/>
          </p:cNvPicPr>
          <p:nvPr/>
        </p:nvPicPr>
        <p:blipFill>
          <a:blip r:embed="rId2"/>
          <a:stretch>
            <a:fillRect/>
          </a:stretch>
        </p:blipFill>
        <p:spPr>
          <a:xfrm>
            <a:off x="440600" y="2418669"/>
            <a:ext cx="10877794" cy="2649719"/>
          </a:xfrm>
          <a:prstGeom prst="rect">
            <a:avLst/>
          </a:prstGeom>
        </p:spPr>
      </p:pic>
    </p:spTree>
    <p:extLst>
      <p:ext uri="{BB962C8B-B14F-4D97-AF65-F5344CB8AC3E}">
        <p14:creationId xmlns:p14="http://schemas.microsoft.com/office/powerpoint/2010/main" val="2707796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11C26F-E20B-4B7D-9F1E-C9D26C75330A}"/>
              </a:ext>
            </a:extLst>
          </p:cNvPr>
          <p:cNvPicPr>
            <a:picLocks noChangeAspect="1"/>
          </p:cNvPicPr>
          <p:nvPr/>
        </p:nvPicPr>
        <p:blipFill>
          <a:blip r:embed="rId2"/>
          <a:stretch>
            <a:fillRect/>
          </a:stretch>
        </p:blipFill>
        <p:spPr>
          <a:xfrm>
            <a:off x="682669" y="1290910"/>
            <a:ext cx="10489085" cy="3437845"/>
          </a:xfrm>
          <a:prstGeom prst="rect">
            <a:avLst/>
          </a:prstGeom>
        </p:spPr>
      </p:pic>
    </p:spTree>
    <p:extLst>
      <p:ext uri="{BB962C8B-B14F-4D97-AF65-F5344CB8AC3E}">
        <p14:creationId xmlns:p14="http://schemas.microsoft.com/office/powerpoint/2010/main" val="3490974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2EC6E-4FCB-4F01-A447-AE7C4144B580}"/>
              </a:ext>
            </a:extLst>
          </p:cNvPr>
          <p:cNvPicPr>
            <a:picLocks noChangeAspect="1"/>
          </p:cNvPicPr>
          <p:nvPr/>
        </p:nvPicPr>
        <p:blipFill>
          <a:blip r:embed="rId2"/>
          <a:stretch>
            <a:fillRect/>
          </a:stretch>
        </p:blipFill>
        <p:spPr>
          <a:xfrm>
            <a:off x="675731" y="1282608"/>
            <a:ext cx="11124783" cy="5301071"/>
          </a:xfrm>
          <a:prstGeom prst="rect">
            <a:avLst/>
          </a:prstGeom>
        </p:spPr>
      </p:pic>
      <p:sp>
        <p:nvSpPr>
          <p:cNvPr id="3" name="TextBox 2">
            <a:extLst>
              <a:ext uri="{FF2B5EF4-FFF2-40B4-BE49-F238E27FC236}">
                <a16:creationId xmlns:a16="http://schemas.microsoft.com/office/drawing/2014/main" id="{BCE60A7A-15EC-45DC-A2F6-33AD5CE0AA02}"/>
              </a:ext>
            </a:extLst>
          </p:cNvPr>
          <p:cNvSpPr txBox="1"/>
          <p:nvPr/>
        </p:nvSpPr>
        <p:spPr>
          <a:xfrm>
            <a:off x="675731" y="261257"/>
            <a:ext cx="9996623" cy="492443"/>
          </a:xfrm>
          <a:prstGeom prst="rect">
            <a:avLst/>
          </a:prstGeom>
          <a:noFill/>
        </p:spPr>
        <p:txBody>
          <a:bodyPr wrap="square" rtlCol="0">
            <a:spAutoFit/>
          </a:bodyPr>
          <a:lstStyle/>
          <a:p>
            <a:r>
              <a:rPr lang="en-US" sz="2600" dirty="0"/>
              <a:t>Match the sentences with the pictures. Example, 1d</a:t>
            </a:r>
            <a:endParaRPr lang="en-GB" sz="2600" dirty="0"/>
          </a:p>
        </p:txBody>
      </p:sp>
    </p:spTree>
    <p:extLst>
      <p:ext uri="{BB962C8B-B14F-4D97-AF65-F5344CB8AC3E}">
        <p14:creationId xmlns:p14="http://schemas.microsoft.com/office/powerpoint/2010/main" val="3599207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30DBB-B4A7-4430-9E54-A169A323F893}"/>
              </a:ext>
            </a:extLst>
          </p:cNvPr>
          <p:cNvPicPr>
            <a:picLocks noChangeAspect="1"/>
          </p:cNvPicPr>
          <p:nvPr/>
        </p:nvPicPr>
        <p:blipFill>
          <a:blip r:embed="rId2"/>
          <a:stretch>
            <a:fillRect/>
          </a:stretch>
        </p:blipFill>
        <p:spPr>
          <a:xfrm>
            <a:off x="4295911" y="2163671"/>
            <a:ext cx="4155758" cy="3695711"/>
          </a:xfrm>
          <a:prstGeom prst="rect">
            <a:avLst/>
          </a:prstGeom>
        </p:spPr>
      </p:pic>
      <p:sp>
        <p:nvSpPr>
          <p:cNvPr id="3" name="TextBox 2">
            <a:extLst>
              <a:ext uri="{FF2B5EF4-FFF2-40B4-BE49-F238E27FC236}">
                <a16:creationId xmlns:a16="http://schemas.microsoft.com/office/drawing/2014/main" id="{D71A304B-1C49-4765-BD27-BA6B74C7E519}"/>
              </a:ext>
            </a:extLst>
          </p:cNvPr>
          <p:cNvSpPr txBox="1"/>
          <p:nvPr/>
        </p:nvSpPr>
        <p:spPr>
          <a:xfrm>
            <a:off x="3627937" y="1207624"/>
            <a:ext cx="9996623" cy="492443"/>
          </a:xfrm>
          <a:prstGeom prst="rect">
            <a:avLst/>
          </a:prstGeom>
          <a:noFill/>
        </p:spPr>
        <p:txBody>
          <a:bodyPr wrap="square" rtlCol="0">
            <a:spAutoFit/>
          </a:bodyPr>
          <a:lstStyle/>
          <a:p>
            <a:r>
              <a:rPr lang="en-US" sz="2600" dirty="0"/>
              <a:t>Copy the following information:</a:t>
            </a:r>
            <a:endParaRPr lang="en-GB" sz="2600" dirty="0"/>
          </a:p>
        </p:txBody>
      </p:sp>
    </p:spTree>
    <p:extLst>
      <p:ext uri="{BB962C8B-B14F-4D97-AF65-F5344CB8AC3E}">
        <p14:creationId xmlns:p14="http://schemas.microsoft.com/office/powerpoint/2010/main" val="1798697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A62256-C6BA-491E-9684-9155C00A1676}"/>
              </a:ext>
            </a:extLst>
          </p:cNvPr>
          <p:cNvPicPr>
            <a:picLocks noChangeAspect="1"/>
          </p:cNvPicPr>
          <p:nvPr/>
        </p:nvPicPr>
        <p:blipFill>
          <a:blip r:embed="rId4"/>
          <a:stretch>
            <a:fillRect/>
          </a:stretch>
        </p:blipFill>
        <p:spPr>
          <a:xfrm>
            <a:off x="398416" y="2943225"/>
            <a:ext cx="11884253" cy="1067072"/>
          </a:xfrm>
          <a:prstGeom prst="rect">
            <a:avLst/>
          </a:prstGeom>
        </p:spPr>
      </p:pic>
      <p:sp>
        <p:nvSpPr>
          <p:cNvPr id="3" name="TextBox 2">
            <a:extLst>
              <a:ext uri="{FF2B5EF4-FFF2-40B4-BE49-F238E27FC236}">
                <a16:creationId xmlns:a16="http://schemas.microsoft.com/office/drawing/2014/main" id="{92C3FB97-DE42-4014-864F-BA18DBD5F770}"/>
              </a:ext>
            </a:extLst>
          </p:cNvPr>
          <p:cNvSpPr txBox="1"/>
          <p:nvPr/>
        </p:nvSpPr>
        <p:spPr>
          <a:xfrm>
            <a:off x="623480" y="1403567"/>
            <a:ext cx="9996623" cy="892552"/>
          </a:xfrm>
          <a:prstGeom prst="rect">
            <a:avLst/>
          </a:prstGeom>
          <a:noFill/>
        </p:spPr>
        <p:txBody>
          <a:bodyPr wrap="square" rtlCol="0">
            <a:spAutoFit/>
          </a:bodyPr>
          <a:lstStyle/>
          <a:p>
            <a:r>
              <a:rPr lang="en-US" sz="2600" dirty="0"/>
              <a:t>Copy the table and listen to the recording. What is their character like and what job would they like to do? Complete the table in Spanish.</a:t>
            </a:r>
            <a:endParaRPr lang="en-GB" sz="2600" dirty="0"/>
          </a:p>
        </p:txBody>
      </p:sp>
      <p:pic>
        <p:nvPicPr>
          <p:cNvPr id="4" name="B92613DD">
            <a:hlinkClick r:id="" action="ppaction://media"/>
            <a:extLst>
              <a:ext uri="{FF2B5EF4-FFF2-40B4-BE49-F238E27FC236}">
                <a16:creationId xmlns:a16="http://schemas.microsoft.com/office/drawing/2014/main" id="{A93C24E1-D802-41C3-9391-54D95F1DFB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229538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489CC9-46AC-42C3-A852-9E860209E036}"/>
              </a:ext>
            </a:extLst>
          </p:cNvPr>
          <p:cNvPicPr>
            <a:picLocks noChangeAspect="1"/>
          </p:cNvPicPr>
          <p:nvPr/>
        </p:nvPicPr>
        <p:blipFill>
          <a:blip r:embed="rId2"/>
          <a:stretch>
            <a:fillRect/>
          </a:stretch>
        </p:blipFill>
        <p:spPr>
          <a:xfrm>
            <a:off x="2109379" y="0"/>
            <a:ext cx="9982200" cy="4467225"/>
          </a:xfrm>
          <a:prstGeom prst="rect">
            <a:avLst/>
          </a:prstGeom>
        </p:spPr>
      </p:pic>
      <p:pic>
        <p:nvPicPr>
          <p:cNvPr id="3" name="Picture 2">
            <a:extLst>
              <a:ext uri="{FF2B5EF4-FFF2-40B4-BE49-F238E27FC236}">
                <a16:creationId xmlns:a16="http://schemas.microsoft.com/office/drawing/2014/main" id="{0E43CD6B-D326-4819-B9A5-6785EDB1F1FD}"/>
              </a:ext>
            </a:extLst>
          </p:cNvPr>
          <p:cNvPicPr>
            <a:picLocks noChangeAspect="1"/>
          </p:cNvPicPr>
          <p:nvPr/>
        </p:nvPicPr>
        <p:blipFill>
          <a:blip r:embed="rId3"/>
          <a:stretch>
            <a:fillRect/>
          </a:stretch>
        </p:blipFill>
        <p:spPr>
          <a:xfrm>
            <a:off x="2242729" y="4038600"/>
            <a:ext cx="9848850" cy="2819400"/>
          </a:xfrm>
          <a:prstGeom prst="rect">
            <a:avLst/>
          </a:prstGeom>
        </p:spPr>
      </p:pic>
      <p:pic>
        <p:nvPicPr>
          <p:cNvPr id="4" name="Picture 3">
            <a:extLst>
              <a:ext uri="{FF2B5EF4-FFF2-40B4-BE49-F238E27FC236}">
                <a16:creationId xmlns:a16="http://schemas.microsoft.com/office/drawing/2014/main" id="{D49FE760-D77E-4DFA-BBDB-2F2F0C001107}"/>
              </a:ext>
            </a:extLst>
          </p:cNvPr>
          <p:cNvPicPr>
            <a:picLocks noChangeAspect="1"/>
          </p:cNvPicPr>
          <p:nvPr/>
        </p:nvPicPr>
        <p:blipFill>
          <a:blip r:embed="rId4"/>
          <a:stretch>
            <a:fillRect/>
          </a:stretch>
        </p:blipFill>
        <p:spPr>
          <a:xfrm>
            <a:off x="0" y="100421"/>
            <a:ext cx="3238500" cy="857250"/>
          </a:xfrm>
          <a:prstGeom prst="rect">
            <a:avLst/>
          </a:prstGeom>
        </p:spPr>
      </p:pic>
      <p:sp>
        <p:nvSpPr>
          <p:cNvPr id="6" name="TextBox 5">
            <a:extLst>
              <a:ext uri="{FF2B5EF4-FFF2-40B4-BE49-F238E27FC236}">
                <a16:creationId xmlns:a16="http://schemas.microsoft.com/office/drawing/2014/main" id="{2626E17C-4FD9-438B-B5F0-8786E0A783C4}"/>
              </a:ext>
            </a:extLst>
          </p:cNvPr>
          <p:cNvSpPr txBox="1"/>
          <p:nvPr/>
        </p:nvSpPr>
        <p:spPr>
          <a:xfrm>
            <a:off x="100421" y="1567543"/>
            <a:ext cx="2303145" cy="1785104"/>
          </a:xfrm>
          <a:prstGeom prst="rect">
            <a:avLst/>
          </a:prstGeom>
          <a:noFill/>
        </p:spPr>
        <p:txBody>
          <a:bodyPr wrap="square" rtlCol="0">
            <a:spAutoFit/>
          </a:bodyPr>
          <a:lstStyle/>
          <a:p>
            <a:r>
              <a:rPr lang="en-US" sz="2200" dirty="0"/>
              <a:t>Read the adverts. Match the people to the correct job. There are two adverts too many. </a:t>
            </a:r>
            <a:endParaRPr lang="en-GB" sz="2200" dirty="0"/>
          </a:p>
        </p:txBody>
      </p:sp>
    </p:spTree>
    <p:extLst>
      <p:ext uri="{BB962C8B-B14F-4D97-AF65-F5344CB8AC3E}">
        <p14:creationId xmlns:p14="http://schemas.microsoft.com/office/powerpoint/2010/main" val="4102979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7C51F7-7279-4036-80DF-048E4D9414FB}"/>
              </a:ext>
            </a:extLst>
          </p:cNvPr>
          <p:cNvSpPr/>
          <p:nvPr/>
        </p:nvSpPr>
        <p:spPr>
          <a:xfrm>
            <a:off x="325243" y="146855"/>
            <a:ext cx="2968826" cy="461665"/>
          </a:xfrm>
          <a:prstGeom prst="rect">
            <a:avLst/>
          </a:prstGeom>
        </p:spPr>
        <p:txBody>
          <a:bodyPr wrap="none">
            <a:spAutoFit/>
          </a:bodyPr>
          <a:lstStyle/>
          <a:p>
            <a:r>
              <a:rPr lang="en-GB" sz="2400" b="1" u="sng" dirty="0"/>
              <a:t>WEEK 3 – w/c 9</a:t>
            </a:r>
            <a:r>
              <a:rPr lang="en-GB" sz="2400" b="1" u="sng" baseline="30000" dirty="0"/>
              <a:t>th</a:t>
            </a:r>
            <a:r>
              <a:rPr lang="en-GB" sz="2400" b="1" u="sng" dirty="0"/>
              <a:t> May</a:t>
            </a:r>
          </a:p>
        </p:txBody>
      </p:sp>
      <p:sp>
        <p:nvSpPr>
          <p:cNvPr id="3" name="TextBox 2">
            <a:extLst>
              <a:ext uri="{FF2B5EF4-FFF2-40B4-BE49-F238E27FC236}">
                <a16:creationId xmlns:a16="http://schemas.microsoft.com/office/drawing/2014/main" id="{1962638A-80F7-483E-9BB7-178BDD10B2C8}"/>
              </a:ext>
            </a:extLst>
          </p:cNvPr>
          <p:cNvSpPr txBox="1"/>
          <p:nvPr/>
        </p:nvSpPr>
        <p:spPr>
          <a:xfrm>
            <a:off x="5742848" y="170151"/>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5" name="Picture 4">
            <a:extLst>
              <a:ext uri="{FF2B5EF4-FFF2-40B4-BE49-F238E27FC236}">
                <a16:creationId xmlns:a16="http://schemas.microsoft.com/office/drawing/2014/main" id="{C4D6E033-2567-4722-A7CE-D6DACFB42125}"/>
              </a:ext>
            </a:extLst>
          </p:cNvPr>
          <p:cNvPicPr>
            <a:picLocks noChangeAspect="1"/>
          </p:cNvPicPr>
          <p:nvPr/>
        </p:nvPicPr>
        <p:blipFill>
          <a:blip r:embed="rId2"/>
          <a:stretch>
            <a:fillRect/>
          </a:stretch>
        </p:blipFill>
        <p:spPr>
          <a:xfrm>
            <a:off x="592590" y="2566987"/>
            <a:ext cx="10981101" cy="2827282"/>
          </a:xfrm>
          <a:prstGeom prst="rect">
            <a:avLst/>
          </a:prstGeom>
        </p:spPr>
      </p:pic>
    </p:spTree>
    <p:extLst>
      <p:ext uri="{BB962C8B-B14F-4D97-AF65-F5344CB8AC3E}">
        <p14:creationId xmlns:p14="http://schemas.microsoft.com/office/powerpoint/2010/main" val="3984049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3442" t="29885" r="11330" b="11312"/>
          <a:stretch/>
        </p:blipFill>
        <p:spPr>
          <a:xfrm>
            <a:off x="2079469" y="689017"/>
            <a:ext cx="9787944" cy="4301545"/>
          </a:xfrm>
          <a:prstGeom prst="rect">
            <a:avLst/>
          </a:prstGeom>
        </p:spPr>
      </p:pic>
      <p:pic>
        <p:nvPicPr>
          <p:cNvPr id="5" name="Picture 4"/>
          <p:cNvPicPr>
            <a:picLocks noChangeAspect="1"/>
          </p:cNvPicPr>
          <p:nvPr/>
        </p:nvPicPr>
        <p:blipFill rotWithShape="1">
          <a:blip r:embed="rId5"/>
          <a:srcRect l="14135" t="42034" r="10934" b="32438"/>
          <a:stretch/>
        </p:blipFill>
        <p:spPr>
          <a:xfrm>
            <a:off x="2098788" y="4990562"/>
            <a:ext cx="9749307" cy="1867438"/>
          </a:xfrm>
          <a:prstGeom prst="rect">
            <a:avLst/>
          </a:prstGeom>
        </p:spPr>
      </p:pic>
      <p:pic>
        <p:nvPicPr>
          <p:cNvPr id="3" name="8DC464FA">
            <a:hlinkClick r:id="" action="ppaction://media"/>
            <a:extLst>
              <a:ext uri="{FF2B5EF4-FFF2-40B4-BE49-F238E27FC236}">
                <a16:creationId xmlns:a16="http://schemas.microsoft.com/office/drawing/2014/main" id="{29167FB4-A52B-445E-AE6A-192FC3D981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92075"/>
            <a:ext cx="609600" cy="609600"/>
          </a:xfrm>
          <a:prstGeom prst="rect">
            <a:avLst/>
          </a:prstGeom>
        </p:spPr>
      </p:pic>
      <p:sp>
        <p:nvSpPr>
          <p:cNvPr id="6" name="TextBox 5">
            <a:extLst>
              <a:ext uri="{FF2B5EF4-FFF2-40B4-BE49-F238E27FC236}">
                <a16:creationId xmlns:a16="http://schemas.microsoft.com/office/drawing/2014/main" id="{338A9432-07E2-4A55-AECC-B2B10A0A886E}"/>
              </a:ext>
            </a:extLst>
          </p:cNvPr>
          <p:cNvSpPr txBox="1"/>
          <p:nvPr/>
        </p:nvSpPr>
        <p:spPr>
          <a:xfrm>
            <a:off x="92075" y="1789611"/>
            <a:ext cx="2259239" cy="3693319"/>
          </a:xfrm>
          <a:prstGeom prst="rect">
            <a:avLst/>
          </a:prstGeom>
          <a:noFill/>
        </p:spPr>
        <p:txBody>
          <a:bodyPr wrap="square" rtlCol="0">
            <a:spAutoFit/>
          </a:bodyPr>
          <a:lstStyle/>
          <a:p>
            <a:r>
              <a:rPr lang="en-US" sz="2600" dirty="0"/>
              <a:t>Listen to the recording. Write 1-4.</a:t>
            </a:r>
          </a:p>
          <a:p>
            <a:r>
              <a:rPr lang="en-US" sz="2600" dirty="0"/>
              <a:t>What are their future plans?</a:t>
            </a:r>
          </a:p>
          <a:p>
            <a:r>
              <a:rPr lang="en-US" sz="2600" dirty="0"/>
              <a:t>Example, 1 g…</a:t>
            </a:r>
          </a:p>
          <a:p>
            <a:r>
              <a:rPr lang="en-US" sz="2600" dirty="0"/>
              <a:t>Each of the 4 people have 2 plans</a:t>
            </a:r>
            <a:endParaRPr lang="en-GB" sz="2600" dirty="0"/>
          </a:p>
        </p:txBody>
      </p:sp>
    </p:spTree>
    <p:extLst>
      <p:ext uri="{BB962C8B-B14F-4D97-AF65-F5344CB8AC3E}">
        <p14:creationId xmlns:p14="http://schemas.microsoft.com/office/powerpoint/2010/main" val="193717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7CCDA0-82D8-44E6-8B36-B34A68407B66}"/>
              </a:ext>
            </a:extLst>
          </p:cNvPr>
          <p:cNvPicPr>
            <a:picLocks noChangeAspect="1"/>
          </p:cNvPicPr>
          <p:nvPr/>
        </p:nvPicPr>
        <p:blipFill>
          <a:blip r:embed="rId2"/>
          <a:stretch>
            <a:fillRect/>
          </a:stretch>
        </p:blipFill>
        <p:spPr>
          <a:xfrm>
            <a:off x="2968805" y="203135"/>
            <a:ext cx="4516211" cy="6451730"/>
          </a:xfrm>
          <a:prstGeom prst="rect">
            <a:avLst/>
          </a:prstGeom>
        </p:spPr>
      </p:pic>
    </p:spTree>
    <p:extLst>
      <p:ext uri="{BB962C8B-B14F-4D97-AF65-F5344CB8AC3E}">
        <p14:creationId xmlns:p14="http://schemas.microsoft.com/office/powerpoint/2010/main" val="3704275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A39C28-813A-4AD0-8129-A30DC1CBD89E}"/>
              </a:ext>
            </a:extLst>
          </p:cNvPr>
          <p:cNvPicPr>
            <a:picLocks noChangeAspect="1"/>
          </p:cNvPicPr>
          <p:nvPr/>
        </p:nvPicPr>
        <p:blipFill>
          <a:blip r:embed="rId2"/>
          <a:stretch>
            <a:fillRect/>
          </a:stretch>
        </p:blipFill>
        <p:spPr>
          <a:xfrm>
            <a:off x="1639396" y="622718"/>
            <a:ext cx="7659174" cy="4891904"/>
          </a:xfrm>
          <a:prstGeom prst="rect">
            <a:avLst/>
          </a:prstGeom>
        </p:spPr>
      </p:pic>
      <p:sp>
        <p:nvSpPr>
          <p:cNvPr id="5" name="TextBox 4">
            <a:extLst>
              <a:ext uri="{FF2B5EF4-FFF2-40B4-BE49-F238E27FC236}">
                <a16:creationId xmlns:a16="http://schemas.microsoft.com/office/drawing/2014/main" id="{AA3C41AF-1D5A-49B1-AE2D-1C9D41B6A960}"/>
              </a:ext>
            </a:extLst>
          </p:cNvPr>
          <p:cNvSpPr txBox="1"/>
          <p:nvPr/>
        </p:nvSpPr>
        <p:spPr>
          <a:xfrm>
            <a:off x="1828800" y="161053"/>
            <a:ext cx="10476412" cy="461665"/>
          </a:xfrm>
          <a:prstGeom prst="rect">
            <a:avLst/>
          </a:prstGeom>
          <a:noFill/>
        </p:spPr>
        <p:txBody>
          <a:bodyPr wrap="square" rtlCol="0">
            <a:spAutoFit/>
          </a:bodyPr>
          <a:lstStyle/>
          <a:p>
            <a:r>
              <a:rPr lang="en-US" sz="2400" dirty="0"/>
              <a:t>Copy out the following grammar:</a:t>
            </a:r>
            <a:endParaRPr lang="en-GB" sz="2400" dirty="0"/>
          </a:p>
        </p:txBody>
      </p:sp>
      <p:pic>
        <p:nvPicPr>
          <p:cNvPr id="6" name="Picture 5">
            <a:extLst>
              <a:ext uri="{FF2B5EF4-FFF2-40B4-BE49-F238E27FC236}">
                <a16:creationId xmlns:a16="http://schemas.microsoft.com/office/drawing/2014/main" id="{C6E74A1A-D6A2-4496-BA52-9905BA18CD1D}"/>
              </a:ext>
            </a:extLst>
          </p:cNvPr>
          <p:cNvPicPr>
            <a:picLocks noChangeAspect="1"/>
          </p:cNvPicPr>
          <p:nvPr/>
        </p:nvPicPr>
        <p:blipFill>
          <a:blip r:embed="rId3"/>
          <a:stretch>
            <a:fillRect/>
          </a:stretch>
        </p:blipFill>
        <p:spPr>
          <a:xfrm>
            <a:off x="7499849" y="5252387"/>
            <a:ext cx="4429125" cy="1447800"/>
          </a:xfrm>
          <a:prstGeom prst="rect">
            <a:avLst/>
          </a:prstGeom>
        </p:spPr>
      </p:pic>
    </p:spTree>
    <p:extLst>
      <p:ext uri="{BB962C8B-B14F-4D97-AF65-F5344CB8AC3E}">
        <p14:creationId xmlns:p14="http://schemas.microsoft.com/office/powerpoint/2010/main" val="1735240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FA74E9-F2A7-4AEF-B638-77FB0FBE5DCA}"/>
              </a:ext>
            </a:extLst>
          </p:cNvPr>
          <p:cNvPicPr>
            <a:picLocks noChangeAspect="1"/>
          </p:cNvPicPr>
          <p:nvPr/>
        </p:nvPicPr>
        <p:blipFill>
          <a:blip r:embed="rId4"/>
          <a:stretch>
            <a:fillRect/>
          </a:stretch>
        </p:blipFill>
        <p:spPr>
          <a:xfrm>
            <a:off x="1077834" y="433116"/>
            <a:ext cx="9852403" cy="6522013"/>
          </a:xfrm>
          <a:prstGeom prst="rect">
            <a:avLst/>
          </a:prstGeom>
        </p:spPr>
      </p:pic>
      <p:sp>
        <p:nvSpPr>
          <p:cNvPr id="5" name="TextBox 4">
            <a:extLst>
              <a:ext uri="{FF2B5EF4-FFF2-40B4-BE49-F238E27FC236}">
                <a16:creationId xmlns:a16="http://schemas.microsoft.com/office/drawing/2014/main" id="{25CBEEC0-D3C8-409A-AF2D-2690D3793FA6}"/>
              </a:ext>
            </a:extLst>
          </p:cNvPr>
          <p:cNvSpPr txBox="1"/>
          <p:nvPr/>
        </p:nvSpPr>
        <p:spPr>
          <a:xfrm>
            <a:off x="6096000" y="5778553"/>
            <a:ext cx="5856514" cy="1292662"/>
          </a:xfrm>
          <a:prstGeom prst="rect">
            <a:avLst/>
          </a:prstGeom>
          <a:solidFill>
            <a:schemeClr val="bg1"/>
          </a:solidFill>
        </p:spPr>
        <p:txBody>
          <a:bodyPr wrap="square" rtlCol="0">
            <a:spAutoFit/>
          </a:bodyPr>
          <a:lstStyle/>
          <a:p>
            <a:r>
              <a:rPr lang="en-US" sz="3000" dirty="0"/>
              <a:t>L</a:t>
            </a:r>
            <a:r>
              <a:rPr lang="en-GB" sz="3000" dirty="0" err="1"/>
              <a:t>isten</a:t>
            </a:r>
            <a:r>
              <a:rPr lang="en-GB" sz="3000" dirty="0"/>
              <a:t> to the song. Fill in the missing words from the box on the right</a:t>
            </a:r>
          </a:p>
          <a:p>
            <a:endParaRPr lang="en-GB" dirty="0"/>
          </a:p>
        </p:txBody>
      </p:sp>
      <p:pic>
        <p:nvPicPr>
          <p:cNvPr id="2" name="Picture 1">
            <a:extLst>
              <a:ext uri="{FF2B5EF4-FFF2-40B4-BE49-F238E27FC236}">
                <a16:creationId xmlns:a16="http://schemas.microsoft.com/office/drawing/2014/main" id="{2019B32A-42F5-49E1-A4B4-CC927E168005}"/>
              </a:ext>
            </a:extLst>
          </p:cNvPr>
          <p:cNvPicPr>
            <a:picLocks noChangeAspect="1"/>
          </p:cNvPicPr>
          <p:nvPr/>
        </p:nvPicPr>
        <p:blipFill>
          <a:blip r:embed="rId5"/>
          <a:stretch>
            <a:fillRect/>
          </a:stretch>
        </p:blipFill>
        <p:spPr>
          <a:xfrm>
            <a:off x="1077834" y="1034007"/>
            <a:ext cx="842406" cy="1170008"/>
          </a:xfrm>
          <a:prstGeom prst="rect">
            <a:avLst/>
          </a:prstGeom>
        </p:spPr>
      </p:pic>
      <p:pic>
        <p:nvPicPr>
          <p:cNvPr id="3" name="448BF006">
            <a:hlinkClick r:id="" action="ppaction://media"/>
            <a:extLst>
              <a:ext uri="{FF2B5EF4-FFF2-40B4-BE49-F238E27FC236}">
                <a16:creationId xmlns:a16="http://schemas.microsoft.com/office/drawing/2014/main" id="{F549AB58-119D-44F0-9E7C-5A6C791F19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4939" y="0"/>
            <a:ext cx="609600" cy="609600"/>
          </a:xfrm>
          <a:prstGeom prst="rect">
            <a:avLst/>
          </a:prstGeom>
        </p:spPr>
      </p:pic>
    </p:spTree>
    <p:extLst>
      <p:ext uri="{BB962C8B-B14F-4D97-AF65-F5344CB8AC3E}">
        <p14:creationId xmlns:p14="http://schemas.microsoft.com/office/powerpoint/2010/main" val="162417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1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E81083-F7EC-4E7A-9BA1-D4999EDD7E9B}"/>
              </a:ext>
            </a:extLst>
          </p:cNvPr>
          <p:cNvPicPr>
            <a:picLocks noChangeAspect="1"/>
          </p:cNvPicPr>
          <p:nvPr/>
        </p:nvPicPr>
        <p:blipFill>
          <a:blip r:embed="rId2"/>
          <a:stretch>
            <a:fillRect/>
          </a:stretch>
        </p:blipFill>
        <p:spPr>
          <a:xfrm>
            <a:off x="254408" y="1197156"/>
            <a:ext cx="11683184" cy="5360398"/>
          </a:xfrm>
          <a:prstGeom prst="rect">
            <a:avLst/>
          </a:prstGeom>
        </p:spPr>
      </p:pic>
      <p:sp>
        <p:nvSpPr>
          <p:cNvPr id="3" name="TextBox 2">
            <a:extLst>
              <a:ext uri="{FF2B5EF4-FFF2-40B4-BE49-F238E27FC236}">
                <a16:creationId xmlns:a16="http://schemas.microsoft.com/office/drawing/2014/main" id="{5F587A40-5CB2-4B79-9B78-DDF6828195AE}"/>
              </a:ext>
            </a:extLst>
          </p:cNvPr>
          <p:cNvSpPr txBox="1"/>
          <p:nvPr/>
        </p:nvSpPr>
        <p:spPr>
          <a:xfrm>
            <a:off x="254408" y="365760"/>
            <a:ext cx="5493249" cy="892552"/>
          </a:xfrm>
          <a:prstGeom prst="rect">
            <a:avLst/>
          </a:prstGeom>
          <a:solidFill>
            <a:schemeClr val="bg1"/>
          </a:solidFill>
        </p:spPr>
        <p:txBody>
          <a:bodyPr wrap="square" rtlCol="0">
            <a:spAutoFit/>
          </a:bodyPr>
          <a:lstStyle/>
          <a:p>
            <a:r>
              <a:rPr lang="en-US" sz="2600" dirty="0"/>
              <a:t>Read the texts. Copy and complete the table with the correct letters a-h</a:t>
            </a:r>
            <a:endParaRPr lang="en-GB" sz="2600" dirty="0"/>
          </a:p>
        </p:txBody>
      </p:sp>
    </p:spTree>
    <p:extLst>
      <p:ext uri="{BB962C8B-B14F-4D97-AF65-F5344CB8AC3E}">
        <p14:creationId xmlns:p14="http://schemas.microsoft.com/office/powerpoint/2010/main" val="3251352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A14C60-641D-42CF-B0E3-C5893D161FBE}"/>
              </a:ext>
            </a:extLst>
          </p:cNvPr>
          <p:cNvSpPr/>
          <p:nvPr/>
        </p:nvSpPr>
        <p:spPr>
          <a:xfrm>
            <a:off x="325243" y="256435"/>
            <a:ext cx="3223318" cy="461665"/>
          </a:xfrm>
          <a:prstGeom prst="rect">
            <a:avLst/>
          </a:prstGeom>
        </p:spPr>
        <p:txBody>
          <a:bodyPr wrap="none">
            <a:spAutoFit/>
          </a:bodyPr>
          <a:lstStyle/>
          <a:p>
            <a:r>
              <a:rPr lang="en-GB" sz="2400" b="1" u="sng" dirty="0"/>
              <a:t>WEEK 4 – w/c 16</a:t>
            </a:r>
            <a:r>
              <a:rPr lang="en-GB" sz="2400" b="1" u="sng" baseline="30000" dirty="0"/>
              <a:t>th</a:t>
            </a:r>
            <a:r>
              <a:rPr lang="en-GB" sz="2400" b="1" u="sng" dirty="0"/>
              <a:t> May </a:t>
            </a:r>
          </a:p>
        </p:txBody>
      </p:sp>
      <p:sp>
        <p:nvSpPr>
          <p:cNvPr id="3" name="TextBox 2">
            <a:extLst>
              <a:ext uri="{FF2B5EF4-FFF2-40B4-BE49-F238E27FC236}">
                <a16:creationId xmlns:a16="http://schemas.microsoft.com/office/drawing/2014/main" id="{1962638A-80F7-483E-9BB7-178BDD10B2C8}"/>
              </a:ext>
            </a:extLst>
          </p:cNvPr>
          <p:cNvSpPr txBox="1"/>
          <p:nvPr/>
        </p:nvSpPr>
        <p:spPr>
          <a:xfrm>
            <a:off x="5742848" y="170151"/>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6" name="Picture 5">
            <a:extLst>
              <a:ext uri="{FF2B5EF4-FFF2-40B4-BE49-F238E27FC236}">
                <a16:creationId xmlns:a16="http://schemas.microsoft.com/office/drawing/2014/main" id="{2EF6A231-12D2-4AFF-B8E1-29C579CA4360}"/>
              </a:ext>
            </a:extLst>
          </p:cNvPr>
          <p:cNvPicPr>
            <a:picLocks noChangeAspect="1"/>
          </p:cNvPicPr>
          <p:nvPr/>
        </p:nvPicPr>
        <p:blipFill>
          <a:blip r:embed="rId2"/>
          <a:stretch>
            <a:fillRect/>
          </a:stretch>
        </p:blipFill>
        <p:spPr>
          <a:xfrm>
            <a:off x="325243" y="1616701"/>
            <a:ext cx="11320972" cy="4888602"/>
          </a:xfrm>
          <a:prstGeom prst="rect">
            <a:avLst/>
          </a:prstGeom>
        </p:spPr>
      </p:pic>
    </p:spTree>
    <p:extLst>
      <p:ext uri="{BB962C8B-B14F-4D97-AF65-F5344CB8AC3E}">
        <p14:creationId xmlns:p14="http://schemas.microsoft.com/office/powerpoint/2010/main" val="681151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655" y="202892"/>
            <a:ext cx="11594690" cy="1316191"/>
          </a:xfrm>
          <a:solidFill>
            <a:srgbClr val="00B050"/>
          </a:solidFill>
          <a:ln>
            <a:solidFill>
              <a:schemeClr val="tx1"/>
            </a:solidFill>
          </a:ln>
        </p:spPr>
        <p:txBody>
          <a:bodyPr>
            <a:normAutofit/>
          </a:bodyPr>
          <a:lstStyle/>
          <a:p>
            <a:pPr algn="ctr">
              <a:spcAft>
                <a:spcPts val="600"/>
              </a:spcAft>
            </a:pPr>
            <a:r>
              <a:rPr lang="en-GB" dirty="0">
                <a:solidFill>
                  <a:schemeClr val="bg1"/>
                </a:solidFill>
                <a:latin typeface="Arial Rounded MT Bold" panose="020F0704030504030204" pitchFamily="34" charset="0"/>
              </a:rPr>
              <a:t>Copy out the table. Fill in the correct English verb next to the Spanish ones.</a:t>
            </a:r>
          </a:p>
        </p:txBody>
      </p:sp>
      <p:graphicFrame>
        <p:nvGraphicFramePr>
          <p:cNvPr id="4" name="Content Placeholder 3"/>
          <p:cNvGraphicFramePr>
            <a:graphicFrameLocks noGrp="1"/>
          </p:cNvGraphicFramePr>
          <p:nvPr>
            <p:ph idx="1"/>
            <p:extLst/>
          </p:nvPr>
        </p:nvGraphicFramePr>
        <p:xfrm>
          <a:off x="1419531" y="1843547"/>
          <a:ext cx="4308987" cy="4572000"/>
        </p:xfrm>
        <a:graphic>
          <a:graphicData uri="http://schemas.openxmlformats.org/drawingml/2006/table">
            <a:tbl>
              <a:tblPr firstRow="1" bandRow="1">
                <a:tableStyleId>{5940675A-B579-460E-94D1-54222C63F5DA}</a:tableStyleId>
              </a:tblPr>
              <a:tblGrid>
                <a:gridCol w="1669026">
                  <a:extLst>
                    <a:ext uri="{9D8B030D-6E8A-4147-A177-3AD203B41FA5}">
                      <a16:colId xmlns:a16="http://schemas.microsoft.com/office/drawing/2014/main" val="3635874719"/>
                    </a:ext>
                  </a:extLst>
                </a:gridCol>
                <a:gridCol w="2639961">
                  <a:extLst>
                    <a:ext uri="{9D8B030D-6E8A-4147-A177-3AD203B41FA5}">
                      <a16:colId xmlns:a16="http://schemas.microsoft.com/office/drawing/2014/main" val="1504105071"/>
                    </a:ext>
                  </a:extLst>
                </a:gridCol>
              </a:tblGrid>
              <a:tr h="409780">
                <a:tc>
                  <a:txBody>
                    <a:bodyPr/>
                    <a:lstStyle/>
                    <a:p>
                      <a:r>
                        <a:rPr lang="en-GB" sz="2400" b="1" dirty="0" err="1"/>
                        <a:t>Español</a:t>
                      </a:r>
                      <a:endParaRPr lang="en-GB" sz="2400" b="1" dirty="0"/>
                    </a:p>
                  </a:txBody>
                  <a:tcPr/>
                </a:tc>
                <a:tc>
                  <a:txBody>
                    <a:bodyPr/>
                    <a:lstStyle/>
                    <a:p>
                      <a:r>
                        <a:rPr lang="en-GB" sz="2400" b="1" dirty="0" err="1"/>
                        <a:t>Inglés</a:t>
                      </a:r>
                      <a:endParaRPr lang="en-GB" sz="2400" b="1" dirty="0"/>
                    </a:p>
                  </a:txBody>
                  <a:tcPr/>
                </a:tc>
                <a:extLst>
                  <a:ext uri="{0D108BD9-81ED-4DB2-BD59-A6C34878D82A}">
                    <a16:rowId xmlns:a16="http://schemas.microsoft.com/office/drawing/2014/main" val="4104703523"/>
                  </a:ext>
                </a:extLst>
              </a:tr>
              <a:tr h="370840">
                <a:tc>
                  <a:txBody>
                    <a:bodyPr/>
                    <a:lstStyle/>
                    <a:p>
                      <a:r>
                        <a:rPr lang="en-GB" sz="2400" dirty="0"/>
                        <a:t>Ser</a:t>
                      </a:r>
                    </a:p>
                  </a:txBody>
                  <a:tcPr/>
                </a:tc>
                <a:tc>
                  <a:txBody>
                    <a:bodyPr/>
                    <a:lstStyle/>
                    <a:p>
                      <a:endParaRPr lang="en-GB" sz="2400"/>
                    </a:p>
                  </a:txBody>
                  <a:tcPr/>
                </a:tc>
                <a:extLst>
                  <a:ext uri="{0D108BD9-81ED-4DB2-BD59-A6C34878D82A}">
                    <a16:rowId xmlns:a16="http://schemas.microsoft.com/office/drawing/2014/main" val="4034315822"/>
                  </a:ext>
                </a:extLst>
              </a:tr>
              <a:tr h="370840">
                <a:tc>
                  <a:txBody>
                    <a:bodyPr/>
                    <a:lstStyle/>
                    <a:p>
                      <a:r>
                        <a:rPr lang="en-GB" sz="2400" dirty="0" err="1"/>
                        <a:t>Decidir</a:t>
                      </a:r>
                      <a:endParaRPr lang="en-GB" sz="2400" dirty="0"/>
                    </a:p>
                  </a:txBody>
                  <a:tcPr/>
                </a:tc>
                <a:tc>
                  <a:txBody>
                    <a:bodyPr/>
                    <a:lstStyle/>
                    <a:p>
                      <a:endParaRPr lang="en-GB" sz="2400" dirty="0"/>
                    </a:p>
                  </a:txBody>
                  <a:tcPr/>
                </a:tc>
                <a:extLst>
                  <a:ext uri="{0D108BD9-81ED-4DB2-BD59-A6C34878D82A}">
                    <a16:rowId xmlns:a16="http://schemas.microsoft.com/office/drawing/2014/main" val="4182466840"/>
                  </a:ext>
                </a:extLst>
              </a:tr>
              <a:tr h="370840">
                <a:tc>
                  <a:txBody>
                    <a:bodyPr/>
                    <a:lstStyle/>
                    <a:p>
                      <a:r>
                        <a:rPr lang="en-GB" sz="2400" dirty="0" err="1"/>
                        <a:t>Ir</a:t>
                      </a:r>
                      <a:endParaRPr lang="en-GB" sz="2400" dirty="0"/>
                    </a:p>
                  </a:txBody>
                  <a:tcPr/>
                </a:tc>
                <a:tc>
                  <a:txBody>
                    <a:bodyPr/>
                    <a:lstStyle/>
                    <a:p>
                      <a:endParaRPr lang="en-GB" sz="2400" dirty="0"/>
                    </a:p>
                  </a:txBody>
                  <a:tcPr/>
                </a:tc>
                <a:extLst>
                  <a:ext uri="{0D108BD9-81ED-4DB2-BD59-A6C34878D82A}">
                    <a16:rowId xmlns:a16="http://schemas.microsoft.com/office/drawing/2014/main" val="1640478375"/>
                  </a:ext>
                </a:extLst>
              </a:tr>
              <a:tr h="370840">
                <a:tc>
                  <a:txBody>
                    <a:bodyPr/>
                    <a:lstStyle/>
                    <a:p>
                      <a:r>
                        <a:rPr lang="en-GB" sz="2400" dirty="0" err="1"/>
                        <a:t>Diseñar</a:t>
                      </a:r>
                      <a:endParaRPr lang="en-GB" sz="2400" dirty="0"/>
                    </a:p>
                  </a:txBody>
                  <a:tcPr/>
                </a:tc>
                <a:tc>
                  <a:txBody>
                    <a:bodyPr/>
                    <a:lstStyle/>
                    <a:p>
                      <a:endParaRPr lang="en-GB" sz="2400" dirty="0"/>
                    </a:p>
                  </a:txBody>
                  <a:tcPr/>
                </a:tc>
                <a:extLst>
                  <a:ext uri="{0D108BD9-81ED-4DB2-BD59-A6C34878D82A}">
                    <a16:rowId xmlns:a16="http://schemas.microsoft.com/office/drawing/2014/main" val="4178166222"/>
                  </a:ext>
                </a:extLst>
              </a:tr>
              <a:tr h="370840">
                <a:tc>
                  <a:txBody>
                    <a:bodyPr/>
                    <a:lstStyle/>
                    <a:p>
                      <a:r>
                        <a:rPr lang="en-GB" sz="2400" dirty="0" err="1"/>
                        <a:t>Salir</a:t>
                      </a:r>
                      <a:endParaRPr lang="en-GB" sz="2400" dirty="0"/>
                    </a:p>
                  </a:txBody>
                  <a:tcPr/>
                </a:tc>
                <a:tc>
                  <a:txBody>
                    <a:bodyPr/>
                    <a:lstStyle/>
                    <a:p>
                      <a:endParaRPr lang="en-GB" sz="2400" dirty="0"/>
                    </a:p>
                  </a:txBody>
                  <a:tcPr/>
                </a:tc>
                <a:extLst>
                  <a:ext uri="{0D108BD9-81ED-4DB2-BD59-A6C34878D82A}">
                    <a16:rowId xmlns:a16="http://schemas.microsoft.com/office/drawing/2014/main" val="2467346388"/>
                  </a:ext>
                </a:extLst>
              </a:tr>
              <a:tr h="370840">
                <a:tc>
                  <a:txBody>
                    <a:bodyPr/>
                    <a:lstStyle/>
                    <a:p>
                      <a:r>
                        <a:rPr lang="en-GB" sz="2400" dirty="0" err="1"/>
                        <a:t>Hablar</a:t>
                      </a:r>
                      <a:endParaRPr lang="en-GB" sz="2400" dirty="0"/>
                    </a:p>
                  </a:txBody>
                  <a:tcPr/>
                </a:tc>
                <a:tc>
                  <a:txBody>
                    <a:bodyPr/>
                    <a:lstStyle/>
                    <a:p>
                      <a:endParaRPr lang="en-GB" sz="2400" dirty="0"/>
                    </a:p>
                  </a:txBody>
                  <a:tcPr/>
                </a:tc>
                <a:extLst>
                  <a:ext uri="{0D108BD9-81ED-4DB2-BD59-A6C34878D82A}">
                    <a16:rowId xmlns:a16="http://schemas.microsoft.com/office/drawing/2014/main" val="1407342826"/>
                  </a:ext>
                </a:extLst>
              </a:tr>
              <a:tr h="370840">
                <a:tc>
                  <a:txBody>
                    <a:bodyPr/>
                    <a:lstStyle/>
                    <a:p>
                      <a:r>
                        <a:rPr lang="en-GB" sz="2400" dirty="0" err="1"/>
                        <a:t>Tener</a:t>
                      </a:r>
                      <a:endParaRPr lang="en-GB" sz="2400" dirty="0"/>
                    </a:p>
                  </a:txBody>
                  <a:tcPr/>
                </a:tc>
                <a:tc>
                  <a:txBody>
                    <a:bodyPr/>
                    <a:lstStyle/>
                    <a:p>
                      <a:endParaRPr lang="en-GB" sz="2400" dirty="0"/>
                    </a:p>
                  </a:txBody>
                  <a:tcPr/>
                </a:tc>
                <a:extLst>
                  <a:ext uri="{0D108BD9-81ED-4DB2-BD59-A6C34878D82A}">
                    <a16:rowId xmlns:a16="http://schemas.microsoft.com/office/drawing/2014/main" val="3157602629"/>
                  </a:ext>
                </a:extLst>
              </a:tr>
              <a:tr h="370840">
                <a:tc>
                  <a:txBody>
                    <a:bodyPr/>
                    <a:lstStyle/>
                    <a:p>
                      <a:r>
                        <a:rPr lang="en-GB" sz="2400" dirty="0" err="1"/>
                        <a:t>Estudiar</a:t>
                      </a:r>
                      <a:endParaRPr lang="en-GB" sz="2400" dirty="0"/>
                    </a:p>
                  </a:txBody>
                  <a:tcPr/>
                </a:tc>
                <a:tc>
                  <a:txBody>
                    <a:bodyPr/>
                    <a:lstStyle/>
                    <a:p>
                      <a:endParaRPr lang="en-GB" sz="2400" dirty="0"/>
                    </a:p>
                  </a:txBody>
                  <a:tcPr/>
                </a:tc>
                <a:extLst>
                  <a:ext uri="{0D108BD9-81ED-4DB2-BD59-A6C34878D82A}">
                    <a16:rowId xmlns:a16="http://schemas.microsoft.com/office/drawing/2014/main" val="912646816"/>
                  </a:ext>
                </a:extLst>
              </a:tr>
              <a:tr h="370840">
                <a:tc>
                  <a:txBody>
                    <a:bodyPr/>
                    <a:lstStyle/>
                    <a:p>
                      <a:r>
                        <a:rPr lang="en-GB" sz="2400" dirty="0" err="1"/>
                        <a:t>Trabajar</a:t>
                      </a:r>
                      <a:endParaRPr lang="en-GB" sz="2400" dirty="0"/>
                    </a:p>
                  </a:txBody>
                  <a:tcPr/>
                </a:tc>
                <a:tc>
                  <a:txBody>
                    <a:bodyPr/>
                    <a:lstStyle/>
                    <a:p>
                      <a:endParaRPr lang="en-GB" sz="2400" dirty="0"/>
                    </a:p>
                  </a:txBody>
                  <a:tcPr/>
                </a:tc>
                <a:extLst>
                  <a:ext uri="{0D108BD9-81ED-4DB2-BD59-A6C34878D82A}">
                    <a16:rowId xmlns:a16="http://schemas.microsoft.com/office/drawing/2014/main" val="1033091731"/>
                  </a:ext>
                </a:extLst>
              </a:tr>
            </a:tbl>
          </a:graphicData>
        </a:graphic>
      </p:graphicFrame>
      <p:sp>
        <p:nvSpPr>
          <p:cNvPr id="5" name="Rectangle 4"/>
          <p:cNvSpPr/>
          <p:nvPr/>
        </p:nvSpPr>
        <p:spPr>
          <a:xfrm>
            <a:off x="6160523" y="2002093"/>
            <a:ext cx="2713703" cy="6194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Rounded MT Bold" panose="020F0704030504030204" pitchFamily="34" charset="0"/>
              </a:rPr>
              <a:t>To be</a:t>
            </a:r>
          </a:p>
        </p:txBody>
      </p:sp>
      <p:sp>
        <p:nvSpPr>
          <p:cNvPr id="6" name="Rectangle 5"/>
          <p:cNvSpPr/>
          <p:nvPr/>
        </p:nvSpPr>
        <p:spPr>
          <a:xfrm>
            <a:off x="7828933" y="5884605"/>
            <a:ext cx="2713703" cy="6194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Rounded MT Bold" panose="020F0704030504030204" pitchFamily="34" charset="0"/>
              </a:rPr>
              <a:t>To decide</a:t>
            </a:r>
          </a:p>
        </p:txBody>
      </p:sp>
      <p:sp>
        <p:nvSpPr>
          <p:cNvPr id="7" name="Rectangle 6"/>
          <p:cNvSpPr/>
          <p:nvPr/>
        </p:nvSpPr>
        <p:spPr>
          <a:xfrm>
            <a:off x="9306232" y="4984953"/>
            <a:ext cx="2713703" cy="6194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Rounded MT Bold" panose="020F0704030504030204" pitchFamily="34" charset="0"/>
              </a:rPr>
              <a:t>To speak</a:t>
            </a:r>
          </a:p>
        </p:txBody>
      </p:sp>
      <p:sp>
        <p:nvSpPr>
          <p:cNvPr id="8" name="Rectangle 7"/>
          <p:cNvSpPr/>
          <p:nvPr/>
        </p:nvSpPr>
        <p:spPr>
          <a:xfrm>
            <a:off x="9179642" y="3893573"/>
            <a:ext cx="2713703" cy="6194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Rounded MT Bold" panose="020F0704030504030204" pitchFamily="34" charset="0"/>
              </a:rPr>
              <a:t>To work</a:t>
            </a:r>
          </a:p>
        </p:txBody>
      </p:sp>
      <p:sp>
        <p:nvSpPr>
          <p:cNvPr id="9" name="Rectangle 8"/>
          <p:cNvSpPr/>
          <p:nvPr/>
        </p:nvSpPr>
        <p:spPr>
          <a:xfrm>
            <a:off x="6096000" y="4085301"/>
            <a:ext cx="2713703" cy="6194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Rounded MT Bold" panose="020F0704030504030204" pitchFamily="34" charset="0"/>
              </a:rPr>
              <a:t>To go</a:t>
            </a:r>
          </a:p>
        </p:txBody>
      </p:sp>
      <p:sp>
        <p:nvSpPr>
          <p:cNvPr id="10" name="Rectangle 9"/>
          <p:cNvSpPr/>
          <p:nvPr/>
        </p:nvSpPr>
        <p:spPr>
          <a:xfrm>
            <a:off x="5992146" y="4984953"/>
            <a:ext cx="2713703" cy="6194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Rounded MT Bold" panose="020F0704030504030204" pitchFamily="34" charset="0"/>
              </a:rPr>
              <a:t>To design</a:t>
            </a:r>
          </a:p>
        </p:txBody>
      </p:sp>
      <p:sp>
        <p:nvSpPr>
          <p:cNvPr id="11" name="Rectangle 10"/>
          <p:cNvSpPr/>
          <p:nvPr/>
        </p:nvSpPr>
        <p:spPr>
          <a:xfrm>
            <a:off x="5912259" y="3060289"/>
            <a:ext cx="2713703" cy="6194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Rounded MT Bold" panose="020F0704030504030204" pitchFamily="34" charset="0"/>
              </a:rPr>
              <a:t>To go out </a:t>
            </a:r>
          </a:p>
        </p:txBody>
      </p:sp>
      <p:sp>
        <p:nvSpPr>
          <p:cNvPr id="12" name="Rectangle 11"/>
          <p:cNvSpPr/>
          <p:nvPr/>
        </p:nvSpPr>
        <p:spPr>
          <a:xfrm>
            <a:off x="9179641" y="1858294"/>
            <a:ext cx="2713703" cy="6194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Rounded MT Bold" panose="020F0704030504030204" pitchFamily="34" charset="0"/>
              </a:rPr>
              <a:t>To have</a:t>
            </a:r>
          </a:p>
        </p:txBody>
      </p:sp>
      <p:sp>
        <p:nvSpPr>
          <p:cNvPr id="13" name="Rectangle 12"/>
          <p:cNvSpPr/>
          <p:nvPr/>
        </p:nvSpPr>
        <p:spPr>
          <a:xfrm>
            <a:off x="9041374" y="2846438"/>
            <a:ext cx="2713703" cy="6194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rial Rounded MT Bold" panose="020F0704030504030204" pitchFamily="34" charset="0"/>
              </a:rPr>
              <a:t>To study</a:t>
            </a:r>
          </a:p>
        </p:txBody>
      </p:sp>
      <p:graphicFrame>
        <p:nvGraphicFramePr>
          <p:cNvPr id="14" name="Content Placeholder 3"/>
          <p:cNvGraphicFramePr>
            <a:graphicFrameLocks/>
          </p:cNvGraphicFramePr>
          <p:nvPr>
            <p:extLst/>
          </p:nvPr>
        </p:nvGraphicFramePr>
        <p:xfrm>
          <a:off x="1421068" y="1843546"/>
          <a:ext cx="4308987" cy="4572000"/>
        </p:xfrm>
        <a:graphic>
          <a:graphicData uri="http://schemas.openxmlformats.org/drawingml/2006/table">
            <a:tbl>
              <a:tblPr firstRow="1" bandRow="1">
                <a:tableStyleId>{5940675A-B579-460E-94D1-54222C63F5DA}</a:tableStyleId>
              </a:tblPr>
              <a:tblGrid>
                <a:gridCol w="1669026">
                  <a:extLst>
                    <a:ext uri="{9D8B030D-6E8A-4147-A177-3AD203B41FA5}">
                      <a16:colId xmlns:a16="http://schemas.microsoft.com/office/drawing/2014/main" val="3635874719"/>
                    </a:ext>
                  </a:extLst>
                </a:gridCol>
                <a:gridCol w="2639961">
                  <a:extLst>
                    <a:ext uri="{9D8B030D-6E8A-4147-A177-3AD203B41FA5}">
                      <a16:colId xmlns:a16="http://schemas.microsoft.com/office/drawing/2014/main" val="1504105071"/>
                    </a:ext>
                  </a:extLst>
                </a:gridCol>
              </a:tblGrid>
              <a:tr h="370840">
                <a:tc>
                  <a:txBody>
                    <a:bodyPr/>
                    <a:lstStyle/>
                    <a:p>
                      <a:r>
                        <a:rPr lang="en-GB" sz="2400" b="1" dirty="0" err="1"/>
                        <a:t>Español</a:t>
                      </a:r>
                      <a:endParaRPr lang="en-GB" sz="2400" b="1" dirty="0"/>
                    </a:p>
                  </a:txBody>
                  <a:tcPr>
                    <a:solidFill>
                      <a:schemeClr val="bg1"/>
                    </a:solidFill>
                  </a:tcPr>
                </a:tc>
                <a:tc>
                  <a:txBody>
                    <a:bodyPr/>
                    <a:lstStyle/>
                    <a:p>
                      <a:r>
                        <a:rPr lang="en-GB" sz="2400" b="1" dirty="0" err="1"/>
                        <a:t>Inglés</a:t>
                      </a:r>
                      <a:endParaRPr lang="en-GB" sz="2400" b="1" dirty="0"/>
                    </a:p>
                  </a:txBody>
                  <a:tcPr>
                    <a:solidFill>
                      <a:schemeClr val="bg1"/>
                    </a:solidFill>
                  </a:tcPr>
                </a:tc>
                <a:extLst>
                  <a:ext uri="{0D108BD9-81ED-4DB2-BD59-A6C34878D82A}">
                    <a16:rowId xmlns:a16="http://schemas.microsoft.com/office/drawing/2014/main" val="4104703523"/>
                  </a:ext>
                </a:extLst>
              </a:tr>
              <a:tr h="370840">
                <a:tc>
                  <a:txBody>
                    <a:bodyPr/>
                    <a:lstStyle/>
                    <a:p>
                      <a:r>
                        <a:rPr lang="en-GB" sz="2400" dirty="0"/>
                        <a:t>Ser</a:t>
                      </a:r>
                    </a:p>
                  </a:txBody>
                  <a:tcPr>
                    <a:solidFill>
                      <a:schemeClr val="bg1"/>
                    </a:solidFill>
                  </a:tcPr>
                </a:tc>
                <a:tc>
                  <a:txBody>
                    <a:bodyPr/>
                    <a:lstStyle/>
                    <a:p>
                      <a:endParaRPr lang="en-GB" sz="2400" dirty="0"/>
                    </a:p>
                  </a:txBody>
                  <a:tcPr>
                    <a:solidFill>
                      <a:schemeClr val="bg1"/>
                    </a:solidFill>
                  </a:tcPr>
                </a:tc>
                <a:extLst>
                  <a:ext uri="{0D108BD9-81ED-4DB2-BD59-A6C34878D82A}">
                    <a16:rowId xmlns:a16="http://schemas.microsoft.com/office/drawing/2014/main" val="4034315822"/>
                  </a:ext>
                </a:extLst>
              </a:tr>
              <a:tr h="370840">
                <a:tc>
                  <a:txBody>
                    <a:bodyPr/>
                    <a:lstStyle/>
                    <a:p>
                      <a:r>
                        <a:rPr lang="en-GB" sz="2400" dirty="0" err="1"/>
                        <a:t>Decidir</a:t>
                      </a:r>
                      <a:endParaRPr lang="en-GB" sz="2400" dirty="0"/>
                    </a:p>
                  </a:txBody>
                  <a:tcPr>
                    <a:solidFill>
                      <a:schemeClr val="bg1"/>
                    </a:solidFill>
                  </a:tcPr>
                </a:tc>
                <a:tc>
                  <a:txBody>
                    <a:bodyPr/>
                    <a:lstStyle/>
                    <a:p>
                      <a:endParaRPr lang="en-GB" sz="2400" dirty="0"/>
                    </a:p>
                  </a:txBody>
                  <a:tcPr>
                    <a:solidFill>
                      <a:schemeClr val="bg1"/>
                    </a:solidFill>
                  </a:tcPr>
                </a:tc>
                <a:extLst>
                  <a:ext uri="{0D108BD9-81ED-4DB2-BD59-A6C34878D82A}">
                    <a16:rowId xmlns:a16="http://schemas.microsoft.com/office/drawing/2014/main" val="4182466840"/>
                  </a:ext>
                </a:extLst>
              </a:tr>
              <a:tr h="370840">
                <a:tc>
                  <a:txBody>
                    <a:bodyPr/>
                    <a:lstStyle/>
                    <a:p>
                      <a:r>
                        <a:rPr lang="en-GB" sz="2400" dirty="0" err="1"/>
                        <a:t>Ir</a:t>
                      </a:r>
                      <a:endParaRPr lang="en-GB" sz="2400" dirty="0"/>
                    </a:p>
                  </a:txBody>
                  <a:tcPr>
                    <a:solidFill>
                      <a:schemeClr val="bg1"/>
                    </a:solidFill>
                  </a:tcPr>
                </a:tc>
                <a:tc>
                  <a:txBody>
                    <a:bodyPr/>
                    <a:lstStyle/>
                    <a:p>
                      <a:endParaRPr lang="en-GB" sz="2400" dirty="0"/>
                    </a:p>
                  </a:txBody>
                  <a:tcPr>
                    <a:solidFill>
                      <a:schemeClr val="bg1"/>
                    </a:solidFill>
                  </a:tcPr>
                </a:tc>
                <a:extLst>
                  <a:ext uri="{0D108BD9-81ED-4DB2-BD59-A6C34878D82A}">
                    <a16:rowId xmlns:a16="http://schemas.microsoft.com/office/drawing/2014/main" val="1640478375"/>
                  </a:ext>
                </a:extLst>
              </a:tr>
              <a:tr h="370840">
                <a:tc>
                  <a:txBody>
                    <a:bodyPr/>
                    <a:lstStyle/>
                    <a:p>
                      <a:r>
                        <a:rPr lang="en-GB" sz="2400" dirty="0" err="1"/>
                        <a:t>Diseñar</a:t>
                      </a:r>
                      <a:endParaRPr lang="en-GB" sz="2400" dirty="0"/>
                    </a:p>
                  </a:txBody>
                  <a:tcPr>
                    <a:solidFill>
                      <a:schemeClr val="bg1"/>
                    </a:solidFill>
                  </a:tcPr>
                </a:tc>
                <a:tc>
                  <a:txBody>
                    <a:bodyPr/>
                    <a:lstStyle/>
                    <a:p>
                      <a:endParaRPr lang="en-GB" sz="2400" dirty="0"/>
                    </a:p>
                  </a:txBody>
                  <a:tcPr>
                    <a:solidFill>
                      <a:schemeClr val="bg1"/>
                    </a:solidFill>
                  </a:tcPr>
                </a:tc>
                <a:extLst>
                  <a:ext uri="{0D108BD9-81ED-4DB2-BD59-A6C34878D82A}">
                    <a16:rowId xmlns:a16="http://schemas.microsoft.com/office/drawing/2014/main" val="4178166222"/>
                  </a:ext>
                </a:extLst>
              </a:tr>
              <a:tr h="370840">
                <a:tc>
                  <a:txBody>
                    <a:bodyPr/>
                    <a:lstStyle/>
                    <a:p>
                      <a:r>
                        <a:rPr lang="en-GB" sz="2400" dirty="0" err="1"/>
                        <a:t>Salir</a:t>
                      </a:r>
                      <a:endParaRPr lang="en-GB" sz="2400" dirty="0"/>
                    </a:p>
                  </a:txBody>
                  <a:tcPr>
                    <a:solidFill>
                      <a:schemeClr val="bg1"/>
                    </a:solidFill>
                  </a:tcPr>
                </a:tc>
                <a:tc>
                  <a:txBody>
                    <a:bodyPr/>
                    <a:lstStyle/>
                    <a:p>
                      <a:endParaRPr lang="en-GB" sz="2400" dirty="0"/>
                    </a:p>
                  </a:txBody>
                  <a:tcPr>
                    <a:solidFill>
                      <a:schemeClr val="bg1"/>
                    </a:solidFill>
                  </a:tcPr>
                </a:tc>
                <a:extLst>
                  <a:ext uri="{0D108BD9-81ED-4DB2-BD59-A6C34878D82A}">
                    <a16:rowId xmlns:a16="http://schemas.microsoft.com/office/drawing/2014/main" val="2467346388"/>
                  </a:ext>
                </a:extLst>
              </a:tr>
              <a:tr h="370840">
                <a:tc>
                  <a:txBody>
                    <a:bodyPr/>
                    <a:lstStyle/>
                    <a:p>
                      <a:r>
                        <a:rPr lang="en-GB" sz="2400" dirty="0" err="1"/>
                        <a:t>Hablar</a:t>
                      </a:r>
                      <a:endParaRPr lang="en-GB" sz="2400" dirty="0"/>
                    </a:p>
                  </a:txBody>
                  <a:tcPr>
                    <a:solidFill>
                      <a:schemeClr val="bg1"/>
                    </a:solidFill>
                  </a:tcPr>
                </a:tc>
                <a:tc>
                  <a:txBody>
                    <a:bodyPr/>
                    <a:lstStyle/>
                    <a:p>
                      <a:endParaRPr lang="en-GB" sz="2400" dirty="0"/>
                    </a:p>
                  </a:txBody>
                  <a:tcPr>
                    <a:solidFill>
                      <a:schemeClr val="bg1"/>
                    </a:solidFill>
                  </a:tcPr>
                </a:tc>
                <a:extLst>
                  <a:ext uri="{0D108BD9-81ED-4DB2-BD59-A6C34878D82A}">
                    <a16:rowId xmlns:a16="http://schemas.microsoft.com/office/drawing/2014/main" val="1407342826"/>
                  </a:ext>
                </a:extLst>
              </a:tr>
              <a:tr h="370840">
                <a:tc>
                  <a:txBody>
                    <a:bodyPr/>
                    <a:lstStyle/>
                    <a:p>
                      <a:r>
                        <a:rPr lang="en-GB" sz="2400" dirty="0" err="1"/>
                        <a:t>Tener</a:t>
                      </a:r>
                      <a:endParaRPr lang="en-GB" sz="2400" dirty="0"/>
                    </a:p>
                  </a:txBody>
                  <a:tcPr>
                    <a:solidFill>
                      <a:schemeClr val="bg1"/>
                    </a:solidFill>
                  </a:tcPr>
                </a:tc>
                <a:tc>
                  <a:txBody>
                    <a:bodyPr/>
                    <a:lstStyle/>
                    <a:p>
                      <a:endParaRPr lang="en-GB" sz="2400" dirty="0"/>
                    </a:p>
                  </a:txBody>
                  <a:tcPr>
                    <a:solidFill>
                      <a:schemeClr val="bg1"/>
                    </a:solidFill>
                  </a:tcPr>
                </a:tc>
                <a:extLst>
                  <a:ext uri="{0D108BD9-81ED-4DB2-BD59-A6C34878D82A}">
                    <a16:rowId xmlns:a16="http://schemas.microsoft.com/office/drawing/2014/main" val="3157602629"/>
                  </a:ext>
                </a:extLst>
              </a:tr>
              <a:tr h="370840">
                <a:tc>
                  <a:txBody>
                    <a:bodyPr/>
                    <a:lstStyle/>
                    <a:p>
                      <a:r>
                        <a:rPr lang="en-GB" sz="2400" dirty="0" err="1"/>
                        <a:t>Estudiar</a:t>
                      </a:r>
                      <a:endParaRPr lang="en-GB" sz="2400" dirty="0"/>
                    </a:p>
                  </a:txBody>
                  <a:tcPr>
                    <a:solidFill>
                      <a:schemeClr val="bg1"/>
                    </a:solidFill>
                  </a:tcPr>
                </a:tc>
                <a:tc>
                  <a:txBody>
                    <a:bodyPr/>
                    <a:lstStyle/>
                    <a:p>
                      <a:endParaRPr lang="en-GB" sz="2400" dirty="0"/>
                    </a:p>
                  </a:txBody>
                  <a:tcPr>
                    <a:solidFill>
                      <a:schemeClr val="bg1"/>
                    </a:solidFill>
                  </a:tcPr>
                </a:tc>
                <a:extLst>
                  <a:ext uri="{0D108BD9-81ED-4DB2-BD59-A6C34878D82A}">
                    <a16:rowId xmlns:a16="http://schemas.microsoft.com/office/drawing/2014/main" val="912646816"/>
                  </a:ext>
                </a:extLst>
              </a:tr>
              <a:tr h="370840">
                <a:tc>
                  <a:txBody>
                    <a:bodyPr/>
                    <a:lstStyle/>
                    <a:p>
                      <a:r>
                        <a:rPr lang="en-GB" sz="2400" dirty="0" err="1"/>
                        <a:t>Trabajar</a:t>
                      </a:r>
                      <a:endParaRPr lang="en-GB" sz="2400" dirty="0"/>
                    </a:p>
                  </a:txBody>
                  <a:tcPr>
                    <a:solidFill>
                      <a:schemeClr val="bg1"/>
                    </a:solidFill>
                  </a:tcPr>
                </a:tc>
                <a:tc>
                  <a:txBody>
                    <a:bodyPr/>
                    <a:lstStyle/>
                    <a:p>
                      <a:endParaRPr lang="en-GB" sz="2400" dirty="0"/>
                    </a:p>
                  </a:txBody>
                  <a:tcPr>
                    <a:solidFill>
                      <a:schemeClr val="bg1"/>
                    </a:solidFill>
                  </a:tcPr>
                </a:tc>
                <a:extLst>
                  <a:ext uri="{0D108BD9-81ED-4DB2-BD59-A6C34878D82A}">
                    <a16:rowId xmlns:a16="http://schemas.microsoft.com/office/drawing/2014/main" val="1033091731"/>
                  </a:ext>
                </a:extLst>
              </a:tr>
            </a:tbl>
          </a:graphicData>
        </a:graphic>
      </p:graphicFrame>
    </p:spTree>
    <p:extLst>
      <p:ext uri="{BB962C8B-B14F-4D97-AF65-F5344CB8AC3E}">
        <p14:creationId xmlns:p14="http://schemas.microsoft.com/office/powerpoint/2010/main" val="380275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61347" y="-336550"/>
            <a:ext cx="11534775" cy="5305425"/>
          </a:xfrm>
          <a:prstGeom prst="rect">
            <a:avLst/>
          </a:prstGeom>
        </p:spPr>
      </p:pic>
      <p:sp>
        <p:nvSpPr>
          <p:cNvPr id="12" name="Rectangle 11"/>
          <p:cNvSpPr/>
          <p:nvPr/>
        </p:nvSpPr>
        <p:spPr>
          <a:xfrm>
            <a:off x="530945" y="5213556"/>
            <a:ext cx="7934632" cy="131998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latin typeface="Arial Rounded MT Bold" panose="020F0704030504030204" pitchFamily="34" charset="0"/>
              </a:rPr>
              <a:t>Look at the underlined verbs. Can you figure out what they mean?</a:t>
            </a:r>
          </a:p>
        </p:txBody>
      </p:sp>
      <p:sp>
        <p:nvSpPr>
          <p:cNvPr id="13" name="Rectangle 12"/>
          <p:cNvSpPr/>
          <p:nvPr/>
        </p:nvSpPr>
        <p:spPr>
          <a:xfrm>
            <a:off x="9026012" y="5060950"/>
            <a:ext cx="2861187" cy="16002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dirty="0">
                <a:latin typeface="Arial Rounded MT Bold" panose="020F0704030504030204" pitchFamily="34" charset="0"/>
              </a:rPr>
              <a:t>Hint</a:t>
            </a:r>
          </a:p>
          <a:p>
            <a:pPr algn="ctr"/>
            <a:r>
              <a:rPr lang="en-GB" sz="2400" dirty="0">
                <a:latin typeface="Arial Rounded MT Bold" panose="020F0704030504030204" pitchFamily="34" charset="0"/>
              </a:rPr>
              <a:t>Use the verbs from the starter to help!</a:t>
            </a:r>
          </a:p>
        </p:txBody>
      </p:sp>
    </p:spTree>
    <p:extLst>
      <p:ext uri="{BB962C8B-B14F-4D97-AF65-F5344CB8AC3E}">
        <p14:creationId xmlns:p14="http://schemas.microsoft.com/office/powerpoint/2010/main" val="319101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61347" y="-336550"/>
            <a:ext cx="11534775" cy="5305425"/>
          </a:xfrm>
          <a:prstGeom prst="rect">
            <a:avLst/>
          </a:prstGeom>
        </p:spPr>
      </p:pic>
      <p:grpSp>
        <p:nvGrpSpPr>
          <p:cNvPr id="10" name="Group 9"/>
          <p:cNvGrpSpPr/>
          <p:nvPr/>
        </p:nvGrpSpPr>
        <p:grpSpPr>
          <a:xfrm>
            <a:off x="3067666" y="4807974"/>
            <a:ext cx="8854716" cy="1957746"/>
            <a:chOff x="3067666" y="4807974"/>
            <a:chExt cx="8854716" cy="1957746"/>
          </a:xfrm>
        </p:grpSpPr>
        <p:grpSp>
          <p:nvGrpSpPr>
            <p:cNvPr id="7" name="Group 6"/>
            <p:cNvGrpSpPr/>
            <p:nvPr/>
          </p:nvGrpSpPr>
          <p:grpSpPr>
            <a:xfrm>
              <a:off x="3131114" y="4869188"/>
              <a:ext cx="8599539" cy="1896532"/>
              <a:chOff x="1311377" y="4531256"/>
              <a:chExt cx="10506075" cy="2571750"/>
            </a:xfrm>
          </p:grpSpPr>
          <p:pic>
            <p:nvPicPr>
              <p:cNvPr id="5" name="Picture 4"/>
              <p:cNvPicPr>
                <a:picLocks noChangeAspect="1"/>
              </p:cNvPicPr>
              <p:nvPr/>
            </p:nvPicPr>
            <p:blipFill>
              <a:blip r:embed="rId4"/>
              <a:stretch>
                <a:fillRect/>
              </a:stretch>
            </p:blipFill>
            <p:spPr>
              <a:xfrm>
                <a:off x="1311377" y="4540967"/>
                <a:ext cx="5410200" cy="2495550"/>
              </a:xfrm>
              <a:prstGeom prst="rect">
                <a:avLst/>
              </a:prstGeom>
            </p:spPr>
          </p:pic>
          <p:pic>
            <p:nvPicPr>
              <p:cNvPr id="6" name="Picture 5"/>
              <p:cNvPicPr>
                <a:picLocks noChangeAspect="1"/>
              </p:cNvPicPr>
              <p:nvPr/>
            </p:nvPicPr>
            <p:blipFill>
              <a:blip r:embed="rId5"/>
              <a:stretch>
                <a:fillRect/>
              </a:stretch>
            </p:blipFill>
            <p:spPr>
              <a:xfrm>
                <a:off x="6721577" y="4531256"/>
                <a:ext cx="5095875" cy="2571750"/>
              </a:xfrm>
              <a:prstGeom prst="rect">
                <a:avLst/>
              </a:prstGeom>
            </p:spPr>
          </p:pic>
        </p:grpSp>
        <p:sp>
          <p:nvSpPr>
            <p:cNvPr id="8" name="Rectangle 7"/>
            <p:cNvSpPr/>
            <p:nvPr/>
          </p:nvSpPr>
          <p:spPr>
            <a:xfrm>
              <a:off x="3067666" y="4807974"/>
              <a:ext cx="8854716" cy="195774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196645" y="4941111"/>
            <a:ext cx="2654709" cy="171081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latin typeface="Arial Rounded MT Bold" panose="020F0704030504030204" pitchFamily="34" charset="0"/>
              </a:rPr>
              <a:t>Which </a:t>
            </a:r>
            <a:r>
              <a:rPr lang="en-GB" sz="2200" b="1" u="sng" dirty="0">
                <a:solidFill>
                  <a:schemeClr val="tx1"/>
                </a:solidFill>
                <a:latin typeface="Arial Rounded MT Bold" panose="020F0704030504030204" pitchFamily="34" charset="0"/>
              </a:rPr>
              <a:t>two</a:t>
            </a:r>
            <a:r>
              <a:rPr lang="en-GB" sz="2200" dirty="0">
                <a:solidFill>
                  <a:schemeClr val="tx1"/>
                </a:solidFill>
                <a:latin typeface="Arial Rounded MT Bold" panose="020F0704030504030204" pitchFamily="34" charset="0"/>
              </a:rPr>
              <a:t> statements aren’t mentioned in the text above?</a:t>
            </a:r>
          </a:p>
        </p:txBody>
      </p:sp>
    </p:spTree>
    <p:extLst>
      <p:ext uri="{BB962C8B-B14F-4D97-AF65-F5344CB8AC3E}">
        <p14:creationId xmlns:p14="http://schemas.microsoft.com/office/powerpoint/2010/main" val="3384640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5CD93-6C60-4733-B7C9-27A438AC885D}"/>
              </a:ext>
            </a:extLst>
          </p:cNvPr>
          <p:cNvPicPr>
            <a:picLocks noChangeAspect="1"/>
          </p:cNvPicPr>
          <p:nvPr/>
        </p:nvPicPr>
        <p:blipFill>
          <a:blip r:embed="rId2"/>
          <a:stretch>
            <a:fillRect/>
          </a:stretch>
        </p:blipFill>
        <p:spPr>
          <a:xfrm>
            <a:off x="293914" y="1609861"/>
            <a:ext cx="11396598" cy="5117511"/>
          </a:xfrm>
          <a:prstGeom prst="rect">
            <a:avLst/>
          </a:prstGeom>
        </p:spPr>
      </p:pic>
      <p:sp>
        <p:nvSpPr>
          <p:cNvPr id="5" name="TextBox 4">
            <a:extLst>
              <a:ext uri="{FF2B5EF4-FFF2-40B4-BE49-F238E27FC236}">
                <a16:creationId xmlns:a16="http://schemas.microsoft.com/office/drawing/2014/main" id="{E48E259B-CB5F-402C-8CF0-60F3285958B9}"/>
              </a:ext>
            </a:extLst>
          </p:cNvPr>
          <p:cNvSpPr txBox="1"/>
          <p:nvPr/>
        </p:nvSpPr>
        <p:spPr>
          <a:xfrm>
            <a:off x="293914" y="718458"/>
            <a:ext cx="10476412" cy="492443"/>
          </a:xfrm>
          <a:prstGeom prst="rect">
            <a:avLst/>
          </a:prstGeom>
          <a:noFill/>
        </p:spPr>
        <p:txBody>
          <a:bodyPr wrap="square" rtlCol="0">
            <a:spAutoFit/>
          </a:bodyPr>
          <a:lstStyle/>
          <a:p>
            <a:r>
              <a:rPr lang="en-US" sz="2600" dirty="0"/>
              <a:t>This person is a designer. Match the questions with her answers. Example, 1c</a:t>
            </a:r>
            <a:endParaRPr lang="en-GB" sz="2600" dirty="0"/>
          </a:p>
        </p:txBody>
      </p:sp>
    </p:spTree>
    <p:extLst>
      <p:ext uri="{BB962C8B-B14F-4D97-AF65-F5344CB8AC3E}">
        <p14:creationId xmlns:p14="http://schemas.microsoft.com/office/powerpoint/2010/main" val="3211394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1BF110-BC66-436D-BE29-C9903C204398}"/>
              </a:ext>
            </a:extLst>
          </p:cNvPr>
          <p:cNvSpPr/>
          <p:nvPr/>
        </p:nvSpPr>
        <p:spPr>
          <a:xfrm>
            <a:off x="325243" y="256435"/>
            <a:ext cx="3193951" cy="461665"/>
          </a:xfrm>
          <a:prstGeom prst="rect">
            <a:avLst/>
          </a:prstGeom>
        </p:spPr>
        <p:txBody>
          <a:bodyPr wrap="none">
            <a:spAutoFit/>
          </a:bodyPr>
          <a:lstStyle/>
          <a:p>
            <a:r>
              <a:rPr lang="en-GB" sz="2400" b="1" u="sng" dirty="0"/>
              <a:t>WEEK 5 – w/c 23</a:t>
            </a:r>
            <a:r>
              <a:rPr lang="en-GB" sz="2400" b="1" u="sng" baseline="30000" dirty="0"/>
              <a:t>rd</a:t>
            </a:r>
            <a:r>
              <a:rPr lang="en-GB" sz="2400" b="1" u="sng" dirty="0"/>
              <a:t> May </a:t>
            </a:r>
          </a:p>
        </p:txBody>
      </p:sp>
      <p:sp>
        <p:nvSpPr>
          <p:cNvPr id="3" name="TextBox 2">
            <a:extLst>
              <a:ext uri="{FF2B5EF4-FFF2-40B4-BE49-F238E27FC236}">
                <a16:creationId xmlns:a16="http://schemas.microsoft.com/office/drawing/2014/main" id="{633EB990-35F3-43BE-9AA5-BD685B1FBA1D}"/>
              </a:ext>
            </a:extLst>
          </p:cNvPr>
          <p:cNvSpPr txBox="1"/>
          <p:nvPr/>
        </p:nvSpPr>
        <p:spPr>
          <a:xfrm>
            <a:off x="5742848" y="170151"/>
            <a:ext cx="5830843" cy="1785104"/>
          </a:xfrm>
          <a:prstGeom prst="rect">
            <a:avLst/>
          </a:prstGeom>
          <a:noFill/>
        </p:spPr>
        <p:txBody>
          <a:bodyPr wrap="square" rtlCol="0">
            <a:spAutoFit/>
          </a:bodyPr>
          <a:lstStyle/>
          <a:p>
            <a:r>
              <a:rPr lang="en-GB" sz="2200" dirty="0"/>
              <a:t>There are only a few new words to look at this week. You will need to refer to the vocabulary sheet in your book or the vocabulary on the previous slides to help you with the revision tasks on the following slides. </a:t>
            </a:r>
          </a:p>
        </p:txBody>
      </p:sp>
      <p:pic>
        <p:nvPicPr>
          <p:cNvPr id="6" name="Picture 5">
            <a:extLst>
              <a:ext uri="{FF2B5EF4-FFF2-40B4-BE49-F238E27FC236}">
                <a16:creationId xmlns:a16="http://schemas.microsoft.com/office/drawing/2014/main" id="{2288C4C2-9B03-4305-9258-7DB931F5F10F}"/>
              </a:ext>
            </a:extLst>
          </p:cNvPr>
          <p:cNvPicPr/>
          <p:nvPr/>
        </p:nvPicPr>
        <p:blipFill>
          <a:blip r:embed="rId2"/>
          <a:stretch>
            <a:fillRect/>
          </a:stretch>
        </p:blipFill>
        <p:spPr>
          <a:xfrm>
            <a:off x="1280159" y="2560319"/>
            <a:ext cx="9836331" cy="2717074"/>
          </a:xfrm>
          <a:prstGeom prst="rect">
            <a:avLst/>
          </a:prstGeom>
        </p:spPr>
      </p:pic>
    </p:spTree>
    <p:extLst>
      <p:ext uri="{BB962C8B-B14F-4D97-AF65-F5344CB8AC3E}">
        <p14:creationId xmlns:p14="http://schemas.microsoft.com/office/powerpoint/2010/main" val="1497230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1C4F65-6197-4297-871D-18C3DE3F3E70}"/>
              </a:ext>
            </a:extLst>
          </p:cNvPr>
          <p:cNvSpPr txBox="1"/>
          <p:nvPr/>
        </p:nvSpPr>
        <p:spPr>
          <a:xfrm>
            <a:off x="587828" y="130628"/>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work and jobs vocabulary. Look in the beginner section):</a:t>
            </a:r>
          </a:p>
          <a:p>
            <a:endParaRPr lang="en-US" sz="2600" dirty="0"/>
          </a:p>
          <a:p>
            <a:r>
              <a:rPr lang="en-US" sz="2600" dirty="0"/>
              <a:t>Username – </a:t>
            </a:r>
            <a:r>
              <a:rPr lang="en-US" sz="2600" dirty="0" err="1"/>
              <a:t>kingshill</a:t>
            </a:r>
            <a:r>
              <a:rPr lang="en-US" sz="2600" dirty="0"/>
              <a:t>                          password – mfl123*</a:t>
            </a:r>
            <a:endParaRPr lang="en-GB" sz="2600" dirty="0"/>
          </a:p>
        </p:txBody>
      </p:sp>
      <p:pic>
        <p:nvPicPr>
          <p:cNvPr id="5" name="Picture 4">
            <a:extLst>
              <a:ext uri="{FF2B5EF4-FFF2-40B4-BE49-F238E27FC236}">
                <a16:creationId xmlns:a16="http://schemas.microsoft.com/office/drawing/2014/main" id="{01F20F35-DE2F-4421-8030-DD6DF0BA8499}"/>
              </a:ext>
            </a:extLst>
          </p:cNvPr>
          <p:cNvPicPr>
            <a:picLocks noChangeAspect="1"/>
          </p:cNvPicPr>
          <p:nvPr/>
        </p:nvPicPr>
        <p:blipFill>
          <a:blip r:embed="rId2"/>
          <a:stretch>
            <a:fillRect/>
          </a:stretch>
        </p:blipFill>
        <p:spPr>
          <a:xfrm>
            <a:off x="716279" y="2572313"/>
            <a:ext cx="10935789" cy="3907096"/>
          </a:xfrm>
          <a:prstGeom prst="rect">
            <a:avLst/>
          </a:prstGeom>
        </p:spPr>
      </p:pic>
      <p:sp>
        <p:nvSpPr>
          <p:cNvPr id="4" name="Oval 3">
            <a:extLst>
              <a:ext uri="{FF2B5EF4-FFF2-40B4-BE49-F238E27FC236}">
                <a16:creationId xmlns:a16="http://schemas.microsoft.com/office/drawing/2014/main" id="{3D2D8595-1080-4074-80F6-2ACBE1E5C0B8}"/>
              </a:ext>
            </a:extLst>
          </p:cNvPr>
          <p:cNvSpPr/>
          <p:nvPr/>
        </p:nvSpPr>
        <p:spPr>
          <a:xfrm>
            <a:off x="3344091" y="2572313"/>
            <a:ext cx="8625839" cy="220109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0843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6F119E-14A2-49F8-9298-480D65986239}"/>
              </a:ext>
            </a:extLst>
          </p:cNvPr>
          <p:cNvSpPr/>
          <p:nvPr/>
        </p:nvSpPr>
        <p:spPr>
          <a:xfrm>
            <a:off x="325243" y="256435"/>
            <a:ext cx="3173176" cy="461665"/>
          </a:xfrm>
          <a:prstGeom prst="rect">
            <a:avLst/>
          </a:prstGeom>
        </p:spPr>
        <p:txBody>
          <a:bodyPr wrap="none">
            <a:spAutoFit/>
          </a:bodyPr>
          <a:lstStyle/>
          <a:p>
            <a:r>
              <a:rPr lang="en-GB" sz="2400" b="1" u="sng" dirty="0"/>
              <a:t>WEEK 1 – w/c 25</a:t>
            </a:r>
            <a:r>
              <a:rPr lang="en-GB" sz="2400" b="1" u="sng" baseline="30000" dirty="0"/>
              <a:t>th</a:t>
            </a:r>
            <a:r>
              <a:rPr lang="en-GB" sz="2400" b="1" u="sng" dirty="0"/>
              <a:t> April</a:t>
            </a:r>
          </a:p>
        </p:txBody>
      </p:sp>
      <p:sp>
        <p:nvSpPr>
          <p:cNvPr id="3" name="TextBox 2">
            <a:extLst>
              <a:ext uri="{FF2B5EF4-FFF2-40B4-BE49-F238E27FC236}">
                <a16:creationId xmlns:a16="http://schemas.microsoft.com/office/drawing/2014/main" id="{1962638A-80F7-483E-9BB7-178BDD10B2C8}"/>
              </a:ext>
            </a:extLst>
          </p:cNvPr>
          <p:cNvSpPr txBox="1"/>
          <p:nvPr/>
        </p:nvSpPr>
        <p:spPr>
          <a:xfrm>
            <a:off x="5238206" y="170151"/>
            <a:ext cx="6953794" cy="1446550"/>
          </a:xfrm>
          <a:prstGeom prst="rect">
            <a:avLst/>
          </a:prstGeom>
          <a:noFill/>
        </p:spPr>
        <p:txBody>
          <a:bodyPr wrap="square" rtlCol="0">
            <a:spAutoFit/>
          </a:bodyPr>
          <a:lstStyle/>
          <a:p>
            <a:r>
              <a:rPr lang="en-GB" sz="2200" dirty="0"/>
              <a:t>Read through the vocabulary for this week and spend a good amount of time trying to learn it. There are more words on the next slide too. You will need these words to complete the tasks on the next few slides. </a:t>
            </a:r>
          </a:p>
        </p:txBody>
      </p:sp>
      <p:pic>
        <p:nvPicPr>
          <p:cNvPr id="4" name="Picture 3">
            <a:extLst>
              <a:ext uri="{FF2B5EF4-FFF2-40B4-BE49-F238E27FC236}">
                <a16:creationId xmlns:a16="http://schemas.microsoft.com/office/drawing/2014/main" id="{59FF8F8A-7D14-4F53-8AB4-22D0386EB66C}"/>
              </a:ext>
            </a:extLst>
          </p:cNvPr>
          <p:cNvPicPr>
            <a:picLocks noChangeAspect="1"/>
          </p:cNvPicPr>
          <p:nvPr/>
        </p:nvPicPr>
        <p:blipFill>
          <a:blip r:embed="rId2"/>
          <a:stretch>
            <a:fillRect/>
          </a:stretch>
        </p:blipFill>
        <p:spPr>
          <a:xfrm>
            <a:off x="325243" y="1569312"/>
            <a:ext cx="11274574" cy="4648148"/>
          </a:xfrm>
          <a:prstGeom prst="rect">
            <a:avLst/>
          </a:prstGeom>
        </p:spPr>
      </p:pic>
    </p:spTree>
    <p:extLst>
      <p:ext uri="{BB962C8B-B14F-4D97-AF65-F5344CB8AC3E}">
        <p14:creationId xmlns:p14="http://schemas.microsoft.com/office/powerpoint/2010/main" val="3336505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80543" y="1996530"/>
            <a:ext cx="11911457" cy="4194175"/>
          </a:xfrm>
          <a:prstGeom prst="rect">
            <a:avLst/>
          </a:prstGeom>
        </p:spPr>
      </p:pic>
      <p:sp>
        <p:nvSpPr>
          <p:cNvPr id="5" name="TextBox 4"/>
          <p:cNvSpPr txBox="1"/>
          <p:nvPr/>
        </p:nvSpPr>
        <p:spPr>
          <a:xfrm>
            <a:off x="1372506" y="1996530"/>
            <a:ext cx="9446987" cy="492443"/>
          </a:xfrm>
          <a:prstGeom prst="rect">
            <a:avLst/>
          </a:prstGeom>
          <a:solidFill>
            <a:schemeClr val="bg1"/>
          </a:solidFill>
        </p:spPr>
        <p:txBody>
          <a:bodyPr wrap="square" rtlCol="0">
            <a:spAutoFit/>
          </a:bodyPr>
          <a:lstStyle/>
          <a:p>
            <a:r>
              <a:rPr lang="en-GB" sz="2600" dirty="0"/>
              <a:t>Listen to the recording. Which job is being described. Example – 1b</a:t>
            </a:r>
          </a:p>
        </p:txBody>
      </p:sp>
      <p:pic>
        <p:nvPicPr>
          <p:cNvPr id="2" name="2161120B">
            <a:hlinkClick r:id="" action="ppaction://media"/>
            <a:extLst>
              <a:ext uri="{FF2B5EF4-FFF2-40B4-BE49-F238E27FC236}">
                <a16:creationId xmlns:a16="http://schemas.microsoft.com/office/drawing/2014/main" id="{D65272B6-D701-48DA-97F2-9C5547205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8646" y="362495"/>
            <a:ext cx="609600" cy="609600"/>
          </a:xfrm>
          <a:prstGeom prst="rect">
            <a:avLst/>
          </a:prstGeom>
        </p:spPr>
      </p:pic>
    </p:spTree>
    <p:extLst>
      <p:ext uri="{BB962C8B-B14F-4D97-AF65-F5344CB8AC3E}">
        <p14:creationId xmlns:p14="http://schemas.microsoft.com/office/powerpoint/2010/main" val="37098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5450" y="638174"/>
            <a:ext cx="11310596" cy="6067425"/>
          </a:xfrm>
          <a:prstGeom prst="rect">
            <a:avLst/>
          </a:prstGeom>
        </p:spPr>
      </p:pic>
      <p:sp>
        <p:nvSpPr>
          <p:cNvPr id="3" name="TextBox 2"/>
          <p:cNvSpPr txBox="1"/>
          <p:nvPr/>
        </p:nvSpPr>
        <p:spPr>
          <a:xfrm>
            <a:off x="1125400" y="152401"/>
            <a:ext cx="10641150" cy="892552"/>
          </a:xfrm>
          <a:prstGeom prst="rect">
            <a:avLst/>
          </a:prstGeom>
          <a:solidFill>
            <a:schemeClr val="bg1"/>
          </a:solidFill>
        </p:spPr>
        <p:txBody>
          <a:bodyPr wrap="square" rtlCol="0">
            <a:spAutoFit/>
          </a:bodyPr>
          <a:lstStyle/>
          <a:p>
            <a:r>
              <a:rPr lang="en-GB" sz="2600" dirty="0"/>
              <a:t>Read about the jobs these celebrities had before they were famous. Then match them to the pictures a-g below </a:t>
            </a:r>
          </a:p>
        </p:txBody>
      </p:sp>
    </p:spTree>
    <p:extLst>
      <p:ext uri="{BB962C8B-B14F-4D97-AF65-F5344CB8AC3E}">
        <p14:creationId xmlns:p14="http://schemas.microsoft.com/office/powerpoint/2010/main" val="3392359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99532"/>
            <a:ext cx="12163897" cy="5360988"/>
          </a:xfrm>
          <a:prstGeom prst="rect">
            <a:avLst/>
          </a:prstGeom>
        </p:spPr>
      </p:pic>
      <p:sp>
        <p:nvSpPr>
          <p:cNvPr id="3" name="TextBox 2"/>
          <p:cNvSpPr txBox="1"/>
          <p:nvPr/>
        </p:nvSpPr>
        <p:spPr>
          <a:xfrm>
            <a:off x="1225367" y="910510"/>
            <a:ext cx="9211855" cy="492443"/>
          </a:xfrm>
          <a:prstGeom prst="rect">
            <a:avLst/>
          </a:prstGeom>
          <a:solidFill>
            <a:schemeClr val="bg1"/>
          </a:solidFill>
        </p:spPr>
        <p:txBody>
          <a:bodyPr wrap="square" rtlCol="0">
            <a:spAutoFit/>
          </a:bodyPr>
          <a:lstStyle/>
          <a:p>
            <a:r>
              <a:rPr lang="en-GB" sz="2600" dirty="0"/>
              <a:t>Read the text and then say if the 8 statements are true or false. </a:t>
            </a:r>
          </a:p>
        </p:txBody>
      </p:sp>
    </p:spTree>
    <p:extLst>
      <p:ext uri="{BB962C8B-B14F-4D97-AF65-F5344CB8AC3E}">
        <p14:creationId xmlns:p14="http://schemas.microsoft.com/office/powerpoint/2010/main" val="646408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BEE6AD-D2DF-4A53-A444-9B960D78E737}"/>
              </a:ext>
            </a:extLst>
          </p:cNvPr>
          <p:cNvPicPr>
            <a:picLocks noChangeAspect="1"/>
          </p:cNvPicPr>
          <p:nvPr/>
        </p:nvPicPr>
        <p:blipFill>
          <a:blip r:embed="rId2"/>
          <a:stretch>
            <a:fillRect/>
          </a:stretch>
        </p:blipFill>
        <p:spPr>
          <a:xfrm>
            <a:off x="808689" y="2572308"/>
            <a:ext cx="10574622" cy="3288541"/>
          </a:xfrm>
          <a:prstGeom prst="rect">
            <a:avLst/>
          </a:prstGeom>
        </p:spPr>
      </p:pic>
    </p:spTree>
    <p:extLst>
      <p:ext uri="{BB962C8B-B14F-4D97-AF65-F5344CB8AC3E}">
        <p14:creationId xmlns:p14="http://schemas.microsoft.com/office/powerpoint/2010/main" val="2717069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133414-5A1A-433B-B0BA-4B8B9E54A47A}"/>
              </a:ext>
            </a:extLst>
          </p:cNvPr>
          <p:cNvPicPr>
            <a:picLocks noChangeAspect="1"/>
          </p:cNvPicPr>
          <p:nvPr/>
        </p:nvPicPr>
        <p:blipFill rotWithShape="1">
          <a:blip r:embed="rId2"/>
          <a:srcRect l="18754" t="22443" r="18969" b="21117"/>
          <a:stretch/>
        </p:blipFill>
        <p:spPr>
          <a:xfrm>
            <a:off x="2050472" y="2379816"/>
            <a:ext cx="8091055" cy="4128654"/>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F325063C-A801-445C-B673-012493D8B6C4}"/>
              </a:ext>
            </a:extLst>
          </p:cNvPr>
          <p:cNvSpPr txBox="1"/>
          <p:nvPr/>
        </p:nvSpPr>
        <p:spPr>
          <a:xfrm>
            <a:off x="1763088" y="1149531"/>
            <a:ext cx="8091055" cy="646331"/>
          </a:xfrm>
          <a:prstGeom prst="rect">
            <a:avLst/>
          </a:prstGeom>
          <a:noFill/>
        </p:spPr>
        <p:txBody>
          <a:bodyPr wrap="square" rtlCol="0">
            <a:spAutoFit/>
          </a:bodyPr>
          <a:lstStyle/>
          <a:p>
            <a:r>
              <a:rPr lang="en-US" sz="3600" dirty="0"/>
              <a:t>Copy out the grammar information below</a:t>
            </a:r>
            <a:endParaRPr lang="en-GB" sz="3600" dirty="0"/>
          </a:p>
        </p:txBody>
      </p:sp>
    </p:spTree>
    <p:extLst>
      <p:ext uri="{BB962C8B-B14F-4D97-AF65-F5344CB8AC3E}">
        <p14:creationId xmlns:p14="http://schemas.microsoft.com/office/powerpoint/2010/main" val="32343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167" t="25852" r="58105" b="42163"/>
          <a:stretch/>
        </p:blipFill>
        <p:spPr>
          <a:xfrm>
            <a:off x="8674776" y="623962"/>
            <a:ext cx="2092623" cy="1910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a:srcRect l="1693" t="25852" r="77726" b="41605"/>
          <a:stretch/>
        </p:blipFill>
        <p:spPr>
          <a:xfrm>
            <a:off x="6099340" y="607302"/>
            <a:ext cx="2183115" cy="1943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3"/>
          <a:srcRect l="41469" t="25852" r="39230" b="42148"/>
          <a:stretch/>
        </p:blipFill>
        <p:spPr>
          <a:xfrm>
            <a:off x="4973212" y="2724484"/>
            <a:ext cx="2047378" cy="1911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3"/>
          <a:srcRect l="60663" t="25852" r="21102" b="42513"/>
          <a:stretch/>
        </p:blipFill>
        <p:spPr>
          <a:xfrm>
            <a:off x="9892149" y="2735388"/>
            <a:ext cx="1934262" cy="1889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3"/>
          <a:srcRect l="79432" t="25852" r="1693" b="42885"/>
          <a:stretch/>
        </p:blipFill>
        <p:spPr>
          <a:xfrm>
            <a:off x="7479227" y="2746494"/>
            <a:ext cx="2002130" cy="1867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4"/>
          <a:srcRect l="28459" t="22254" r="47762" b="39690"/>
          <a:stretch/>
        </p:blipFill>
        <p:spPr>
          <a:xfrm>
            <a:off x="6099340" y="4790665"/>
            <a:ext cx="2132214" cy="1921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4"/>
          <a:srcRect l="52097" t="22254" r="25701" b="39826"/>
          <a:stretch/>
        </p:blipFill>
        <p:spPr>
          <a:xfrm>
            <a:off x="8725679" y="4790665"/>
            <a:ext cx="1990819" cy="1914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5" name="Group 24"/>
          <p:cNvGrpSpPr/>
          <p:nvPr/>
        </p:nvGrpSpPr>
        <p:grpSpPr>
          <a:xfrm>
            <a:off x="316694" y="0"/>
            <a:ext cx="3170346" cy="6850674"/>
            <a:chOff x="56609" y="-158827"/>
            <a:chExt cx="2900959" cy="7040060"/>
          </a:xfrm>
        </p:grpSpPr>
        <p:pic>
          <p:nvPicPr>
            <p:cNvPr id="18" name="Picture 17"/>
            <p:cNvPicPr>
              <a:picLocks noChangeAspect="1"/>
            </p:cNvPicPr>
            <p:nvPr/>
          </p:nvPicPr>
          <p:blipFill rotWithShape="1">
            <a:blip r:embed="rId3"/>
            <a:srcRect l="41469" t="57982" r="39230" b="27699"/>
            <a:stretch/>
          </p:blipFill>
          <p:spPr>
            <a:xfrm>
              <a:off x="225934" y="5814433"/>
              <a:ext cx="2553977" cy="1066800"/>
            </a:xfrm>
            <a:prstGeom prst="rect">
              <a:avLst/>
            </a:prstGeom>
          </p:spPr>
        </p:pic>
        <p:pic>
          <p:nvPicPr>
            <p:cNvPr id="19" name="Picture 18"/>
            <p:cNvPicPr>
              <a:picLocks noChangeAspect="1"/>
            </p:cNvPicPr>
            <p:nvPr/>
          </p:nvPicPr>
          <p:blipFill rotWithShape="1">
            <a:blip r:embed="rId4"/>
            <a:srcRect l="52097" t="59514" r="25701" b="21348"/>
            <a:stretch/>
          </p:blipFill>
          <p:spPr>
            <a:xfrm>
              <a:off x="199781" y="4762818"/>
              <a:ext cx="2483424" cy="1205346"/>
            </a:xfrm>
            <a:prstGeom prst="rect">
              <a:avLst/>
            </a:prstGeom>
          </p:spPr>
        </p:pic>
        <p:pic>
          <p:nvPicPr>
            <p:cNvPr id="20" name="Picture 19"/>
            <p:cNvPicPr>
              <a:picLocks noChangeAspect="1"/>
            </p:cNvPicPr>
            <p:nvPr/>
          </p:nvPicPr>
          <p:blipFill rotWithShape="1">
            <a:blip r:embed="rId3"/>
            <a:srcRect l="1693" t="57093" r="77726" b="27504"/>
            <a:stretch/>
          </p:blipFill>
          <p:spPr>
            <a:xfrm>
              <a:off x="56609" y="3838072"/>
              <a:ext cx="2723302" cy="1147584"/>
            </a:xfrm>
            <a:prstGeom prst="rect">
              <a:avLst/>
            </a:prstGeom>
          </p:spPr>
        </p:pic>
        <p:pic>
          <p:nvPicPr>
            <p:cNvPr id="21" name="Picture 20"/>
            <p:cNvPicPr>
              <a:picLocks noChangeAspect="1"/>
            </p:cNvPicPr>
            <p:nvPr/>
          </p:nvPicPr>
          <p:blipFill rotWithShape="1">
            <a:blip r:embed="rId4"/>
            <a:srcRect l="28459" t="60530" r="47762" b="21872"/>
            <a:stretch/>
          </p:blipFill>
          <p:spPr>
            <a:xfrm>
              <a:off x="297763" y="2905569"/>
              <a:ext cx="2659805" cy="1108362"/>
            </a:xfrm>
            <a:prstGeom prst="rect">
              <a:avLst/>
            </a:prstGeom>
          </p:spPr>
        </p:pic>
        <p:pic>
          <p:nvPicPr>
            <p:cNvPr id="22" name="Picture 21"/>
            <p:cNvPicPr>
              <a:picLocks noChangeAspect="1"/>
            </p:cNvPicPr>
            <p:nvPr/>
          </p:nvPicPr>
          <p:blipFill rotWithShape="1">
            <a:blip r:embed="rId3"/>
            <a:srcRect l="60663" t="56371" r="21102" b="26892"/>
            <a:stretch/>
          </p:blipFill>
          <p:spPr>
            <a:xfrm>
              <a:off x="367038" y="1818997"/>
              <a:ext cx="2412873" cy="1246909"/>
            </a:xfrm>
            <a:prstGeom prst="rect">
              <a:avLst/>
            </a:prstGeom>
          </p:spPr>
        </p:pic>
        <p:pic>
          <p:nvPicPr>
            <p:cNvPr id="23" name="Picture 22"/>
            <p:cNvPicPr>
              <a:picLocks noChangeAspect="1"/>
            </p:cNvPicPr>
            <p:nvPr/>
          </p:nvPicPr>
          <p:blipFill rotWithShape="1">
            <a:blip r:embed="rId3"/>
            <a:srcRect l="22167" t="57837" r="58105" b="27101"/>
            <a:stretch/>
          </p:blipFill>
          <p:spPr>
            <a:xfrm>
              <a:off x="310596" y="870512"/>
              <a:ext cx="2610418" cy="1122218"/>
            </a:xfrm>
            <a:prstGeom prst="rect">
              <a:avLst/>
            </a:prstGeom>
          </p:spPr>
        </p:pic>
        <p:pic>
          <p:nvPicPr>
            <p:cNvPr id="24" name="Picture 23"/>
            <p:cNvPicPr>
              <a:picLocks noChangeAspect="1"/>
            </p:cNvPicPr>
            <p:nvPr/>
          </p:nvPicPr>
          <p:blipFill rotWithShape="1">
            <a:blip r:embed="rId3"/>
            <a:srcRect l="79432" t="57290" r="1693" b="27275"/>
            <a:stretch/>
          </p:blipFill>
          <p:spPr>
            <a:xfrm>
              <a:off x="367038" y="-158827"/>
              <a:ext cx="2497534" cy="1149927"/>
            </a:xfrm>
            <a:prstGeom prst="rect">
              <a:avLst/>
            </a:prstGeom>
          </p:spPr>
        </p:pic>
      </p:grpSp>
      <p:sp>
        <p:nvSpPr>
          <p:cNvPr id="26" name="Rectangle 25"/>
          <p:cNvSpPr/>
          <p:nvPr/>
        </p:nvSpPr>
        <p:spPr>
          <a:xfrm>
            <a:off x="484906" y="0"/>
            <a:ext cx="2909455" cy="6858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2585" y="365125"/>
            <a:ext cx="521800" cy="5354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1</a:t>
            </a:r>
          </a:p>
        </p:txBody>
      </p:sp>
      <p:sp>
        <p:nvSpPr>
          <p:cNvPr id="28" name="Rectangle 27"/>
          <p:cNvSpPr/>
          <p:nvPr/>
        </p:nvSpPr>
        <p:spPr>
          <a:xfrm>
            <a:off x="95269" y="1329332"/>
            <a:ext cx="521800" cy="5354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2</a:t>
            </a:r>
          </a:p>
        </p:txBody>
      </p:sp>
      <p:sp>
        <p:nvSpPr>
          <p:cNvPr id="29" name="Rectangle 28"/>
          <p:cNvSpPr/>
          <p:nvPr/>
        </p:nvSpPr>
        <p:spPr>
          <a:xfrm>
            <a:off x="93836" y="2395145"/>
            <a:ext cx="521800" cy="5354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3</a:t>
            </a:r>
          </a:p>
        </p:txBody>
      </p:sp>
      <p:sp>
        <p:nvSpPr>
          <p:cNvPr id="30" name="Rectangle 29"/>
          <p:cNvSpPr/>
          <p:nvPr/>
        </p:nvSpPr>
        <p:spPr>
          <a:xfrm>
            <a:off x="93405" y="3384950"/>
            <a:ext cx="521800" cy="5354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4</a:t>
            </a:r>
          </a:p>
        </p:txBody>
      </p:sp>
      <p:sp>
        <p:nvSpPr>
          <p:cNvPr id="32" name="Rectangle 31"/>
          <p:cNvSpPr/>
          <p:nvPr/>
        </p:nvSpPr>
        <p:spPr>
          <a:xfrm>
            <a:off x="121446" y="4318357"/>
            <a:ext cx="521800" cy="5354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5</a:t>
            </a:r>
          </a:p>
        </p:txBody>
      </p:sp>
      <p:sp>
        <p:nvSpPr>
          <p:cNvPr id="33" name="Rectangle 32"/>
          <p:cNvSpPr/>
          <p:nvPr/>
        </p:nvSpPr>
        <p:spPr>
          <a:xfrm>
            <a:off x="120013" y="5204059"/>
            <a:ext cx="521800" cy="5354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6</a:t>
            </a:r>
          </a:p>
        </p:txBody>
      </p:sp>
      <p:sp>
        <p:nvSpPr>
          <p:cNvPr id="34" name="Rectangle 33"/>
          <p:cNvSpPr/>
          <p:nvPr/>
        </p:nvSpPr>
        <p:spPr>
          <a:xfrm>
            <a:off x="119582" y="6180009"/>
            <a:ext cx="521800" cy="5354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7</a:t>
            </a:r>
          </a:p>
        </p:txBody>
      </p:sp>
      <p:sp>
        <p:nvSpPr>
          <p:cNvPr id="3" name="TextBox 2">
            <a:extLst>
              <a:ext uri="{FF2B5EF4-FFF2-40B4-BE49-F238E27FC236}">
                <a16:creationId xmlns:a16="http://schemas.microsoft.com/office/drawing/2014/main" id="{5855162A-5D3D-4DF3-AB59-3F11BFDF01B4}"/>
              </a:ext>
            </a:extLst>
          </p:cNvPr>
          <p:cNvSpPr txBox="1"/>
          <p:nvPr/>
        </p:nvSpPr>
        <p:spPr>
          <a:xfrm>
            <a:off x="3605349" y="169817"/>
            <a:ext cx="2339785" cy="1292662"/>
          </a:xfrm>
          <a:prstGeom prst="rect">
            <a:avLst/>
          </a:prstGeom>
          <a:noFill/>
        </p:spPr>
        <p:txBody>
          <a:bodyPr wrap="square" rtlCol="0">
            <a:spAutoFit/>
          </a:bodyPr>
          <a:lstStyle/>
          <a:p>
            <a:r>
              <a:rPr lang="en-US" sz="2600" dirty="0"/>
              <a:t>Match up the jobs with the pictures.</a:t>
            </a:r>
            <a:endParaRPr lang="en-GB" sz="2600" dirty="0"/>
          </a:p>
        </p:txBody>
      </p:sp>
    </p:spTree>
    <p:extLst>
      <p:ext uri="{BB962C8B-B14F-4D97-AF65-F5344CB8AC3E}">
        <p14:creationId xmlns:p14="http://schemas.microsoft.com/office/powerpoint/2010/main" val="2350393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0A604A-91BD-43A3-BF8D-692B9CB2022B}"/>
              </a:ext>
            </a:extLst>
          </p:cNvPr>
          <p:cNvSpPr txBox="1"/>
          <p:nvPr/>
        </p:nvSpPr>
        <p:spPr>
          <a:xfrm>
            <a:off x="2299063" y="770708"/>
            <a:ext cx="6910251" cy="1292662"/>
          </a:xfrm>
          <a:prstGeom prst="rect">
            <a:avLst/>
          </a:prstGeom>
          <a:noFill/>
        </p:spPr>
        <p:txBody>
          <a:bodyPr wrap="square" rtlCol="0">
            <a:spAutoFit/>
          </a:bodyPr>
          <a:lstStyle/>
          <a:p>
            <a:r>
              <a:rPr lang="en-US" sz="2600" dirty="0"/>
              <a:t>Copy out the grammar information below.</a:t>
            </a:r>
          </a:p>
          <a:p>
            <a:endParaRPr lang="en-US" sz="2600" dirty="0"/>
          </a:p>
          <a:p>
            <a:r>
              <a:rPr lang="en-US" sz="2600" dirty="0"/>
              <a:t> </a:t>
            </a:r>
            <a:endParaRPr lang="en-GB" sz="2600" dirty="0"/>
          </a:p>
        </p:txBody>
      </p:sp>
      <p:pic>
        <p:nvPicPr>
          <p:cNvPr id="3" name="Picture 2">
            <a:extLst>
              <a:ext uri="{FF2B5EF4-FFF2-40B4-BE49-F238E27FC236}">
                <a16:creationId xmlns:a16="http://schemas.microsoft.com/office/drawing/2014/main" id="{37422F8B-B28F-4D33-9641-78F799FC8892}"/>
              </a:ext>
            </a:extLst>
          </p:cNvPr>
          <p:cNvPicPr>
            <a:picLocks noChangeAspect="1"/>
          </p:cNvPicPr>
          <p:nvPr/>
        </p:nvPicPr>
        <p:blipFill>
          <a:blip r:embed="rId2"/>
          <a:stretch>
            <a:fillRect/>
          </a:stretch>
        </p:blipFill>
        <p:spPr>
          <a:xfrm>
            <a:off x="1677083" y="1677167"/>
            <a:ext cx="8371985" cy="4371499"/>
          </a:xfrm>
          <a:prstGeom prst="rect">
            <a:avLst/>
          </a:prstGeom>
        </p:spPr>
      </p:pic>
    </p:spTree>
    <p:extLst>
      <p:ext uri="{BB962C8B-B14F-4D97-AF65-F5344CB8AC3E}">
        <p14:creationId xmlns:p14="http://schemas.microsoft.com/office/powerpoint/2010/main" val="1744237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261" t="26424" r="17579" b="23054"/>
          <a:stretch/>
        </p:blipFill>
        <p:spPr>
          <a:xfrm>
            <a:off x="5465379" y="0"/>
            <a:ext cx="6631388" cy="3856209"/>
          </a:xfrm>
          <a:prstGeom prst="rect">
            <a:avLst/>
          </a:prstGeom>
        </p:spPr>
      </p:pic>
      <p:pic>
        <p:nvPicPr>
          <p:cNvPr id="3" name="Picture 2"/>
          <p:cNvPicPr>
            <a:picLocks noChangeAspect="1"/>
          </p:cNvPicPr>
          <p:nvPr/>
        </p:nvPicPr>
        <p:blipFill rotWithShape="1">
          <a:blip r:embed="rId3"/>
          <a:srcRect l="2754" t="39331" r="4182" b="21997"/>
          <a:stretch/>
        </p:blipFill>
        <p:spPr>
          <a:xfrm>
            <a:off x="927809" y="3740232"/>
            <a:ext cx="10003894" cy="3117767"/>
          </a:xfrm>
          <a:prstGeom prst="rect">
            <a:avLst/>
          </a:prstGeom>
        </p:spPr>
      </p:pic>
      <p:sp>
        <p:nvSpPr>
          <p:cNvPr id="4" name="Rounded Rectangle 3"/>
          <p:cNvSpPr/>
          <p:nvPr/>
        </p:nvSpPr>
        <p:spPr>
          <a:xfrm>
            <a:off x="217456" y="547223"/>
            <a:ext cx="5247923" cy="2323187"/>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400" b="1" dirty="0"/>
              <a:t>Match </a:t>
            </a:r>
            <a:r>
              <a:rPr lang="es-ES" sz="4400" b="1" dirty="0" err="1"/>
              <a:t>the</a:t>
            </a:r>
            <a:r>
              <a:rPr lang="es-ES" sz="4400" b="1" dirty="0"/>
              <a:t> 8 </a:t>
            </a:r>
            <a:r>
              <a:rPr lang="es-ES" sz="4400" b="1" dirty="0" err="1"/>
              <a:t>job</a:t>
            </a:r>
            <a:r>
              <a:rPr lang="es-ES" sz="4400" b="1" dirty="0"/>
              <a:t> </a:t>
            </a:r>
            <a:r>
              <a:rPr lang="es-ES" sz="4400" b="1" dirty="0" err="1"/>
              <a:t>descriptions</a:t>
            </a:r>
            <a:r>
              <a:rPr lang="es-ES" sz="4400" b="1" dirty="0"/>
              <a:t> </a:t>
            </a:r>
            <a:r>
              <a:rPr lang="es-ES" sz="4400" b="1" dirty="0" err="1"/>
              <a:t>to</a:t>
            </a:r>
            <a:r>
              <a:rPr lang="es-ES" sz="4400" b="1" dirty="0"/>
              <a:t> </a:t>
            </a:r>
            <a:r>
              <a:rPr lang="es-ES" sz="4400" b="1" dirty="0" err="1"/>
              <a:t>the</a:t>
            </a:r>
            <a:r>
              <a:rPr lang="es-ES" sz="4400" b="1" dirty="0"/>
              <a:t> </a:t>
            </a:r>
            <a:r>
              <a:rPr lang="es-ES" sz="4400" b="1" dirty="0" err="1"/>
              <a:t>pictures</a:t>
            </a:r>
            <a:r>
              <a:rPr lang="es-ES" sz="4400" b="1" dirty="0"/>
              <a:t> a-h </a:t>
            </a:r>
            <a:r>
              <a:rPr lang="es-ES" sz="4400" b="1" dirty="0" err="1"/>
              <a:t>below</a:t>
            </a:r>
            <a:r>
              <a:rPr lang="es-ES" sz="4400" b="1" dirty="0"/>
              <a:t>. </a:t>
            </a:r>
            <a:endParaRPr lang="en-GB" sz="4400" b="1" dirty="0"/>
          </a:p>
        </p:txBody>
      </p:sp>
    </p:spTree>
    <p:extLst>
      <p:ext uri="{BB962C8B-B14F-4D97-AF65-F5344CB8AC3E}">
        <p14:creationId xmlns:p14="http://schemas.microsoft.com/office/powerpoint/2010/main" val="85302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261" t="26424" r="17579" b="23054"/>
          <a:stretch/>
        </p:blipFill>
        <p:spPr>
          <a:xfrm>
            <a:off x="1681655" y="1362722"/>
            <a:ext cx="8611234" cy="4189641"/>
          </a:xfrm>
          <a:prstGeom prst="rect">
            <a:avLst/>
          </a:prstGeom>
        </p:spPr>
      </p:pic>
      <p:sp>
        <p:nvSpPr>
          <p:cNvPr id="3" name="Rounded Rectangle 2"/>
          <p:cNvSpPr/>
          <p:nvPr/>
        </p:nvSpPr>
        <p:spPr>
          <a:xfrm>
            <a:off x="1406212" y="112314"/>
            <a:ext cx="9655021" cy="1351888"/>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400" b="1" u="sng" dirty="0" err="1"/>
              <a:t>Translate</a:t>
            </a:r>
            <a:r>
              <a:rPr lang="es-ES" sz="4400" b="1" u="sng" dirty="0"/>
              <a:t> </a:t>
            </a:r>
            <a:r>
              <a:rPr lang="es-ES" sz="4400" b="1" u="sng" dirty="0" err="1"/>
              <a:t>the</a:t>
            </a:r>
            <a:r>
              <a:rPr lang="es-ES" sz="4400" b="1" u="sng" dirty="0"/>
              <a:t> </a:t>
            </a:r>
            <a:r>
              <a:rPr lang="es-ES" sz="4400" b="1" u="sng" dirty="0" err="1"/>
              <a:t>phrases</a:t>
            </a:r>
            <a:r>
              <a:rPr lang="es-ES" sz="4400" b="1" u="sng" dirty="0"/>
              <a:t> in </a:t>
            </a:r>
            <a:r>
              <a:rPr lang="es-ES" sz="4400" b="1" u="sng" dirty="0" err="1"/>
              <a:t>to</a:t>
            </a:r>
            <a:r>
              <a:rPr lang="es-ES" sz="4400" b="1" u="sng" dirty="0"/>
              <a:t> English</a:t>
            </a:r>
            <a:r>
              <a:rPr lang="es-ES" sz="4400" b="1" dirty="0"/>
              <a:t>.</a:t>
            </a:r>
            <a:endParaRPr lang="en-GB" sz="4400" b="1" dirty="0"/>
          </a:p>
        </p:txBody>
      </p:sp>
      <p:sp>
        <p:nvSpPr>
          <p:cNvPr id="4" name="TextBox 3"/>
          <p:cNvSpPr txBox="1"/>
          <p:nvPr/>
        </p:nvSpPr>
        <p:spPr>
          <a:xfrm>
            <a:off x="2468082" y="5421889"/>
            <a:ext cx="5244338" cy="1138773"/>
          </a:xfrm>
          <a:prstGeom prst="rect">
            <a:avLst/>
          </a:prstGeom>
          <a:noFill/>
        </p:spPr>
        <p:txBody>
          <a:bodyPr wrap="square" rtlCol="0">
            <a:spAutoFit/>
          </a:bodyPr>
          <a:lstStyle/>
          <a:p>
            <a:r>
              <a:rPr lang="es-ES" sz="3400" dirty="0"/>
              <a:t>E.g.   </a:t>
            </a:r>
          </a:p>
          <a:p>
            <a:r>
              <a:rPr lang="es-ES" sz="3400" dirty="0"/>
              <a:t>1.  </a:t>
            </a:r>
            <a:r>
              <a:rPr lang="es-ES" sz="3400" b="1" dirty="0"/>
              <a:t>I </a:t>
            </a:r>
            <a:r>
              <a:rPr lang="es-ES" sz="3400" b="1" dirty="0" err="1"/>
              <a:t>have</a:t>
            </a:r>
            <a:r>
              <a:rPr lang="es-ES" sz="3400" b="1" dirty="0"/>
              <a:t> </a:t>
            </a:r>
            <a:r>
              <a:rPr lang="en-GB" sz="3400" b="1" dirty="0"/>
              <a:t>to </a:t>
            </a:r>
            <a:r>
              <a:rPr lang="en-GB" sz="3400" dirty="0"/>
              <a:t>prepare food.</a:t>
            </a:r>
          </a:p>
        </p:txBody>
      </p:sp>
    </p:spTree>
    <p:extLst>
      <p:ext uri="{BB962C8B-B14F-4D97-AF65-F5344CB8AC3E}">
        <p14:creationId xmlns:p14="http://schemas.microsoft.com/office/powerpoint/2010/main" val="1421801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803</Words>
  <Application>Microsoft Office PowerPoint</Application>
  <PresentationFormat>Widescreen</PresentationFormat>
  <Paragraphs>96</Paragraphs>
  <Slides>32</Slides>
  <Notes>2</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Arial Rounded MT Bold</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Copy out the table. Fill in the correct English verb next to the Spanish 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66</cp:revision>
  <dcterms:created xsi:type="dcterms:W3CDTF">2021-09-01T11:16:35Z</dcterms:created>
  <dcterms:modified xsi:type="dcterms:W3CDTF">2022-04-01T19:49:36Z</dcterms:modified>
</cp:coreProperties>
</file>