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5" r:id="rId4"/>
    <p:sldId id="257" r:id="rId5"/>
    <p:sldId id="277" r:id="rId6"/>
    <p:sldId id="259" r:id="rId7"/>
    <p:sldId id="278" r:id="rId8"/>
    <p:sldId id="279" r:id="rId9"/>
    <p:sldId id="280" r:id="rId10"/>
    <p:sldId id="262" r:id="rId11"/>
    <p:sldId id="281"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9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quizlet.com/_8ii1gb?x=1jqt&amp;i=1jjrw5"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quizlet.com/_b92h1e?x=1jqt&amp;i=1jjrw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wordreference.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978" y="171286"/>
            <a:ext cx="10641732" cy="6740307"/>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7 French rotation 2</a:t>
            </a:r>
            <a:r>
              <a:rPr lang="en-GB"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copied in to their orange books.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mfl123*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291964" y="3678038"/>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9" name="TextBox 8"/>
          <p:cNvSpPr txBox="1"/>
          <p:nvPr/>
        </p:nvSpPr>
        <p:spPr>
          <a:xfrm>
            <a:off x="309717" y="360423"/>
            <a:ext cx="2854398" cy="461665"/>
          </a:xfrm>
          <a:prstGeom prst="rect">
            <a:avLst/>
          </a:prstGeom>
          <a:noFill/>
        </p:spPr>
        <p:txBody>
          <a:bodyPr wrap="square" rtlCol="0">
            <a:spAutoFit/>
          </a:bodyPr>
          <a:lstStyle/>
          <a:p>
            <a:r>
              <a:rPr lang="en-US" sz="2400" b="1" u="sng" dirty="0"/>
              <a:t>Week 3 w/c 9</a:t>
            </a:r>
            <a:r>
              <a:rPr lang="en-US" sz="2400" b="1" u="sng" baseline="30000" dirty="0"/>
              <a:t>th</a:t>
            </a:r>
            <a:r>
              <a:rPr lang="en-US" sz="2400" b="1" u="sng" dirty="0"/>
              <a:t> May</a:t>
            </a:r>
            <a:endParaRPr lang="en-GB" sz="2400" dirty="0"/>
          </a:p>
        </p:txBody>
      </p:sp>
      <p:pic>
        <p:nvPicPr>
          <p:cNvPr id="3" name="Picture 2">
            <a:extLst>
              <a:ext uri="{FF2B5EF4-FFF2-40B4-BE49-F238E27FC236}">
                <a16:creationId xmlns:a16="http://schemas.microsoft.com/office/drawing/2014/main" id="{D37EAE69-5E87-4C7B-90EB-1564EF0B4E09}"/>
              </a:ext>
            </a:extLst>
          </p:cNvPr>
          <p:cNvPicPr>
            <a:picLocks noChangeAspect="1"/>
          </p:cNvPicPr>
          <p:nvPr/>
        </p:nvPicPr>
        <p:blipFill>
          <a:blip r:embed="rId2"/>
          <a:stretch>
            <a:fillRect/>
          </a:stretch>
        </p:blipFill>
        <p:spPr>
          <a:xfrm>
            <a:off x="4203865" y="1409700"/>
            <a:ext cx="7315200" cy="4038600"/>
          </a:xfrm>
          <a:prstGeom prst="rect">
            <a:avLst/>
          </a:prstGeom>
        </p:spPr>
      </p:pic>
      <p:sp>
        <p:nvSpPr>
          <p:cNvPr id="10" name="TextBox 9">
            <a:extLst>
              <a:ext uri="{FF2B5EF4-FFF2-40B4-BE49-F238E27FC236}">
                <a16:creationId xmlns:a16="http://schemas.microsoft.com/office/drawing/2014/main" id="{F8A13E8F-0108-4F05-AA6D-9C0921DA721D}"/>
              </a:ext>
            </a:extLst>
          </p:cNvPr>
          <p:cNvSpPr txBox="1"/>
          <p:nvPr/>
        </p:nvSpPr>
        <p:spPr>
          <a:xfrm>
            <a:off x="172680" y="1797784"/>
            <a:ext cx="2468919" cy="3477875"/>
          </a:xfrm>
          <a:prstGeom prst="rect">
            <a:avLst/>
          </a:prstGeom>
          <a:noFill/>
        </p:spPr>
        <p:txBody>
          <a:bodyPr wrap="square" rtlCol="0">
            <a:spAutoFit/>
          </a:bodyPr>
          <a:lstStyle/>
          <a:p>
            <a:r>
              <a:rPr lang="en-US" sz="2000" dirty="0"/>
              <a:t>Copy the new vocabulary and draw a picture for each one.</a:t>
            </a:r>
          </a:p>
          <a:p>
            <a:endParaRPr lang="en-US" sz="2000" dirty="0"/>
          </a:p>
          <a:p>
            <a:r>
              <a:rPr lang="en-US" sz="2000" dirty="0"/>
              <a:t>Extension – can you add the </a:t>
            </a:r>
            <a:r>
              <a:rPr lang="en-US" sz="2000" dirty="0" err="1"/>
              <a:t>colour</a:t>
            </a:r>
            <a:r>
              <a:rPr lang="en-US" sz="2000" dirty="0"/>
              <a:t> to your expression (see notes from the previous lesson about how to do this).</a:t>
            </a:r>
            <a:endParaRPr lang="en-GB" sz="2000" dirty="0"/>
          </a:p>
        </p:txBody>
      </p:sp>
    </p:spTree>
    <p:extLst>
      <p:ext uri="{BB962C8B-B14F-4D97-AF65-F5344CB8AC3E}">
        <p14:creationId xmlns:p14="http://schemas.microsoft.com/office/powerpoint/2010/main" val="122945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D5A23-92FE-4DD2-9CE9-0406C60898B8}"/>
              </a:ext>
            </a:extLst>
          </p:cNvPr>
          <p:cNvPicPr>
            <a:picLocks noChangeAspect="1"/>
          </p:cNvPicPr>
          <p:nvPr/>
        </p:nvPicPr>
        <p:blipFill>
          <a:blip r:embed="rId2"/>
          <a:stretch>
            <a:fillRect/>
          </a:stretch>
        </p:blipFill>
        <p:spPr>
          <a:xfrm>
            <a:off x="1245648" y="532720"/>
            <a:ext cx="9700704" cy="3632881"/>
          </a:xfrm>
          <a:prstGeom prst="rect">
            <a:avLst/>
          </a:prstGeom>
        </p:spPr>
      </p:pic>
      <p:sp>
        <p:nvSpPr>
          <p:cNvPr id="3" name="TextBox 2">
            <a:extLst>
              <a:ext uri="{FF2B5EF4-FFF2-40B4-BE49-F238E27FC236}">
                <a16:creationId xmlns:a16="http://schemas.microsoft.com/office/drawing/2014/main" id="{E475E12A-1526-418D-8592-20B4D0B06048}"/>
              </a:ext>
            </a:extLst>
          </p:cNvPr>
          <p:cNvSpPr txBox="1"/>
          <p:nvPr/>
        </p:nvSpPr>
        <p:spPr>
          <a:xfrm>
            <a:off x="2474686" y="4470400"/>
            <a:ext cx="7482114" cy="1754326"/>
          </a:xfrm>
          <a:prstGeom prst="rect">
            <a:avLst/>
          </a:prstGeom>
          <a:noFill/>
        </p:spPr>
        <p:txBody>
          <a:bodyPr wrap="square" rtlCol="0">
            <a:spAutoFit/>
          </a:bodyPr>
          <a:lstStyle/>
          <a:p>
            <a:r>
              <a:rPr lang="en-US" dirty="0"/>
              <a:t>Copy and translate the texts. Then write one of your own to say what animals you have and don’t have. Remember, it doesn’t have to be true – make it up!!</a:t>
            </a:r>
          </a:p>
          <a:p>
            <a:endParaRPr lang="en-US" dirty="0"/>
          </a:p>
          <a:p>
            <a:r>
              <a:rPr lang="en-US" dirty="0"/>
              <a:t>Play some games to practice the animal vocabulary on </a:t>
            </a:r>
            <a:r>
              <a:rPr lang="en-US" dirty="0" err="1"/>
              <a:t>quizlet</a:t>
            </a:r>
            <a:r>
              <a:rPr lang="en-US" dirty="0"/>
              <a:t> – click the link:</a:t>
            </a:r>
          </a:p>
          <a:p>
            <a:endParaRPr lang="en-US" dirty="0"/>
          </a:p>
          <a:p>
            <a:r>
              <a:rPr lang="en-GB" dirty="0">
                <a:hlinkClick r:id="rId3"/>
              </a:rPr>
              <a:t>Les </a:t>
            </a:r>
            <a:r>
              <a:rPr lang="en-GB" dirty="0" err="1">
                <a:hlinkClick r:id="rId3"/>
              </a:rPr>
              <a:t>Animaux</a:t>
            </a:r>
            <a:endParaRPr lang="en-GB" dirty="0"/>
          </a:p>
        </p:txBody>
      </p:sp>
    </p:spTree>
    <p:extLst>
      <p:ext uri="{BB962C8B-B14F-4D97-AF65-F5344CB8AC3E}">
        <p14:creationId xmlns:p14="http://schemas.microsoft.com/office/powerpoint/2010/main" val="247483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751642"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4 w/c 16</a:t>
            </a:r>
            <a:r>
              <a:rPr lang="en-US" sz="2400" b="1" u="sng" baseline="30000" dirty="0"/>
              <a:t>th</a:t>
            </a:r>
            <a:r>
              <a:rPr lang="en-US" sz="2400" b="1" u="sng" dirty="0"/>
              <a:t> May</a:t>
            </a:r>
            <a:endParaRPr lang="en-GB" sz="2400" b="1" u="sng" dirty="0"/>
          </a:p>
        </p:txBody>
      </p:sp>
      <p:sp>
        <p:nvSpPr>
          <p:cNvPr id="3" name="Title 1"/>
          <p:cNvSpPr txBox="1">
            <a:spLocks/>
          </p:cNvSpPr>
          <p:nvPr/>
        </p:nvSpPr>
        <p:spPr>
          <a:xfrm>
            <a:off x="227532" y="1489588"/>
            <a:ext cx="6586223" cy="3819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week. You need to revise all of the work that we have done this term, use this presentation for all of the vocab lists. You can make a revision poster or revision flashcards. You can also play some games in the following </a:t>
            </a:r>
            <a:r>
              <a:rPr lang="en-US" sz="2400" b="1" dirty="0" err="1"/>
              <a:t>quizlet</a:t>
            </a:r>
            <a:r>
              <a:rPr lang="en-US" sz="2400" b="1" dirty="0"/>
              <a:t> set:</a:t>
            </a:r>
          </a:p>
          <a:p>
            <a:endParaRPr lang="en-US" sz="2400" b="1" dirty="0"/>
          </a:p>
          <a:p>
            <a:r>
              <a:rPr lang="en-US" sz="2400" b="1" dirty="0">
                <a:hlinkClick r:id="rId2"/>
              </a:rPr>
              <a:t>French rotation 2 revision</a:t>
            </a:r>
            <a:endParaRPr lang="en-US" sz="2400" b="1" dirty="0"/>
          </a:p>
        </p:txBody>
      </p:sp>
      <p:pic>
        <p:nvPicPr>
          <p:cNvPr id="1026" name="Picture 2" descr="Revision Stock Illustrations – 2,459 Revision Stock Illustrations, Vectors  &amp;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46" y="866306"/>
            <a:ext cx="3656419" cy="196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9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285488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5 w/c 23</a:t>
            </a:r>
            <a:r>
              <a:rPr lang="en-US" sz="2400" b="1" u="sng" baseline="30000" dirty="0"/>
              <a:t>rd</a:t>
            </a:r>
            <a:r>
              <a:rPr lang="en-US" sz="2400" b="1" u="sng" dirty="0"/>
              <a:t> May</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0B5643-63D7-4C77-8032-1ABD77412CBB}"/>
              </a:ext>
            </a:extLst>
          </p:cNvPr>
          <p:cNvPicPr>
            <a:picLocks noChangeAspect="1"/>
          </p:cNvPicPr>
          <p:nvPr/>
        </p:nvPicPr>
        <p:blipFill>
          <a:blip r:embed="rId2"/>
          <a:stretch>
            <a:fillRect/>
          </a:stretch>
        </p:blipFill>
        <p:spPr>
          <a:xfrm>
            <a:off x="3454400" y="466026"/>
            <a:ext cx="4731874" cy="5717059"/>
          </a:xfrm>
          <a:prstGeom prst="rect">
            <a:avLst/>
          </a:prstGeom>
        </p:spPr>
      </p:pic>
    </p:spTree>
    <p:extLst>
      <p:ext uri="{BB962C8B-B14F-4D97-AF65-F5344CB8AC3E}">
        <p14:creationId xmlns:p14="http://schemas.microsoft.com/office/powerpoint/2010/main" val="136247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chatcher\AppData\Local\Microsoft\Windows\Temporary Internet Files\Content.IE5\WPAGOAE2\MP900362676[1].jpg"/>
          <p:cNvPicPr>
            <a:picLocks noChangeAspect="1" noChangeArrowheads="1"/>
          </p:cNvPicPr>
          <p:nvPr/>
        </p:nvPicPr>
        <p:blipFill>
          <a:blip r:embed="rId2" cstate="print"/>
          <a:srcRect/>
          <a:stretch>
            <a:fillRect/>
          </a:stretch>
        </p:blipFill>
        <p:spPr bwMode="auto">
          <a:xfrm>
            <a:off x="0" y="1475838"/>
            <a:ext cx="2448272" cy="1628101"/>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472" y="1404140"/>
            <a:ext cx="1781175" cy="1981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327" y="0"/>
            <a:ext cx="4687199" cy="46963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327" y="4696370"/>
            <a:ext cx="5390694" cy="18187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81" y="3326526"/>
            <a:ext cx="5273656" cy="35093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249" y="-18645"/>
            <a:ext cx="2097865" cy="2097865"/>
          </a:xfrm>
          <a:prstGeom prst="rect">
            <a:avLst/>
          </a:prstGeom>
        </p:spPr>
      </p:pic>
      <p:sp>
        <p:nvSpPr>
          <p:cNvPr id="11" name="TextBox 10"/>
          <p:cNvSpPr txBox="1"/>
          <p:nvPr/>
        </p:nvSpPr>
        <p:spPr>
          <a:xfrm>
            <a:off x="0" y="506471"/>
            <a:ext cx="8284927" cy="923330"/>
          </a:xfrm>
          <a:prstGeom prst="rect">
            <a:avLst/>
          </a:prstGeom>
          <a:noFill/>
        </p:spPr>
        <p:txBody>
          <a:bodyPr wrap="square" rtlCol="0">
            <a:spAutoFit/>
          </a:bodyPr>
          <a:lstStyle/>
          <a:p>
            <a:r>
              <a:rPr lang="en-GB" b="1" dirty="0"/>
              <a:t>This term you will study French. </a:t>
            </a:r>
          </a:p>
          <a:p>
            <a:r>
              <a:rPr lang="en-GB" b="1" dirty="0"/>
              <a:t>Make a French title page in your orange book.</a:t>
            </a:r>
          </a:p>
          <a:p>
            <a:r>
              <a:rPr lang="en-GB" b="1" dirty="0"/>
              <a:t> Ideas for the design are below: </a:t>
            </a:r>
          </a:p>
        </p:txBody>
      </p:sp>
      <p:sp>
        <p:nvSpPr>
          <p:cNvPr id="12" name="TextBox 11"/>
          <p:cNvSpPr txBox="1"/>
          <p:nvPr/>
        </p:nvSpPr>
        <p:spPr>
          <a:xfrm>
            <a:off x="88513" y="56924"/>
            <a:ext cx="3839536" cy="492443"/>
          </a:xfrm>
          <a:prstGeom prst="rect">
            <a:avLst/>
          </a:prstGeom>
          <a:noFill/>
        </p:spPr>
        <p:txBody>
          <a:bodyPr wrap="square" rtlCol="0">
            <a:spAutoFit/>
          </a:bodyPr>
          <a:lstStyle/>
          <a:p>
            <a:r>
              <a:rPr lang="en-GB" sz="2600" b="1" u="sng" dirty="0"/>
              <a:t>WEEK 1 – w/c 25</a:t>
            </a:r>
            <a:r>
              <a:rPr lang="en-GB" sz="2600" b="1" u="sng" baseline="30000" dirty="0"/>
              <a:t>th</a:t>
            </a:r>
            <a:r>
              <a:rPr lang="en-GB" sz="2600" b="1" u="sng" dirty="0"/>
              <a:t> April</a:t>
            </a:r>
          </a:p>
        </p:txBody>
      </p:sp>
    </p:spTree>
    <p:extLst>
      <p:ext uri="{BB962C8B-B14F-4D97-AF65-F5344CB8AC3E}">
        <p14:creationId xmlns:p14="http://schemas.microsoft.com/office/powerpoint/2010/main" val="314747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55" y="693174"/>
            <a:ext cx="2241755" cy="923330"/>
          </a:xfrm>
          <a:prstGeom prst="rect">
            <a:avLst/>
          </a:prstGeom>
          <a:noFill/>
        </p:spPr>
        <p:txBody>
          <a:bodyPr wrap="square" rtlCol="0">
            <a:spAutoFit/>
          </a:bodyPr>
          <a:lstStyle/>
          <a:p>
            <a:r>
              <a:rPr lang="en-US" b="1" u="sng" dirty="0"/>
              <a:t>Week 2</a:t>
            </a:r>
            <a:r>
              <a:rPr lang="en-US" dirty="0"/>
              <a:t> w/c 10</a:t>
            </a:r>
            <a:r>
              <a:rPr lang="en-US" baseline="30000" dirty="0"/>
              <a:t>th</a:t>
            </a:r>
            <a:r>
              <a:rPr lang="en-US" dirty="0"/>
              <a:t> Jan </a:t>
            </a:r>
          </a:p>
          <a:p>
            <a:endParaRPr lang="en-US" dirty="0"/>
          </a:p>
          <a:p>
            <a:endParaRPr lang="en-GB" dirty="0"/>
          </a:p>
        </p:txBody>
      </p:sp>
      <p:sp>
        <p:nvSpPr>
          <p:cNvPr id="7" name="Text Box 2">
            <a:extLst>
              <a:ext uri="{FF2B5EF4-FFF2-40B4-BE49-F238E27FC236}">
                <a16:creationId xmlns:a16="http://schemas.microsoft.com/office/drawing/2014/main" id="{74BB6B54-A2C0-43F5-A0B4-7EB8348AE56B}"/>
              </a:ext>
            </a:extLst>
          </p:cNvPr>
          <p:cNvSpPr txBox="1">
            <a:spLocks noChangeArrowheads="1"/>
          </p:cNvSpPr>
          <p:nvPr/>
        </p:nvSpPr>
        <p:spPr bwMode="auto">
          <a:xfrm>
            <a:off x="4194629" y="862703"/>
            <a:ext cx="3311886" cy="41352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u="sng">
                <a:effectLst/>
                <a:latin typeface="Comic Sans MS" panose="030F0702030302020204" pitchFamily="66" charset="0"/>
                <a:ea typeface="Batang" panose="020B0503020000020004" pitchFamily="18" charset="-127"/>
                <a:cs typeface="Times New Roman" panose="02020603050405020304" pitchFamily="18" charset="0"/>
              </a:rPr>
              <a:t>Les activités</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la danse – dance</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la musique – music</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la gymnastique – gymnastics</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foot – football</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rugby – rugby</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tennis – tennis</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judo – judo</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volley – volleyball</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golf – golf</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basket – basketball</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skate – skateboarding</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 vélo – cycling</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les jeux vidéos – video games</a:t>
            </a:r>
            <a:endParaRPr lang="en-GB" sz="1600">
              <a:effectLst/>
              <a:latin typeface="Calibri" panose="020F0502020204030204" pitchFamily="34" charset="0"/>
              <a:ea typeface="Batang" panose="020B0503020000020004" pitchFamily="18" charset="-127"/>
              <a:cs typeface="Times New Roman" panose="02020603050405020304" pitchFamily="18" charset="0"/>
            </a:endParaRPr>
          </a:p>
          <a:p>
            <a:pPr>
              <a:lnSpc>
                <a:spcPct val="107000"/>
              </a:lnSpc>
              <a:spcAft>
                <a:spcPts val="800"/>
              </a:spcAft>
            </a:pPr>
            <a:r>
              <a:rPr lang="en-GB" sz="1600">
                <a:effectLst/>
                <a:latin typeface="Calibri" panose="020F0502020204030204" pitchFamily="34" charset="0"/>
                <a:ea typeface="Batang" panose="020B0503020000020004" pitchFamily="18" charset="-127"/>
                <a:cs typeface="Times New Roman" panose="02020603050405020304" pitchFamily="18" charset="0"/>
              </a:rPr>
              <a:t> </a:t>
            </a:r>
          </a:p>
        </p:txBody>
      </p:sp>
      <p:sp>
        <p:nvSpPr>
          <p:cNvPr id="8" name="Text Box 2">
            <a:extLst>
              <a:ext uri="{FF2B5EF4-FFF2-40B4-BE49-F238E27FC236}">
                <a16:creationId xmlns:a16="http://schemas.microsoft.com/office/drawing/2014/main" id="{334808BB-E87D-409A-8414-250CA26C30AA}"/>
              </a:ext>
            </a:extLst>
          </p:cNvPr>
          <p:cNvSpPr txBox="1">
            <a:spLocks noChangeArrowheads="1"/>
          </p:cNvSpPr>
          <p:nvPr/>
        </p:nvSpPr>
        <p:spPr bwMode="auto">
          <a:xfrm>
            <a:off x="7692572" y="566307"/>
            <a:ext cx="3311887" cy="47280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u="sng">
                <a:effectLst/>
                <a:latin typeface="Comic Sans MS" panose="030F0702030302020204" pitchFamily="66" charset="0"/>
                <a:ea typeface="Batang" panose="02030600000101010101" pitchFamily="18" charset="-127"/>
                <a:cs typeface="Times New Roman" panose="02020603050405020304" pitchFamily="18" charset="0"/>
              </a:rPr>
              <a:t>Les opinions - opinions</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j’aime – I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n’aime pas – I don’t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j’adore – I love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déteste – I hate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Tu aimes…? – Do you like…?</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Parce que c’est – because it is</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Super – super </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Fantastique - fantastic</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Amusant - fun</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Intéressant – interesting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Nul – rubbish</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Fatigant – tiring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Difficile - difficult</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Ennuyeux – boring</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1600" kern="1200">
                <a:effectLst/>
                <a:latin typeface="Comic Sans MS" panose="030F0702030302020204" pitchFamily="66" charset="0"/>
                <a:ea typeface="Times New Roman" panose="02020603050405020304" pitchFamily="18" charset="0"/>
                <a:cs typeface="Times New Roman" panose="02020603050405020304" pitchFamily="18" charset="0"/>
              </a:rPr>
              <a:t>Je préfère – I prefer</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0"/>
              </a:spcAft>
            </a:pPr>
            <a:r>
              <a:rPr lang="en-GB" sz="400">
                <a:effectLst/>
                <a:latin typeface="Comic Sans MS" panose="030F0702030302020204" pitchFamily="66" charset="0"/>
                <a:ea typeface="Batang" panose="02030600000101010101" pitchFamily="18" charset="-127"/>
                <a:cs typeface="Times New Roman" panose="02020603050405020304" pitchFamily="18" charset="0"/>
              </a:rPr>
              <a:t> </a:t>
            </a:r>
            <a:endParaRPr lang="en-GB"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07000"/>
              </a:lnSpc>
              <a:spcAft>
                <a:spcPts val="800"/>
              </a:spcAft>
            </a:pPr>
            <a:r>
              <a:rPr lang="en-GB" sz="1600">
                <a:effectLst/>
                <a:latin typeface="Calibri" panose="020F0502020204030204" pitchFamily="34" charset="0"/>
                <a:ea typeface="Batang" panose="02030600000101010101" pitchFamily="18" charset="-127"/>
                <a:cs typeface="Times New Roman" panose="02020603050405020304" pitchFamily="18" charset="0"/>
              </a:rPr>
              <a:t> </a:t>
            </a:r>
          </a:p>
        </p:txBody>
      </p:sp>
      <p:sp>
        <p:nvSpPr>
          <p:cNvPr id="3" name="TextBox 2">
            <a:extLst>
              <a:ext uri="{FF2B5EF4-FFF2-40B4-BE49-F238E27FC236}">
                <a16:creationId xmlns:a16="http://schemas.microsoft.com/office/drawing/2014/main" id="{5D8B6F14-E940-45BB-9CE7-EAA1017FBC37}"/>
              </a:ext>
            </a:extLst>
          </p:cNvPr>
          <p:cNvSpPr txBox="1"/>
          <p:nvPr/>
        </p:nvSpPr>
        <p:spPr>
          <a:xfrm>
            <a:off x="609600" y="2191657"/>
            <a:ext cx="2685143" cy="1477328"/>
          </a:xfrm>
          <a:prstGeom prst="rect">
            <a:avLst/>
          </a:prstGeom>
          <a:noFill/>
        </p:spPr>
        <p:txBody>
          <a:bodyPr wrap="square" rtlCol="0">
            <a:spAutoFit/>
          </a:bodyPr>
          <a:lstStyle/>
          <a:p>
            <a:r>
              <a:rPr lang="en-US" dirty="0"/>
              <a:t>Make these words into a poster, then make up 5 sentences of your own and translate them into English.</a:t>
            </a:r>
            <a:endParaRPr lang="en-GB" dirty="0"/>
          </a:p>
        </p:txBody>
      </p:sp>
    </p:spTree>
    <p:extLst>
      <p:ext uri="{BB962C8B-B14F-4D97-AF65-F5344CB8AC3E}">
        <p14:creationId xmlns:p14="http://schemas.microsoft.com/office/powerpoint/2010/main" val="95553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215036-5D50-49A8-941A-571217C65F6C}"/>
              </a:ext>
            </a:extLst>
          </p:cNvPr>
          <p:cNvPicPr>
            <a:picLocks noChangeAspect="1"/>
          </p:cNvPicPr>
          <p:nvPr/>
        </p:nvPicPr>
        <p:blipFill>
          <a:blip r:embed="rId4"/>
          <a:stretch>
            <a:fillRect/>
          </a:stretch>
        </p:blipFill>
        <p:spPr>
          <a:xfrm>
            <a:off x="7156902" y="334961"/>
            <a:ext cx="2524125" cy="2733675"/>
          </a:xfrm>
          <a:prstGeom prst="rect">
            <a:avLst/>
          </a:prstGeom>
        </p:spPr>
      </p:pic>
      <p:sp>
        <p:nvSpPr>
          <p:cNvPr id="3" name="TextBox 2">
            <a:extLst>
              <a:ext uri="{FF2B5EF4-FFF2-40B4-BE49-F238E27FC236}">
                <a16:creationId xmlns:a16="http://schemas.microsoft.com/office/drawing/2014/main" id="{DE611F95-AB51-4E57-AE00-830C691F8E63}"/>
              </a:ext>
            </a:extLst>
          </p:cNvPr>
          <p:cNvSpPr txBox="1"/>
          <p:nvPr/>
        </p:nvSpPr>
        <p:spPr>
          <a:xfrm>
            <a:off x="638628" y="1240134"/>
            <a:ext cx="2685143" cy="1015663"/>
          </a:xfrm>
          <a:prstGeom prst="rect">
            <a:avLst/>
          </a:prstGeom>
          <a:noFill/>
        </p:spPr>
        <p:txBody>
          <a:bodyPr wrap="square" rtlCol="0">
            <a:spAutoFit/>
          </a:bodyPr>
          <a:lstStyle/>
          <a:p>
            <a:r>
              <a:rPr lang="en-US" sz="2000" dirty="0"/>
              <a:t>Listen and make a note of each person’s likes and dislikes.</a:t>
            </a:r>
            <a:endParaRPr lang="en-GB" sz="2000" dirty="0"/>
          </a:p>
        </p:txBody>
      </p:sp>
      <p:pic>
        <p:nvPicPr>
          <p:cNvPr id="4" name="046_ks3hefrtb_u6_e02">
            <a:hlinkClick r:id="" action="ppaction://media"/>
            <a:extLst>
              <a:ext uri="{FF2B5EF4-FFF2-40B4-BE49-F238E27FC236}">
                <a16:creationId xmlns:a16="http://schemas.microsoft.com/office/drawing/2014/main" id="{D5DDFA61-2444-413B-B603-FCFC70F2A7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6568" y="1396999"/>
            <a:ext cx="609600" cy="609600"/>
          </a:xfrm>
          <a:prstGeom prst="rect">
            <a:avLst/>
          </a:prstGeom>
        </p:spPr>
      </p:pic>
      <p:pic>
        <p:nvPicPr>
          <p:cNvPr id="5" name="Picture 4">
            <a:extLst>
              <a:ext uri="{FF2B5EF4-FFF2-40B4-BE49-F238E27FC236}">
                <a16:creationId xmlns:a16="http://schemas.microsoft.com/office/drawing/2014/main" id="{2BF60014-56C2-4520-9FCE-41F592C50643}"/>
              </a:ext>
            </a:extLst>
          </p:cNvPr>
          <p:cNvPicPr>
            <a:picLocks noChangeAspect="1"/>
          </p:cNvPicPr>
          <p:nvPr/>
        </p:nvPicPr>
        <p:blipFill>
          <a:blip r:embed="rId6"/>
          <a:stretch>
            <a:fillRect/>
          </a:stretch>
        </p:blipFill>
        <p:spPr>
          <a:xfrm>
            <a:off x="6518275" y="3432629"/>
            <a:ext cx="5048250" cy="2800350"/>
          </a:xfrm>
          <a:prstGeom prst="rect">
            <a:avLst/>
          </a:prstGeom>
        </p:spPr>
      </p:pic>
      <p:sp>
        <p:nvSpPr>
          <p:cNvPr id="6" name="TextBox 5">
            <a:extLst>
              <a:ext uri="{FF2B5EF4-FFF2-40B4-BE49-F238E27FC236}">
                <a16:creationId xmlns:a16="http://schemas.microsoft.com/office/drawing/2014/main" id="{3BC51CAB-F66A-44DF-A366-B44A84AF41A7}"/>
              </a:ext>
            </a:extLst>
          </p:cNvPr>
          <p:cNvSpPr txBox="1"/>
          <p:nvPr/>
        </p:nvSpPr>
        <p:spPr>
          <a:xfrm>
            <a:off x="625475" y="3771207"/>
            <a:ext cx="2685143" cy="1015663"/>
          </a:xfrm>
          <a:prstGeom prst="rect">
            <a:avLst/>
          </a:prstGeom>
          <a:noFill/>
        </p:spPr>
        <p:txBody>
          <a:bodyPr wrap="square" rtlCol="0">
            <a:spAutoFit/>
          </a:bodyPr>
          <a:lstStyle/>
          <a:p>
            <a:r>
              <a:rPr lang="en-US" sz="2000" dirty="0"/>
              <a:t>Play some games on </a:t>
            </a:r>
            <a:r>
              <a:rPr lang="en-US" sz="2000" dirty="0" err="1"/>
              <a:t>Linguascope</a:t>
            </a:r>
            <a:r>
              <a:rPr lang="en-US" sz="2000" dirty="0"/>
              <a:t> related to sports.</a:t>
            </a:r>
            <a:endParaRPr lang="en-GB" sz="2000" dirty="0"/>
          </a:p>
        </p:txBody>
      </p:sp>
      <p:sp>
        <p:nvSpPr>
          <p:cNvPr id="7" name="Oval 6">
            <a:extLst>
              <a:ext uri="{FF2B5EF4-FFF2-40B4-BE49-F238E27FC236}">
                <a16:creationId xmlns:a16="http://schemas.microsoft.com/office/drawing/2014/main" id="{6A73EC0B-19AF-4349-8665-A1C9496623B8}"/>
              </a:ext>
            </a:extLst>
          </p:cNvPr>
          <p:cNvSpPr/>
          <p:nvPr/>
        </p:nvSpPr>
        <p:spPr>
          <a:xfrm>
            <a:off x="8911771" y="3579729"/>
            <a:ext cx="2654754" cy="13062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0083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717" y="360423"/>
            <a:ext cx="2979174" cy="461665"/>
          </a:xfrm>
          <a:prstGeom prst="rect">
            <a:avLst/>
          </a:prstGeom>
          <a:noFill/>
        </p:spPr>
        <p:txBody>
          <a:bodyPr wrap="square" rtlCol="0">
            <a:spAutoFit/>
          </a:bodyPr>
          <a:lstStyle/>
          <a:p>
            <a:r>
              <a:rPr lang="en-US" sz="2400" b="1" u="sng" dirty="0"/>
              <a:t>Week 2 w/c 2</a:t>
            </a:r>
            <a:r>
              <a:rPr lang="en-US" sz="2400" b="1" u="sng" baseline="30000" dirty="0"/>
              <a:t>nd</a:t>
            </a:r>
            <a:r>
              <a:rPr lang="en-US" sz="2400" b="1" u="sng" dirty="0"/>
              <a:t> May</a:t>
            </a:r>
            <a:endParaRPr lang="en-GB" sz="2400" b="1" u="sng" dirty="0"/>
          </a:p>
        </p:txBody>
      </p:sp>
      <p:sp>
        <p:nvSpPr>
          <p:cNvPr id="6" name="TextBox 5"/>
          <p:cNvSpPr txBox="1"/>
          <p:nvPr/>
        </p:nvSpPr>
        <p:spPr>
          <a:xfrm>
            <a:off x="2811821" y="1333722"/>
            <a:ext cx="2979174" cy="1631216"/>
          </a:xfrm>
          <a:prstGeom prst="rect">
            <a:avLst/>
          </a:prstGeom>
          <a:noFill/>
        </p:spPr>
        <p:txBody>
          <a:bodyPr wrap="square" rtlCol="0">
            <a:spAutoFit/>
          </a:bodyPr>
          <a:lstStyle/>
          <a:p>
            <a:r>
              <a:rPr lang="en-US" sz="2000" dirty="0"/>
              <a:t>Write these </a:t>
            </a:r>
            <a:r>
              <a:rPr lang="en-US" sz="2000" dirty="0" err="1"/>
              <a:t>colours</a:t>
            </a:r>
            <a:r>
              <a:rPr lang="en-US" sz="2000" dirty="0"/>
              <a:t> in your book. Can you guess what they are in English? Use </a:t>
            </a:r>
            <a:r>
              <a:rPr lang="en-US" sz="2000" dirty="0">
                <a:hlinkClick r:id="rId4"/>
              </a:rPr>
              <a:t>www.wordreference.com</a:t>
            </a:r>
            <a:r>
              <a:rPr lang="en-US" sz="2000" dirty="0"/>
              <a:t> to check your answers.</a:t>
            </a:r>
            <a:endParaRPr lang="en-GB" sz="2000" dirty="0"/>
          </a:p>
        </p:txBody>
      </p:sp>
      <p:pic>
        <p:nvPicPr>
          <p:cNvPr id="7" name="Picture 6">
            <a:extLst>
              <a:ext uri="{FF2B5EF4-FFF2-40B4-BE49-F238E27FC236}">
                <a16:creationId xmlns:a16="http://schemas.microsoft.com/office/drawing/2014/main" id="{EA3CDBC0-7B66-47A5-8568-15456CB8EFB5}"/>
              </a:ext>
            </a:extLst>
          </p:cNvPr>
          <p:cNvPicPr>
            <a:picLocks noChangeAspect="1"/>
          </p:cNvPicPr>
          <p:nvPr/>
        </p:nvPicPr>
        <p:blipFill>
          <a:blip r:embed="rId5"/>
          <a:stretch>
            <a:fillRect/>
          </a:stretch>
        </p:blipFill>
        <p:spPr>
          <a:xfrm>
            <a:off x="522308" y="1333722"/>
            <a:ext cx="1649186" cy="3662163"/>
          </a:xfrm>
          <a:prstGeom prst="rect">
            <a:avLst/>
          </a:prstGeom>
        </p:spPr>
      </p:pic>
      <p:pic>
        <p:nvPicPr>
          <p:cNvPr id="8" name="Picture 7">
            <a:extLst>
              <a:ext uri="{FF2B5EF4-FFF2-40B4-BE49-F238E27FC236}">
                <a16:creationId xmlns:a16="http://schemas.microsoft.com/office/drawing/2014/main" id="{B366AC89-013C-4DFE-8629-A5DA0D3F361A}"/>
              </a:ext>
            </a:extLst>
          </p:cNvPr>
          <p:cNvPicPr>
            <a:picLocks noChangeAspect="1"/>
          </p:cNvPicPr>
          <p:nvPr/>
        </p:nvPicPr>
        <p:blipFill rotWithShape="1">
          <a:blip r:embed="rId6"/>
          <a:srcRect l="20383" t="23333" r="32476" b="51991"/>
          <a:stretch/>
        </p:blipFill>
        <p:spPr>
          <a:xfrm>
            <a:off x="3720636" y="3164804"/>
            <a:ext cx="7949056" cy="3332773"/>
          </a:xfrm>
          <a:prstGeom prst="rect">
            <a:avLst/>
          </a:prstGeom>
        </p:spPr>
      </p:pic>
      <p:sp>
        <p:nvSpPr>
          <p:cNvPr id="9" name="Arrow: Left 8">
            <a:extLst>
              <a:ext uri="{FF2B5EF4-FFF2-40B4-BE49-F238E27FC236}">
                <a16:creationId xmlns:a16="http://schemas.microsoft.com/office/drawing/2014/main" id="{61D33CDD-25F0-4FE8-953E-E6A51BF88EAD}"/>
              </a:ext>
            </a:extLst>
          </p:cNvPr>
          <p:cNvSpPr/>
          <p:nvPr/>
        </p:nvSpPr>
        <p:spPr>
          <a:xfrm>
            <a:off x="2225118" y="1800988"/>
            <a:ext cx="533078" cy="348342"/>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052_ks3hefrtb_u7_e01">
            <a:hlinkClick r:id="" action="ppaction://media"/>
            <a:extLst>
              <a:ext uri="{FF2B5EF4-FFF2-40B4-BE49-F238E27FC236}">
                <a16:creationId xmlns:a16="http://schemas.microsoft.com/office/drawing/2014/main" id="{C86E6A5D-63D4-404C-BAC0-832A69706D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60092" y="2355338"/>
            <a:ext cx="609600" cy="609600"/>
          </a:xfrm>
          <a:prstGeom prst="rect">
            <a:avLst/>
          </a:prstGeom>
        </p:spPr>
      </p:pic>
      <p:sp>
        <p:nvSpPr>
          <p:cNvPr id="11" name="TextBox 10">
            <a:extLst>
              <a:ext uri="{FF2B5EF4-FFF2-40B4-BE49-F238E27FC236}">
                <a16:creationId xmlns:a16="http://schemas.microsoft.com/office/drawing/2014/main" id="{4CF33844-7014-45B8-B244-AB91E6A8E163}"/>
              </a:ext>
            </a:extLst>
          </p:cNvPr>
          <p:cNvSpPr txBox="1"/>
          <p:nvPr/>
        </p:nvSpPr>
        <p:spPr>
          <a:xfrm>
            <a:off x="7440591" y="1949275"/>
            <a:ext cx="2979174" cy="1015663"/>
          </a:xfrm>
          <a:prstGeom prst="rect">
            <a:avLst/>
          </a:prstGeom>
          <a:noFill/>
        </p:spPr>
        <p:txBody>
          <a:bodyPr wrap="square" rtlCol="0">
            <a:spAutoFit/>
          </a:bodyPr>
          <a:lstStyle/>
          <a:p>
            <a:r>
              <a:rPr lang="en-US" sz="2000" dirty="0"/>
              <a:t>Do this listening activity, write down the letter of the </a:t>
            </a:r>
            <a:r>
              <a:rPr lang="en-US" sz="2000" dirty="0" err="1"/>
              <a:t>colour</a:t>
            </a:r>
            <a:r>
              <a:rPr lang="en-US" sz="2000" dirty="0"/>
              <a:t> that you hear.</a:t>
            </a:r>
            <a:endParaRPr lang="en-GB" sz="2000" dirty="0"/>
          </a:p>
        </p:txBody>
      </p:sp>
    </p:spTree>
    <p:extLst>
      <p:ext uri="{BB962C8B-B14F-4D97-AF65-F5344CB8AC3E}">
        <p14:creationId xmlns:p14="http://schemas.microsoft.com/office/powerpoint/2010/main" val="3656970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59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FE6A13-96EF-4AEF-8C47-3B58FED75C6D}"/>
              </a:ext>
            </a:extLst>
          </p:cNvPr>
          <p:cNvPicPr>
            <a:picLocks noChangeAspect="1"/>
          </p:cNvPicPr>
          <p:nvPr/>
        </p:nvPicPr>
        <p:blipFill rotWithShape="1">
          <a:blip r:embed="rId2" cstate="print"/>
          <a:srcRect l="3231" t="40625" r="3019" b="41578"/>
          <a:stretch/>
        </p:blipFill>
        <p:spPr>
          <a:xfrm>
            <a:off x="4426858" y="432623"/>
            <a:ext cx="7297734" cy="2326687"/>
          </a:xfrm>
          <a:prstGeom prst="rect">
            <a:avLst/>
          </a:prstGeom>
          <a:ln w="28575">
            <a:solidFill>
              <a:schemeClr val="accent1">
                <a:lumMod val="75000"/>
              </a:schemeClr>
            </a:solidFill>
          </a:ln>
        </p:spPr>
      </p:pic>
      <p:sp>
        <p:nvSpPr>
          <p:cNvPr id="3" name="TextBox 2">
            <a:extLst>
              <a:ext uri="{FF2B5EF4-FFF2-40B4-BE49-F238E27FC236}">
                <a16:creationId xmlns:a16="http://schemas.microsoft.com/office/drawing/2014/main" id="{7E647DE2-1E89-4AA2-9BBD-D9639B20725C}"/>
              </a:ext>
            </a:extLst>
          </p:cNvPr>
          <p:cNvSpPr txBox="1"/>
          <p:nvPr/>
        </p:nvSpPr>
        <p:spPr>
          <a:xfrm>
            <a:off x="691449" y="1088134"/>
            <a:ext cx="2979174" cy="707886"/>
          </a:xfrm>
          <a:prstGeom prst="rect">
            <a:avLst/>
          </a:prstGeom>
          <a:noFill/>
        </p:spPr>
        <p:txBody>
          <a:bodyPr wrap="square" rtlCol="0">
            <a:spAutoFit/>
          </a:bodyPr>
          <a:lstStyle/>
          <a:p>
            <a:r>
              <a:rPr lang="en-US" sz="2000" dirty="0"/>
              <a:t>Which </a:t>
            </a:r>
            <a:r>
              <a:rPr lang="en-US" sz="2000" dirty="0" err="1"/>
              <a:t>colour</a:t>
            </a:r>
            <a:r>
              <a:rPr lang="en-US" sz="2000" dirty="0"/>
              <a:t> is the odd one out in each row?</a:t>
            </a:r>
            <a:endParaRPr lang="en-GB" sz="2000" dirty="0"/>
          </a:p>
        </p:txBody>
      </p:sp>
      <p:sp>
        <p:nvSpPr>
          <p:cNvPr id="4" name="Text Box 6">
            <a:extLst>
              <a:ext uri="{FF2B5EF4-FFF2-40B4-BE49-F238E27FC236}">
                <a16:creationId xmlns:a16="http://schemas.microsoft.com/office/drawing/2014/main" id="{EFFE64DB-0D86-4074-AFF5-907B1C3184FE}"/>
              </a:ext>
            </a:extLst>
          </p:cNvPr>
          <p:cNvSpPr txBox="1">
            <a:spLocks noChangeArrowheads="1"/>
          </p:cNvSpPr>
          <p:nvPr/>
        </p:nvSpPr>
        <p:spPr bwMode="auto">
          <a:xfrm>
            <a:off x="3670623" y="4131347"/>
            <a:ext cx="2880179"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GB" sz="2400" b="1" dirty="0" err="1">
                <a:solidFill>
                  <a:prstClr val="black"/>
                </a:solidFill>
              </a:rPr>
              <a:t>C’est</a:t>
            </a:r>
            <a:r>
              <a:rPr lang="en-GB" sz="2400" b="1" dirty="0">
                <a:solidFill>
                  <a:prstClr val="black"/>
                </a:solidFill>
              </a:rPr>
              <a:t> un crayon bleu</a:t>
            </a:r>
          </a:p>
          <a:p>
            <a:pPr>
              <a:spcBef>
                <a:spcPct val="50000"/>
              </a:spcBef>
            </a:pPr>
            <a:r>
              <a:rPr lang="en-US" sz="2400" b="1" dirty="0">
                <a:solidFill>
                  <a:prstClr val="black"/>
                </a:solidFill>
              </a:rPr>
              <a:t> </a:t>
            </a:r>
            <a:r>
              <a:rPr lang="en-GB" sz="2400" b="1" dirty="0">
                <a:solidFill>
                  <a:prstClr val="black"/>
                </a:solidFill>
              </a:rPr>
              <a:t> - it is a blue pencil</a:t>
            </a:r>
            <a:endParaRPr lang="en-US" sz="2400" b="1" dirty="0">
              <a:solidFill>
                <a:prstClr val="black"/>
              </a:solidFill>
            </a:endParaRPr>
          </a:p>
        </p:txBody>
      </p:sp>
      <p:sp>
        <p:nvSpPr>
          <p:cNvPr id="5" name="TextBox 4">
            <a:extLst>
              <a:ext uri="{FF2B5EF4-FFF2-40B4-BE49-F238E27FC236}">
                <a16:creationId xmlns:a16="http://schemas.microsoft.com/office/drawing/2014/main" id="{CD320EDE-987D-4D94-A001-3145A0A7172D}"/>
              </a:ext>
            </a:extLst>
          </p:cNvPr>
          <p:cNvSpPr txBox="1"/>
          <p:nvPr/>
        </p:nvSpPr>
        <p:spPr>
          <a:xfrm>
            <a:off x="564565" y="3977459"/>
            <a:ext cx="2979174" cy="1631216"/>
          </a:xfrm>
          <a:prstGeom prst="rect">
            <a:avLst/>
          </a:prstGeom>
          <a:noFill/>
        </p:spPr>
        <p:txBody>
          <a:bodyPr wrap="square" rtlCol="0">
            <a:spAutoFit/>
          </a:bodyPr>
          <a:lstStyle/>
          <a:p>
            <a:r>
              <a:rPr lang="en-US" sz="2000" dirty="0"/>
              <a:t>What do you notice about how this sentence is written? Complete the rule and write it in your book.</a:t>
            </a:r>
            <a:endParaRPr lang="en-GB" sz="2000" dirty="0"/>
          </a:p>
        </p:txBody>
      </p:sp>
      <p:sp>
        <p:nvSpPr>
          <p:cNvPr id="6" name="TextBox 5">
            <a:extLst>
              <a:ext uri="{FF2B5EF4-FFF2-40B4-BE49-F238E27FC236}">
                <a16:creationId xmlns:a16="http://schemas.microsoft.com/office/drawing/2014/main" id="{883A12A2-2260-4CEA-9D13-0C2F7DB20128}"/>
              </a:ext>
            </a:extLst>
          </p:cNvPr>
          <p:cNvSpPr txBox="1"/>
          <p:nvPr/>
        </p:nvSpPr>
        <p:spPr>
          <a:xfrm>
            <a:off x="7402285" y="3823571"/>
            <a:ext cx="4034972" cy="1938992"/>
          </a:xfrm>
          <a:prstGeom prst="rect">
            <a:avLst/>
          </a:prstGeom>
          <a:solidFill>
            <a:schemeClr val="accent1">
              <a:lumMod val="40000"/>
              <a:lumOff val="60000"/>
            </a:schemeClr>
          </a:solidFill>
        </p:spPr>
        <p:txBody>
          <a:bodyPr wrap="square" rtlCol="0">
            <a:spAutoFit/>
          </a:bodyPr>
          <a:lstStyle/>
          <a:p>
            <a:pPr algn="ctr"/>
            <a:r>
              <a:rPr lang="en-GB" sz="2000" b="1" u="sng" dirty="0">
                <a:solidFill>
                  <a:prstClr val="black"/>
                </a:solidFill>
              </a:rPr>
              <a:t>RULE:</a:t>
            </a:r>
          </a:p>
          <a:p>
            <a:pPr algn="ctr"/>
            <a:r>
              <a:rPr lang="en-GB" sz="2000" b="1" dirty="0">
                <a:solidFill>
                  <a:prstClr val="black"/>
                </a:solidFill>
              </a:rPr>
              <a:t>Usually in English the adjective (describing word) goes _______ the noun (object). In French the adjective </a:t>
            </a:r>
            <a:r>
              <a:rPr lang="en-GB" sz="2000" b="1" u="sng" dirty="0">
                <a:solidFill>
                  <a:prstClr val="black"/>
                </a:solidFill>
              </a:rPr>
              <a:t>usually</a:t>
            </a:r>
            <a:r>
              <a:rPr lang="en-GB" sz="2000" b="1" dirty="0">
                <a:solidFill>
                  <a:prstClr val="black"/>
                </a:solidFill>
              </a:rPr>
              <a:t> comes ________ the noun. For example… </a:t>
            </a:r>
          </a:p>
        </p:txBody>
      </p:sp>
    </p:spTree>
    <p:extLst>
      <p:ext uri="{BB962C8B-B14F-4D97-AF65-F5344CB8AC3E}">
        <p14:creationId xmlns:p14="http://schemas.microsoft.com/office/powerpoint/2010/main" val="402263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1AD033-37A7-400B-BA49-E84E54BC3E5C}"/>
              </a:ext>
            </a:extLst>
          </p:cNvPr>
          <p:cNvGrpSpPr/>
          <p:nvPr/>
        </p:nvGrpSpPr>
        <p:grpSpPr>
          <a:xfrm>
            <a:off x="2641599" y="928913"/>
            <a:ext cx="9157453" cy="4587927"/>
            <a:chOff x="1409068" y="1891145"/>
            <a:chExt cx="8780318" cy="4494914"/>
          </a:xfrm>
        </p:grpSpPr>
        <p:pic>
          <p:nvPicPr>
            <p:cNvPr id="3" name="Picture 2">
              <a:extLst>
                <a:ext uri="{FF2B5EF4-FFF2-40B4-BE49-F238E27FC236}">
                  <a16:creationId xmlns:a16="http://schemas.microsoft.com/office/drawing/2014/main" id="{1C973298-4E09-4ACD-BC8A-F6CDC1F10895}"/>
                </a:ext>
              </a:extLst>
            </p:cNvPr>
            <p:cNvPicPr>
              <a:picLocks noChangeAspect="1"/>
            </p:cNvPicPr>
            <p:nvPr/>
          </p:nvPicPr>
          <p:blipFill rotWithShape="1">
            <a:blip r:embed="rId4"/>
            <a:srcRect l="14029" t="28026" r="32062" b="22912"/>
            <a:stretch/>
          </p:blipFill>
          <p:spPr>
            <a:xfrm>
              <a:off x="1409068" y="1891145"/>
              <a:ext cx="8780318" cy="4494914"/>
            </a:xfrm>
            <a:prstGeom prst="rect">
              <a:avLst/>
            </a:prstGeom>
          </p:spPr>
        </p:pic>
        <p:sp>
          <p:nvSpPr>
            <p:cNvPr id="4" name="TextBox 3">
              <a:extLst>
                <a:ext uri="{FF2B5EF4-FFF2-40B4-BE49-F238E27FC236}">
                  <a16:creationId xmlns:a16="http://schemas.microsoft.com/office/drawing/2014/main" id="{290DED5C-CCD7-4311-B646-157279611AD5}"/>
                </a:ext>
              </a:extLst>
            </p:cNvPr>
            <p:cNvSpPr txBox="1"/>
            <p:nvPr/>
          </p:nvSpPr>
          <p:spPr>
            <a:xfrm>
              <a:off x="1425804" y="5388531"/>
              <a:ext cx="2992582" cy="997528"/>
            </a:xfrm>
            <a:prstGeom prst="rect">
              <a:avLst/>
            </a:prstGeom>
            <a:solidFill>
              <a:schemeClr val="accent1">
                <a:lumMod val="20000"/>
                <a:lumOff val="80000"/>
              </a:schemeClr>
            </a:solidFill>
          </p:spPr>
          <p:txBody>
            <a:bodyPr wrap="square" rtlCol="0">
              <a:spAutoFit/>
            </a:bodyPr>
            <a:lstStyle/>
            <a:p>
              <a:endParaRPr lang="en-GB" dirty="0"/>
            </a:p>
          </p:txBody>
        </p:sp>
      </p:grpSp>
      <p:pic>
        <p:nvPicPr>
          <p:cNvPr id="5" name="054_ks3hefrtb_u7_e03">
            <a:hlinkClick r:id="" action="ppaction://media"/>
            <a:extLst>
              <a:ext uri="{FF2B5EF4-FFF2-40B4-BE49-F238E27FC236}">
                <a16:creationId xmlns:a16="http://schemas.microsoft.com/office/drawing/2014/main" id="{C8BA48AD-95A1-4D53-9FC1-5BA807151B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2740" y="928913"/>
            <a:ext cx="609600" cy="609600"/>
          </a:xfrm>
          <a:prstGeom prst="rect">
            <a:avLst/>
          </a:prstGeom>
        </p:spPr>
      </p:pic>
      <p:sp>
        <p:nvSpPr>
          <p:cNvPr id="6" name="TextBox 5">
            <a:extLst>
              <a:ext uri="{FF2B5EF4-FFF2-40B4-BE49-F238E27FC236}">
                <a16:creationId xmlns:a16="http://schemas.microsoft.com/office/drawing/2014/main" id="{8A04DF9E-23C6-45E7-8186-922111E7757E}"/>
              </a:ext>
            </a:extLst>
          </p:cNvPr>
          <p:cNvSpPr txBox="1"/>
          <p:nvPr/>
        </p:nvSpPr>
        <p:spPr>
          <a:xfrm>
            <a:off x="172680" y="1797784"/>
            <a:ext cx="2468919" cy="1015663"/>
          </a:xfrm>
          <a:prstGeom prst="rect">
            <a:avLst/>
          </a:prstGeom>
          <a:noFill/>
        </p:spPr>
        <p:txBody>
          <a:bodyPr wrap="square" rtlCol="0">
            <a:spAutoFit/>
          </a:bodyPr>
          <a:lstStyle/>
          <a:p>
            <a:r>
              <a:rPr lang="en-US" sz="2000" dirty="0"/>
              <a:t>Listen – which car or scooter are they describing?</a:t>
            </a:r>
            <a:endParaRPr lang="en-GB" sz="2000" dirty="0"/>
          </a:p>
        </p:txBody>
      </p:sp>
    </p:spTree>
    <p:extLst>
      <p:ext uri="{BB962C8B-B14F-4D97-AF65-F5344CB8AC3E}">
        <p14:creationId xmlns:p14="http://schemas.microsoft.com/office/powerpoint/2010/main" val="2105240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4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61C86-EC0A-41BB-8C47-62EA1EB9AC2A}"/>
              </a:ext>
            </a:extLst>
          </p:cNvPr>
          <p:cNvPicPr>
            <a:picLocks noChangeAspect="1"/>
          </p:cNvPicPr>
          <p:nvPr/>
        </p:nvPicPr>
        <p:blipFill>
          <a:blip r:embed="rId2"/>
          <a:stretch>
            <a:fillRect/>
          </a:stretch>
        </p:blipFill>
        <p:spPr>
          <a:xfrm>
            <a:off x="2931885" y="1352430"/>
            <a:ext cx="8647113" cy="4153139"/>
          </a:xfrm>
          <a:prstGeom prst="rect">
            <a:avLst/>
          </a:prstGeom>
        </p:spPr>
      </p:pic>
      <p:sp>
        <p:nvSpPr>
          <p:cNvPr id="3" name="TextBox 2">
            <a:extLst>
              <a:ext uri="{FF2B5EF4-FFF2-40B4-BE49-F238E27FC236}">
                <a16:creationId xmlns:a16="http://schemas.microsoft.com/office/drawing/2014/main" id="{E608F4D1-FDD4-47D6-B44B-50CAFCEE9355}"/>
              </a:ext>
            </a:extLst>
          </p:cNvPr>
          <p:cNvSpPr txBox="1"/>
          <p:nvPr/>
        </p:nvSpPr>
        <p:spPr>
          <a:xfrm>
            <a:off x="172680" y="1797784"/>
            <a:ext cx="2468919" cy="2862322"/>
          </a:xfrm>
          <a:prstGeom prst="rect">
            <a:avLst/>
          </a:prstGeom>
          <a:noFill/>
        </p:spPr>
        <p:txBody>
          <a:bodyPr wrap="square" rtlCol="0">
            <a:spAutoFit/>
          </a:bodyPr>
          <a:lstStyle/>
          <a:p>
            <a:r>
              <a:rPr lang="en-US" sz="2000" dirty="0"/>
              <a:t>Notice how the spelling of the </a:t>
            </a:r>
            <a:r>
              <a:rPr lang="en-US" sz="2000" dirty="0" err="1"/>
              <a:t>colours</a:t>
            </a:r>
            <a:r>
              <a:rPr lang="en-US" sz="2000" dirty="0"/>
              <a:t> change when the noun they are describing is masculine or feminine. Copy down and translate the examples.</a:t>
            </a:r>
            <a:endParaRPr lang="en-GB" sz="2000" dirty="0"/>
          </a:p>
        </p:txBody>
      </p:sp>
    </p:spTree>
    <p:extLst>
      <p:ext uri="{BB962C8B-B14F-4D97-AF65-F5344CB8AC3E}">
        <p14:creationId xmlns:p14="http://schemas.microsoft.com/office/powerpoint/2010/main" val="7467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749</Words>
  <Application>Microsoft Office PowerPoint</Application>
  <PresentationFormat>Widescreen</PresentationFormat>
  <Paragraphs>84</Paragraphs>
  <Slides>13</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Batang</vt: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36</cp:revision>
  <dcterms:created xsi:type="dcterms:W3CDTF">2021-09-01T11:16:35Z</dcterms:created>
  <dcterms:modified xsi:type="dcterms:W3CDTF">2022-03-19T22:48:24Z</dcterms:modified>
</cp:coreProperties>
</file>