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1" d="100"/>
          <a:sy n="61" d="100"/>
        </p:scale>
        <p:origin x="4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4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A027F-8955-4414-AF37-DE74EDF9639B}" type="datetimeFigureOut">
              <a:rPr lang="en-GB" smtClean="0"/>
              <a:t>03/12/19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D8CEF-8CA7-48AB-B59B-3C5878C4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4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About G. Boole: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www.google.co.uk/imgres?imgurl</a:t>
            </a:r>
            <a:r>
              <a:rPr lang="en-US" dirty="0" smtClean="0"/>
              <a:t>=http://library.thinkquest.org/C0126120/boole.jpg&amp;imgrefurl=http://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www.kerryr.net/pioneers/boole.htm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7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D97D-0119-4F06-8C61-36DA9559F149}" type="datetimeFigureOut">
              <a:rPr lang="en-GB" smtClean="0"/>
              <a:pPr/>
              <a:t>03/12/19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 t="1176"/>
          <a:stretch>
            <a:fillRect/>
          </a:stretch>
        </p:blipFill>
        <p:spPr bwMode="auto">
          <a:xfrm>
            <a:off x="76200" y="0"/>
            <a:ext cx="3556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1" y="5138916"/>
            <a:ext cx="5105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0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/>
                <a:ea typeface="Times New Roman" pitchFamily="-110" charset="0"/>
                <a:cs typeface="Comic Sans MS"/>
              </a:rPr>
              <a:t>Did you know?</a:t>
            </a:r>
            <a:endParaRPr lang="en-US" sz="20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halkboard"/>
                <a:cs typeface="Chalkboard"/>
              </a:rPr>
              <a:t>George </a:t>
            </a:r>
            <a:r>
              <a:rPr lang="en-US" sz="2000" b="1" dirty="0">
                <a:solidFill>
                  <a:srgbClr val="0000FF"/>
                </a:solidFill>
                <a:latin typeface="Chalkboard"/>
                <a:cs typeface="Chalkboard"/>
              </a:rPr>
              <a:t>Boole</a:t>
            </a:r>
            <a:r>
              <a:rPr lang="en-US" sz="2000" b="1" dirty="0" smtClean="0">
                <a:solidFill>
                  <a:srgbClr val="0000FF"/>
                </a:solidFill>
                <a:latin typeface="Chalkboard"/>
                <a:cs typeface="Chalkboard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halkboard"/>
                <a:cs typeface="Chalkboard"/>
              </a:rPr>
              <a:t>Inventor of the idea of binary logic. He </a:t>
            </a:r>
            <a:r>
              <a:rPr lang="en-US" b="1" dirty="0" smtClean="0">
                <a:latin typeface="Chalkboard"/>
                <a:cs typeface="Chalkboard"/>
              </a:rPr>
              <a:t>was </a:t>
            </a:r>
            <a:r>
              <a:rPr lang="en-US" b="1" dirty="0">
                <a:latin typeface="Chalkboard"/>
                <a:cs typeface="Chalkboard"/>
              </a:rPr>
              <a:t>born</a:t>
            </a:r>
            <a:r>
              <a:rPr lang="en-US" b="1" dirty="0" smtClean="0">
                <a:latin typeface="Chalkboard"/>
                <a:cs typeface="Chalkboard"/>
              </a:rPr>
              <a:t> in Lincoln, </a:t>
            </a:r>
            <a:r>
              <a:rPr lang="en-US" b="1" dirty="0">
                <a:latin typeface="Chalkboard"/>
                <a:cs typeface="Chalkboard"/>
              </a:rPr>
              <a:t>England</a:t>
            </a:r>
            <a:r>
              <a:rPr lang="en-US" b="1" dirty="0" smtClean="0">
                <a:latin typeface="Chalkboard"/>
                <a:cs typeface="Chalkboard"/>
              </a:rPr>
              <a:t> and he was </a:t>
            </a:r>
            <a:r>
              <a:rPr lang="en-US" b="1" dirty="0">
                <a:latin typeface="Chalkboard"/>
                <a:cs typeface="Chalkboard"/>
              </a:rPr>
              <a:t>the son of a shoemaker in a low class family.</a:t>
            </a:r>
            <a:r>
              <a:rPr lang="en-US" b="1" dirty="0" smtClean="0">
                <a:latin typeface="Chalkboard"/>
                <a:cs typeface="Chalkboard"/>
              </a:rPr>
              <a:t> </a:t>
            </a:r>
            <a:endParaRPr lang="en-US" b="1" dirty="0">
              <a:latin typeface="Chalkboard"/>
              <a:cs typeface="Chalkboar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7401" y="4114800"/>
            <a:ext cx="3555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/>
                <a:cs typeface="Comic Sans MS"/>
              </a:rPr>
              <a:t>George Boole,</a:t>
            </a:r>
          </a:p>
          <a:p>
            <a:r>
              <a:rPr lang="en-US" sz="2800" b="1" dirty="0" smtClean="0">
                <a:latin typeface="Comic Sans MS"/>
                <a:cs typeface="Comic Sans MS"/>
              </a:rPr>
              <a:t>(1815-1864)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343400" y="1487269"/>
            <a:ext cx="4409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/>
                <a:cs typeface="Comic Sans MS"/>
              </a:rPr>
              <a:t>Lesson Objectives: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2287012"/>
            <a:ext cx="548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Comic Sans MS"/>
                <a:cs typeface="Comic Sans MS"/>
              </a:rPr>
              <a:t>To understand the functions of  logic gates.</a:t>
            </a:r>
          </a:p>
          <a:p>
            <a:pPr marL="457200" indent="-457200"/>
            <a:endParaRPr lang="en-US" sz="2400" b="1" dirty="0" smtClean="0">
              <a:latin typeface="Comic Sans MS"/>
              <a:cs typeface="Comic Sans MS"/>
            </a:endParaRPr>
          </a:p>
          <a:p>
            <a:r>
              <a:rPr lang="en-US" sz="2400" b="1" dirty="0" smtClean="0">
                <a:latin typeface="Comic Sans MS"/>
                <a:cs typeface="Comic Sans MS"/>
              </a:rPr>
              <a:t>2. To apply gained knowledge to answer a number of example questions.    </a:t>
            </a:r>
          </a:p>
          <a:p>
            <a:r>
              <a:rPr lang="en-US" sz="2400" b="1" dirty="0" smtClean="0">
                <a:latin typeface="Comic Sans MS"/>
                <a:cs typeface="Comic Sans MS"/>
              </a:rPr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443425" y="304800"/>
            <a:ext cx="4268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Binary logic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Intro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You now know that all forms of information (text, pictures, colours, sounds, etc.) are represented in computers as binary numbers.</a:t>
            </a:r>
          </a:p>
          <a:p>
            <a:r>
              <a:rPr lang="en-GB" dirty="0" smtClean="0"/>
              <a:t>Inside the processor there are electronic circuits called </a:t>
            </a:r>
            <a:r>
              <a:rPr lang="en-GB" b="1" i="1" dirty="0" smtClean="0"/>
              <a:t>logic gates </a:t>
            </a:r>
            <a:r>
              <a:rPr lang="en-GB" dirty="0" smtClean="0"/>
              <a:t>that are used to make changes to these numbers.</a:t>
            </a:r>
            <a:endParaRPr lang="en-GB" dirty="0"/>
          </a:p>
        </p:txBody>
      </p:sp>
      <p:pic>
        <p:nvPicPr>
          <p:cNvPr id="1026" name="Picture 2" descr="C:\Users\jwhight\Desktop\pr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93096"/>
            <a:ext cx="2569468" cy="2215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Intro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Binary information is carried around the computer as electrical signals on wires.</a:t>
            </a:r>
          </a:p>
          <a:p>
            <a:r>
              <a:rPr lang="en-GB" dirty="0" smtClean="0"/>
              <a:t>The wires that bring </a:t>
            </a:r>
            <a:r>
              <a:rPr lang="en-GB" smtClean="0"/>
              <a:t>electric pulses </a:t>
            </a:r>
            <a:r>
              <a:rPr lang="en-GB" dirty="0" smtClean="0"/>
              <a:t>into a logic gate are called </a:t>
            </a:r>
            <a:r>
              <a:rPr lang="en-GB" b="1" i="1" dirty="0" smtClean="0"/>
              <a:t>inputs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single wire carries away the </a:t>
            </a:r>
            <a:r>
              <a:rPr lang="en-GB" b="1" i="1" dirty="0" smtClean="0"/>
              <a:t>output</a:t>
            </a:r>
            <a:r>
              <a:rPr lang="en-GB" dirty="0" smtClean="0"/>
              <a:t> of a logic gate.</a:t>
            </a:r>
          </a:p>
          <a:p>
            <a:r>
              <a:rPr lang="en-GB" b="1" dirty="0" smtClean="0"/>
              <a:t>The 3 most basic kinds of logic gate are called NOT, AND </a:t>
            </a:r>
            <a:r>
              <a:rPr lang="en-GB" b="1" dirty="0" err="1" smtClean="0"/>
              <a:t>and</a:t>
            </a:r>
            <a:r>
              <a:rPr lang="en-GB" b="1" dirty="0" smtClean="0"/>
              <a:t> OR.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NOT gates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312368"/>
          </a:xfrm>
        </p:spPr>
        <p:txBody>
          <a:bodyPr/>
          <a:lstStyle/>
          <a:p>
            <a:r>
              <a:rPr lang="en-GB" dirty="0" smtClean="0"/>
              <a:t>A NOT gate has one input and one output.  If there is a 1 going into the circuit a 0 will come out. If there is a 0 going into the circuit a 1 will come out. This can be shown in a truth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4437112"/>
          <a:ext cx="216024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Output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7" name="Picture 1" descr="http://ts4.mm.bing.net/th?id=H.478117567758562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77072"/>
            <a:ext cx="3384376" cy="1781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6016" y="551723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circuit diagrams, this is the symbol for a NOT gate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AND gates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448271"/>
          </a:xfrm>
        </p:spPr>
        <p:txBody>
          <a:bodyPr>
            <a:normAutofit/>
          </a:bodyPr>
          <a:lstStyle/>
          <a:p>
            <a:r>
              <a:rPr lang="en-GB" dirty="0" smtClean="0"/>
              <a:t>An AND gate has two inputs and one output.  Only a 1 arriving on both inputs produces 1 for output.  This can be shown in truth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645024"/>
          <a:ext cx="2664297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Output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551723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circuit diagrams, this is the symbol for an AND gate</a:t>
            </a:r>
            <a:endParaRPr lang="en-GB" dirty="0"/>
          </a:p>
        </p:txBody>
      </p:sp>
      <p:pic>
        <p:nvPicPr>
          <p:cNvPr id="3073" name="Picture 1" descr="http://www.circuitstoday.com/wp-content/uploads/2011/11/AND-GATE-Sym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861048"/>
            <a:ext cx="314675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OR gate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448271"/>
          </a:xfrm>
        </p:spPr>
        <p:txBody>
          <a:bodyPr>
            <a:normAutofit/>
          </a:bodyPr>
          <a:lstStyle/>
          <a:p>
            <a:r>
              <a:rPr lang="en-GB" dirty="0" smtClean="0"/>
              <a:t>An OR gate has two inputs and one output.  </a:t>
            </a:r>
            <a:r>
              <a:rPr lang="en-GB" smtClean="0"/>
              <a:t>A 1 </a:t>
            </a:r>
            <a:r>
              <a:rPr lang="en-GB" dirty="0" smtClean="0"/>
              <a:t>arriving on either of the two inputs produces </a:t>
            </a:r>
            <a:r>
              <a:rPr lang="en-GB" smtClean="0"/>
              <a:t>an output of 1.  </a:t>
            </a:r>
            <a:r>
              <a:rPr lang="en-GB" dirty="0" smtClean="0"/>
              <a:t>This can be shown in truth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3573016"/>
          <a:ext cx="2664297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Output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6056" y="551723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circuit diagrams, this is the symbol for a OR gate</a:t>
            </a:r>
            <a:endParaRPr lang="en-GB" dirty="0"/>
          </a:p>
        </p:txBody>
      </p:sp>
      <p:pic>
        <p:nvPicPr>
          <p:cNvPr id="2050" name="Picture 2" descr="http://www.circuitstoday.com/wp-content/uploads/2011/11/OR-Gate-Sym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17032"/>
            <a:ext cx="3557195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Combined Circuits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9"/>
            <a:ext cx="8229600" cy="230425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outputs from logic gates can be recombined and fed into other logic gates as new inputs!</a:t>
            </a:r>
          </a:p>
          <a:p>
            <a:r>
              <a:rPr lang="en-GB" dirty="0" smtClean="0"/>
              <a:t>In this way, binary numbers can be processed or changed.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915816" y="3645024"/>
            <a:ext cx="2880320" cy="1656184"/>
            <a:chOff x="1979712" y="4293096"/>
            <a:chExt cx="2880320" cy="1656184"/>
          </a:xfrm>
        </p:grpSpPr>
        <p:pic>
          <p:nvPicPr>
            <p:cNvPr id="6" name="Picture 2" descr="http://www.circuitstoday.com/wp-content/uploads/2011/11/OR-Gate-Symbol.jpg"/>
            <p:cNvPicPr>
              <a:picLocks noChangeAspect="1" noChangeArrowheads="1"/>
            </p:cNvPicPr>
            <p:nvPr/>
          </p:nvPicPr>
          <p:blipFill>
            <a:blip r:embed="rId2" cstate="print"/>
            <a:srcRect l="7017" t="19231" r="12281" b="15385"/>
            <a:stretch>
              <a:fillRect/>
            </a:stretch>
          </p:blipFill>
          <p:spPr bwMode="auto">
            <a:xfrm>
              <a:off x="3203848" y="4293096"/>
              <a:ext cx="1656184" cy="1656184"/>
            </a:xfrm>
            <a:prstGeom prst="rect">
              <a:avLst/>
            </a:prstGeom>
            <a:noFill/>
          </p:spPr>
        </p:pic>
        <p:pic>
          <p:nvPicPr>
            <p:cNvPr id="4" name="Picture 1" descr="http://www.circuitstoday.com/wp-content/uploads/2011/11/AND-GATE-Symbol.jpg"/>
            <p:cNvPicPr>
              <a:picLocks noChangeAspect="1" noChangeArrowheads="1"/>
            </p:cNvPicPr>
            <p:nvPr/>
          </p:nvPicPr>
          <p:blipFill>
            <a:blip r:embed="rId3" cstate="print"/>
            <a:srcRect l="7407" r="22222"/>
            <a:stretch>
              <a:fillRect/>
            </a:stretch>
          </p:blipFill>
          <p:spPr bwMode="auto">
            <a:xfrm>
              <a:off x="1979712" y="4293096"/>
              <a:ext cx="1368152" cy="871676"/>
            </a:xfrm>
            <a:prstGeom prst="rect">
              <a:avLst/>
            </a:prstGeom>
            <a:noFill/>
          </p:spPr>
        </p:pic>
        <p:pic>
          <p:nvPicPr>
            <p:cNvPr id="5" name="Picture 2" descr="http://www.circuitstoday.com/wp-content/uploads/2011/11/OR-Gate-Symbol.jpg"/>
            <p:cNvPicPr>
              <a:picLocks noChangeAspect="1" noChangeArrowheads="1"/>
            </p:cNvPicPr>
            <p:nvPr/>
          </p:nvPicPr>
          <p:blipFill>
            <a:blip r:embed="rId2" cstate="print"/>
            <a:srcRect l="18868" t="20000" r="20755" b="13333"/>
            <a:stretch>
              <a:fillRect/>
            </a:stretch>
          </p:blipFill>
          <p:spPr bwMode="auto">
            <a:xfrm>
              <a:off x="2195736" y="5085184"/>
              <a:ext cx="1152128" cy="720080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323528" y="371703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diagram shows an AND gate and an OR gate feeding into another OR gate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378904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443711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443711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414908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16216" y="4005064"/>
            <a:ext cx="1916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inputs are as shown then the combined output will be 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371703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479715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196752"/>
            <a:ext cx="1344717" cy="106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Oval Callout 36"/>
          <p:cNvSpPr/>
          <p:nvPr/>
        </p:nvSpPr>
        <p:spPr>
          <a:xfrm>
            <a:off x="4932040" y="1340768"/>
            <a:ext cx="2485558" cy="407122"/>
          </a:xfrm>
          <a:prstGeom prst="wedgeEllipseCallout">
            <a:avLst>
              <a:gd name="adj1" fmla="val 50019"/>
              <a:gd name="adj2" fmla="val 1082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76075"/>
            <a:ext cx="1759496" cy="308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/>
          <p:nvPr/>
        </p:nvPicPr>
        <p:blipFill>
          <a:blip r:embed="rId4" cstate="print"/>
          <a:srcRect b="3254"/>
          <a:stretch>
            <a:fillRect/>
          </a:stretch>
        </p:blipFill>
        <p:spPr bwMode="auto">
          <a:xfrm>
            <a:off x="6305600" y="3861048"/>
            <a:ext cx="2838400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86797" y="76200"/>
            <a:ext cx="8677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alkboard"/>
                <a:cs typeface="Chalkboard"/>
              </a:rPr>
              <a:t>Here’s how combined logic gates could be used to set up a burglar alarm system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halkboard"/>
              <a:cs typeface="Chalkboard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251520" y="1196752"/>
            <a:ext cx="8458199" cy="2887871"/>
            <a:chOff x="304801" y="2070058"/>
            <a:chExt cx="8458199" cy="2887871"/>
          </a:xfrm>
        </p:grpSpPr>
        <p:grpSp>
          <p:nvGrpSpPr>
            <p:cNvPr id="5" name="Group 21"/>
            <p:cNvGrpSpPr/>
            <p:nvPr/>
          </p:nvGrpSpPr>
          <p:grpSpPr>
            <a:xfrm>
              <a:off x="304801" y="2070058"/>
              <a:ext cx="8458199" cy="2882942"/>
              <a:chOff x="609600" y="1384258"/>
              <a:chExt cx="9156907" cy="2524552"/>
            </a:xfrm>
          </p:grpSpPr>
          <p:grpSp>
            <p:nvGrpSpPr>
              <p:cNvPr id="8" name="Group 4"/>
              <p:cNvGrpSpPr/>
              <p:nvPr/>
            </p:nvGrpSpPr>
            <p:grpSpPr>
              <a:xfrm>
                <a:off x="2679907" y="1740769"/>
                <a:ext cx="2387741" cy="1226641"/>
                <a:chOff x="511626" y="214226"/>
                <a:chExt cx="2002974" cy="928774"/>
              </a:xfrm>
            </p:grpSpPr>
            <p:pic>
              <p:nvPicPr>
                <p:cNvPr id="6" name="Picture 5"/>
                <p:cNvPicPr/>
                <p:nvPr/>
              </p:nvPicPr>
              <p:blipFill>
                <a:blip r:embed="rId5" cstate="print"/>
                <a:srcRect l="9491" r="30666"/>
                <a:stretch>
                  <a:fillRect/>
                </a:stretch>
              </p:blipFill>
              <p:spPr bwMode="auto">
                <a:xfrm>
                  <a:off x="511626" y="214226"/>
                  <a:ext cx="1778959" cy="9287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" name="TextBox 6"/>
                <p:cNvSpPr txBox="1"/>
                <p:nvPr/>
              </p:nvSpPr>
              <p:spPr>
                <a:xfrm>
                  <a:off x="1295400" y="360993"/>
                  <a:ext cx="12192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OR</a:t>
                  </a:r>
                </a:p>
                <a:p>
                  <a:r>
                    <a:rPr lang="en-US" b="1" dirty="0" smtClean="0"/>
                    <a:t>GATE</a:t>
                  </a:r>
                  <a:endParaRPr lang="en-US" b="1" dirty="0"/>
                </a:p>
              </p:txBody>
            </p:sp>
          </p:grpSp>
          <p:sp>
            <p:nvSpPr>
              <p:cNvPr id="9" name="Rounded Rectangle 8"/>
              <p:cNvSpPr/>
              <p:nvPr/>
            </p:nvSpPr>
            <p:spPr>
              <a:xfrm>
                <a:off x="609600" y="1384258"/>
                <a:ext cx="2070307" cy="842590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09600" y="2357810"/>
                <a:ext cx="2070307" cy="842590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2"/>
              <p:cNvGrpSpPr/>
              <p:nvPr/>
            </p:nvGrpSpPr>
            <p:grpSpPr>
              <a:xfrm>
                <a:off x="2882693" y="2057400"/>
                <a:ext cx="4813507" cy="1851410"/>
                <a:chOff x="3052928" y="3311970"/>
                <a:chExt cx="4813507" cy="1851410"/>
              </a:xfrm>
            </p:grpSpPr>
            <p:grpSp>
              <p:nvGrpSpPr>
                <p:cNvPr id="13" name="Group 7"/>
                <p:cNvGrpSpPr/>
                <p:nvPr/>
              </p:nvGrpSpPr>
              <p:grpSpPr>
                <a:xfrm>
                  <a:off x="4933083" y="3311970"/>
                  <a:ext cx="2933352" cy="1641030"/>
                  <a:chOff x="4933083" y="3311970"/>
                  <a:chExt cx="2933352" cy="1641030"/>
                </a:xfrm>
              </p:grpSpPr>
              <p:pic>
                <p:nvPicPr>
                  <p:cNvPr id="3" name="Picture 2"/>
                  <p:cNvPicPr/>
                  <p:nvPr/>
                </p:nvPicPr>
                <p:blipFill>
                  <a:blip r:embed="rId6" cstate="print"/>
                  <a:srcRect l="8840" r="10961"/>
                  <a:stretch>
                    <a:fillRect/>
                  </a:stretch>
                </p:blipFill>
                <p:spPr bwMode="auto">
                  <a:xfrm>
                    <a:off x="4933083" y="3311970"/>
                    <a:ext cx="2933352" cy="14301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5836640" y="3508920"/>
                    <a:ext cx="1471922" cy="14440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AND</a:t>
                    </a:r>
                  </a:p>
                  <a:p>
                    <a:r>
                      <a:rPr lang="en-US" sz="2000" b="1" dirty="0" smtClean="0"/>
                      <a:t>GATE</a:t>
                    </a:r>
                    <a:endParaRPr lang="en-US" sz="2000" b="1" dirty="0"/>
                  </a:p>
                </p:txBody>
              </p:sp>
            </p:grpSp>
            <p:sp>
              <p:nvSpPr>
                <p:cNvPr id="12" name="Rounded Rectangle 11"/>
                <p:cNvSpPr/>
                <p:nvPr/>
              </p:nvSpPr>
              <p:spPr>
                <a:xfrm>
                  <a:off x="3052928" y="4320790"/>
                  <a:ext cx="2070307" cy="842590"/>
                </a:xfrm>
                <a:prstGeom prst="roundRect">
                  <a:avLst/>
                </a:prstGeom>
                <a:solidFill>
                  <a:schemeClr val="bg1"/>
                </a:solidFill>
                <a:ln w="38100" cmpd="sng"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ounded Rectangle 13"/>
              <p:cNvSpPr/>
              <p:nvPr/>
            </p:nvSpPr>
            <p:spPr>
              <a:xfrm>
                <a:off x="7696200" y="2357810"/>
                <a:ext cx="2070307" cy="842590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81846" y="2192429"/>
              <a:ext cx="12747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halkboard"/>
                  <a:cs typeface="Chalkboard"/>
                </a:rPr>
                <a:t>BEDROOM </a:t>
              </a:r>
            </a:p>
            <a:p>
              <a:r>
                <a:rPr lang="en-US" b="1" dirty="0" smtClean="0">
                  <a:latin typeface="Chalkboard"/>
                  <a:cs typeface="Chalkboard"/>
                </a:rPr>
                <a:t>SENSOR</a:t>
              </a:r>
              <a:endParaRPr lang="en-US" b="1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" y="3344463"/>
              <a:ext cx="16594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halkboard"/>
                  <a:cs typeface="Chalkboard"/>
                </a:rPr>
                <a:t>FRONT ROOM </a:t>
              </a:r>
            </a:p>
            <a:p>
              <a:r>
                <a:rPr lang="en-US" b="1" dirty="0" smtClean="0">
                  <a:latin typeface="Chalkboard"/>
                  <a:cs typeface="Chalkboard"/>
                </a:rPr>
                <a:t>SENSOR</a:t>
              </a:r>
              <a:endParaRPr lang="en-US" b="1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05060" y="3276600"/>
              <a:ext cx="15055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halkboard"/>
                  <a:cs typeface="Chalkboard"/>
                </a:rPr>
                <a:t>BURGLAR</a:t>
              </a:r>
            </a:p>
            <a:p>
              <a:r>
                <a:rPr lang="en-US" sz="2400" b="1" dirty="0" smtClean="0">
                  <a:latin typeface="Chalkboard"/>
                  <a:cs typeface="Chalkboard"/>
                </a:rPr>
                <a:t> ALARM</a:t>
              </a:r>
              <a:endParaRPr lang="en-US" sz="2400" b="1" dirty="0">
                <a:latin typeface="Chalkboard"/>
                <a:cs typeface="Chalkboard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09057" y="3942266"/>
              <a:ext cx="1571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halkboard"/>
                  <a:cs typeface="Chalkboard"/>
                </a:rPr>
                <a:t>ALARM SWITCHED ON?</a:t>
              </a:r>
              <a:endParaRPr lang="en-US" sz="2000" b="1" dirty="0">
                <a:latin typeface="Chalkboard"/>
                <a:cs typeface="Chalkboard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5436096" y="1340768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halkboard"/>
                <a:cs typeface="Chalkboard"/>
              </a:rPr>
              <a:t>ON </a:t>
            </a:r>
            <a:r>
              <a:rPr lang="en-US" b="1" dirty="0" smtClean="0">
                <a:latin typeface="Chalkboard"/>
                <a:cs typeface="Chalkboard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latin typeface="Chalkboard"/>
                <a:cs typeface="Chalkboard"/>
              </a:rPr>
              <a:t>OFF </a:t>
            </a:r>
            <a:r>
              <a:rPr lang="en-US" b="1" dirty="0" smtClean="0">
                <a:solidFill>
                  <a:srgbClr val="000000"/>
                </a:solidFill>
                <a:latin typeface="Chalkboard"/>
                <a:cs typeface="Chalkboard"/>
              </a:rPr>
              <a:t>?</a:t>
            </a:r>
            <a:r>
              <a:rPr lang="en-US" b="1" dirty="0" smtClean="0">
                <a:latin typeface="Chalkboard"/>
                <a:cs typeface="Chalkboard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488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Chalkboard</vt:lpstr>
      <vt:lpstr>Comic Sans MS</vt:lpstr>
      <vt:lpstr>Times New Roman</vt:lpstr>
      <vt:lpstr>Office Theme</vt:lpstr>
      <vt:lpstr>PowerPoint Presentation</vt:lpstr>
      <vt:lpstr>Binary Logic Intro</vt:lpstr>
      <vt:lpstr>Binary Logic Intro</vt:lpstr>
      <vt:lpstr>NOT gates</vt:lpstr>
      <vt:lpstr>AND gates</vt:lpstr>
      <vt:lpstr>OR gate</vt:lpstr>
      <vt:lpstr>Combined Circuits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Whight</dc:creator>
  <cp:lastModifiedBy>Jon Whight</cp:lastModifiedBy>
  <cp:revision>29</cp:revision>
  <dcterms:created xsi:type="dcterms:W3CDTF">2012-11-22T17:41:35Z</dcterms:created>
  <dcterms:modified xsi:type="dcterms:W3CDTF">2019-12-03T13:17:22Z</dcterms:modified>
</cp:coreProperties>
</file>