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7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4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8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3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7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7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3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9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8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2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96E48-E7A4-499F-8249-3AA2AF6B868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0749-0FED-40B9-9B14-6D1608B9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world is increasingly urban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Global population has grown.</a:t>
            </a:r>
          </a:p>
          <a:p>
            <a:pPr marL="0" indent="0">
              <a:buNone/>
            </a:pPr>
            <a:r>
              <a:rPr lang="en-GB" dirty="0"/>
              <a:t>Most people live in cities.</a:t>
            </a:r>
          </a:p>
          <a:p>
            <a:pPr marL="0" indent="0">
              <a:buNone/>
            </a:pPr>
            <a:r>
              <a:rPr lang="en-GB" dirty="0"/>
              <a:t>The number of people in cities (urbanisation) is a good proxy for level of development.</a:t>
            </a:r>
          </a:p>
        </p:txBody>
      </p:sp>
    </p:spTree>
    <p:extLst>
      <p:ext uri="{BB962C8B-B14F-4D97-AF65-F5344CB8AC3E}">
        <p14:creationId xmlns:p14="http://schemas.microsoft.com/office/powerpoint/2010/main" val="142586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Improving Rio’s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Problem</a:t>
            </a:r>
          </a:p>
          <a:p>
            <a:pPr marL="0" indent="0">
              <a:buNone/>
            </a:pPr>
            <a:r>
              <a:rPr lang="en-GB" dirty="0"/>
              <a:t>Pollution in the bay – lack of sewage works and dumping by industry (</a:t>
            </a:r>
            <a:r>
              <a:rPr lang="en-GB" dirty="0" err="1"/>
              <a:t>eg</a:t>
            </a:r>
            <a:r>
              <a:rPr lang="en-GB" dirty="0"/>
              <a:t> Petrobras oil refinery or ships dumping fuel)</a:t>
            </a:r>
          </a:p>
          <a:p>
            <a:pPr marL="0" indent="0">
              <a:buNone/>
            </a:pPr>
            <a:r>
              <a:rPr lang="en-GB" dirty="0"/>
              <a:t>Threat to wildlife</a:t>
            </a:r>
          </a:p>
          <a:p>
            <a:pPr marL="0" indent="0">
              <a:buNone/>
            </a:pPr>
            <a:r>
              <a:rPr lang="en-GB" dirty="0"/>
              <a:t>Threat to fishing (down 90%)</a:t>
            </a:r>
          </a:p>
          <a:p>
            <a:pPr marL="0" indent="0">
              <a:buNone/>
            </a:pPr>
            <a:r>
              <a:rPr lang="en-GB" dirty="0"/>
              <a:t>Threat to tourism (Ipanema and Copacabana)</a:t>
            </a:r>
          </a:p>
          <a:p>
            <a:pPr marL="0" indent="0">
              <a:buNone/>
            </a:pPr>
            <a:r>
              <a:rPr lang="en-GB" dirty="0"/>
              <a:t>55 rivers that flow into the bay are polluted. Many are open sewers in favelas. 200 tonnes of sewage every day.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Solutions</a:t>
            </a:r>
          </a:p>
          <a:p>
            <a:pPr marL="0" indent="0">
              <a:buNone/>
            </a:pPr>
            <a:r>
              <a:rPr lang="en-GB" dirty="0"/>
              <a:t>12 new sewage works since 2004</a:t>
            </a:r>
          </a:p>
          <a:p>
            <a:pPr marL="0" indent="0">
              <a:buNone/>
            </a:pPr>
            <a:r>
              <a:rPr lang="en-GB" dirty="0"/>
              <a:t>Ships are fined for dumping fuel</a:t>
            </a:r>
          </a:p>
          <a:p>
            <a:pPr marL="0" indent="0">
              <a:buNone/>
            </a:pPr>
            <a:r>
              <a:rPr lang="en-GB" dirty="0"/>
              <a:t>5km of new sewage pipes</a:t>
            </a:r>
          </a:p>
        </p:txBody>
      </p:sp>
    </p:spTree>
    <p:extLst>
      <p:ext uri="{BB962C8B-B14F-4D97-AF65-F5344CB8AC3E}">
        <p14:creationId xmlns:p14="http://schemas.microsoft.com/office/powerpoint/2010/main" val="1841763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Squatter settlements - favelas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9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Often built by migrants on marginal land (too steep or swampy)</a:t>
            </a:r>
          </a:p>
          <a:p>
            <a:pPr marL="0" indent="0">
              <a:buNone/>
            </a:pPr>
            <a:r>
              <a:rPr lang="en-GB" dirty="0"/>
              <a:t>1000 in Rio</a:t>
            </a:r>
          </a:p>
          <a:p>
            <a:pPr marL="0" indent="0">
              <a:buNone/>
            </a:pPr>
            <a:r>
              <a:rPr lang="en-GB" dirty="0"/>
              <a:t>Most around port and centre but these are most likely to be cleared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Rocinha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Largest in Rio – pop officially 75,000 (but probably 3x that)</a:t>
            </a:r>
          </a:p>
          <a:p>
            <a:pPr marL="0" indent="0">
              <a:buNone/>
            </a:pPr>
            <a:r>
              <a:rPr lang="en-GB" dirty="0"/>
              <a:t>Steep slop above Copacabana</a:t>
            </a:r>
          </a:p>
          <a:p>
            <a:pPr marL="0" indent="0">
              <a:buNone/>
            </a:pPr>
            <a:r>
              <a:rPr lang="en-GB" dirty="0"/>
              <a:t>90% have electricity although this might be stolen, most have TV or fridge</a:t>
            </a:r>
          </a:p>
          <a:p>
            <a:pPr marL="0" indent="0">
              <a:buNone/>
            </a:pPr>
            <a:r>
              <a:rPr lang="en-GB" dirty="0"/>
              <a:t>Has a newspaper and radio station, shops, even a McDonalds</a:t>
            </a:r>
          </a:p>
          <a:p>
            <a:pPr marL="0" indent="0">
              <a:buNone/>
            </a:pPr>
            <a:r>
              <a:rPr lang="en-GB" dirty="0"/>
              <a:t>Schools, health clinics and a private university</a:t>
            </a:r>
          </a:p>
          <a:p>
            <a:pPr marL="0" indent="0">
              <a:buNone/>
            </a:pPr>
            <a:r>
              <a:rPr lang="en-GB" dirty="0"/>
              <a:t>Most improvements made by locals and they are often proud of their area. They may not want to move and would rather see it improved. It may well be a lot better than were the place from which they migrated.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22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of favelas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Construction – often poorly built (plastic sheets, broken bricks). Easily destroyed by landslides.</a:t>
            </a:r>
          </a:p>
          <a:p>
            <a:pPr marL="0" indent="0">
              <a:buNone/>
            </a:pPr>
            <a:r>
              <a:rPr lang="en-GB" dirty="0"/>
              <a:t>Unemployment – 20%. Informal economy.</a:t>
            </a:r>
          </a:p>
          <a:p>
            <a:pPr marL="0" indent="0">
              <a:buNone/>
            </a:pPr>
            <a:r>
              <a:rPr lang="en-GB" dirty="0"/>
              <a:t>Crime – High murder rate (20 per 1000 in some – that would be the same as Cirencester having a murder very day of the year. It rarely has one a year). There is a distrust of the police and reliance on gangs for work and even law and order.</a:t>
            </a:r>
          </a:p>
          <a:p>
            <a:pPr marL="0" indent="0">
              <a:buNone/>
            </a:pPr>
            <a:r>
              <a:rPr lang="en-GB" dirty="0"/>
              <a:t>Health – dense population means disease can spread. Infant Mortality up to 50 per 1000 (UK is 4 per 1000). Waste builds up as not collected. Burning rubbish is unhealthy.</a:t>
            </a:r>
          </a:p>
          <a:p>
            <a:pPr marL="0" indent="0">
              <a:buNone/>
            </a:pPr>
            <a:r>
              <a:rPr lang="en-GB" dirty="0"/>
              <a:t>Services – no tenure, no tax so few services. 12% no water – use taps at bottom of hill, 30% no electricity - stolen, 50% no sewage – open sewers.</a:t>
            </a:r>
          </a:p>
        </p:txBody>
      </p:sp>
    </p:spTree>
    <p:extLst>
      <p:ext uri="{BB962C8B-B14F-4D97-AF65-F5344CB8AC3E}">
        <p14:creationId xmlns:p14="http://schemas.microsoft.com/office/powerpoint/2010/main" val="170326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– Favela </a:t>
            </a:r>
            <a:r>
              <a:rPr lang="en-GB" dirty="0" err="1"/>
              <a:t>Bairro</a:t>
            </a:r>
            <a:r>
              <a:rPr lang="en-GB" dirty="0"/>
              <a:t> – favela improvement</a:t>
            </a:r>
            <a:br>
              <a:rPr lang="en-GB" dirty="0"/>
            </a:br>
            <a:br>
              <a:rPr lang="en-GB" dirty="0"/>
            </a:br>
            <a:r>
              <a:rPr lang="en-GB" sz="3100" dirty="0"/>
              <a:t>Rio has alternated between trying to improve and just trying to destroy favelas. At the moment in more of a destroy phase (post Olympics).</a:t>
            </a:r>
            <a:br>
              <a:rPr lang="en-GB" sz="3100" dirty="0"/>
            </a:br>
            <a:r>
              <a:rPr lang="en-GB" sz="3100" dirty="0"/>
              <a:t>Favela </a:t>
            </a:r>
            <a:r>
              <a:rPr lang="en-GB" sz="3100" dirty="0" err="1"/>
              <a:t>Bairro</a:t>
            </a:r>
            <a:r>
              <a:rPr lang="en-GB" sz="3100" dirty="0"/>
              <a:t> is the name of the project (it means favela community)</a:t>
            </a:r>
            <a:br>
              <a:rPr lang="en-GB" sz="3100" dirty="0"/>
            </a:br>
            <a:r>
              <a:rPr lang="en-GB" sz="3100" dirty="0" err="1"/>
              <a:t>Complexo</a:t>
            </a:r>
            <a:r>
              <a:rPr lang="en-GB" sz="3100" dirty="0"/>
              <a:t> de </a:t>
            </a:r>
            <a:r>
              <a:rPr lang="en-GB" sz="3100" dirty="0" err="1"/>
              <a:t>Alemao</a:t>
            </a:r>
            <a:r>
              <a:rPr lang="en-GB" sz="3100" dirty="0"/>
              <a:t> – group of Favelas in North Zone – 60,000 people</a:t>
            </a:r>
            <a:br>
              <a:rPr lang="en-GB" sz="31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282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Improvements</a:t>
            </a:r>
          </a:p>
          <a:p>
            <a:pPr marL="0" indent="0">
              <a:buNone/>
            </a:pPr>
            <a:r>
              <a:rPr lang="en-GB" dirty="0"/>
              <a:t>Paved roads</a:t>
            </a:r>
          </a:p>
          <a:p>
            <a:pPr marL="0" indent="0">
              <a:buNone/>
            </a:pPr>
            <a:r>
              <a:rPr lang="en-GB" dirty="0"/>
              <a:t>Improved water supply and sanitation</a:t>
            </a:r>
          </a:p>
          <a:p>
            <a:pPr marL="0" indent="0">
              <a:buNone/>
            </a:pPr>
            <a:r>
              <a:rPr lang="en-GB" dirty="0"/>
              <a:t>Hillside secured</a:t>
            </a:r>
          </a:p>
          <a:p>
            <a:pPr marL="0" indent="0">
              <a:buNone/>
            </a:pPr>
            <a:r>
              <a:rPr lang="en-GB" dirty="0"/>
              <a:t>Build health and leisure facilities</a:t>
            </a:r>
          </a:p>
          <a:p>
            <a:pPr marL="0" indent="0">
              <a:buNone/>
            </a:pPr>
            <a:r>
              <a:rPr lang="en-GB" dirty="0"/>
              <a:t>Cable car system – one free return ticket a day</a:t>
            </a:r>
          </a:p>
          <a:p>
            <a:pPr marL="0" indent="0">
              <a:buNone/>
            </a:pPr>
            <a:r>
              <a:rPr lang="en-GB" dirty="0"/>
              <a:t>Access to credit (microfinance and 100% mortgages)</a:t>
            </a:r>
          </a:p>
          <a:p>
            <a:pPr marL="0" indent="0">
              <a:buNone/>
            </a:pPr>
            <a:r>
              <a:rPr lang="en-GB" dirty="0"/>
              <a:t>UPP police unit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5848" y="210940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Success or failure</a:t>
            </a:r>
          </a:p>
          <a:p>
            <a:pPr marL="0" indent="0">
              <a:buNone/>
            </a:pPr>
            <a:r>
              <a:rPr lang="en-GB" dirty="0"/>
              <a:t>Spent $1 billion but not enough</a:t>
            </a:r>
          </a:p>
          <a:p>
            <a:pPr marL="0" indent="0">
              <a:buNone/>
            </a:pPr>
            <a:r>
              <a:rPr lang="en-GB" dirty="0"/>
              <a:t>Infrastructure not maintained</a:t>
            </a:r>
          </a:p>
          <a:p>
            <a:pPr marL="0" indent="0">
              <a:buNone/>
            </a:pPr>
            <a:r>
              <a:rPr lang="en-GB" dirty="0"/>
              <a:t>Locals can’t repair it</a:t>
            </a:r>
          </a:p>
          <a:p>
            <a:pPr marL="0" indent="0">
              <a:buNone/>
            </a:pPr>
            <a:r>
              <a:rPr lang="en-GB" dirty="0"/>
              <a:t>More education needed</a:t>
            </a:r>
          </a:p>
          <a:p>
            <a:pPr marL="0" indent="0">
              <a:buNone/>
            </a:pPr>
            <a:r>
              <a:rPr lang="en-GB" dirty="0"/>
              <a:t>Rents go up and locals squeezed out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 quality of life, income and mobility have improved.</a:t>
            </a:r>
          </a:p>
        </p:txBody>
      </p:sp>
    </p:spTree>
    <p:extLst>
      <p:ext uri="{BB962C8B-B14F-4D97-AF65-F5344CB8AC3E}">
        <p14:creationId xmlns:p14="http://schemas.microsoft.com/office/powerpoint/2010/main" val="2955838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– Campo Grande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1000 people lost their homes in a favela ahead of Olympics.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800 new houses built. Nice modern homes but…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90 minutes from city centre – accessibility</a:t>
            </a:r>
          </a:p>
          <a:p>
            <a:pPr marL="0" indent="0">
              <a:buNone/>
            </a:pPr>
            <a:r>
              <a:rPr lang="en-GB" dirty="0"/>
              <a:t>No shops </a:t>
            </a:r>
            <a:r>
              <a:rPr lang="en-GB"/>
              <a:t>or playgrounds</a:t>
            </a:r>
            <a:r>
              <a:rPr lang="en-GB" dirty="0"/>
              <a:t>. No sense of community.</a:t>
            </a:r>
          </a:p>
        </p:txBody>
      </p:sp>
    </p:spTree>
    <p:extLst>
      <p:ext uri="{BB962C8B-B14F-4D97-AF65-F5344CB8AC3E}">
        <p14:creationId xmlns:p14="http://schemas.microsoft.com/office/powerpoint/2010/main" val="146471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Bristol – 440,000 people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Culture - </a:t>
            </a:r>
            <a:r>
              <a:rPr lang="en-GB" dirty="0" err="1"/>
              <a:t>Aardman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Education</a:t>
            </a:r>
          </a:p>
          <a:p>
            <a:pPr marL="0" indent="0">
              <a:buNone/>
            </a:pPr>
            <a:r>
              <a:rPr lang="en-GB" dirty="0"/>
              <a:t>Religion</a:t>
            </a:r>
          </a:p>
          <a:p>
            <a:pPr marL="0" indent="0">
              <a:buNone/>
            </a:pPr>
            <a:r>
              <a:rPr lang="en-GB" dirty="0"/>
              <a:t>Tourism</a:t>
            </a:r>
          </a:p>
          <a:p>
            <a:pPr marL="0" indent="0">
              <a:buNone/>
            </a:pPr>
            <a:r>
              <a:rPr lang="en-GB" dirty="0"/>
              <a:t>Industry – silicon chips, aerospace, 2</a:t>
            </a:r>
            <a:r>
              <a:rPr lang="en-GB" baseline="30000" dirty="0"/>
              <a:t>nd</a:t>
            </a:r>
            <a:r>
              <a:rPr lang="en-GB" dirty="0"/>
              <a:t> for finance</a:t>
            </a:r>
          </a:p>
          <a:p>
            <a:pPr marL="0" indent="0">
              <a:buNone/>
            </a:pPr>
            <a:r>
              <a:rPr lang="en-GB" dirty="0"/>
              <a:t>Port</a:t>
            </a:r>
          </a:p>
          <a:p>
            <a:pPr marL="0" indent="0">
              <a:buNone/>
            </a:pPr>
            <a:r>
              <a:rPr lang="en-GB" dirty="0"/>
              <a:t>M4 corridor</a:t>
            </a:r>
          </a:p>
          <a:p>
            <a:pPr marL="0" indent="0">
              <a:buNone/>
            </a:pPr>
            <a:r>
              <a:rPr lang="en-GB" dirty="0"/>
              <a:t>Airport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Migration</a:t>
            </a:r>
          </a:p>
          <a:p>
            <a:pPr marL="0" indent="0">
              <a:buNone/>
            </a:pPr>
            <a:r>
              <a:rPr lang="en-GB" dirty="0"/>
              <a:t>Grew in 19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</a:p>
          <a:p>
            <a:pPr marL="0" indent="0">
              <a:buNone/>
            </a:pPr>
            <a:r>
              <a:rPr lang="en-GB" dirty="0"/>
              <a:t>Spurt after WW2 (</a:t>
            </a:r>
            <a:r>
              <a:rPr lang="en-GB" dirty="0" err="1"/>
              <a:t>Windrush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Spurt after 2004 – (EU migrants)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Pros – workers, culture (St Paul’s)</a:t>
            </a:r>
          </a:p>
          <a:p>
            <a:pPr marL="0" indent="0">
              <a:buNone/>
            </a:pPr>
            <a:r>
              <a:rPr lang="en-GB" dirty="0"/>
              <a:t>Cons – integration, services</a:t>
            </a:r>
          </a:p>
        </p:txBody>
      </p:sp>
    </p:spTree>
    <p:extLst>
      <p:ext uri="{BB962C8B-B14F-4D97-AF65-F5344CB8AC3E}">
        <p14:creationId xmlns:p14="http://schemas.microsoft.com/office/powerpoint/2010/main" val="361726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Urban change and social </a:t>
            </a:r>
            <a:r>
              <a:rPr lang="en-GB" dirty="0" err="1"/>
              <a:t>opportunites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 million people within 50km</a:t>
            </a:r>
          </a:p>
          <a:p>
            <a:r>
              <a:rPr lang="en-GB" dirty="0"/>
              <a:t>Compared to rest of UK, </a:t>
            </a:r>
            <a:r>
              <a:rPr lang="en-GB" dirty="0" err="1"/>
              <a:t>popn</a:t>
            </a:r>
            <a:r>
              <a:rPr lang="en-GB" dirty="0"/>
              <a:t> is younger and more diverse</a:t>
            </a:r>
          </a:p>
          <a:p>
            <a:r>
              <a:rPr lang="en-GB" dirty="0"/>
              <a:t>Good transport infrastructure</a:t>
            </a:r>
          </a:p>
          <a:p>
            <a:endParaRPr lang="en-GB" dirty="0"/>
          </a:p>
          <a:p>
            <a:r>
              <a:rPr lang="en-GB" dirty="0"/>
              <a:t>Bristol Rovers and UWE stadium partnership</a:t>
            </a:r>
          </a:p>
          <a:p>
            <a:r>
              <a:rPr lang="en-GB" dirty="0"/>
              <a:t>Cabot Circus</a:t>
            </a:r>
          </a:p>
          <a:p>
            <a:r>
              <a:rPr lang="en-GB" dirty="0" err="1"/>
              <a:t>Harbourside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407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Urban change and economic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Industry was based on port function</a:t>
            </a:r>
          </a:p>
          <a:p>
            <a:r>
              <a:rPr lang="en-GB" dirty="0"/>
              <a:t>Now universities and transport links to London create opportunities</a:t>
            </a:r>
          </a:p>
          <a:p>
            <a:endParaRPr lang="en-GB" dirty="0"/>
          </a:p>
          <a:p>
            <a:r>
              <a:rPr lang="en-GB" dirty="0" err="1"/>
              <a:t>Aardman</a:t>
            </a:r>
            <a:r>
              <a:rPr lang="en-GB" dirty="0"/>
              <a:t> Animations</a:t>
            </a:r>
          </a:p>
          <a:p>
            <a:r>
              <a:rPr lang="en-GB" dirty="0"/>
              <a:t>Rolls Royce, Airbus, GKN – aerospace</a:t>
            </a:r>
          </a:p>
          <a:p>
            <a:r>
              <a:rPr lang="en-GB" dirty="0"/>
              <a:t>Defence Procurement Agency</a:t>
            </a:r>
          </a:p>
        </p:txBody>
      </p:sp>
    </p:spTree>
    <p:extLst>
      <p:ext uri="{BB962C8B-B14F-4D97-AF65-F5344CB8AC3E}">
        <p14:creationId xmlns:p14="http://schemas.microsoft.com/office/powerpoint/2010/main" val="413013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Urban change and the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2015 European Green Capital</a:t>
            </a:r>
          </a:p>
          <a:p>
            <a:r>
              <a:rPr lang="en-GB" dirty="0"/>
              <a:t>Plans to improve transport, energy efficiency, renewable energy</a:t>
            </a:r>
          </a:p>
          <a:p>
            <a:r>
              <a:rPr lang="en-GB" dirty="0"/>
              <a:t>Integrated transport system – link bus, rail, cycle routes</a:t>
            </a:r>
          </a:p>
          <a:p>
            <a:r>
              <a:rPr lang="en-GB" dirty="0"/>
              <a:t>Urban greening – 1/3 is open space – plant more trees</a:t>
            </a:r>
          </a:p>
        </p:txBody>
      </p:sp>
    </p:spTree>
    <p:extLst>
      <p:ext uri="{BB962C8B-B14F-4D97-AF65-F5344CB8AC3E}">
        <p14:creationId xmlns:p14="http://schemas.microsoft.com/office/powerpoint/2010/main" val="1017344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Dereliction – Old industrial buildings - Stokes Croft, Temple Quay</a:t>
            </a:r>
          </a:p>
          <a:p>
            <a:pPr lvl="1"/>
            <a:r>
              <a:rPr lang="en-GB" dirty="0"/>
              <a:t>Public art (Banksy), gentrification</a:t>
            </a:r>
          </a:p>
          <a:p>
            <a:pPr lvl="1"/>
            <a:r>
              <a:rPr lang="en-GB" dirty="0"/>
              <a:t>Reuse – Tobacco Factory now a theatre</a:t>
            </a:r>
          </a:p>
          <a:p>
            <a:r>
              <a:rPr lang="en-GB" dirty="0"/>
              <a:t>Urban sprawl</a:t>
            </a:r>
          </a:p>
          <a:p>
            <a:pPr lvl="1"/>
            <a:r>
              <a:rPr lang="en-GB" dirty="0"/>
              <a:t>Use brownfield sites</a:t>
            </a:r>
          </a:p>
          <a:p>
            <a:pPr lvl="1"/>
            <a:r>
              <a:rPr lang="en-GB" dirty="0"/>
              <a:t>Make them denser</a:t>
            </a:r>
          </a:p>
        </p:txBody>
      </p:sp>
    </p:spTree>
    <p:extLst>
      <p:ext uri="{BB962C8B-B14F-4D97-AF65-F5344CB8AC3E}">
        <p14:creationId xmlns:p14="http://schemas.microsoft.com/office/powerpoint/2010/main" val="380126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Megacities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 cities are massive (10 million people or more) and called megacities</a:t>
            </a:r>
          </a:p>
          <a:p>
            <a:pPr marL="0" indent="0">
              <a:buNone/>
            </a:pPr>
            <a:r>
              <a:rPr lang="en-GB" dirty="0"/>
              <a:t>These used to be in HICs. They are now found everywhere. China and India have most.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have grown because of</a:t>
            </a:r>
          </a:p>
          <a:p>
            <a:pPr marL="0" indent="0">
              <a:buNone/>
            </a:pPr>
            <a:r>
              <a:rPr lang="en-GB" dirty="0"/>
              <a:t>Rural to urban migration – push and pull factors</a:t>
            </a:r>
          </a:p>
          <a:p>
            <a:pPr marL="0" indent="0">
              <a:buNone/>
            </a:pPr>
            <a:r>
              <a:rPr lang="en-GB" dirty="0"/>
              <a:t>Natural increase</a:t>
            </a:r>
          </a:p>
        </p:txBody>
      </p:sp>
    </p:spTree>
    <p:extLst>
      <p:ext uri="{BB962C8B-B14F-4D97-AF65-F5344CB8AC3E}">
        <p14:creationId xmlns:p14="http://schemas.microsoft.com/office/powerpoint/2010/main" val="1721210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clean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Waste disposal</a:t>
            </a:r>
          </a:p>
          <a:p>
            <a:pPr marL="0" indent="0">
              <a:buNone/>
            </a:pPr>
            <a:r>
              <a:rPr lang="en-GB" dirty="0"/>
              <a:t>500,000 tonnes a year (low for UK)</a:t>
            </a:r>
          </a:p>
          <a:p>
            <a:pPr marL="0" indent="0">
              <a:buNone/>
            </a:pPr>
            <a:r>
              <a:rPr lang="en-GB" dirty="0"/>
              <a:t>How to reduce</a:t>
            </a:r>
          </a:p>
          <a:p>
            <a:pPr marL="0" indent="0">
              <a:buNone/>
            </a:pPr>
            <a:r>
              <a:rPr lang="en-GB" dirty="0"/>
              <a:t>Education in schools</a:t>
            </a:r>
          </a:p>
          <a:p>
            <a:pPr marL="0" indent="0">
              <a:buNone/>
            </a:pPr>
            <a:r>
              <a:rPr lang="en-GB" dirty="0"/>
              <a:t>Collect different waste (</a:t>
            </a:r>
            <a:r>
              <a:rPr lang="en-GB" dirty="0" err="1"/>
              <a:t>ie</a:t>
            </a:r>
            <a:r>
              <a:rPr lang="en-GB" dirty="0"/>
              <a:t> encourage people to sort)</a:t>
            </a:r>
          </a:p>
          <a:p>
            <a:pPr marL="0" indent="0">
              <a:buNone/>
            </a:pPr>
            <a:r>
              <a:rPr lang="en-GB" dirty="0"/>
              <a:t>Improve recycling technology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Atmosphere</a:t>
            </a:r>
          </a:p>
          <a:p>
            <a:pPr marL="0" indent="0">
              <a:buNone/>
            </a:pPr>
            <a:r>
              <a:rPr lang="en-GB" dirty="0"/>
              <a:t>200 pollution deaths a year</a:t>
            </a:r>
          </a:p>
          <a:p>
            <a:pPr marL="0" indent="0">
              <a:buNone/>
            </a:pPr>
            <a:r>
              <a:rPr lang="en-GB" dirty="0"/>
              <a:t>How to reduce</a:t>
            </a:r>
          </a:p>
          <a:p>
            <a:pPr marL="0" indent="0">
              <a:buNone/>
            </a:pPr>
            <a:r>
              <a:rPr lang="en-GB" dirty="0"/>
              <a:t>ITS</a:t>
            </a:r>
          </a:p>
          <a:p>
            <a:pPr marL="0" indent="0">
              <a:buNone/>
            </a:pPr>
            <a:r>
              <a:rPr lang="en-GB" dirty="0"/>
              <a:t>Electric vehicle charging</a:t>
            </a:r>
          </a:p>
          <a:p>
            <a:pPr marL="0" indent="0">
              <a:buNone/>
            </a:pPr>
            <a:r>
              <a:rPr lang="en-GB" dirty="0"/>
              <a:t>Reduce speed limits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73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inequality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/>
              <a:t>Filwood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Crime</a:t>
            </a:r>
          </a:p>
          <a:p>
            <a:pPr marL="0" indent="0">
              <a:buNone/>
            </a:pPr>
            <a:r>
              <a:rPr lang="en-GB" dirty="0"/>
              <a:t>Death rates from cancer</a:t>
            </a:r>
          </a:p>
          <a:p>
            <a:pPr marL="0" indent="0">
              <a:buNone/>
            </a:pPr>
            <a:r>
              <a:rPr lang="en-GB" dirty="0"/>
              <a:t>Access to fruit and veg</a:t>
            </a:r>
          </a:p>
          <a:p>
            <a:pPr marL="0" indent="0">
              <a:buNone/>
            </a:pPr>
            <a:r>
              <a:rPr lang="en-GB" dirty="0"/>
              <a:t>Unsafe</a:t>
            </a:r>
          </a:p>
          <a:p>
            <a:pPr marL="0" indent="0">
              <a:buNone/>
            </a:pPr>
            <a:r>
              <a:rPr lang="en-GB" dirty="0"/>
              <a:t>Poor exam results</a:t>
            </a:r>
          </a:p>
          <a:p>
            <a:pPr marL="0" indent="0">
              <a:buNone/>
            </a:pPr>
            <a:r>
              <a:rPr lang="en-GB" dirty="0"/>
              <a:t>More teenage pregnancy</a:t>
            </a:r>
          </a:p>
          <a:p>
            <a:pPr marL="0" indent="0">
              <a:buNone/>
            </a:pPr>
            <a:r>
              <a:rPr lang="en-GB" dirty="0"/>
              <a:t>Lower life expectancy</a:t>
            </a:r>
          </a:p>
          <a:p>
            <a:pPr marL="0" indent="0">
              <a:buNone/>
            </a:pPr>
            <a:r>
              <a:rPr lang="en-GB" dirty="0"/>
              <a:t>Lower earnings</a:t>
            </a:r>
          </a:p>
          <a:p>
            <a:pPr marL="0" indent="0">
              <a:buNone/>
            </a:pPr>
            <a:r>
              <a:rPr lang="en-GB" dirty="0"/>
              <a:t>Less participation in sport</a:t>
            </a:r>
          </a:p>
          <a:p>
            <a:pPr marL="0" indent="0">
              <a:buNone/>
            </a:pPr>
            <a:r>
              <a:rPr lang="en-GB" dirty="0"/>
              <a:t>Unemployment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Stoke Bishop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Higher owner-occupancy</a:t>
            </a:r>
          </a:p>
          <a:p>
            <a:pPr marL="0" indent="0">
              <a:buNone/>
            </a:pPr>
            <a:r>
              <a:rPr lang="en-GB" dirty="0"/>
              <a:t>Higher car ownership</a:t>
            </a:r>
          </a:p>
          <a:p>
            <a:pPr marL="0" indent="0">
              <a:buNone/>
            </a:pPr>
            <a:r>
              <a:rPr lang="en-GB" dirty="0"/>
              <a:t>Less child poverty</a:t>
            </a:r>
          </a:p>
          <a:p>
            <a:pPr marL="0" indent="0">
              <a:buNone/>
            </a:pPr>
            <a:r>
              <a:rPr lang="en-GB" dirty="0"/>
              <a:t>More people with a degree</a:t>
            </a:r>
          </a:p>
        </p:txBody>
      </p:sp>
    </p:spTree>
    <p:extLst>
      <p:ext uri="{BB962C8B-B14F-4D97-AF65-F5344CB8AC3E}">
        <p14:creationId xmlns:p14="http://schemas.microsoft.com/office/powerpoint/2010/main" val="1300164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South Gloucestershire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On the edge</a:t>
            </a:r>
          </a:p>
          <a:p>
            <a:pPr marL="0" indent="0">
              <a:buNone/>
            </a:pPr>
            <a:r>
              <a:rPr lang="en-GB" dirty="0"/>
              <a:t>More sprawl</a:t>
            </a:r>
          </a:p>
          <a:p>
            <a:pPr marL="0" indent="0">
              <a:buNone/>
            </a:pPr>
            <a:r>
              <a:rPr lang="en-GB" dirty="0"/>
              <a:t>Was greenbelt</a:t>
            </a:r>
          </a:p>
          <a:p>
            <a:pPr marL="0" indent="0">
              <a:buNone/>
            </a:pPr>
            <a:r>
              <a:rPr lang="en-GB" dirty="0"/>
              <a:t>Causes congestion</a:t>
            </a:r>
          </a:p>
          <a:p>
            <a:pPr marL="0" indent="0">
              <a:buNone/>
            </a:pPr>
            <a:r>
              <a:rPr lang="en-GB" dirty="0"/>
              <a:t>Increase flooding</a:t>
            </a:r>
          </a:p>
          <a:p>
            <a:pPr marL="0" indent="0">
              <a:buNone/>
            </a:pPr>
            <a:r>
              <a:rPr lang="en-GB" dirty="0"/>
              <a:t>More space, bigger homes and gardens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Harbourside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centre</a:t>
            </a:r>
          </a:p>
          <a:p>
            <a:pPr marL="0" indent="0">
              <a:buNone/>
            </a:pPr>
            <a:r>
              <a:rPr lang="en-GB" dirty="0"/>
              <a:t>Transport easier</a:t>
            </a:r>
          </a:p>
          <a:p>
            <a:pPr marL="0" indent="0">
              <a:buNone/>
            </a:pPr>
            <a:r>
              <a:rPr lang="en-GB" dirty="0"/>
              <a:t>More polluted</a:t>
            </a:r>
          </a:p>
          <a:p>
            <a:pPr marL="0" indent="0">
              <a:buNone/>
            </a:pPr>
            <a:r>
              <a:rPr lang="en-GB" dirty="0"/>
              <a:t>Quite “edgy”</a:t>
            </a:r>
          </a:p>
          <a:p>
            <a:pPr marL="0" indent="0">
              <a:buNone/>
            </a:pPr>
            <a:r>
              <a:rPr lang="en-GB" dirty="0"/>
              <a:t>Preserves listed buildings</a:t>
            </a:r>
          </a:p>
          <a:p>
            <a:pPr marL="0" indent="0">
              <a:buNone/>
            </a:pPr>
            <a:r>
              <a:rPr lang="en-GB" dirty="0"/>
              <a:t>Listed buildings are hard to use</a:t>
            </a:r>
          </a:p>
          <a:p>
            <a:pPr marL="0" indent="0">
              <a:buNone/>
            </a:pPr>
            <a:r>
              <a:rPr lang="en-GB" dirty="0"/>
              <a:t>Expensive flats force people out</a:t>
            </a:r>
          </a:p>
        </p:txBody>
      </p:sp>
    </p:spTree>
    <p:extLst>
      <p:ext uri="{BB962C8B-B14F-4D97-AF65-F5344CB8AC3E}">
        <p14:creationId xmlns:p14="http://schemas.microsoft.com/office/powerpoint/2010/main" val="3904737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Sustainable urban development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Freiburg – Solar Valley</a:t>
            </a:r>
          </a:p>
          <a:p>
            <a:pPr marL="0" indent="0">
              <a:buNone/>
            </a:pPr>
            <a:r>
              <a:rPr lang="en-GB" dirty="0"/>
              <a:t>Environmental planning</a:t>
            </a:r>
          </a:p>
          <a:p>
            <a:pPr marL="0" indent="0">
              <a:buNone/>
            </a:pPr>
            <a:r>
              <a:rPr lang="en-GB" dirty="0"/>
              <a:t>Water supply – green roofs, water collection</a:t>
            </a:r>
          </a:p>
          <a:p>
            <a:pPr marL="0" indent="0">
              <a:buNone/>
            </a:pPr>
            <a:r>
              <a:rPr lang="en-GB" dirty="0"/>
              <a:t>Energy – 100% renewable by 2050</a:t>
            </a:r>
          </a:p>
          <a:p>
            <a:pPr marL="0" indent="0">
              <a:buNone/>
            </a:pPr>
            <a:r>
              <a:rPr lang="en-GB" dirty="0"/>
              <a:t>Green spaces – 40% forested, 440,000 trees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 million corks, biogas 28,000 homes</a:t>
            </a:r>
          </a:p>
        </p:txBody>
      </p:sp>
    </p:spTree>
    <p:extLst>
      <p:ext uri="{BB962C8B-B14F-4D97-AF65-F5344CB8AC3E}">
        <p14:creationId xmlns:p14="http://schemas.microsoft.com/office/powerpoint/2010/main" val="2481281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Traffic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Freiburg – trams, cycle paths, car park restrictions</a:t>
            </a:r>
          </a:p>
          <a:p>
            <a:pPr marL="0" indent="0">
              <a:buNone/>
            </a:pPr>
            <a:r>
              <a:rPr lang="en-GB" dirty="0"/>
              <a:t>Bristol – ITS</a:t>
            </a:r>
          </a:p>
          <a:p>
            <a:pPr marL="0" indent="0">
              <a:buNone/>
            </a:pPr>
            <a:r>
              <a:rPr lang="en-GB" dirty="0"/>
              <a:t>Singapore – restricted entry to CBD, high petrol prices, car sharing</a:t>
            </a:r>
          </a:p>
          <a:p>
            <a:pPr marL="0" indent="0">
              <a:buNone/>
            </a:pPr>
            <a:r>
              <a:rPr lang="en-GB" dirty="0"/>
              <a:t>Beijing – limit car sales, number plate systems, 30 new metro lines</a:t>
            </a:r>
          </a:p>
        </p:txBody>
      </p:sp>
    </p:spTree>
    <p:extLst>
      <p:ext uri="{BB962C8B-B14F-4D97-AF65-F5344CB8AC3E}">
        <p14:creationId xmlns:p14="http://schemas.microsoft.com/office/powerpoint/2010/main" val="23677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Was capital of Brazil (until 1960)</a:t>
            </a:r>
          </a:p>
          <a:p>
            <a:pPr marL="0" indent="0">
              <a:buNone/>
            </a:pPr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most important industrial centre (5% of GDP)</a:t>
            </a:r>
          </a:p>
          <a:p>
            <a:pPr marL="0" indent="0">
              <a:buNone/>
            </a:pPr>
            <a:r>
              <a:rPr lang="en-GB" dirty="0"/>
              <a:t>Chemicals, Pharmaceuticals, clothes, furniture, processing food</a:t>
            </a:r>
          </a:p>
          <a:p>
            <a:pPr marL="0" indent="0">
              <a:buNone/>
            </a:pPr>
            <a:r>
              <a:rPr lang="en-GB" dirty="0"/>
              <a:t>5 Ports – coffee, sugar, iron ore</a:t>
            </a:r>
          </a:p>
          <a:p>
            <a:pPr marL="0" indent="0">
              <a:buNone/>
            </a:pPr>
            <a:r>
              <a:rPr lang="en-GB" dirty="0"/>
              <a:t>Service industries – Banking, finance, insurance</a:t>
            </a:r>
          </a:p>
          <a:p>
            <a:pPr marL="0" indent="0">
              <a:buNone/>
            </a:pPr>
            <a:r>
              <a:rPr lang="en-GB" dirty="0"/>
              <a:t>Stunning natural landscape – Guanabara Bay, Sugar Loaf, Copacabana</a:t>
            </a:r>
          </a:p>
          <a:p>
            <a:pPr marL="0" indent="0">
              <a:buNone/>
            </a:pPr>
            <a:r>
              <a:rPr lang="en-GB" dirty="0"/>
              <a:t>Christ the Redeemer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Migration from poorer parts of Brazil (especially NE)</a:t>
            </a:r>
          </a:p>
          <a:p>
            <a:pPr marL="0" indent="0">
              <a:buNone/>
            </a:pPr>
            <a:r>
              <a:rPr lang="en-GB" dirty="0"/>
              <a:t>Internationally from China, Portugal, Argentina, Bolivia, UK and USA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8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Rio land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North – poor, industrial, port, big favelas</a:t>
            </a:r>
          </a:p>
          <a:p>
            <a:pPr marL="0" indent="0">
              <a:buNone/>
            </a:pPr>
            <a:r>
              <a:rPr lang="en-GB" dirty="0"/>
              <a:t>West – Wealthy coastal strip, industrial area, Olympic Park</a:t>
            </a:r>
          </a:p>
          <a:p>
            <a:pPr marL="0" indent="0">
              <a:buNone/>
            </a:pPr>
            <a:r>
              <a:rPr lang="en-GB" dirty="0"/>
              <a:t>South – Copacabana, Ipanema, touristy and wealthy, also largest favela – </a:t>
            </a:r>
            <a:r>
              <a:rPr lang="en-GB" dirty="0" err="1"/>
              <a:t>Rocinha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Centre – Oldest part, CBD and business HQs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Slums tend to be on steeper land.</a:t>
            </a:r>
          </a:p>
          <a:p>
            <a:pPr marL="0" indent="0">
              <a:buNone/>
            </a:pPr>
            <a:r>
              <a:rPr lang="en-GB" dirty="0"/>
              <a:t>Poor quality housing around the industry and port.</a:t>
            </a:r>
          </a:p>
          <a:p>
            <a:pPr marL="0" indent="0">
              <a:buNone/>
            </a:pPr>
            <a:r>
              <a:rPr lang="en-GB" dirty="0"/>
              <a:t>Wealthier areas by the coast.</a:t>
            </a:r>
          </a:p>
          <a:p>
            <a:pPr marL="0" indent="0">
              <a:buNone/>
            </a:pPr>
            <a:r>
              <a:rPr lang="en-GB" dirty="0"/>
              <a:t>All close together.</a:t>
            </a:r>
          </a:p>
        </p:txBody>
      </p:sp>
    </p:spTree>
    <p:extLst>
      <p:ext uri="{BB962C8B-B14F-4D97-AF65-F5344CB8AC3E}">
        <p14:creationId xmlns:p14="http://schemas.microsoft.com/office/powerpoint/2010/main" val="158151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Health care – life expectancy 45 in some slums – need local clinics (cable car!)</a:t>
            </a:r>
          </a:p>
          <a:p>
            <a:pPr marL="0" indent="0">
              <a:buNone/>
            </a:pPr>
            <a:r>
              <a:rPr lang="en-GB" dirty="0"/>
              <a:t>Education – only half of Rio’s children stay at school after 14 – give grants to families so children don’t have to work</a:t>
            </a:r>
          </a:p>
          <a:p>
            <a:pPr marL="0" indent="0">
              <a:buNone/>
            </a:pPr>
            <a:r>
              <a:rPr lang="en-GB" dirty="0"/>
              <a:t>Water supply – 12% no running water in 2010 – pipes have been laid, 7 new treatment plants. Now only 5% (by 2014 Olympics)</a:t>
            </a:r>
          </a:p>
          <a:p>
            <a:pPr marL="0" indent="0">
              <a:buNone/>
            </a:pPr>
            <a:r>
              <a:rPr lang="en-GB" dirty="0"/>
              <a:t>Energy supply – Blackouts and illegal tapping of wires – 60km of new wires, a nuclear power station, </a:t>
            </a:r>
            <a:r>
              <a:rPr lang="en-GB"/>
              <a:t>HEP station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86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Rio’s economic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Growth in the economy has improved Rio’s infrastructure (and some of its environment).</a:t>
            </a:r>
          </a:p>
          <a:p>
            <a:pPr marL="0" indent="0">
              <a:buNone/>
            </a:pPr>
            <a:r>
              <a:rPr lang="en-GB" dirty="0"/>
              <a:t>This has then attracted companies in and further boosted the formal economy.</a:t>
            </a:r>
          </a:p>
          <a:p>
            <a:pPr marL="0" indent="0">
              <a:buNone/>
            </a:pPr>
            <a:r>
              <a:rPr lang="en-GB" dirty="0"/>
              <a:t>Crime (particularly in the favelas) has been tackled and this has further boosted investment and tourism.</a:t>
            </a:r>
          </a:p>
          <a:p>
            <a:r>
              <a:rPr lang="en-GB" dirty="0"/>
              <a:t>Centre for finance and banking</a:t>
            </a:r>
          </a:p>
          <a:p>
            <a:r>
              <a:rPr lang="en-GB" dirty="0"/>
              <a:t>Jobs in the port – Heavy industry such as largest steelworks in </a:t>
            </a:r>
            <a:r>
              <a:rPr lang="en-GB" dirty="0" err="1"/>
              <a:t>Sth</a:t>
            </a:r>
            <a:r>
              <a:rPr lang="en-GB" dirty="0"/>
              <a:t> America (</a:t>
            </a:r>
            <a:r>
              <a:rPr lang="en-GB" dirty="0" err="1"/>
              <a:t>Sepetiba</a:t>
            </a:r>
            <a:r>
              <a:rPr lang="en-GB" dirty="0"/>
              <a:t> Bay) – Oil refining and chemicals</a:t>
            </a:r>
          </a:p>
          <a:p>
            <a:r>
              <a:rPr lang="en-GB" dirty="0"/>
              <a:t>Light industry – computers, electronics</a:t>
            </a:r>
          </a:p>
          <a:p>
            <a:r>
              <a:rPr lang="en-GB" dirty="0"/>
              <a:t>Construction</a:t>
            </a:r>
          </a:p>
          <a:p>
            <a:r>
              <a:rPr lang="en-GB" dirty="0"/>
              <a:t>Retail</a:t>
            </a:r>
          </a:p>
          <a:p>
            <a:r>
              <a:rPr lang="en-GB" dirty="0"/>
              <a:t>Tourism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29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challenges in 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Unemployment</a:t>
            </a:r>
          </a:p>
          <a:p>
            <a:pPr marL="0" indent="0">
              <a:buNone/>
            </a:pPr>
            <a:r>
              <a:rPr lang="en-GB" dirty="0"/>
              <a:t>One reason why there are such contrasts between rich and poor. Richest 1% and poorest 50% have the same income (1/8 of total).</a:t>
            </a:r>
          </a:p>
          <a:p>
            <a:pPr marL="0" indent="0">
              <a:buNone/>
            </a:pPr>
            <a:r>
              <a:rPr lang="en-GB" dirty="0"/>
              <a:t>Unemployment is concentrated in the favelas (20%)</a:t>
            </a:r>
          </a:p>
          <a:p>
            <a:pPr marL="0" indent="0">
              <a:buNone/>
            </a:pPr>
            <a:r>
              <a:rPr lang="en-GB" dirty="0"/>
              <a:t>Many work in the informal economy – street vendors, maids, carry stuff up the steep alleyways.</a:t>
            </a:r>
          </a:p>
          <a:p>
            <a:pPr marL="0" indent="0">
              <a:buNone/>
            </a:pPr>
            <a:r>
              <a:rPr lang="en-GB" dirty="0"/>
              <a:t>Informal economy is poorly paid (£60 a month), no insurance, no benefits, no contract. Also no taxes to local or national government.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improve employment there is a need to improve skills.</a:t>
            </a:r>
          </a:p>
          <a:p>
            <a:pPr marL="0" indent="0">
              <a:buNone/>
            </a:pPr>
            <a:r>
              <a:rPr lang="en-GB" dirty="0"/>
              <a:t>Keep 14+ in school by giving money to parents.</a:t>
            </a:r>
          </a:p>
          <a:p>
            <a:pPr marL="0" indent="0">
              <a:buNone/>
            </a:pPr>
            <a:r>
              <a:rPr lang="en-GB" dirty="0"/>
              <a:t>Encourage adults back by providing free child care.</a:t>
            </a:r>
          </a:p>
        </p:txBody>
      </p:sp>
    </p:spTree>
    <p:extLst>
      <p:ext uri="{BB962C8B-B14F-4D97-AF65-F5344CB8AC3E}">
        <p14:creationId xmlns:p14="http://schemas.microsoft.com/office/powerpoint/2010/main" val="219107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Crime</a:t>
            </a:r>
          </a:p>
          <a:p>
            <a:pPr marL="0" indent="0">
              <a:buNone/>
            </a:pPr>
            <a:r>
              <a:rPr lang="en-GB" dirty="0"/>
              <a:t>Street crime (at night) is a massive problem.</a:t>
            </a:r>
          </a:p>
          <a:p>
            <a:pPr marL="0" indent="0">
              <a:buNone/>
            </a:pPr>
            <a:r>
              <a:rPr lang="en-GB" dirty="0"/>
              <a:t>Carjacking, robbery, murder.</a:t>
            </a:r>
          </a:p>
          <a:p>
            <a:pPr marL="0" indent="0">
              <a:buNone/>
            </a:pPr>
            <a:r>
              <a:rPr lang="en-GB" dirty="0"/>
              <a:t>Gangs in favelas control drug trade.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UPP (police units) set up to pacify favelas – pre Olympics</a:t>
            </a:r>
          </a:p>
          <a:p>
            <a:pPr marL="0" indent="0">
              <a:buNone/>
            </a:pPr>
            <a:r>
              <a:rPr lang="en-GB" dirty="0"/>
              <a:t>Police target favelas one after another to defeat local gangs.</a:t>
            </a:r>
          </a:p>
          <a:p>
            <a:pPr marL="0" indent="0">
              <a:buNone/>
            </a:pPr>
            <a:r>
              <a:rPr lang="en-GB" dirty="0"/>
              <a:t>However often when pacified the favela becomes attractive to the better off and the poor are driven out to new favelas.</a:t>
            </a:r>
          </a:p>
        </p:txBody>
      </p:sp>
    </p:spTree>
    <p:extLst>
      <p:ext uri="{BB962C8B-B14F-4D97-AF65-F5344CB8AC3E}">
        <p14:creationId xmlns:p14="http://schemas.microsoft.com/office/powerpoint/2010/main" val="53083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Improving Rio’s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Problem</a:t>
            </a:r>
          </a:p>
          <a:p>
            <a:pPr marL="0" indent="0">
              <a:buNone/>
            </a:pPr>
            <a:r>
              <a:rPr lang="en-GB" dirty="0"/>
              <a:t>Smog – traffic congestion – kills 5000 a year. Fog from ocean plus car fumes</a:t>
            </a:r>
          </a:p>
          <a:p>
            <a:pPr marL="0" indent="0">
              <a:buNone/>
            </a:pPr>
            <a:r>
              <a:rPr lang="en-GB" dirty="0"/>
              <a:t>Lots of car journeys – more cars as getting richer, fear of crime, lack of roads because of steep terrain so traffic is congested.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Solution</a:t>
            </a:r>
          </a:p>
          <a:p>
            <a:pPr marL="0" indent="0">
              <a:buNone/>
            </a:pPr>
            <a:r>
              <a:rPr lang="en-GB" dirty="0"/>
              <a:t>Expand the metro – under Guanabara Bay – Centre to Barra de </a:t>
            </a:r>
            <a:r>
              <a:rPr lang="en-GB" dirty="0" err="1"/>
              <a:t>Tijuaca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New toll roads</a:t>
            </a:r>
          </a:p>
          <a:p>
            <a:pPr marL="0" indent="0">
              <a:buNone/>
            </a:pPr>
            <a:r>
              <a:rPr lang="en-GB" dirty="0"/>
              <a:t>Make coast roads one way</a:t>
            </a:r>
          </a:p>
          <a:p>
            <a:pPr marL="0" indent="0">
              <a:buNone/>
            </a:pPr>
            <a:r>
              <a:rPr lang="en-GB" dirty="0"/>
              <a:t>New tunnels – under Guanabara Bay</a:t>
            </a:r>
          </a:p>
          <a:p>
            <a:pPr marL="0" indent="0">
              <a:buNone/>
            </a:pP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87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1670</Words>
  <Application>Microsoft Macintosh PowerPoint</Application>
  <PresentationFormat>Widescreen</PresentationFormat>
  <Paragraphs>238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The world is increasingly urban</vt:lpstr>
      <vt:lpstr>Megacities</vt:lpstr>
      <vt:lpstr>Rio</vt:lpstr>
      <vt:lpstr>Rio land use</vt:lpstr>
      <vt:lpstr>Social issues</vt:lpstr>
      <vt:lpstr>Rio’s economic opportunities</vt:lpstr>
      <vt:lpstr>Economic challenges in Rio</vt:lpstr>
      <vt:lpstr>Economic challenges</vt:lpstr>
      <vt:lpstr>Improving Rio’s environment</vt:lpstr>
      <vt:lpstr>Improving Rio’s environment</vt:lpstr>
      <vt:lpstr>Squatter settlements - favelas</vt:lpstr>
      <vt:lpstr>Challenges of favelas</vt:lpstr>
      <vt:lpstr>Example – Favela Bairro – favela improvement  Rio has alternated between trying to improve and just trying to destroy favelas. At the moment in more of a destroy phase (post Olympics). Favela Bairro is the name of the project (it means favela community) Complexo de Alemao – group of Favelas in North Zone – 60,000 people </vt:lpstr>
      <vt:lpstr>Alternative – Campo Grande</vt:lpstr>
      <vt:lpstr>Bristol – 440,000 people</vt:lpstr>
      <vt:lpstr>Urban change and social opportunites</vt:lpstr>
      <vt:lpstr>Urban change and economic opportunities</vt:lpstr>
      <vt:lpstr>Urban change and the environment</vt:lpstr>
      <vt:lpstr>Environmental challenges</vt:lpstr>
      <vt:lpstr>A clean environment</vt:lpstr>
      <vt:lpstr>Social inequality</vt:lpstr>
      <vt:lpstr>New housing</vt:lpstr>
      <vt:lpstr>Sustainable urban development</vt:lpstr>
      <vt:lpstr>Traffic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is increasingly urban</dc:title>
  <dc:creator>Paul Rowe</dc:creator>
  <cp:lastModifiedBy>Paul Rowe</cp:lastModifiedBy>
  <cp:revision>9</cp:revision>
  <dcterms:created xsi:type="dcterms:W3CDTF">2018-04-16T11:34:50Z</dcterms:created>
  <dcterms:modified xsi:type="dcterms:W3CDTF">2022-02-14T15:40:54Z</dcterms:modified>
</cp:coreProperties>
</file>