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6"/>
  </p:handoutMasterIdLst>
  <p:sldIdLst>
    <p:sldId id="438" r:id="rId2"/>
    <p:sldId id="398" r:id="rId3"/>
    <p:sldId id="401" r:id="rId4"/>
    <p:sldId id="402" r:id="rId5"/>
    <p:sldId id="403" r:id="rId6"/>
    <p:sldId id="404" r:id="rId7"/>
    <p:sldId id="405" r:id="rId8"/>
    <p:sldId id="262" r:id="rId9"/>
    <p:sldId id="305" r:id="rId10"/>
    <p:sldId id="306" r:id="rId11"/>
    <p:sldId id="307" r:id="rId12"/>
    <p:sldId id="308" r:id="rId13"/>
    <p:sldId id="309" r:id="rId14"/>
    <p:sldId id="275" r:id="rId15"/>
    <p:sldId id="310" r:id="rId16"/>
    <p:sldId id="311" r:id="rId17"/>
    <p:sldId id="313" r:id="rId18"/>
    <p:sldId id="314" r:id="rId19"/>
    <p:sldId id="315" r:id="rId20"/>
    <p:sldId id="316" r:id="rId21"/>
    <p:sldId id="322" r:id="rId22"/>
    <p:sldId id="324" r:id="rId23"/>
    <p:sldId id="278" r:id="rId24"/>
    <p:sldId id="325" r:id="rId25"/>
    <p:sldId id="326" r:id="rId26"/>
    <p:sldId id="327" r:id="rId27"/>
    <p:sldId id="411" r:id="rId28"/>
    <p:sldId id="329" r:id="rId29"/>
    <p:sldId id="413" r:id="rId30"/>
    <p:sldId id="414" r:id="rId31"/>
    <p:sldId id="415" r:id="rId32"/>
    <p:sldId id="421" r:id="rId33"/>
    <p:sldId id="422" r:id="rId34"/>
    <p:sldId id="423" r:id="rId35"/>
    <p:sldId id="424" r:id="rId36"/>
    <p:sldId id="418" r:id="rId37"/>
    <p:sldId id="436" r:id="rId38"/>
    <p:sldId id="416" r:id="rId39"/>
    <p:sldId id="407" r:id="rId40"/>
    <p:sldId id="408" r:id="rId41"/>
    <p:sldId id="409" r:id="rId42"/>
    <p:sldId id="331" r:id="rId43"/>
    <p:sldId id="334" r:id="rId44"/>
    <p:sldId id="333" r:id="rId45"/>
    <p:sldId id="335" r:id="rId46"/>
    <p:sldId id="419" r:id="rId47"/>
    <p:sldId id="339" r:id="rId48"/>
    <p:sldId id="340" r:id="rId49"/>
    <p:sldId id="437" r:id="rId50"/>
    <p:sldId id="341" r:id="rId51"/>
    <p:sldId id="345" r:id="rId52"/>
    <p:sldId id="346" r:id="rId53"/>
    <p:sldId id="347" r:id="rId54"/>
    <p:sldId id="348" r:id="rId55"/>
    <p:sldId id="426" r:id="rId56"/>
    <p:sldId id="349" r:id="rId57"/>
    <p:sldId id="420" r:id="rId58"/>
    <p:sldId id="365" r:id="rId59"/>
    <p:sldId id="363" r:id="rId60"/>
    <p:sldId id="374" r:id="rId61"/>
    <p:sldId id="425" r:id="rId62"/>
    <p:sldId id="377" r:id="rId63"/>
    <p:sldId id="378" r:id="rId64"/>
    <p:sldId id="376" r:id="rId65"/>
    <p:sldId id="375" r:id="rId66"/>
    <p:sldId id="379" r:id="rId67"/>
    <p:sldId id="381" r:id="rId68"/>
    <p:sldId id="427" r:id="rId69"/>
    <p:sldId id="428" r:id="rId70"/>
    <p:sldId id="429" r:id="rId71"/>
    <p:sldId id="430" r:id="rId72"/>
    <p:sldId id="431" r:id="rId73"/>
    <p:sldId id="432" r:id="rId74"/>
    <p:sldId id="439" r:id="rId7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81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50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C960D-AB43-47BC-B143-147B3E0124F9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4B127-D958-460D-B0D6-99E7EFAC1E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432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4" name="Rectangle 11"/>
          <p:cNvSpPr/>
          <p:nvPr userDrawn="1"/>
        </p:nvSpPr>
        <p:spPr>
          <a:xfrm>
            <a:off x="3894" y="0"/>
            <a:ext cx="9144000" cy="1313384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cubicBezTo>
                  <a:pt x="6096000" y="980728"/>
                  <a:pt x="2420203" y="-629129"/>
                  <a:pt x="0" y="9807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1"/>
          <p:cNvSpPr/>
          <p:nvPr userDrawn="1"/>
        </p:nvSpPr>
        <p:spPr>
          <a:xfrm>
            <a:off x="3894" y="144016"/>
            <a:ext cx="9144000" cy="1268760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cubicBezTo>
                  <a:pt x="6096000" y="980728"/>
                  <a:pt x="2420203" y="-629129"/>
                  <a:pt x="0" y="9807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1"/>
          <p:cNvSpPr/>
          <p:nvPr userDrawn="1"/>
        </p:nvSpPr>
        <p:spPr>
          <a:xfrm>
            <a:off x="3894" y="260648"/>
            <a:ext cx="9144000" cy="1268760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cubicBezTo>
                  <a:pt x="6096000" y="980728"/>
                  <a:pt x="2420203" y="-629129"/>
                  <a:pt x="0" y="9807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94" y="4149080"/>
            <a:ext cx="9176618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11"/>
          <p:cNvSpPr/>
          <p:nvPr userDrawn="1"/>
        </p:nvSpPr>
        <p:spPr>
          <a:xfrm flipH="1" flipV="1">
            <a:off x="-16309" y="3429000"/>
            <a:ext cx="9200713" cy="1052736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cubicBezTo>
                  <a:pt x="6096000" y="980728"/>
                  <a:pt x="2420203" y="-629129"/>
                  <a:pt x="0" y="9807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2564" r="98291">
                        <a14:foregroundMark x1="59829" y1="90291" x2="59829" y2="90291"/>
                        <a14:backgroundMark x1="17094" y1="15534" x2="17094" y2="15534"/>
                        <a14:backgroundMark x1="17094" y1="32039" x2="17094" y2="32039"/>
                        <a14:backgroundMark x1="37607" y1="16505" x2="37607" y2="16505"/>
                        <a14:backgroundMark x1="63248" y1="16505" x2="63248" y2="16505"/>
                        <a14:backgroundMark x1="83761" y1="17476" x2="83761" y2="17476"/>
                        <a14:backgroundMark x1="85470" y1="32039" x2="85470" y2="3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2304256" cy="262654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3894" y="1628800"/>
            <a:ext cx="9140106" cy="612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KLB PE DEPARTMENT</a:t>
            </a:r>
            <a:endParaRPr lang="en-GB" sz="5400" b="1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16309" y="3833664"/>
            <a:ext cx="2551882" cy="2581918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-72008" y="3573016"/>
            <a:ext cx="313184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LEARNING OBJECTIVES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1495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topic name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6309" y="4149080"/>
            <a:ext cx="5812445" cy="2266502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4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learning objectives</a:t>
            </a:r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EDB8A6F-62F5-4FA5-A4F2-790092F956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2" y="7317"/>
            <a:ext cx="9144000" cy="42516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999DAE-703E-4C20-933B-1DF5EEA12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4935"/>
            <a:ext cx="849109" cy="1146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CDFEF9C-228B-4CB5-A96C-46BA3A51EE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4" y="6234067"/>
            <a:ext cx="9200713" cy="751675"/>
          </a:xfrm>
          <a:prstGeom prst="rect">
            <a:avLst/>
          </a:prstGeom>
        </p:spPr>
      </p:pic>
      <p:pic>
        <p:nvPicPr>
          <p:cNvPr id="26" name="Picture 25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4058920" cy="379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/>
          <p:cNvSpPr txBox="1">
            <a:spLocks/>
          </p:cNvSpPr>
          <p:nvPr userDrawn="1"/>
        </p:nvSpPr>
        <p:spPr>
          <a:xfrm>
            <a:off x="720958" y="106593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KINGSHILL</a:t>
            </a:r>
            <a:r>
              <a:rPr lang="en-US" baseline="0" dirty="0" smtClean="0"/>
              <a:t> PE DEPARTMENT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38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1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95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/>
          <p:nvPr userDrawn="1"/>
        </p:nvSpPr>
        <p:spPr>
          <a:xfrm>
            <a:off x="3894" y="0"/>
            <a:ext cx="9144000" cy="1268760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cubicBezTo>
                  <a:pt x="6096000" y="980728"/>
                  <a:pt x="2420203" y="-629129"/>
                  <a:pt x="0" y="9807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1"/>
          <p:cNvSpPr/>
          <p:nvPr userDrawn="1"/>
        </p:nvSpPr>
        <p:spPr>
          <a:xfrm>
            <a:off x="3894" y="116632"/>
            <a:ext cx="9144000" cy="1268760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cubicBezTo>
                  <a:pt x="6096000" y="980728"/>
                  <a:pt x="2420203" y="-629129"/>
                  <a:pt x="0" y="9807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1"/>
          <p:cNvSpPr/>
          <p:nvPr userDrawn="1"/>
        </p:nvSpPr>
        <p:spPr>
          <a:xfrm>
            <a:off x="3894" y="44624"/>
            <a:ext cx="9144000" cy="1268760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cubicBezTo>
                  <a:pt x="6096000" y="980728"/>
                  <a:pt x="2420203" y="-629129"/>
                  <a:pt x="0" y="9807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894" y="1628800"/>
            <a:ext cx="9140106" cy="612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KLB PE DEPARTMENT</a:t>
            </a:r>
            <a:endParaRPr lang="en-GB" sz="5400" b="1" dirty="0"/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685800" y="181495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topic name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136904" cy="87206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1368" y="1124744"/>
            <a:ext cx="8861892" cy="52565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lesson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33" name="Picture 32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2564" r="98291">
                        <a14:foregroundMark x1="59829" y1="90291" x2="59829" y2="90291"/>
                        <a14:backgroundMark x1="17094" y1="15534" x2="17094" y2="15534"/>
                        <a14:backgroundMark x1="17094" y1="32039" x2="17094" y2="32039"/>
                        <a14:backgroundMark x1="37607" y1="16505" x2="37607" y2="16505"/>
                        <a14:backgroundMark x1="63248" y1="16505" x2="63248" y2="16505"/>
                        <a14:backgroundMark x1="83761" y1="17476" x2="83761" y2="17476"/>
                        <a14:backgroundMark x1="85470" y1="32039" x2="85470" y2="3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98" y="6571102"/>
            <a:ext cx="251521" cy="268523"/>
          </a:xfrm>
          <a:prstGeom prst="rect">
            <a:avLst/>
          </a:prstGeom>
        </p:spPr>
      </p:pic>
      <p:sp>
        <p:nvSpPr>
          <p:cNvPr id="38" name="Rectangle 11"/>
          <p:cNvSpPr/>
          <p:nvPr userDrawn="1"/>
        </p:nvSpPr>
        <p:spPr>
          <a:xfrm>
            <a:off x="14526" y="759033"/>
            <a:ext cx="9118293" cy="437719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cubicBezTo>
                  <a:pt x="6096000" y="980728"/>
                  <a:pt x="2420203" y="-629129"/>
                  <a:pt x="0" y="9807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CDFEF9C-228B-4CB5-A96C-46BA3A51EE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4" y="6234067"/>
            <a:ext cx="9200713" cy="751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1999DAE-703E-4C20-933B-1DF5EEA12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4935"/>
            <a:ext cx="849109" cy="11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9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8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8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94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82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68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70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53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6830-13F6-446C-9527-E99B249E388A}" type="datetimeFigureOut">
              <a:rPr lang="en-GB" smtClean="0"/>
              <a:t>23/09/20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2B05-1C9C-4F0F-9CFC-83C201D4C6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0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jIjbn9pbPRAhXEQBQKHWZ7B7EQjRwIBw&amp;url=http://intranet.tdmu.edu.ua/data/kafedra/internal/i_nurse/classes_stud/bsn%20(4year)%20program/full%20time%20study/Second%20year/Health%20promotion/1Developing%20and%20Assessing%20physical%20fitness.htm&amp;psig=AFQjCNF3LD-N9ZS7nKjexWvwhhSry5bwCQ&amp;ust=14839905989125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.uk/url?sa=i&amp;rct=j&amp;q=&amp;esrc=s&amp;source=images&amp;cd=&amp;cad=rja&amp;uact=8&amp;ved=0ahUKEwihm6PRpbPRAhUDtBQKHY_HA9UQjRwIBw&amp;url=http://usa.pioneeringooh.com/fitness-enthusiasts-ooh-insights-and-media-behavior/&amp;bvm=bv.143423383,bs.2,d.Y2I&amp;psig=AFQjCNEgwRZpouRD8EUqb3oYgH-i5fwspA&amp;ust=148399044063730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p6MbhpLPRAhWG7RQKHZESBkIQjRwIBw&amp;url=http://www.creation-perles-art.com/health/&amp;psig=AFQjCNGyFytNsUbiQI3oEL-OFz8almzLig&amp;ust=1483990260651038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source=images&amp;cd=&amp;cad=rja&amp;uact=8&amp;ved=0ahUKEwiL_ubnpbPRAhXLWBQKHalCBfIQjRwIBw&amp;url=http://jazzybfitness.co.uk/&amp;psig=AFQjCNF5qAoJ8eWhMo3Utt8cUQHmsXpBSw&amp;ust=14839905427011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0ahUKEwj-yNO-pbPRAhWCuxQKHR9PBJoQjRwIBw&amp;url=https://www.charitychallenge.com/prepare.html&amp;bvm=bv.143423383,bs.2,d.Y2I&amp;psig=AFQjCNEbpII79RAfcuMXPOS15bfv_gycng&amp;ust=1483990457119482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.uk/url?sa=i&amp;rct=j&amp;q=&amp;esrc=s&amp;source=images&amp;cd=&amp;cad=rja&amp;uact=8&amp;ved=0ahUKEwjJsdydpLPRAhUBbhQKHcyhDXIQjRwIBw&amp;url=http://goodrelations.co.uk/specialisms/health-wellbeing/&amp;psig=AFQjCNEZGvGKD4qKaxBtuN_yXEN2u7guHw&amp;ust=1483990119669612" TargetMode="Externa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wrI6XgLvRAhVSnRQKHQgGDiIQjRwIBw&amp;url=http://www.wru.co.uk/eng/matchcentre/31984.php&amp;psig=AFQjCNEp92h_lQf6LHIxht6oW7ILlPf_Sw&amp;ust=148425534275968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uk/url?sa=i&amp;rct=j&amp;q=&amp;esrc=s&amp;source=images&amp;cd=&amp;cad=rja&amp;uact=8&amp;ved=0ahUKEwi5lIG2gbvRAhVGVhQKHYhBCxYQjRwIBw&amp;url=https://www.pinterest.com/pin/230035493436926198/&amp;bvm=bv.143423383,d.ZGg&amp;psig=AFQjCNEU2f2_Nx8JpDOIS_4W_Vt0ljjXUA&amp;ust=14842556726970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.uk/url?sa=i&amp;rct=j&amp;q=&amp;esrc=s&amp;source=images&amp;cd=&amp;cad=rja&amp;uact=8&amp;ved=0ahUKEwj7rJzbgrvRAhXKOxQKHWCGBBwQjRwIBw&amp;url=http://www.kevinajonesphotography.co.uk/p525344750/h39af514f&amp;bvm=bv.143423383,d.ZGg&amp;psig=AFQjCNH0EHggqXyenjzKDX7_gbwfkHBe1A&amp;ust=148425585100564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W7_T-g7vRAhVBtxQKHRpaCx4QjRwIBw&amp;url=http://www.telegraph.co.uk/sport/football/teams/england/9347526/Euro-2012-England-have-turned-low-expectations-into-high-hopes-as-they-cope-with-their-identity-crisis.html&amp;bvm=bv.143423383,d.ZGg&amp;psig=AFQjCNH5zUtw0Gz-08eW69uXEtU4M6f7oA&amp;ust=1484256362666572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url?sa=i&amp;rct=j&amp;q=&amp;esrc=s&amp;source=images&amp;cd=&amp;cad=rja&amp;uact=8&amp;ved=0ahUKEwiD5IHh8cnRAhVJ1xQKHe0wDI0QjRwIBw&amp;url=http://www.superrugby.co.za/gallery.aspx?id%3D3385&amp;psig=AFQjCNHK5GEq5Vs75Jrf8sWk5vPm_oE2aw&amp;ust=14847668354059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.uk/url?sa=i&amp;rct=j&amp;q=&amp;esrc=s&amp;source=images&amp;cd=&amp;cad=rja&amp;uact=8&amp;ved=0ahUKEwjUgpv_8cnRAhULGBQKHRxJB4UQjRwIBw&amp;url=http://wtop.com/nfl/2015/01/not-just-nfl-ball-tampering-an-issue-for-other-sports-too/&amp;psig=AFQjCNEBr55q9WVuz-131RuRlUEmQS0AyA&amp;ust=148476692548705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ogle.co.uk/url?sa=i&amp;rct=j&amp;q=&amp;esrc=s&amp;source=images&amp;cd=&amp;cad=rja&amp;uact=8&amp;ved=0ahUKEwjIv6nG8snRAhXBUhQKHaEvCYUQjRwIBw&amp;url=https://twitter.com/bbc5live/status/494591467844014080&amp;psig=AFQjCNEo4uQzmWII3OBOhocoqa5cdxKfpQ&amp;ust=14847670598531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.uk/url?sa=i&amp;rct=j&amp;q=&amp;esrc=s&amp;source=images&amp;cd=&amp;cad=rja&amp;uact=8&amp;ved=0ahUKEwjJh5KP88nRAhWBchQKHZ_pBYYQjRwIBw&amp;url=http://www.ibtimes.com/sportsnet/top-five-goal-keepers-world-798503&amp;psig=AFQjCNHHXFNid8Ng5CBkIVMiIGApKKjNqg&amp;ust=148476720933092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ogle.co.uk/url?sa=i&amp;rct=j&amp;q=&amp;esrc=s&amp;source=images&amp;cd=&amp;cad=rja&amp;uact=8&amp;ved=0ahUKEwj72tiknMvQAhXCWRoKHWkiCQgQjRwIBw&amp;url=https://sonyaterborg.com/tag/understanding-by-design/&amp;bvm=bv.139782543,d.bGs&amp;psig=AFQjCNEQENO8W1kas7Hb2MdSKDlpjRdF1A&amp;ust=148041458313271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ahUKEwjh4pf_88nRAhUFtBQKHaGeBIgQjRwIBw&amp;url=http://www.telegraph.co.uk/sport/olympics/cycling/9458484/Laura-Trott-slips-back-into-second-place-in-track-cycling.html&amp;psig=AFQjCNFZkjK9pDtZuq55cOoT8Q85m6OXFw&amp;ust=14847674423537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.uk/url?sa=i&amp;rct=j&amp;q=&amp;esrc=s&amp;source=images&amp;cd=&amp;cad=rja&amp;uact=8&amp;ved=0ahUKEwjh2rW39MnRAhVBPxQKHW3-D4cQjRwIBw&amp;url=http://talksport.com/olympics/rio-2016-max-whitlock-claims-gold-pommel-horse-louis-smith-takes-silver-160814206370&amp;psig=AFQjCNGpOR3_dCuKaP1IPca5-8NxgVVkNA&amp;ust=148476757973543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.uk/url?sa=i&amp;rct=j&amp;q=&amp;esrc=s&amp;source=images&amp;cd=&amp;cad=rja&amp;uact=8&amp;ved=0ahUKEwjy0qrm9cnRAhVGwBQKHQkhDYsQjRwIBw&amp;url=http://www.liverpoolecho.co.uk/sport/rio-2016-your-guide-merseysiders-11690935&amp;psig=AFQjCNGWKyOCUPJrm_Fm3KmHSzP9GUDalQ&amp;ust=14847679453063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.uk/url?sa=i&amp;rct=j&amp;q=&amp;esrc=s&amp;source=images&amp;cd=&amp;cad=rja&amp;uact=8&amp;ved=0ahUKEwiG_aKc9cnRAhVCVBQKHScTD4YQjRwIBw&amp;url=http://www.nytimes.com/interactive/2016/08/13/sports/olympics/can-you-beat-usain-bolt-out-of-the-blocks.html&amp;psig=AFQjCNHvpwvuIYFpL6Am2nzQBDuQQmIeWQ&amp;ust=148476777576236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ahUKEwjxsq2Q3N3RAhUK8RQKHYOoBWgQjRwIBw&amp;url=http://www.gettyimages.com.au/detail/news-photo/indian-field-hockey-goalkeeper-adrian-dsouza-stretches-but-news-photo/51836783&amp;bvm=bv.145063293,d.ZGg&amp;psig=AFQjCNHy-NhjPoKXA9XRDdXidZIUxPtEZA&amp;ust=14854482520903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.uk/url?sa=i&amp;rct=j&amp;q=&amp;esrc=s&amp;source=images&amp;cd=&amp;cad=rja&amp;uact=8&amp;ved=0ahUKEwjTv6yy3N3RAhUDQBQKHRPnCwoQjRwIBw&amp;url=http://keywordsuggest.org/gallery/189599.html&amp;bvm=bv.145063293,d.ZGg&amp;psig=AFQjCNFu0U8CLSTjpIT_62GJWKe_5uKSNA&amp;ust=148544830066668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h4pf_88nRAhUFtBQKHaGeBIgQjRwIBw&amp;url=http://www.telegraph.co.uk/sport/olympics/cycling/9458484/Laura-Trott-slips-back-into-second-place-in-track-cycling.html&amp;psig=AFQjCNFZkjK9pDtZuq55cOoT8Q85m6OXFw&amp;ust=1484767442353729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google.co.uk/url?sa=i&amp;rct=j&amp;q=&amp;esrc=s&amp;source=images&amp;cd=&amp;cad=rja&amp;uact=8&amp;ved=0ahUKEwjToM-wh97RAhVGtxQKHTdlB1kQjRwIBw&amp;url=http://britishweightlifting.org/gb-team-announcement-european-weightlifting-championships-2016/&amp;bvm=bv.145063293,d.ZGg&amp;psig=AFQjCNEbyqpL0j05DUMhD7UEIAsRlTD5mQ&amp;ust=14854598626408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ved=0ahUKEwjo65GriN7RAhWFtRQKHXXsBY0QjRwIBw&amp;url=http://www.itv.com/news/update/2012-09-02/gb-win-gold-in-mens-discus/&amp;bvm=bv.145063293,d.ZGg&amp;psig=AFQjCNGMZj66C8cZYqhW4YlF7RF1A8IqNQ&amp;ust=1485460100374737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co.uk/url?sa=i&amp;rct=j&amp;q=&amp;esrc=s&amp;source=images&amp;cd=&amp;cad=rja&amp;uact=8&amp;ved=0ahUKEwi50pnxh97RAhXMtBQKHf8nB00QjRwIBw&amp;url=http://english.cri.cn/8046/2012/08/06/2821s715693.htm&amp;bvm=bv.145063293,d.ZGg&amp;psig=AFQjCNHa7X6rdO2frWNdtJ9vcE73WsIYFg&amp;ust=1485460001084173" TargetMode="External"/><Relationship Id="rId9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uk/url?sa=i&amp;rct=j&amp;q=&amp;esrc=s&amp;source=images&amp;cd=&amp;cad=rja&amp;uact=8&amp;ved=0ahUKEwjToM-wh97RAhVGtxQKHTdlB1kQjRwIBw&amp;url=http://britishweightlifting.org/gb-team-announcement-european-weightlifting-championships-2016/&amp;bvm=bv.145063293,d.ZGg&amp;psig=AFQjCNEbyqpL0j05DUMhD7UEIAsRlTD5mQ&amp;ust=148545986264080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source=images&amp;cd=&amp;cad=rja&amp;uact=8&amp;ved=0ahUKEwi50pnxh97RAhXMtBQKHf8nB00QjRwIBw&amp;url=http://english.cri.cn/8046/2012/08/06/2821s715693.htm&amp;bvm=bv.145063293,d.ZGg&amp;psig=AFQjCNHa7X6rdO2frWNdtJ9vcE73WsIYFg&amp;ust=148546000108417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.uk/url?sa=i&amp;rct=j&amp;q=&amp;esrc=s&amp;source=images&amp;cd=&amp;ved=0ahUKEwjo65GriN7RAhWFtRQKHXXsBY0QjRwIBw&amp;url=http://www.itv.com/news/update/2012-09-02/gb-win-gold-in-mens-discus/&amp;bvm=bv.145063293,d.ZGg&amp;psig=AFQjCNGMZj66C8cZYqhW4YlF7RF1A8IqNQ&amp;ust=148546010037473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ahUKEwjh4pf_88nRAhUFtBQKHaGeBIgQjRwIBw&amp;url=http://www.telegraph.co.uk/sport/olympics/cycling/9458484/Laura-Trott-slips-back-into-second-place-in-track-cycling.html&amp;psig=AFQjCNFZkjK9pDtZuq55cOoT8Q85m6OXFw&amp;ust=148476744235372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.uk/url?sa=i&amp;rct=j&amp;q=&amp;esrc=s&amp;source=images&amp;cd=&amp;cad=rja&amp;uact=8&amp;ved=0ahUKEwiXsLGezN_RAhXFWxoKHamJAeIQjRwIBw&amp;url=http://edition.cnn.com/2015/09/18/sport/rugby-world-cup-england-fiji-35-11/&amp;psig=AFQjCNFxZCGrMNzl1eDmAJKAR5eytEt1SQ&amp;ust=14855126960648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.uk/url?sa=i&amp;rct=j&amp;q=&amp;esrc=s&amp;source=images&amp;cd=&amp;cad=rja&amp;uact=8&amp;ved=0ahUKEwiAkIHWzN_RAhVEWxoKHbeWAEUQjRwIBw&amp;url=http://www.dailymail.co.uk/sport/othersports/article-3484317/Carl-Lewis-attacks-Greg-Rutherford-calling-performances-pathetic.html&amp;bvm=bv.145063293,d.bGs&amp;psig=AFQjCNE-v4Do5RWIgR4f5xdu8nflMnQUjA&amp;ust=1485512806009494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ahUKEwjT2L3PhLvRAhXMbhQKHWFdBhwQjRwIBw&amp;url=http://www.survivalfitnessplan.com/illinois-agility-test/&amp;bvm=bv.143423383,d.ZGg&amp;psig=AFQjCNEqLyDy1uI1AN7ftWYU16GQGHEqOA&amp;ust=148425652922846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.uk/url?sa=i&amp;rct=j&amp;q=&amp;esrc=s&amp;source=images&amp;cd=&amp;cad=rja&amp;uact=8&amp;ved=0ahUKEwjjnfb5hLvRAhVI0xQKHbHOABQQjRwIBw&amp;url=http://www.nettyejohnson.com/2012/07/health-tip-strengthen-your-balance.html&amp;bvm=bv.143423383,d.ZGg&amp;psig=AFQjCNHR_zi0yqmjiP02Uw8dTf-jdn22dg&amp;ust=148425661130366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.uk/url?sa=i&amp;rct=j&amp;q=&amp;esrc=s&amp;source=images&amp;cd=&amp;cad=rja&amp;uact=8&amp;ved=0ahUKEwiNraqhhbvRAhUBlRQKHa-wABQQjRwIBw&amp;url=http://www.tpfp.org/a_shuttle.php&amp;bvm=bv.143423383,d.ZGg&amp;psig=AFQjCNGEhTVzYWHgYhpHAIuE6g1ziUb3dA&amp;ust=148425667542583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.uk/url?sa=i&amp;rct=j&amp;q=&amp;esrc=s&amp;source=images&amp;cd=&amp;cad=rja&amp;uact=8&amp;ved=0ahUKEwj0g_mC-cnRAhXErRoKHRQrCUQQjRwIBw&amp;url=http://www.konkura.com/challenge/?uid%3D22975f3a-1563-42d3-ac3d-47ab25bdf130&amp;psig=AFQjCNEJef_lRdRsSW6igG-BJ75c9Hmoqg&amp;ust=148476879195284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.uk/url?sa=i&amp;rct=j&amp;q=&amp;esrc=s&amp;source=images&amp;cd=&amp;cad=rja&amp;uact=8&amp;ved=0ahUKEwj5prfb-cnRAhWG2hoKHRQTCrgQjRwIBw&amp;url=http://www.seriousgoalkeeping.net/FitnessTests/SitAndReachTest.aspx&amp;psig=AFQjCNE2rwRJkrB-t5UM9S6rG9YjHRSdKA&amp;ust=1484768975001162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oogle.co.uk/url?sa=i&amp;rct=j&amp;q=&amp;esrc=s&amp;source=images&amp;cd=&amp;cad=rja&amp;uact=8&amp;ved=0ahUKEwit4Oq9-cnRAhXMuBoKHfhxAjsQjRwIBw&amp;url=https://www.youtube.com/watch?v%3Dnem-y1qGWeo&amp;psig=AFQjCNG9EN8FYSao9FuKO6GXbApUTi6riA&amp;ust=1484768883224947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.uk/url?sa=i&amp;rct=j&amp;q=&amp;esrc=s&amp;source=images&amp;cd=&amp;cad=rja&amp;uact=8&amp;ved=0ahUKEwibqpn8-cnRAhXCtxoKHdX0DjAQjRwIBw&amp;url=http://fitnesstestingnino.blogspot.com/p/fitness-tests-for-components-of-fitness.html&amp;psig=AFQjCNH63sEBItJ7-e1tFtf8Tqwo4Fxoyw&amp;ust=1484769042342045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.uk/url?sa=i&amp;rct=j&amp;q=&amp;esrc=s&amp;source=images&amp;cd=&amp;cad=rja&amp;uact=8&amp;ved=0ahUKEwjbsdqHi97RAhULGBQKHQNCAJQQjRwIBw&amp;url=http://sport.maths.org/content/reaction-timer&amp;psig=AFQjCNHdRcxALIheTkZIYeHicGHpFk1-RQ&amp;ust=148546084480586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MutC5wrPRAhWBNxQKHTMmD8sQjRwIBw&amp;url=http://gymlion.com/do-you-need-warm-up-exercises/&amp;psig=AFQjCNFc6txfWNMkDSklfYRIO1J2r_SfPA&amp;ust=14839982387559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u85G7w7PRAhUFuBQKHdSAAVYQjRwIBw&amp;url=http://www.gettyimages.co.nz/detail/nachrichtenfoto/visa-international-gymnastics-max-whitlock-of-great-nachrichtenfoto/524452238&amp;bvm=bv.142059868,d.ZGg&amp;psig=AFQjCNFt6jOp08bhFQMLSVRA5Tw2DbGPiw&amp;ust=148399851223095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0ahUKEwiT9rbqwrPRAhXJ1xQKHQGVDPMQjRwIBw&amp;url=http://www.therugbyblog.com/rugby-fitness-warm-up-drills-to-avoid-injury&amp;psig=AFQjCNGs6oOqIxfTDemuFFvG1PpEdhjVZg&amp;ust=1483998335368709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.uk/url?sa=i&amp;rct=j&amp;q=&amp;esrc=s&amp;source=images&amp;cd=&amp;cad=rja&amp;uact=8&amp;ved=0ahUKEwjrks7Qjd7RAhVLuhQKHUJhCgcQjRwIBw&amp;url=http://www.universalservicesuk.co.uk/fitness/fitness-testing/takei-5001-analogue-hand-grip-dynamometer&amp;bvm=bv.145063293,d.ZGg&amp;psig=AFQjCNHFED7LSaHVFqk0MLOs4UR3GP1kEg&amp;ust=1485461538174337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google.co.uk/url?sa=i&amp;rct=j&amp;q=&amp;esrc=s&amp;source=images&amp;cd=&amp;cad=rja&amp;uact=8&amp;ved=0ahUKEwj35urbi97RAhXK7RQKHVydAo8QjRwIBw&amp;url=https://www.youtube.com/watch?v%3D1SQYEVbFuFA&amp;psig=AFQjCNH_sBsI31Yl6Fwxm9p0eak18d_u6w&amp;ust=14854609912902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jMutC5wrPRAhWBNxQKHTMmD8sQjRwIBw&amp;url=http://gymlion.com/do-you-need-warm-up-exercises/&amp;psig=AFQjCNFc6txfWNMkDSklfYRIO1J2r_SfPA&amp;ust=14839982387559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T9rbqwrPRAhXJ1xQKHQGVDPMQjRwIBw&amp;url=http://www.therugbyblog.com/rugby-fitness-warm-up-drills-to-avoid-injury&amp;psig=AFQjCNGs6oOqIxfTDemuFFvG1PpEdhjVZg&amp;ust=1483998335368709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url?sa=i&amp;rct=j&amp;q=&amp;esrc=s&amp;source=images&amp;cd=&amp;cad=rja&amp;uact=8&amp;ved=0ahUKEwju85G7w7PRAhUFuBQKHdSAAVYQjRwIBw&amp;url=http://www.gettyimages.co.nz/detail/nachrichtenfoto/visa-international-gymnastics-max-whitlock-of-great-nachrichtenfoto/524452238&amp;bvm=bv.142059868,d.ZGg&amp;psig=AFQjCNFt6jOp08bhFQMLSVRA5Tw2DbGPiw&amp;ust=1483998512230951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google.co.uk/url?sa=i&amp;rct=j&amp;q=&amp;esrc=s&amp;source=images&amp;cd=&amp;cad=rja&amp;uact=8&amp;ved=0ahUKEwiF78Cczt_RAhVDiRoKHUuZBKYQjRwIBw&amp;url=https://www.youtube.com/watch?v%3DgOw_tOuk97c&amp;bvm=bv.145063293,d.bGs&amp;psig=AFQjCNFOYH3I5qpFQQHjD8d6EMybxujX5w&amp;ust=1485512936559378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http://blogs-images.forbes.com/meggentaylor/files/2016/05/IMG_1442-1200x856.jpg" TargetMode="External"/><Relationship Id="rId3" Type="http://schemas.openxmlformats.org/officeDocument/2006/relationships/hyperlink" Target="http://www.google.co.uk/url?sa=i&amp;rct=j&amp;q=&amp;esrc=s&amp;source=images&amp;cd=&amp;cad=rja&amp;uact=8&amp;ved=&amp;url=http://www.gettyimages.co.uk/detail/news-photo/isil-alben-of-turkey-drives-to-the-basket-in-the-womens-news-photo/149657274&amp;bvm=bv.126993452,d.ZGg&amp;psig=AFQjCNG0uAFXkIoP7nkvGgowGsWScSDEag&amp;ust=1468572576692009" TargetMode="External"/><Relationship Id="rId7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ylKv3yPLNAhWlC8AKHaIbA_4QjRwIBw&amp;url=http://www.forbes.com/sites/meggentaylor/2016/05/06/what-anyone-can-learn-from-isabella-boylston-the-youngest-principal-at-the-american-ballet-theatre/&amp;bvm=bv.126993452,d.ZGg&amp;psig=AFQjCNFOQy1JElmdYDneu4ks-o2yl8csrA&amp;ust=1468572425414646" TargetMode="External"/><Relationship Id="rId11" Type="http://schemas.openxmlformats.org/officeDocument/2006/relationships/image" Target="https://www.thesun.co.uk/wp-content/uploads/2016/03/1630590.main_image.jpg" TargetMode="External"/><Relationship Id="rId5" Type="http://schemas.openxmlformats.org/officeDocument/2006/relationships/image" Target="http://media.gettyimages.com/photos/isil-alben-of-turkey-drives-to-the-basket-in-the-womens-basketball-picture-id149657274" TargetMode="External"/><Relationship Id="rId10" Type="http://schemas.openxmlformats.org/officeDocument/2006/relationships/image" Target="../media/image55.jpeg"/><Relationship Id="rId4" Type="http://schemas.openxmlformats.org/officeDocument/2006/relationships/image" Target="../media/image53.jpeg"/><Relationship Id="rId9" Type="http://schemas.openxmlformats.org/officeDocument/2006/relationships/hyperlink" Target="https://www.google.co.uk/url?sa=i&amp;rct=j&amp;q=&amp;esrc=s&amp;source=images&amp;cd=&amp;cad=rja&amp;uact=8&amp;ved=0ahUKEwi959iyyPLNAhUkCcAKHeThDm8QjRwIBw&amp;url=https://www.thesun.co.uk/archives/rugbyunion/304340/england-38-er-new-zealand-21/&amp;bvm=bv.126993452,d.ZGg&amp;psig=AFQjCNGieUMupoSoqHf0D5CabTCJybcBkA&amp;ust=1468572291662263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0g_mC-cnRAhXErRoKHRQrCUQQjRwIBw&amp;url=http://www.konkura.com/challenge/?uid%3D22975f3a-1563-42d3-ac3d-47ab25bdf130&amp;psig=AFQjCNEJef_lRdRsSW6igG-BJ75c9Hmoqg&amp;ust=1484768791952848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49.jpeg"/><Relationship Id="rId7" Type="http://schemas.openxmlformats.org/officeDocument/2006/relationships/image" Target="../media/image44.jpeg"/><Relationship Id="rId12" Type="http://schemas.openxmlformats.org/officeDocument/2006/relationships/hyperlink" Target="http://www.google.co.uk/url?sa=i&amp;rct=j&amp;q=&amp;esrc=s&amp;source=images&amp;cd=&amp;cad=rja&amp;uact=8&amp;ved=0ahUKEwjT2L3PhLvRAhXMbhQKHWFdBhwQjRwIBw&amp;url=http://www.survivalfitnessplan.com/illinois-agility-test/&amp;bvm=bv.143423383,d.ZGg&amp;psig=AFQjCNEqLyDy1uI1AN7ftWYU16GQGHEqOA&amp;ust=1484256529228466" TargetMode="External"/><Relationship Id="rId2" Type="http://schemas.openxmlformats.org/officeDocument/2006/relationships/hyperlink" Target="http://www.google.co.uk/url?sa=i&amp;rct=j&amp;q=&amp;esrc=s&amp;source=images&amp;cd=&amp;cad=rja&amp;uact=8&amp;ved=0ahUKEwjrks7Qjd7RAhVLuhQKHUJhCgcQjRwIBw&amp;url=http://www.universalservicesuk.co.uk/fitness/fitness-testing/takei-5001-analogue-hand-grip-dynamometer&amp;bvm=bv.145063293,d.ZGg&amp;psig=AFQjCNHFED7LSaHVFqk0MLOs4UR3GP1kEg&amp;ust=14854615381743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5prfb-cnRAhWG2hoKHRQTCrgQjRwIBw&amp;url=http://www.seriousgoalkeeping.net/FitnessTests/SitAndReachTest.aspx&amp;psig=AFQjCNE2rwRJkrB-t5UM9S6rG9YjHRSdKA&amp;ust=1484768975001162" TargetMode="External"/><Relationship Id="rId11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hyperlink" Target="http://www.google.co.uk/url?sa=i&amp;rct=j&amp;q=&amp;esrc=s&amp;source=images&amp;cd=&amp;cad=rja&amp;uact=8&amp;ved=0ahUKEwjbsdqHi97RAhULGBQKHQNCAJQQjRwIBw&amp;url=http://sport.maths.org/content/reaction-timer&amp;psig=AFQjCNHdRcxALIheTkZIYeHicGHpFk1-RQ&amp;ust=1485460844805864" TargetMode="External"/><Relationship Id="rId4" Type="http://schemas.openxmlformats.org/officeDocument/2006/relationships/hyperlink" Target="http://www.google.co.uk/url?sa=i&amp;rct=j&amp;q=&amp;esrc=s&amp;source=images&amp;cd=&amp;cad=rja&amp;uact=8&amp;ved=0ahUKEwibqpn8-cnRAhXCtxoKHdX0DjAQjRwIBw&amp;url=http://fitnesstestingnino.blogspot.com/p/fitness-tests-for-components-of-fitness.html&amp;psig=AFQjCNH63sEBItJ7-e1tFtf8Tqwo4Fxoyw&amp;ust=1484769042342045" TargetMode="External"/><Relationship Id="rId9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www.google.co.uk/url?sa=i&amp;rct=j&amp;q=&amp;esrc=s&amp;source=images&amp;cd=&amp;cad=rja&amp;uact=8&amp;ved=0ahUKEwjWntnk6ebQAhVJfRoKHVUSAzEQjRwIBw&amp;url=https://www.thinglink.com/scene/629537111137058816&amp;psig=AFQjCNHc6sp1z3Vhq29pgth_vcNi05q1qw&amp;ust=14813630900527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hyperlink" Target="https://www.google.co.uk/url?sa=i&amp;rct=j&amp;q=&amp;esrc=s&amp;source=images&amp;cd=&amp;cad=rja&amp;uact=8&amp;ved=0ahUKEwjEr6Dx6ebQAhXGVRoKHayNAf8QjRwIBw&amp;url=https://advancedchiro.wordpress.com/2013/11/01/dont-let-your-benefits-expire/&amp;psig=AFQjCNHc6sp1z3Vhq29pgth_vcNi05q1qw&amp;ust=1481363090052705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google.co.uk/url?sa=i&amp;rct=j&amp;q=&amp;esrc=s&amp;source=images&amp;cd=&amp;cad=rja&amp;uact=8&amp;ved=0ahUKEwjOi-Hz6ubQAhWLWBoKHTtWCMgQjRwIBw&amp;url=https://expertbeacon.com/exercising-regularly-helps-boost-your-immune-system/&amp;bvm=bv.141320020,d.d24&amp;psig=AFQjCNF0OeN_9UV4PLj16G7Pto8AQn3nog&amp;ust=1481363399979705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hm6PRpbPRAhUDtBQKHY_HA9UQjRwIBw&amp;url=http://usa.pioneeringooh.com/fitness-enthusiasts-ooh-insights-and-media-behavior/&amp;bvm=bv.143423383,bs.2,d.Y2I&amp;psig=AFQjCNEgwRZpouRD8EUqb3oYgH-i5fwspA&amp;ust=1483990440637309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j3wt-4pLPRAhXE6RQKHQoLDbAQjRwIBw&amp;url=http://continu.org.uk/best-of-health/&amp;psig=AFQjCNGmV3dx7b0kMNJQnEBsQL4fC0VNlQ&amp;ust=14839901895084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Ijbn9pbPRAhXEQBQKHWZ7B7EQjRwIBw&amp;url=http://intranet.tdmu.edu.ua/data/kafedra/internal/i_nurse/classes_stud/bsn%20(4year)%20program/full%20time%20study/Second%20year/Health%20promotion/1Developing%20and%20Assessing%20physical%20fitness.htm&amp;psig=AFQjCNF3LD-N9ZS7nKjexWvwhhSry5bwCQ&amp;ust=148399059891259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google.co.uk/url?sa=i&amp;rct=j&amp;q=&amp;esrc=s&amp;source=images&amp;cd=&amp;cad=rja&amp;uact=8&amp;ved=0ahUKEwiftPvEpLPRAhVKOBQKHfTkAhMQjRwIBw&amp;url=https://web.iit.edu/shwc&amp;psig=AFQjCNH3R_18oRHrlYP8w01rbBtC10hAnw&amp;ust=1483990220066138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ahUKEwj3wt-4pLPRAhXE6RQKHQoLDbAQjRwIBw&amp;url=http://continu.org.uk/best-of-health/&amp;psig=AFQjCNGmV3dx7b0kMNJQnEBsQL4fC0VNlQ&amp;ust=14839901895084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.uk/url?sa=i&amp;rct=j&amp;q=&amp;esrc=s&amp;source=images&amp;cd=&amp;cad=rja&amp;uact=8&amp;ved=0ahUKEwiftPvEpLPRAhVKOBQKHfTkAhMQjRwIBw&amp;url=https://web.iit.edu/shwc&amp;psig=AFQjCNH3R_18oRHrlYP8w01rbBtC10hAnw&amp;ust=1483990220066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039106"/>
            <a:ext cx="7772400" cy="1470025"/>
          </a:xfrm>
        </p:spPr>
        <p:txBody>
          <a:bodyPr/>
          <a:lstStyle/>
          <a:p>
            <a:r>
              <a:rPr lang="en-GB" dirty="0" smtClean="0"/>
              <a:t>Chapter 3a – Fitness Testing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776" y="4149080"/>
            <a:ext cx="5292080" cy="2266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tx2"/>
                </a:solidFill>
              </a:rPr>
              <a:t>Learning outcomes:</a:t>
            </a:r>
          </a:p>
          <a:p>
            <a:pPr>
              <a:buAutoNum type="arabicPeriod"/>
            </a:pPr>
            <a:r>
              <a:rPr lang="en-GB" sz="2200" b="1" dirty="0" smtClean="0">
                <a:solidFill>
                  <a:schemeClr val="tx2"/>
                </a:solidFill>
              </a:rPr>
              <a:t>ALL</a:t>
            </a:r>
            <a:r>
              <a:rPr lang="en-GB" sz="2200" dirty="0" smtClean="0">
                <a:solidFill>
                  <a:schemeClr val="tx2"/>
                </a:solidFill>
              </a:rPr>
              <a:t> should be able to describe </a:t>
            </a:r>
            <a:r>
              <a:rPr lang="en-GB" sz="2200" dirty="0">
                <a:solidFill>
                  <a:schemeClr val="tx2"/>
                </a:solidFill>
              </a:rPr>
              <a:t>the parts of a warm up and a cool </a:t>
            </a:r>
            <a:r>
              <a:rPr lang="en-GB" sz="2200" dirty="0" smtClean="0">
                <a:solidFill>
                  <a:schemeClr val="tx2"/>
                </a:solidFill>
              </a:rPr>
              <a:t>down</a:t>
            </a:r>
            <a:endParaRPr lang="en-GB" sz="2200" dirty="0">
              <a:solidFill>
                <a:schemeClr val="tx2"/>
              </a:solidFill>
            </a:endParaRPr>
          </a:p>
          <a:p>
            <a:pPr>
              <a:buAutoNum type="arabicPeriod"/>
            </a:pPr>
            <a:r>
              <a:rPr lang="en-GB" sz="2200" b="1" dirty="0" smtClean="0">
                <a:solidFill>
                  <a:schemeClr val="tx2"/>
                </a:solidFill>
              </a:rPr>
              <a:t>MOST</a:t>
            </a:r>
            <a:r>
              <a:rPr lang="en-GB" sz="2200" dirty="0" smtClean="0">
                <a:solidFill>
                  <a:schemeClr val="tx2"/>
                </a:solidFill>
              </a:rPr>
              <a:t> should be able to describe </a:t>
            </a:r>
            <a:r>
              <a:rPr lang="en-GB" sz="2200" dirty="0">
                <a:solidFill>
                  <a:schemeClr val="tx2"/>
                </a:solidFill>
              </a:rPr>
              <a:t>the benefits of warming up and cooling down</a:t>
            </a:r>
          </a:p>
          <a:p>
            <a:pPr marL="0" indent="0">
              <a:buNone/>
            </a:pP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48257"/>
            <a:ext cx="2915816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7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68760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ym typeface="Wingdings"/>
              </a:rPr>
              <a:t>Definition – </a:t>
            </a:r>
          </a:p>
          <a:p>
            <a:endParaRPr lang="en-GB" sz="2400" b="1" dirty="0">
              <a:sym typeface="Wingdings"/>
            </a:endParaRPr>
          </a:p>
          <a:p>
            <a:r>
              <a:rPr lang="en-GB" sz="2400" dirty="0" smtClean="0">
                <a:sym typeface="Wingdings"/>
              </a:rPr>
              <a:t>The ability to meet or cope with the demands of the environment.</a:t>
            </a:r>
            <a:endParaRPr lang="en-GB" sz="2400" dirty="0"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ym typeface="Wingding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pic>
        <p:nvPicPr>
          <p:cNvPr id="8" name="Picture 7" descr="Image result for FITNESS spo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9" y="3736582"/>
            <a:ext cx="4464496" cy="27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FITNES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7"/>
            <a:ext cx="4478689" cy="2247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148064" y="2770"/>
            <a:ext cx="3213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LO1 – ALL </a:t>
            </a:r>
            <a:r>
              <a:rPr lang="en-GB" sz="1400" dirty="0" smtClean="0"/>
              <a:t>should </a:t>
            </a:r>
            <a:r>
              <a:rPr lang="en-GB" sz="1400" dirty="0"/>
              <a:t>be able to define the terms health and fitness</a:t>
            </a:r>
          </a:p>
          <a:p>
            <a:r>
              <a:rPr lang="en-GB" sz="1400" b="1" dirty="0" smtClean="0"/>
              <a:t>LO2 – MOST </a:t>
            </a:r>
            <a:r>
              <a:rPr lang="en-GB" sz="1400" dirty="0" smtClean="0"/>
              <a:t>should </a:t>
            </a:r>
            <a:r>
              <a:rPr lang="en-GB" sz="1400" dirty="0"/>
              <a:t>be able to describe the relationship between </a:t>
            </a:r>
            <a:r>
              <a:rPr lang="en-GB" sz="1400" dirty="0" smtClean="0"/>
              <a:t>them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790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6876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Which of the following pictures represent ‘health’ and which ones represent ‘fitness’?</a:t>
            </a:r>
            <a:endParaRPr lang="en-GB" sz="2400" dirty="0"/>
          </a:p>
        </p:txBody>
      </p:sp>
      <p:pic>
        <p:nvPicPr>
          <p:cNvPr id="7" name="Picture 6" descr="Image result for FITNESS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33843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health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34" y="2276872"/>
            <a:ext cx="330236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fitness traini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19"/>
            <a:ext cx="4330482" cy="170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health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34" y="4509120"/>
            <a:ext cx="3491291" cy="17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148064" y="2770"/>
            <a:ext cx="3213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LO1 – ALL </a:t>
            </a:r>
            <a:r>
              <a:rPr lang="en-GB" sz="1400" dirty="0" smtClean="0"/>
              <a:t>should </a:t>
            </a:r>
            <a:r>
              <a:rPr lang="en-GB" sz="1400" dirty="0"/>
              <a:t>be able to define the terms health and fitness</a:t>
            </a:r>
          </a:p>
          <a:p>
            <a:r>
              <a:rPr lang="en-GB" sz="1400" b="1" dirty="0" smtClean="0"/>
              <a:t>LO2 – MOST </a:t>
            </a:r>
            <a:r>
              <a:rPr lang="en-GB" sz="1400" dirty="0" smtClean="0"/>
              <a:t>should </a:t>
            </a:r>
            <a:r>
              <a:rPr lang="en-GB" sz="1400" dirty="0"/>
              <a:t>be able to describe the relationship between </a:t>
            </a:r>
            <a:r>
              <a:rPr lang="en-GB" sz="1400" dirty="0" smtClean="0"/>
              <a:t>them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80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400600" cy="872067"/>
          </a:xfrm>
        </p:spPr>
        <p:txBody>
          <a:bodyPr>
            <a:noAutofit/>
          </a:bodyPr>
          <a:lstStyle/>
          <a:p>
            <a:r>
              <a:rPr lang="en-GB" sz="3200" dirty="0" smtClean="0"/>
              <a:t>Relationship between health &amp; fitness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6876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ym typeface="Wingdings"/>
              </a:rPr>
              <a:t>When you are fit you are physically healthy.  Being unhealthy doesn’t necessarily mean you are unfit.</a:t>
            </a: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sp>
        <p:nvSpPr>
          <p:cNvPr id="7" name="Oval Callout 6"/>
          <p:cNvSpPr/>
          <p:nvPr/>
        </p:nvSpPr>
        <p:spPr>
          <a:xfrm>
            <a:off x="323528" y="2232345"/>
            <a:ext cx="4176463" cy="3418735"/>
          </a:xfrm>
          <a:prstGeom prst="wedgeEllipseCallout">
            <a:avLst>
              <a:gd name="adj1" fmla="val 44452"/>
              <a:gd name="adj2" fmla="val -5146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en-GB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GB" sz="2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oor health can mean you are too unwell to improve your fitness. By improving your fitness you can improve physical health. For example, swimming can relieve back pain.</a:t>
            </a:r>
            <a:endParaRPr lang="en-GB" sz="20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716016" y="2232345"/>
            <a:ext cx="4248472" cy="3284887"/>
          </a:xfrm>
          <a:prstGeom prst="wedgeEllipseCallout">
            <a:avLst>
              <a:gd name="adj1" fmla="val -47985"/>
              <a:gd name="adj2" fmla="val -4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 </a:t>
            </a:r>
            <a:r>
              <a:rPr lang="en-GB" sz="2000" dirty="0" smtClean="0">
                <a:solidFill>
                  <a:schemeClr val="bg1"/>
                </a:solidFill>
                <a:effectLst/>
                <a:ea typeface="Calibri"/>
                <a:cs typeface="Times New Roman"/>
              </a:rPr>
              <a:t>All individuals require a general level of health and fitness to carry out everyday tasks, e.g. climbing the stairs </a:t>
            </a:r>
            <a:endParaRPr lang="en-GB" sz="20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770"/>
            <a:ext cx="3213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LO1 – ALL </a:t>
            </a:r>
            <a:r>
              <a:rPr lang="en-GB" sz="1400" dirty="0" smtClean="0"/>
              <a:t>should </a:t>
            </a:r>
            <a:r>
              <a:rPr lang="en-GB" sz="1400" dirty="0"/>
              <a:t>be able to define the terms health and fitness</a:t>
            </a:r>
          </a:p>
          <a:p>
            <a:r>
              <a:rPr lang="en-GB" sz="1400" b="1" dirty="0" smtClean="0"/>
              <a:t>LO2 – MOST </a:t>
            </a:r>
            <a:r>
              <a:rPr lang="en-GB" sz="1400" dirty="0" smtClean="0"/>
              <a:t>should </a:t>
            </a:r>
            <a:r>
              <a:rPr lang="en-GB" sz="1400" dirty="0"/>
              <a:t>be able to describe the relationship between </a:t>
            </a:r>
            <a:r>
              <a:rPr lang="en-GB" sz="1400" dirty="0" smtClean="0"/>
              <a:t>them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7768" y="565108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ym typeface="Wingdings"/>
              </a:rPr>
              <a:t>Can you think of any other relationship between health and fitness? </a:t>
            </a:r>
          </a:p>
          <a:p>
            <a:pPr algn="ctr"/>
            <a:r>
              <a:rPr lang="en-GB" sz="2400" b="1" dirty="0" smtClean="0">
                <a:sym typeface="Wingdings"/>
              </a:rPr>
              <a:t>e.g. Mental Health  linked to physical performance / fitness …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304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Fitness </a:t>
            </a:r>
            <a:r>
              <a:rPr lang="en-GB" dirty="0"/>
              <a:t>c</a:t>
            </a:r>
            <a:r>
              <a:rPr lang="en-GB" dirty="0" smtClean="0"/>
              <a:t>omponents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077072"/>
            <a:ext cx="5292080" cy="226650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GB" b="1" dirty="0" smtClean="0"/>
              <a:t>ALL</a:t>
            </a:r>
            <a:r>
              <a:rPr lang="en-GB" dirty="0" smtClean="0"/>
              <a:t> should be able to define each of the fitness components</a:t>
            </a:r>
          </a:p>
          <a:p>
            <a:pPr>
              <a:buAutoNum type="arabicPeriod"/>
            </a:pPr>
            <a:r>
              <a:rPr lang="en-GB" b="1" dirty="0" smtClean="0"/>
              <a:t>MOST</a:t>
            </a:r>
            <a:r>
              <a:rPr lang="en-GB" dirty="0" smtClean="0"/>
              <a:t> should be able to apply each of the fitness components to a sporting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6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Consider your own sport…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Can you identify any components of fitness that may be important for your own sport?</a:t>
            </a: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C</a:t>
            </a:r>
            <a:r>
              <a:rPr lang="en-GB" sz="2400" dirty="0" smtClean="0"/>
              <a:t>an you describe what they mean?</a:t>
            </a: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Can you explain and justify why they are useful within your sport?</a:t>
            </a:r>
          </a:p>
        </p:txBody>
      </p:sp>
    </p:spTree>
    <p:extLst>
      <p:ext uri="{BB962C8B-B14F-4D97-AF65-F5344CB8AC3E}">
        <p14:creationId xmlns:p14="http://schemas.microsoft.com/office/powerpoint/2010/main" val="24472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mond 3"/>
          <p:cNvSpPr/>
          <p:nvPr/>
        </p:nvSpPr>
        <p:spPr>
          <a:xfrm>
            <a:off x="2915816" y="2209800"/>
            <a:ext cx="3052168" cy="28033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ea typeface="Calibri"/>
                <a:cs typeface="Times New Roman"/>
              </a:rPr>
              <a:t>Fitness Components</a:t>
            </a:r>
            <a:endParaRPr lang="en-GB" sz="2000" dirty="0">
              <a:effectLst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384" y="1169476"/>
            <a:ext cx="10278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Agility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441900" y="1169475"/>
            <a:ext cx="10182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Speed</a:t>
            </a:r>
            <a:endParaRPr lang="en-GB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6277183" y="1415696"/>
            <a:ext cx="1342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Strength</a:t>
            </a:r>
            <a:endParaRPr lang="en-GB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2545502"/>
            <a:ext cx="2062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Reaction time</a:t>
            </a:r>
            <a:endParaRPr lang="en-GB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6482360" y="3771975"/>
            <a:ext cx="26709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 smtClean="0"/>
              <a:t>Power/explosive</a:t>
            </a:r>
          </a:p>
          <a:p>
            <a:pPr algn="ctr"/>
            <a:r>
              <a:rPr lang="en-GB" sz="2600" dirty="0" smtClean="0"/>
              <a:t>strength </a:t>
            </a:r>
          </a:p>
          <a:p>
            <a:pPr algn="ctr"/>
            <a:r>
              <a:rPr lang="en-GB" sz="2600" dirty="0" smtClean="0"/>
              <a:t>(anaerobic power)</a:t>
            </a:r>
            <a:endParaRPr lang="en-GB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8625" y="5858259"/>
            <a:ext cx="14652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Flexibility</a:t>
            </a:r>
            <a:endParaRPr lang="en-GB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07477" y="5587339"/>
            <a:ext cx="16253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 smtClean="0"/>
              <a:t>Muscular</a:t>
            </a:r>
          </a:p>
          <a:p>
            <a:pPr algn="ctr"/>
            <a:r>
              <a:rPr lang="en-GB" sz="2600" dirty="0" smtClean="0"/>
              <a:t>endurance</a:t>
            </a:r>
            <a:endParaRPr lang="en-GB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39" y="3212976"/>
            <a:ext cx="23358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 smtClean="0"/>
              <a:t>Cardiovascular</a:t>
            </a:r>
          </a:p>
          <a:p>
            <a:pPr algn="ctr"/>
            <a:r>
              <a:rPr lang="en-GB" sz="2600" dirty="0"/>
              <a:t>e</a:t>
            </a:r>
            <a:r>
              <a:rPr lang="en-GB" sz="2600" dirty="0" smtClean="0"/>
              <a:t>ndurance</a:t>
            </a:r>
          </a:p>
          <a:p>
            <a:pPr algn="ctr"/>
            <a:r>
              <a:rPr lang="en-GB" sz="2600" dirty="0" smtClean="0"/>
              <a:t>(aerobic power)</a:t>
            </a:r>
            <a:endParaRPr lang="en-GB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6816" y="5323373"/>
            <a:ext cx="19515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Coordination</a:t>
            </a:r>
            <a:endParaRPr lang="en-GB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870470" y="1886974"/>
            <a:ext cx="1244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Balance</a:t>
            </a:r>
            <a:endParaRPr lang="en-GB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8164" y="672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LO1. </a:t>
            </a:r>
            <a:r>
              <a:rPr lang="en-GB" sz="1300" b="1" dirty="0" smtClean="0"/>
              <a:t>ALL</a:t>
            </a:r>
            <a:r>
              <a:rPr lang="en-GB" sz="1300" dirty="0" smtClean="0"/>
              <a:t> </a:t>
            </a:r>
            <a:r>
              <a:rPr lang="en-GB" sz="1400" dirty="0" smtClean="0"/>
              <a:t>should </a:t>
            </a:r>
            <a:r>
              <a:rPr lang="en-GB" sz="1400" dirty="0"/>
              <a:t>be able to define each of the fitness components</a:t>
            </a:r>
          </a:p>
          <a:p>
            <a:r>
              <a:rPr lang="en-GB" sz="1300" dirty="0" smtClean="0"/>
              <a:t>LO2. </a:t>
            </a:r>
            <a:r>
              <a:rPr lang="en-GB" sz="1400" b="1" dirty="0"/>
              <a:t>MOST</a:t>
            </a:r>
            <a:r>
              <a:rPr lang="en-GB" sz="1400" dirty="0"/>
              <a:t> should be able to apply each of the fitness components to a sporting example</a:t>
            </a:r>
          </a:p>
        </p:txBody>
      </p:sp>
    </p:spTree>
    <p:extLst>
      <p:ext uri="{BB962C8B-B14F-4D97-AF65-F5344CB8AC3E}">
        <p14:creationId xmlns:p14="http://schemas.microsoft.com/office/powerpoint/2010/main" val="21890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Ability to move and change direction at speed, whilst maintaining control.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5121" name="Picture 1" descr="108183166_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3"/>
            <a:ext cx="2736304" cy="367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5126" name="Picture 6" descr="Image result for side stepping in rugb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77436"/>
            <a:ext cx="4392488" cy="27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8164" y="672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LO1. </a:t>
            </a:r>
            <a:r>
              <a:rPr lang="en-GB" sz="1300" b="1" dirty="0" smtClean="0"/>
              <a:t>ALL</a:t>
            </a:r>
            <a:r>
              <a:rPr lang="en-GB" sz="1300" dirty="0" smtClean="0"/>
              <a:t> </a:t>
            </a:r>
            <a:r>
              <a:rPr lang="en-GB" sz="1400" dirty="0" smtClean="0"/>
              <a:t>should </a:t>
            </a:r>
            <a:r>
              <a:rPr lang="en-GB" sz="1400" dirty="0"/>
              <a:t>be able to define each of the fitness components</a:t>
            </a:r>
          </a:p>
          <a:p>
            <a:r>
              <a:rPr lang="en-GB" sz="1300" dirty="0" smtClean="0"/>
              <a:t>LO2. </a:t>
            </a:r>
            <a:r>
              <a:rPr lang="en-GB" sz="1400" b="1" dirty="0"/>
              <a:t>MOST</a:t>
            </a:r>
            <a:r>
              <a:rPr lang="en-GB" sz="1400" dirty="0"/>
              <a:t> should be able to apply each of the fitness components to a sporting example</a:t>
            </a:r>
          </a:p>
        </p:txBody>
      </p:sp>
    </p:spTree>
    <p:extLst>
      <p:ext uri="{BB962C8B-B14F-4D97-AF65-F5344CB8AC3E}">
        <p14:creationId xmlns:p14="http://schemas.microsoft.com/office/powerpoint/2010/main" val="1790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The ability to keep the body stable by maintaining the centre of mass over the base of support.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Two </a:t>
            </a:r>
            <a:r>
              <a:rPr lang="en-GB" sz="2400" b="1" dirty="0"/>
              <a:t>types of balance – </a:t>
            </a:r>
          </a:p>
          <a:p>
            <a:pPr marL="457200" indent="-457200">
              <a:buAutoNum type="arabicPeriod"/>
            </a:pPr>
            <a:r>
              <a:rPr lang="en-GB" sz="2400" dirty="0"/>
              <a:t>Static (no movement)</a:t>
            </a:r>
          </a:p>
          <a:p>
            <a:pPr marL="457200" indent="-457200">
              <a:buAutoNum type="arabicPeriod"/>
            </a:pPr>
            <a:r>
              <a:rPr lang="en-GB" sz="2400" dirty="0"/>
              <a:t>Dynamic (movement</a:t>
            </a:r>
            <a:r>
              <a:rPr lang="en-GB" sz="2400" dirty="0" smtClean="0"/>
              <a:t>)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Can you apply this to a sporting example?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8164" y="672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LO1. </a:t>
            </a:r>
            <a:r>
              <a:rPr lang="en-GB" sz="1300" b="1" dirty="0" smtClean="0"/>
              <a:t>ALL</a:t>
            </a:r>
            <a:r>
              <a:rPr lang="en-GB" sz="1300" dirty="0" smtClean="0"/>
              <a:t> </a:t>
            </a:r>
            <a:r>
              <a:rPr lang="en-GB" sz="1400" dirty="0" smtClean="0"/>
              <a:t>should </a:t>
            </a:r>
            <a:r>
              <a:rPr lang="en-GB" sz="1400" dirty="0"/>
              <a:t>be able to define each of the fitness components</a:t>
            </a:r>
          </a:p>
          <a:p>
            <a:r>
              <a:rPr lang="en-GB" sz="1300" dirty="0" smtClean="0"/>
              <a:t>LO2. </a:t>
            </a:r>
            <a:r>
              <a:rPr lang="en-GB" sz="1400" b="1" dirty="0"/>
              <a:t>MOST</a:t>
            </a:r>
            <a:r>
              <a:rPr lang="en-GB" sz="1400" dirty="0"/>
              <a:t> should be able to apply each of the fitness components to a sporting example</a:t>
            </a:r>
          </a:p>
        </p:txBody>
      </p:sp>
    </p:spTree>
    <p:extLst>
      <p:ext uri="{BB962C8B-B14F-4D97-AF65-F5344CB8AC3E}">
        <p14:creationId xmlns:p14="http://schemas.microsoft.com/office/powerpoint/2010/main" val="26436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6146" name="Picture 2" descr="Image result for cartwheel gymnast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29" y="2561276"/>
            <a:ext cx="6226526" cy="26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headstand gymnastics ma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9" y="2060848"/>
            <a:ext cx="2840661" cy="42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8164" y="672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LO1. </a:t>
            </a:r>
            <a:r>
              <a:rPr lang="en-GB" sz="1300" b="1" dirty="0" smtClean="0"/>
              <a:t>ALL</a:t>
            </a:r>
            <a:r>
              <a:rPr lang="en-GB" sz="1300" dirty="0" smtClean="0"/>
              <a:t> </a:t>
            </a:r>
            <a:r>
              <a:rPr lang="en-GB" sz="1400" dirty="0" smtClean="0"/>
              <a:t>should </a:t>
            </a:r>
            <a:r>
              <a:rPr lang="en-GB" sz="1400" dirty="0"/>
              <a:t>be able to define each of the fitness components</a:t>
            </a:r>
          </a:p>
          <a:p>
            <a:r>
              <a:rPr lang="en-GB" sz="1300" dirty="0" smtClean="0"/>
              <a:t>LO2. </a:t>
            </a:r>
            <a:r>
              <a:rPr lang="en-GB" sz="1400" b="1" dirty="0"/>
              <a:t>MOST</a:t>
            </a:r>
            <a:r>
              <a:rPr lang="en-GB" sz="1400" dirty="0"/>
              <a:t> should be able to apply each of the fitness components to a sporting example</a:t>
            </a:r>
          </a:p>
        </p:txBody>
      </p:sp>
    </p:spTree>
    <p:extLst>
      <p:ext uri="{BB962C8B-B14F-4D97-AF65-F5344CB8AC3E}">
        <p14:creationId xmlns:p14="http://schemas.microsoft.com/office/powerpoint/2010/main" val="5092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CARDIOVASCULAR</a:t>
            </a:r>
            <a:br>
              <a:rPr lang="en-GB" sz="3200" dirty="0" smtClean="0"/>
            </a:br>
            <a:r>
              <a:rPr lang="en-GB" sz="3200" dirty="0" smtClean="0"/>
              <a:t>ENDURANCE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Also known as ‘aerobic power’.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Definition –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Ability of the heart and lungs to supply oxygen to the working muscles.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8164" y="672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LO1. </a:t>
            </a:r>
            <a:r>
              <a:rPr lang="en-GB" sz="1300" b="1" dirty="0" smtClean="0"/>
              <a:t>ALL</a:t>
            </a:r>
            <a:r>
              <a:rPr lang="en-GB" sz="1300" dirty="0" smtClean="0"/>
              <a:t> </a:t>
            </a:r>
            <a:r>
              <a:rPr lang="en-GB" sz="1400" dirty="0" smtClean="0"/>
              <a:t>should </a:t>
            </a:r>
            <a:r>
              <a:rPr lang="en-GB" sz="1400" dirty="0"/>
              <a:t>be able to define each of the fitness components</a:t>
            </a:r>
          </a:p>
          <a:p>
            <a:r>
              <a:rPr lang="en-GB" sz="1300" dirty="0" smtClean="0"/>
              <a:t>LO2. </a:t>
            </a:r>
            <a:r>
              <a:rPr lang="en-GB" sz="1400" b="1" dirty="0"/>
              <a:t>MOST</a:t>
            </a:r>
            <a:r>
              <a:rPr lang="en-GB" sz="1400" dirty="0"/>
              <a:t> should be able to apply each of the fitness components to a sporting example</a:t>
            </a:r>
          </a:p>
        </p:txBody>
      </p:sp>
    </p:spTree>
    <p:extLst>
      <p:ext uri="{BB962C8B-B14F-4D97-AF65-F5344CB8AC3E}">
        <p14:creationId xmlns:p14="http://schemas.microsoft.com/office/powerpoint/2010/main" val="18195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039106"/>
            <a:ext cx="7772400" cy="1470025"/>
          </a:xfrm>
        </p:spPr>
        <p:txBody>
          <a:bodyPr/>
          <a:lstStyle/>
          <a:p>
            <a:r>
              <a:rPr lang="en-GB" dirty="0" smtClean="0"/>
              <a:t>Warming up and cooling down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776" y="4149080"/>
            <a:ext cx="5292080" cy="2266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tx2"/>
                </a:solidFill>
              </a:rPr>
              <a:t>Learning outcomes:</a:t>
            </a:r>
          </a:p>
          <a:p>
            <a:pPr>
              <a:buAutoNum type="arabicPeriod"/>
            </a:pPr>
            <a:r>
              <a:rPr lang="en-GB" sz="2200" b="1" dirty="0" smtClean="0">
                <a:solidFill>
                  <a:schemeClr val="tx2"/>
                </a:solidFill>
              </a:rPr>
              <a:t>ALL</a:t>
            </a:r>
            <a:r>
              <a:rPr lang="en-GB" sz="2200" dirty="0" smtClean="0">
                <a:solidFill>
                  <a:schemeClr val="tx2"/>
                </a:solidFill>
              </a:rPr>
              <a:t> should be able to describe </a:t>
            </a:r>
            <a:r>
              <a:rPr lang="en-GB" sz="2200" dirty="0">
                <a:solidFill>
                  <a:schemeClr val="tx2"/>
                </a:solidFill>
              </a:rPr>
              <a:t>the parts of a warm up and a cool </a:t>
            </a:r>
            <a:r>
              <a:rPr lang="en-GB" sz="2200" dirty="0" smtClean="0">
                <a:solidFill>
                  <a:schemeClr val="tx2"/>
                </a:solidFill>
              </a:rPr>
              <a:t>down</a:t>
            </a:r>
            <a:endParaRPr lang="en-GB" sz="2200" dirty="0">
              <a:solidFill>
                <a:schemeClr val="tx2"/>
              </a:solidFill>
            </a:endParaRPr>
          </a:p>
          <a:p>
            <a:pPr>
              <a:buAutoNum type="arabicPeriod"/>
            </a:pPr>
            <a:r>
              <a:rPr lang="en-GB" sz="2200" b="1" dirty="0" smtClean="0">
                <a:solidFill>
                  <a:schemeClr val="tx2"/>
                </a:solidFill>
              </a:rPr>
              <a:t>MOST</a:t>
            </a:r>
            <a:r>
              <a:rPr lang="en-GB" sz="2200" dirty="0" smtClean="0">
                <a:solidFill>
                  <a:schemeClr val="tx2"/>
                </a:solidFill>
              </a:rPr>
              <a:t> should be able to describe </a:t>
            </a:r>
            <a:r>
              <a:rPr lang="en-GB" sz="2200" dirty="0">
                <a:solidFill>
                  <a:schemeClr val="tx2"/>
                </a:solidFill>
              </a:rPr>
              <a:t>the benefits of warming up and cooling down</a:t>
            </a:r>
          </a:p>
          <a:p>
            <a:pPr marL="0" indent="0">
              <a:buNone/>
            </a:pP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48257"/>
            <a:ext cx="2915816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3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CARDIOVASCULAR</a:t>
            </a:r>
            <a:br>
              <a:rPr lang="en-GB" sz="3200" dirty="0" smtClean="0"/>
            </a:br>
            <a:r>
              <a:rPr lang="en-GB" sz="3200" dirty="0" smtClean="0"/>
              <a:t>ENDURANCE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Also known as ‘aerobic power’.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Definition –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Ability of the heart and lungs to supply oxygen to the working muscles.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8193" name="Picture 1" descr="farah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58" y="3212976"/>
            <a:ext cx="3506042" cy="26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ngland football steven gerr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45222"/>
            <a:ext cx="4348688" cy="27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8164" y="672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LO1. </a:t>
            </a:r>
            <a:r>
              <a:rPr lang="en-GB" sz="1300" b="1" dirty="0" smtClean="0"/>
              <a:t>ALL</a:t>
            </a:r>
            <a:r>
              <a:rPr lang="en-GB" sz="1300" dirty="0" smtClean="0"/>
              <a:t> </a:t>
            </a:r>
            <a:r>
              <a:rPr lang="en-GB" sz="1400" dirty="0" smtClean="0"/>
              <a:t>should </a:t>
            </a:r>
            <a:r>
              <a:rPr lang="en-GB" sz="1400" dirty="0"/>
              <a:t>be able to define each of the fitness components</a:t>
            </a:r>
          </a:p>
          <a:p>
            <a:r>
              <a:rPr lang="en-GB" sz="1300" dirty="0" smtClean="0"/>
              <a:t>LO2. </a:t>
            </a:r>
            <a:r>
              <a:rPr lang="en-GB" sz="1400" b="1" dirty="0"/>
              <a:t>MOST</a:t>
            </a:r>
            <a:r>
              <a:rPr lang="en-GB" sz="1400" dirty="0"/>
              <a:t> should be able to apply each of the fitness components to a sporting example</a:t>
            </a:r>
          </a:p>
        </p:txBody>
      </p:sp>
    </p:spTree>
    <p:extLst>
      <p:ext uri="{BB962C8B-B14F-4D97-AF65-F5344CB8AC3E}">
        <p14:creationId xmlns:p14="http://schemas.microsoft.com/office/powerpoint/2010/main" val="15894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The ability to use two or more different parts of the body together, smoothly and efficiently.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1026" name="Picture 2" descr="Image result for andy murray tennis ser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" y="3530870"/>
            <a:ext cx="4464496" cy="29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nalty kick jonny wilkins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13" y="3570678"/>
            <a:ext cx="3941467" cy="27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The range of movement around a joint.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2050" name="Picture 2" descr="Image result for claudia fragapane gymnast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501008"/>
            <a:ext cx="5013228" cy="25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k football joe hart saving go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16" y="3515334"/>
            <a:ext cx="4749111" cy="25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Let’s check our recall…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TASK 1 </a:t>
            </a:r>
            <a:r>
              <a:rPr lang="en-GB" sz="2400" dirty="0" smtClean="0"/>
              <a:t>– complete the definitions mini test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TASK 2 </a:t>
            </a:r>
            <a:r>
              <a:rPr lang="en-GB" sz="2400" dirty="0" smtClean="0"/>
              <a:t>– add in any corrections from your class notes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TASK 3 </a:t>
            </a:r>
            <a:r>
              <a:rPr lang="en-GB" sz="2400" dirty="0" smtClean="0"/>
              <a:t>– reflect on your understanding/recall and set one target for improvement</a:t>
            </a:r>
            <a:endParaRPr lang="en-GB" sz="2400" dirty="0"/>
          </a:p>
        </p:txBody>
      </p:sp>
      <p:pic>
        <p:nvPicPr>
          <p:cNvPr id="8194" name="Picture 2" descr="Image result for check understanding ic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2276500" cy="22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/>
              <a:t>MUSCULAR ENDURANCE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The ability of a muscle or muscle group to undergo repeated contractions, avoiding fatigue (similar to dynamic strength).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3074" name="Picture 2" descr="Image result for laura trott cycl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598"/>
            <a:ext cx="4778102" cy="30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ouis smith pommel horse 201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16" y="3502598"/>
            <a:ext cx="4725804" cy="30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Also known as explosive strength/anaerobic power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A combination of maximum speed and maximum strength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Power = strength X speed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4493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high jump katarina run up rio 20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" y="1962638"/>
            <a:ext cx="5063333" cy="34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4098" name="Picture 2" descr="Image result for usain bolt blocks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9975"/>
            <a:ext cx="4619112" cy="31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REACTION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The time taken to respond to a stimulus.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7" name="Picture 2" descr="Image result for saving a goal in field hocke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" y="3197149"/>
            <a:ext cx="4432037" cy="32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100m starting block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33" y="3197149"/>
            <a:ext cx="5785214" cy="32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8" y="1268760"/>
            <a:ext cx="886189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Consider each of the fitness components that we have covered so far…</a:t>
            </a:r>
          </a:p>
          <a:p>
            <a:endParaRPr lang="en-GB" sz="2400" dirty="0"/>
          </a:p>
          <a:p>
            <a:r>
              <a:rPr lang="en-GB" sz="2400" dirty="0" smtClean="0"/>
              <a:t>Evaluate yourself for each of the fitness components (rate yourself out of 10)</a:t>
            </a:r>
          </a:p>
          <a:p>
            <a:endParaRPr lang="en-GB" sz="2400" dirty="0"/>
          </a:p>
          <a:p>
            <a:r>
              <a:rPr lang="en-GB" sz="2400" dirty="0" smtClean="0"/>
              <a:t>Justify the importance of them for your main sport</a:t>
            </a:r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Extension</a:t>
            </a:r>
            <a:r>
              <a:rPr lang="en-GB" sz="2400" dirty="0" smtClean="0"/>
              <a:t> – how could coordination and flexibility be tested?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97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Ability to overcome resistance.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Four types of strength – 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Maximal strength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Static strength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Explosive strength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Dynamic strength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261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warm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8" y="1268760"/>
            <a:ext cx="886189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Overall </a:t>
            </a:r>
            <a:r>
              <a:rPr lang="en-GB" sz="2400" b="1" dirty="0">
                <a:solidFill>
                  <a:srgbClr val="7030A0"/>
                </a:solidFill>
              </a:rPr>
              <a:t>aim </a:t>
            </a:r>
            <a:r>
              <a:rPr lang="en-GB" sz="2400" dirty="0">
                <a:solidFill>
                  <a:srgbClr val="7030A0"/>
                </a:solidFill>
              </a:rPr>
              <a:t>– to increase the amount of oxygen to the working muscles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Gradual pulse raising activity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Stretching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Skill based practice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Mental preparation</a:t>
            </a:r>
          </a:p>
          <a:p>
            <a:pPr marL="457200" indent="-45720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074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Ability to overcome resistance.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Four types of strength – 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Maximal strength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Static strength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Explosive strength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Dynamic strength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1026" name="Picture 2" descr="Image result for weight lifting g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10" y="2924944"/>
            <a:ext cx="4392488" cy="24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ings gymnastic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268760"/>
            <a:ext cx="3177856" cy="16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hot put gb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41168"/>
            <a:ext cx="3652132" cy="20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aura trott cycli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33" y="4941168"/>
            <a:ext cx="3456384" cy="2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400" b="1" dirty="0" smtClean="0"/>
              <a:t>Maximal strength</a:t>
            </a:r>
          </a:p>
          <a:p>
            <a:pPr marL="0" indent="0">
              <a:buNone/>
            </a:pPr>
            <a:r>
              <a:rPr lang="en-GB" sz="2400" dirty="0" smtClean="0"/>
              <a:t>Greatest force possible in a single maximum muscle contraction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7" name="Picture 2" descr="Image result for weight lifting g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05" y="2492896"/>
            <a:ext cx="6707679" cy="371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2. Static strength</a:t>
            </a:r>
          </a:p>
          <a:p>
            <a:pPr marL="0" indent="0">
              <a:buNone/>
            </a:pPr>
            <a:r>
              <a:rPr lang="en-GB" sz="2400" dirty="0" smtClean="0"/>
              <a:t>Amount of force exerted on an object you cannot move.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8" name="Picture 4" descr="Image result for rings gymnast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467190"/>
            <a:ext cx="6120680" cy="34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3. Explosive strength</a:t>
            </a:r>
          </a:p>
          <a:p>
            <a:pPr marL="0" indent="0">
              <a:buNone/>
            </a:pPr>
            <a:r>
              <a:rPr lang="en-GB" sz="2400" dirty="0" smtClean="0"/>
              <a:t>Amount of force exerted in one quick muscle contraction.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8" name="Picture 8" descr="Image result for shot put g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51" y="2636912"/>
            <a:ext cx="62726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4.  Dynamic strength </a:t>
            </a:r>
            <a:r>
              <a:rPr lang="en-GB" sz="2400" dirty="0" smtClean="0"/>
              <a:t>(similar to muscular endurance)</a:t>
            </a:r>
          </a:p>
          <a:p>
            <a:pPr marL="0" indent="0">
              <a:buNone/>
            </a:pPr>
            <a:r>
              <a:rPr lang="en-GB" sz="2400" dirty="0" smtClean="0"/>
              <a:t>Amount of force that can be exerted repeatedly by a muscle.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8" name="Picture 2" descr="Image result for laura trott cycl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13" y="2491234"/>
            <a:ext cx="5758573" cy="36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7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Definition – </a:t>
            </a:r>
          </a:p>
          <a:p>
            <a:pPr marL="0" indent="0">
              <a:buNone/>
            </a:pPr>
            <a:r>
              <a:rPr lang="en-GB" sz="2400" dirty="0" smtClean="0"/>
              <a:t>The maximum rate at which an individual is able to perform a movement in a period of time.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Can you apply this to a sporting example?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1026" name="Picture 2" descr="Image result for rugby try score sprin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3324"/>
            <a:ext cx="4842745" cy="272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ng jump gb olympics run u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66" y="3633324"/>
            <a:ext cx="4095592" cy="270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79" y="4149080"/>
            <a:ext cx="5245152" cy="2266502"/>
          </a:xfrm>
        </p:spPr>
        <p:txBody>
          <a:bodyPr/>
          <a:lstStyle/>
          <a:p>
            <a:pPr>
              <a:buAutoNum type="arabicPeriod"/>
            </a:pPr>
            <a:r>
              <a:rPr lang="en-GB" b="1" dirty="0" smtClean="0"/>
              <a:t>ALL</a:t>
            </a:r>
            <a:r>
              <a:rPr lang="en-GB" dirty="0" smtClean="0"/>
              <a:t> should be able to identify two types of data</a:t>
            </a:r>
          </a:p>
          <a:p>
            <a:pPr>
              <a:buAutoNum type="arabicPeriod"/>
            </a:pPr>
            <a:r>
              <a:rPr lang="en-GB" b="1" dirty="0" smtClean="0"/>
              <a:t>MOST</a:t>
            </a:r>
            <a:r>
              <a:rPr lang="en-GB" dirty="0" smtClean="0"/>
              <a:t> should be able to describe how data can be collected for fitness testing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LO1 – ALL </a:t>
            </a:r>
            <a:r>
              <a:rPr lang="en-GB" sz="3300" b="0" dirty="0" smtClean="0"/>
              <a:t>should </a:t>
            </a:r>
            <a:r>
              <a:rPr lang="en-GB" sz="3300" b="0" dirty="0"/>
              <a:t>be able to identify two types of </a:t>
            </a:r>
            <a:r>
              <a:rPr lang="en-GB" sz="3300" b="0" dirty="0" smtClean="0"/>
              <a:t>data</a:t>
            </a:r>
            <a:endParaRPr lang="en-GB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780928"/>
            <a:ext cx="288032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55976" y="1484784"/>
            <a:ext cx="504056" cy="1296144"/>
          </a:xfrm>
          <a:prstGeom prst="downArrow">
            <a:avLst>
              <a:gd name="adj1" fmla="val 32847"/>
              <a:gd name="adj2" fmla="val 72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48064" y="2780928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4879" y="3789040"/>
            <a:ext cx="388843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Focuses on measuring things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Involves numbers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Gives you an objective answer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4008" y="3781069"/>
            <a:ext cx="424847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Focuses on understanding things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Involves descriptions/opinions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Gives you an subjective answer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41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79" y="4149080"/>
            <a:ext cx="5389168" cy="2266502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n-GB" b="1" dirty="0" smtClean="0"/>
              <a:t>ALL</a:t>
            </a:r>
            <a:r>
              <a:rPr lang="en-GB" dirty="0" smtClean="0"/>
              <a:t> should be able to describe </a:t>
            </a:r>
            <a:r>
              <a:rPr lang="en-GB" dirty="0"/>
              <a:t>the fitness test for </a:t>
            </a:r>
            <a:r>
              <a:rPr lang="en-GB" dirty="0" smtClean="0"/>
              <a:t>agility and balance.</a:t>
            </a:r>
          </a:p>
          <a:p>
            <a:pPr>
              <a:buAutoNum type="arabicPeriod"/>
            </a:pPr>
            <a:r>
              <a:rPr lang="en-GB" b="1" dirty="0" smtClean="0"/>
              <a:t>MOST</a:t>
            </a:r>
            <a:r>
              <a:rPr lang="en-GB" dirty="0" smtClean="0"/>
              <a:t> should be able to evaluate if the fitness tests are relevant to performers in different sporting activities.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2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Agility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Illinois Agility </a:t>
            </a:r>
            <a:r>
              <a:rPr lang="en-GB" sz="2400" dirty="0">
                <a:solidFill>
                  <a:srgbClr val="0070C0"/>
                </a:solidFill>
              </a:rPr>
              <a:t>T</a:t>
            </a:r>
            <a:r>
              <a:rPr lang="en-GB" sz="2400" dirty="0" smtClean="0">
                <a:solidFill>
                  <a:srgbClr val="0070C0"/>
                </a:solidFill>
              </a:rPr>
              <a:t>est</a:t>
            </a:r>
          </a:p>
        </p:txBody>
      </p:sp>
      <p:pic>
        <p:nvPicPr>
          <p:cNvPr id="10242" name="Picture 2" descr="Image result for illinois agility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92978"/>
            <a:ext cx="5328592" cy="51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29272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LO1 – ALL </a:t>
            </a:r>
            <a:r>
              <a:rPr lang="en-GB" sz="1200" dirty="0" smtClean="0"/>
              <a:t>should </a:t>
            </a:r>
            <a:r>
              <a:rPr lang="en-GB" sz="1200" dirty="0"/>
              <a:t>be able to describe the fitness test for agility and balance.</a:t>
            </a:r>
          </a:p>
          <a:p>
            <a:r>
              <a:rPr lang="en-GB" sz="1200" b="1" dirty="0" smtClean="0"/>
              <a:t>LO2 – MOST </a:t>
            </a:r>
            <a:r>
              <a:rPr lang="en-GB" sz="1200" dirty="0" smtClean="0"/>
              <a:t>should </a:t>
            </a:r>
            <a:r>
              <a:rPr lang="en-GB" sz="1200" dirty="0"/>
              <a:t>be able to evaluate if the fitness tests are relevant to performers in different sporting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7595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cool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8" y="1196752"/>
            <a:ext cx="886189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7030A0"/>
                </a:solidFill>
              </a:rPr>
              <a:t>Overall aim </a:t>
            </a:r>
            <a:r>
              <a:rPr lang="en-GB" sz="2400" dirty="0">
                <a:solidFill>
                  <a:srgbClr val="7030A0"/>
                </a:solidFill>
              </a:rPr>
              <a:t>– gradual reduction in </a:t>
            </a:r>
            <a:r>
              <a:rPr lang="en-GB" sz="2400" dirty="0" smtClean="0">
                <a:solidFill>
                  <a:srgbClr val="7030A0"/>
                </a:solidFill>
              </a:rPr>
              <a:t>intensity</a:t>
            </a:r>
          </a:p>
          <a:p>
            <a:pPr marL="0" indent="0">
              <a:buNone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Maintain elevated breathing and heart rate, e.g. jogging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Stretching</a:t>
            </a:r>
          </a:p>
          <a:p>
            <a:pPr marL="457200" indent="-45720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46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Balance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Stork Balance Test</a:t>
            </a:r>
          </a:p>
        </p:txBody>
      </p:sp>
      <p:pic>
        <p:nvPicPr>
          <p:cNvPr id="11266" name="Picture 2" descr="Image result for stork balance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2160240" cy="51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29272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LO1 – ALL </a:t>
            </a:r>
            <a:r>
              <a:rPr lang="en-GB" sz="1200" dirty="0" smtClean="0"/>
              <a:t>should </a:t>
            </a:r>
            <a:r>
              <a:rPr lang="en-GB" sz="1200" dirty="0"/>
              <a:t>be able to describe the fitness test for agility and balance.</a:t>
            </a:r>
          </a:p>
          <a:p>
            <a:r>
              <a:rPr lang="en-GB" sz="1200" b="1" dirty="0" smtClean="0"/>
              <a:t>LO2 – MOST </a:t>
            </a:r>
            <a:r>
              <a:rPr lang="en-GB" sz="1200" dirty="0" smtClean="0"/>
              <a:t>should </a:t>
            </a:r>
            <a:r>
              <a:rPr lang="en-GB" sz="1200" dirty="0"/>
              <a:t>be able to evaluate if the fitness tests are relevant to performers in different sporting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703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Cardiovascular endurance (aerobic power)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Multi Stage Fitness Test</a:t>
            </a:r>
          </a:p>
        </p:txBody>
      </p:sp>
      <p:pic>
        <p:nvPicPr>
          <p:cNvPr id="12290" name="Picture 2" descr="Image result for multi stage fitness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635438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29272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LO1 – ALL </a:t>
            </a:r>
            <a:r>
              <a:rPr lang="en-GB" sz="1200" dirty="0" smtClean="0"/>
              <a:t>should </a:t>
            </a:r>
            <a:r>
              <a:rPr lang="en-GB" sz="1200" dirty="0"/>
              <a:t>be able to describe the fitness test for agility and balance.</a:t>
            </a:r>
          </a:p>
          <a:p>
            <a:r>
              <a:rPr lang="en-GB" sz="1200" b="1" dirty="0" smtClean="0"/>
              <a:t>LO2 – MOST </a:t>
            </a:r>
            <a:r>
              <a:rPr lang="en-GB" sz="1200" dirty="0" smtClean="0"/>
              <a:t>should </a:t>
            </a:r>
            <a:r>
              <a:rPr lang="en-GB" sz="1200" dirty="0"/>
              <a:t>be able to evaluate if the fitness tests are relevant to performers in different sporting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5819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Coordination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Wall Toss Test</a:t>
            </a:r>
          </a:p>
        </p:txBody>
      </p:sp>
      <p:pic>
        <p:nvPicPr>
          <p:cNvPr id="6146" name="Picture 2" descr="Image result for coordination wall toss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58" y="2204864"/>
            <a:ext cx="4576814" cy="43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29272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LO1 – ALL </a:t>
            </a:r>
            <a:r>
              <a:rPr lang="en-GB" sz="1200" dirty="0" smtClean="0"/>
              <a:t>should </a:t>
            </a:r>
            <a:r>
              <a:rPr lang="en-GB" sz="1200" dirty="0"/>
              <a:t>be able to describe the fitness test for agility and balance.</a:t>
            </a:r>
          </a:p>
          <a:p>
            <a:r>
              <a:rPr lang="en-GB" sz="1200" b="1" dirty="0" smtClean="0"/>
              <a:t>LO2 – MOST </a:t>
            </a:r>
            <a:r>
              <a:rPr lang="en-GB" sz="1200" dirty="0" smtClean="0"/>
              <a:t>should </a:t>
            </a:r>
            <a:r>
              <a:rPr lang="en-GB" sz="1200" dirty="0"/>
              <a:t>be able to evaluate if the fitness tests are relevant to performers in different sporting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0328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Flexibility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Sit and Reach Test</a:t>
            </a:r>
          </a:p>
        </p:txBody>
      </p:sp>
      <p:pic>
        <p:nvPicPr>
          <p:cNvPr id="8194" name="Picture 2" descr="Image result for sit and reach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85402"/>
            <a:ext cx="6120680" cy="36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29272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LO1 – ALL </a:t>
            </a:r>
            <a:r>
              <a:rPr lang="en-GB" sz="1200" dirty="0" smtClean="0"/>
              <a:t>should </a:t>
            </a:r>
            <a:r>
              <a:rPr lang="en-GB" sz="1200" dirty="0"/>
              <a:t>be able to describe the fitness test for agility and balance.</a:t>
            </a:r>
          </a:p>
          <a:p>
            <a:r>
              <a:rPr lang="en-GB" sz="1200" b="1" dirty="0" smtClean="0"/>
              <a:t>LO2 – MOST </a:t>
            </a:r>
            <a:r>
              <a:rPr lang="en-GB" sz="1200" dirty="0" smtClean="0"/>
              <a:t>should </a:t>
            </a:r>
            <a:r>
              <a:rPr lang="en-GB" sz="1200" dirty="0"/>
              <a:t>be able to evaluate if the fitness tests are relevant to performers in different sporting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8894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Muscular endurance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Sit-Up Bleep Test</a:t>
            </a:r>
          </a:p>
        </p:txBody>
      </p:sp>
      <p:pic>
        <p:nvPicPr>
          <p:cNvPr id="7170" name="Picture 2" descr="Image result for sit up bleep t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5"/>
            <a:ext cx="6608361" cy="37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29272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LO1 – ALL </a:t>
            </a:r>
            <a:r>
              <a:rPr lang="en-GB" sz="1200" dirty="0" smtClean="0"/>
              <a:t>should </a:t>
            </a:r>
            <a:r>
              <a:rPr lang="en-GB" sz="1200" dirty="0"/>
              <a:t>be able to describe the fitness test for agility and balance.</a:t>
            </a:r>
          </a:p>
          <a:p>
            <a:r>
              <a:rPr lang="en-GB" sz="1200" b="1" dirty="0" smtClean="0"/>
              <a:t>LO2 – MOST </a:t>
            </a:r>
            <a:r>
              <a:rPr lang="en-GB" sz="1200" dirty="0" smtClean="0"/>
              <a:t>should </a:t>
            </a:r>
            <a:r>
              <a:rPr lang="en-GB" sz="1200" dirty="0"/>
              <a:t>be able to evaluate if the fitness tests are relevant to performers in different sporting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8894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Power/explosive strength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Vertical Jump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9218" name="Picture 2" descr="Image result for vertical jump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15903"/>
            <a:ext cx="4268022" cy="42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vertical jump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88" y="2168303"/>
            <a:ext cx="4268022" cy="42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Reaction Time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Ruler Drop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2050" name="Picture 2" descr="Image result for ruler drop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744416" cy="37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80" y="4149080"/>
            <a:ext cx="5812445" cy="226650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GB" sz="2200" dirty="0" smtClean="0"/>
              <a:t>Apply knowledge of the fitness components and fitness testing.</a:t>
            </a:r>
          </a:p>
          <a:p>
            <a:pPr>
              <a:buAutoNum type="arabicPeriod"/>
            </a:pPr>
            <a:r>
              <a:rPr lang="en-GB" sz="2200" dirty="0" smtClean="0"/>
              <a:t>Reflect on your own progress so far this term (knowledge, understanding, recall).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393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Complete the table: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-15851"/>
            <a:ext cx="30963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Apply knowledge of the fitness components &amp;</a:t>
            </a:r>
            <a:r>
              <a:rPr lang="en-GB" sz="1300" dirty="0" smtClean="0"/>
              <a:t> </a:t>
            </a:r>
            <a:r>
              <a:rPr lang="en-GB" sz="1300" dirty="0"/>
              <a:t>fitness testing </a:t>
            </a:r>
            <a:endParaRPr lang="en-GB" sz="1300" dirty="0" smtClean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 smtClean="0"/>
              <a:t>Reflect </a:t>
            </a:r>
            <a:r>
              <a:rPr lang="en-GB" sz="1300" dirty="0"/>
              <a:t>on your own progress so far this term (knowledge, understanding, recall)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25080" y="4149080"/>
            <a:ext cx="5812445" cy="22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endParaRPr lang="en-GB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8423"/>
              </p:ext>
            </p:extLst>
          </p:nvPr>
        </p:nvGraphicFramePr>
        <p:xfrm>
          <a:off x="179512" y="2026194"/>
          <a:ext cx="8856984" cy="384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2726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Fitness Component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Definition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Specific</a:t>
                      </a:r>
                      <a:r>
                        <a:rPr lang="en-GB" sz="2200" baseline="0" dirty="0" smtClean="0"/>
                        <a:t> sporting example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1049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Agility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Ability</a:t>
                      </a:r>
                      <a:r>
                        <a:rPr lang="en-GB" sz="2200" baseline="0" dirty="0" smtClean="0"/>
                        <a:t> to change direction at speed, whilst maintaining control.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Dodging around a player in netball to get the ball.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049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Balance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049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Cardiovascular endurance</a:t>
                      </a:r>
                      <a:r>
                        <a:rPr lang="en-GB" sz="2200" baseline="0" dirty="0" smtClean="0"/>
                        <a:t> (aerobic power)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rgbClr val="C00000"/>
                          </a:solidFill>
                        </a:rPr>
                        <a:t>TIP </a:t>
                      </a:r>
                      <a:r>
                        <a:rPr lang="en-GB" sz="2200" b="1" baseline="0" dirty="0" smtClean="0">
                          <a:solidFill>
                            <a:srgbClr val="C00000"/>
                          </a:solidFill>
                        </a:rPr>
                        <a:t>– describe the skill within a sport</a:t>
                      </a:r>
                      <a:endParaRPr lang="en-GB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Balance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Cardiovascular endurance (aerobic power)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Coordination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-65647"/>
            <a:ext cx="30963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Apply knowledge of the fitness components &amp;</a:t>
            </a:r>
            <a:r>
              <a:rPr lang="en-GB" sz="1300" dirty="0" smtClean="0"/>
              <a:t> </a:t>
            </a:r>
            <a:r>
              <a:rPr lang="en-GB" sz="1300" dirty="0"/>
              <a:t>fitness testing </a:t>
            </a:r>
            <a:endParaRPr lang="en-GB" sz="1300" dirty="0" smtClean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 smtClean="0"/>
              <a:t>Reflect </a:t>
            </a:r>
            <a:r>
              <a:rPr lang="en-GB" sz="1300" dirty="0"/>
              <a:t>on your own progress so far this term (knowledge, understanding, recall)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25080" y="4149080"/>
            <a:ext cx="5812445" cy="22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1576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a warming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Increase in body temperature</a:t>
            </a:r>
          </a:p>
          <a:p>
            <a:endParaRPr lang="en-GB" sz="2400" dirty="0" smtClean="0"/>
          </a:p>
          <a:p>
            <a:r>
              <a:rPr lang="en-GB" sz="2400" dirty="0" smtClean="0"/>
              <a:t>Range of movement increased</a:t>
            </a:r>
          </a:p>
          <a:p>
            <a:endParaRPr lang="en-GB" sz="2400" dirty="0" smtClean="0"/>
          </a:p>
          <a:p>
            <a:r>
              <a:rPr lang="en-GB" sz="2400" dirty="0" smtClean="0"/>
              <a:t>Gradual increase of effort to full pace</a:t>
            </a:r>
          </a:p>
          <a:p>
            <a:endParaRPr lang="en-GB" sz="2400" dirty="0" smtClean="0"/>
          </a:p>
          <a:p>
            <a:r>
              <a:rPr lang="en-GB" sz="2400" dirty="0" smtClean="0"/>
              <a:t>Psychological preparation</a:t>
            </a:r>
          </a:p>
          <a:p>
            <a:endParaRPr lang="en-GB" sz="2400" dirty="0" smtClean="0"/>
          </a:p>
          <a:p>
            <a:r>
              <a:rPr lang="en-GB" sz="2400" dirty="0" smtClean="0"/>
              <a:t>Practice of movement skills</a:t>
            </a:r>
          </a:p>
          <a:p>
            <a:endParaRPr lang="en-GB" sz="2400" dirty="0" smtClean="0"/>
          </a:p>
          <a:p>
            <a:r>
              <a:rPr lang="en-GB" sz="2400" dirty="0" smtClean="0"/>
              <a:t>Injury prevention</a:t>
            </a:r>
            <a:endParaRPr lang="en-GB" sz="2400" dirty="0"/>
          </a:p>
        </p:txBody>
      </p:sp>
      <p:pic>
        <p:nvPicPr>
          <p:cNvPr id="4" name="Picture 3" descr="Image result for warming up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4959563"/>
            <a:ext cx="2133600" cy="14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warming up england rugby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29" y="4704285"/>
            <a:ext cx="2428875" cy="16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warming up gymnast max whitlock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09" y="2276159"/>
            <a:ext cx="1547495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8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Complete the following exam style question: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Identify and explain two components of fitness that would be useful for an  800m track runner. (4 marks)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Scrutinise the question: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Identify (state), explain (why)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How are the marks broken down?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2 x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-65647"/>
            <a:ext cx="34563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Apply knowledge of the fitness components &amp;</a:t>
            </a:r>
            <a:r>
              <a:rPr lang="en-GB" sz="1300" dirty="0" smtClean="0"/>
              <a:t> </a:t>
            </a:r>
            <a:r>
              <a:rPr lang="en-GB" sz="1300" dirty="0"/>
              <a:t>fitness </a:t>
            </a:r>
            <a:r>
              <a:rPr lang="en-GB" sz="1300" dirty="0" smtClean="0"/>
              <a:t>testing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 smtClean="0"/>
              <a:t>Reflect </a:t>
            </a:r>
            <a:r>
              <a:rPr lang="en-GB" sz="1300" dirty="0"/>
              <a:t>on your own progress so far this term (knowledge, understanding, recall)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25080" y="4149080"/>
            <a:ext cx="5812445" cy="22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207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Award </a:t>
            </a:r>
            <a:r>
              <a:rPr lang="en-US" sz="2400" b="1" dirty="0"/>
              <a:t>one </a:t>
            </a:r>
            <a:r>
              <a:rPr lang="en-US" sz="2400" dirty="0"/>
              <a:t>mark for stating an appropriate component of fitness and </a:t>
            </a:r>
            <a:r>
              <a:rPr lang="en-US" sz="2400" b="1" dirty="0"/>
              <a:t>one </a:t>
            </a:r>
            <a:r>
              <a:rPr lang="en-US" sz="2400" dirty="0"/>
              <a:t>further mark for </a:t>
            </a:r>
            <a:r>
              <a:rPr lang="en-US" sz="2400" dirty="0" smtClean="0"/>
              <a:t>describing why it would be useful (2x2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Muscular endurance or dynamic strength/to </a:t>
            </a:r>
            <a:r>
              <a:rPr lang="en-US" sz="2400" dirty="0"/>
              <a:t>be able to work continuously without tiring throughout the race. </a:t>
            </a:r>
          </a:p>
          <a:p>
            <a:r>
              <a:rPr lang="en-US" sz="2400" dirty="0" smtClean="0"/>
              <a:t>Explosive </a:t>
            </a:r>
            <a:r>
              <a:rPr lang="en-US" sz="2400" dirty="0"/>
              <a:t>strength or </a:t>
            </a:r>
            <a:r>
              <a:rPr lang="en-US" sz="2400" dirty="0" smtClean="0"/>
              <a:t>power/to </a:t>
            </a:r>
            <a:r>
              <a:rPr lang="en-US" sz="2400" dirty="0"/>
              <a:t>get a fast start to the </a:t>
            </a:r>
            <a:r>
              <a:rPr lang="en-US" sz="2400" dirty="0" smtClean="0"/>
              <a:t>race.</a:t>
            </a:r>
          </a:p>
          <a:p>
            <a:r>
              <a:rPr lang="en-US" sz="2400" dirty="0" smtClean="0"/>
              <a:t>Cardiovascular </a:t>
            </a:r>
            <a:r>
              <a:rPr lang="en-US" sz="2400" dirty="0"/>
              <a:t>endurance </a:t>
            </a:r>
            <a:r>
              <a:rPr lang="en-US" sz="2400" dirty="0" smtClean="0"/>
              <a:t>(aerobic power)/the </a:t>
            </a:r>
            <a:r>
              <a:rPr lang="en-US" sz="2400" dirty="0"/>
              <a:t>heart and lungs can maintain energy supply efficiently throughout the race. </a:t>
            </a:r>
          </a:p>
          <a:p>
            <a:r>
              <a:rPr lang="en-US" sz="2400" dirty="0" smtClean="0"/>
              <a:t>Speed/to </a:t>
            </a:r>
            <a:r>
              <a:rPr lang="en-US" sz="2400" dirty="0"/>
              <a:t>sprint at the end of the race. </a:t>
            </a:r>
          </a:p>
          <a:p>
            <a:r>
              <a:rPr lang="en-US" sz="2400" dirty="0" smtClean="0"/>
              <a:t>Coordination/limbs </a:t>
            </a:r>
            <a:r>
              <a:rPr lang="en-US" sz="2400" dirty="0"/>
              <a:t>working together to produce a fluent and efficient running action. </a:t>
            </a:r>
          </a:p>
          <a:p>
            <a:r>
              <a:rPr lang="en-US" sz="2400" dirty="0" smtClean="0"/>
              <a:t>Balance/staying </a:t>
            </a:r>
            <a:r>
              <a:rPr lang="en-US" sz="2400" dirty="0"/>
              <a:t>upright when running </a:t>
            </a:r>
            <a:r>
              <a:rPr lang="en-US" sz="2400" dirty="0" smtClean="0"/>
              <a:t>around other competitors. </a:t>
            </a:r>
            <a:endParaRPr lang="en-US" sz="2400" dirty="0"/>
          </a:p>
          <a:p>
            <a:r>
              <a:rPr lang="en-US" sz="2400" dirty="0" smtClean="0"/>
              <a:t>Reaction time/getting </a:t>
            </a:r>
            <a:r>
              <a:rPr lang="en-US" sz="2400" dirty="0"/>
              <a:t>a good start to the race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-22186"/>
            <a:ext cx="36724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Apply knowledge of the fitness components &amp;</a:t>
            </a:r>
            <a:r>
              <a:rPr lang="en-GB" sz="1300" dirty="0" smtClean="0"/>
              <a:t> </a:t>
            </a:r>
            <a:r>
              <a:rPr lang="en-GB" sz="1300" dirty="0"/>
              <a:t>fitness testing to sporting examples </a:t>
            </a:r>
            <a:r>
              <a:rPr lang="en-GB" sz="1300" dirty="0" smtClean="0"/>
              <a:t>&amp; exam </a:t>
            </a:r>
            <a:r>
              <a:rPr lang="en-GB" sz="1300" dirty="0" err="1" smtClean="0"/>
              <a:t>qu’s</a:t>
            </a:r>
            <a:endParaRPr lang="en-GB" sz="13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Reflect on your own progress so far this term (knowledge, understanding, recall)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25080" y="4149080"/>
            <a:ext cx="5812445" cy="22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928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Complete the following exam style question: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Identify and explain two components of fitness that would be useful for an  800m track runner. (4 marks)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Reflection: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WWW – what went well</a:t>
            </a:r>
          </a:p>
          <a:p>
            <a:pPr marL="0" indent="0">
              <a:buNone/>
            </a:pPr>
            <a:r>
              <a:rPr lang="en-GB" sz="2400" dirty="0" smtClean="0"/>
              <a:t>EBI – even better if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4008" y="-22186"/>
            <a:ext cx="36724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Apply knowledge of the fitness components &amp;</a:t>
            </a:r>
            <a:r>
              <a:rPr lang="en-GB" sz="1300" dirty="0" smtClean="0"/>
              <a:t> </a:t>
            </a:r>
            <a:r>
              <a:rPr lang="en-GB" sz="1300" dirty="0"/>
              <a:t>fitness testing to sporting examples </a:t>
            </a:r>
            <a:r>
              <a:rPr lang="en-GB" sz="1300" dirty="0" smtClean="0"/>
              <a:t>&amp; exam </a:t>
            </a:r>
            <a:r>
              <a:rPr lang="en-GB" sz="1300" dirty="0" err="1" smtClean="0"/>
              <a:t>qu’s</a:t>
            </a:r>
            <a:endParaRPr lang="en-GB" sz="13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Reflect on your own progress so far this term (knowledge, understanding, recall)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25080" y="4149080"/>
            <a:ext cx="5812445" cy="22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481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Complete the following exam style question: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Describe how to carry out the Illinois Agility Test.  Evaluate the effectiveness of this fitness test for two sporting activities. (6 marks)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Scrutinise the question </a:t>
            </a:r>
          </a:p>
          <a:p>
            <a:r>
              <a:rPr lang="en-GB" sz="2400" dirty="0" smtClean="0"/>
              <a:t>Describe (what does it look like)</a:t>
            </a:r>
          </a:p>
          <a:p>
            <a:r>
              <a:rPr lang="en-GB" sz="2400" dirty="0"/>
              <a:t>E</a:t>
            </a:r>
            <a:r>
              <a:rPr lang="en-GB" sz="2400" dirty="0" smtClean="0"/>
              <a:t>valuate (advantages, disadvantages)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How are the marks broken down?</a:t>
            </a:r>
          </a:p>
          <a:p>
            <a:r>
              <a:rPr lang="en-GB" sz="2400" dirty="0"/>
              <a:t>2</a:t>
            </a:r>
            <a:r>
              <a:rPr lang="en-GB" sz="2400" dirty="0" smtClean="0"/>
              <a:t> marks for describing, 4 marks for evaluating two activities (2x2)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4008" y="-22186"/>
            <a:ext cx="36724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Apply knowledge of the fitness components &amp;</a:t>
            </a:r>
            <a:r>
              <a:rPr lang="en-GB" sz="1300" dirty="0" smtClean="0"/>
              <a:t> </a:t>
            </a:r>
            <a:r>
              <a:rPr lang="en-GB" sz="1300" dirty="0"/>
              <a:t>fitness testing to sporting examples </a:t>
            </a:r>
            <a:r>
              <a:rPr lang="en-GB" sz="1300" dirty="0" smtClean="0"/>
              <a:t>&amp; exam </a:t>
            </a:r>
            <a:r>
              <a:rPr lang="en-GB" sz="1300" dirty="0" err="1" smtClean="0"/>
              <a:t>qu’s</a:t>
            </a:r>
            <a:endParaRPr lang="en-GB" sz="13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Reflect on your own progress so far this term (knowledge, understanding, recall)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25080" y="4149080"/>
            <a:ext cx="5812445" cy="22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8438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Award </a:t>
            </a:r>
            <a:r>
              <a:rPr lang="en-US" sz="2400" b="1" dirty="0" smtClean="0"/>
              <a:t>two </a:t>
            </a:r>
            <a:r>
              <a:rPr lang="en-US" sz="2400" dirty="0" smtClean="0"/>
              <a:t>marks </a:t>
            </a:r>
            <a:r>
              <a:rPr lang="en-US" sz="2400" dirty="0"/>
              <a:t>for </a:t>
            </a:r>
            <a:r>
              <a:rPr lang="en-US" sz="2400" dirty="0" smtClean="0"/>
              <a:t>describing the Illinois Agility Test. </a:t>
            </a:r>
          </a:p>
          <a:p>
            <a:r>
              <a:rPr lang="en-US" sz="2400" dirty="0" smtClean="0"/>
              <a:t>Use a tape measure to set the cones up in the correct format.</a:t>
            </a:r>
          </a:p>
          <a:p>
            <a:r>
              <a:rPr lang="en-US" sz="2400" dirty="0" smtClean="0"/>
              <a:t>Lie facing down on the floor.  When the assistant says go, begin running. </a:t>
            </a:r>
          </a:p>
          <a:p>
            <a:r>
              <a:rPr lang="en-US" sz="2400" dirty="0" smtClean="0"/>
              <a:t>Run around the cones using the exact route.</a:t>
            </a:r>
          </a:p>
          <a:p>
            <a:r>
              <a:rPr lang="en-US" sz="2400" dirty="0" smtClean="0"/>
              <a:t>The time (in seconds) will stop when you pass the last cone. 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Award </a:t>
            </a:r>
            <a:r>
              <a:rPr lang="en-US" sz="2400" b="1" dirty="0" smtClean="0"/>
              <a:t>four</a:t>
            </a:r>
            <a:r>
              <a:rPr lang="en-US" sz="2400" dirty="0" smtClean="0"/>
              <a:t> marks for evaluating the effectiveness in two sporting activities (2x2). </a:t>
            </a:r>
          </a:p>
          <a:p>
            <a:r>
              <a:rPr lang="en-US" sz="2400" dirty="0" smtClean="0"/>
              <a:t>Very useful for games players – rugby – side stepping around players</a:t>
            </a:r>
          </a:p>
          <a:p>
            <a:r>
              <a:rPr lang="en-US" sz="2400" dirty="0" smtClean="0"/>
              <a:t>Not useful for cross country runners/weight lifters – not required to change direction at speed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-22186"/>
            <a:ext cx="36724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Apply knowledge of the fitness components &amp;</a:t>
            </a:r>
            <a:r>
              <a:rPr lang="en-GB" sz="1300" dirty="0" smtClean="0"/>
              <a:t> </a:t>
            </a:r>
            <a:r>
              <a:rPr lang="en-GB" sz="1300" dirty="0"/>
              <a:t>fitness testing to sporting examples </a:t>
            </a:r>
            <a:r>
              <a:rPr lang="en-GB" sz="1300" dirty="0" smtClean="0"/>
              <a:t>&amp; exam </a:t>
            </a:r>
            <a:r>
              <a:rPr lang="en-GB" sz="1300" dirty="0" err="1" smtClean="0"/>
              <a:t>qu’s</a:t>
            </a:r>
            <a:endParaRPr lang="en-GB" sz="13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Reflect on your own progress so far this term (knowledge, understanding, recall)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25080" y="4149080"/>
            <a:ext cx="5812445" cy="22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801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5" y="1916832"/>
            <a:ext cx="86376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1268760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Describe how to carry out the Illinois Agility Test.  Evaluate the effectiveness of this fitness test for two sporting activities. (6 marks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the effectiveness…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9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Complete the following exam style question: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Describe how to carry out the Illinois Agility Test.  Evaluate the effectiveness of this fitness test for two sporting activities. (6 marks)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Reflection: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WWW – what went well</a:t>
            </a:r>
          </a:p>
          <a:p>
            <a:pPr marL="0" indent="0">
              <a:buNone/>
            </a:pPr>
            <a:r>
              <a:rPr lang="en-GB" sz="2400" dirty="0" smtClean="0"/>
              <a:t>EBI – even better if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4008" y="-22186"/>
            <a:ext cx="36724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Apply knowledge of the fitness components &amp;</a:t>
            </a:r>
            <a:r>
              <a:rPr lang="en-GB" sz="1300" dirty="0" smtClean="0"/>
              <a:t> </a:t>
            </a:r>
            <a:r>
              <a:rPr lang="en-GB" sz="1300" dirty="0"/>
              <a:t>fitness testing to sporting examples </a:t>
            </a:r>
            <a:r>
              <a:rPr lang="en-GB" sz="1300" dirty="0" smtClean="0"/>
              <a:t>&amp; exam </a:t>
            </a:r>
            <a:r>
              <a:rPr lang="en-GB" sz="1300" dirty="0" err="1" smtClean="0"/>
              <a:t>qu’s</a:t>
            </a:r>
            <a:endParaRPr lang="en-GB" sz="13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300" dirty="0"/>
              <a:t>Reflect on your own progress so far this term (knowledge, understanding, recall)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25080" y="4149080"/>
            <a:ext cx="5812445" cy="226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841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79" y="4149080"/>
            <a:ext cx="5389168" cy="2266502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n-GB" b="1" dirty="0" smtClean="0"/>
              <a:t>ALL</a:t>
            </a:r>
            <a:r>
              <a:rPr lang="en-GB" dirty="0" smtClean="0"/>
              <a:t> should be able to describe </a:t>
            </a:r>
            <a:r>
              <a:rPr lang="en-GB" dirty="0"/>
              <a:t>the fitness test for </a:t>
            </a:r>
            <a:r>
              <a:rPr lang="en-GB" dirty="0" smtClean="0"/>
              <a:t>agility and balance.</a:t>
            </a:r>
          </a:p>
          <a:p>
            <a:pPr>
              <a:buAutoNum type="arabicPeriod"/>
            </a:pPr>
            <a:r>
              <a:rPr lang="en-GB" b="1" dirty="0" smtClean="0"/>
              <a:t>MOST</a:t>
            </a:r>
            <a:r>
              <a:rPr lang="en-GB" dirty="0" smtClean="0"/>
              <a:t> should be able to evaluate if the fitness tests are relevant to performers in different sporting activities.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6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Explosive Strength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Handgrip dynamometer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9218" name="Picture 2" descr="Image result for dynamometer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1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Maximal Strength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One rep max test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7170" name="Picture 2" descr="Image result for one rep max 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552728" cy="36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a cooling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Allow body to recover</a:t>
            </a:r>
          </a:p>
          <a:p>
            <a:endParaRPr lang="en-GB" sz="2400" dirty="0" smtClean="0"/>
          </a:p>
          <a:p>
            <a:r>
              <a:rPr lang="en-GB" sz="2400" dirty="0" smtClean="0"/>
              <a:t>Removal of lactic acid, CO2, waste products</a:t>
            </a:r>
          </a:p>
          <a:p>
            <a:endParaRPr lang="en-GB" sz="2400" dirty="0" smtClean="0"/>
          </a:p>
          <a:p>
            <a:r>
              <a:rPr lang="en-GB" sz="2400" dirty="0" smtClean="0"/>
              <a:t>Prevent muscle soreness, DOMS</a:t>
            </a:r>
            <a:endParaRPr lang="en-GB" sz="2400" dirty="0"/>
          </a:p>
        </p:txBody>
      </p:sp>
      <p:pic>
        <p:nvPicPr>
          <p:cNvPr id="4" name="Picture 3" descr="Image result for warming up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4959563"/>
            <a:ext cx="2133600" cy="14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warming up gymnast max whitlock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09" y="2276159"/>
            <a:ext cx="154749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warming up england rugby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29" y="4704285"/>
            <a:ext cx="2428875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8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657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Speed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The 30 metre sprint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1013" y="-76"/>
            <a:ext cx="3528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Learning Outcomes </a:t>
            </a:r>
            <a:r>
              <a:rPr lang="en-GB" sz="1300" dirty="0" smtClean="0"/>
              <a:t>– be able to </a:t>
            </a:r>
          </a:p>
          <a:p>
            <a:r>
              <a:rPr lang="en-GB" sz="1300" dirty="0" smtClean="0"/>
              <a:t>1. </a:t>
            </a:r>
            <a:r>
              <a:rPr lang="en-GB" sz="1300" dirty="0"/>
              <a:t>Define of three components of fitness and relate these to sporting </a:t>
            </a:r>
            <a:r>
              <a:rPr lang="en-GB" sz="1300" dirty="0" smtClean="0"/>
              <a:t>examples</a:t>
            </a:r>
          </a:p>
          <a:p>
            <a:r>
              <a:rPr lang="en-GB" sz="1300" dirty="0" smtClean="0"/>
              <a:t>2. Name </a:t>
            </a:r>
            <a:r>
              <a:rPr lang="en-GB" sz="1300" dirty="0"/>
              <a:t>and describe the fitness test for each component of </a:t>
            </a:r>
            <a:r>
              <a:rPr lang="en-GB" sz="1300" dirty="0" smtClean="0"/>
              <a:t>fitness</a:t>
            </a:r>
            <a:endParaRPr lang="en-GB" sz="1300" dirty="0"/>
          </a:p>
        </p:txBody>
      </p:sp>
      <p:pic>
        <p:nvPicPr>
          <p:cNvPr id="2050" name="Picture 2" descr="Image result for 30m sprint t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696744" cy="37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200800" cy="872067"/>
          </a:xfrm>
        </p:spPr>
        <p:txBody>
          <a:bodyPr/>
          <a:lstStyle/>
          <a:p>
            <a:r>
              <a:rPr lang="en-GB" dirty="0" smtClean="0"/>
              <a:t>Apply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8" y="1196752"/>
            <a:ext cx="886189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Evaluate whether or not the fitness tests are relevant to performers in different sporting activities.</a:t>
            </a:r>
            <a:endParaRPr lang="en-GB" sz="2400" dirty="0"/>
          </a:p>
        </p:txBody>
      </p:sp>
      <p:pic>
        <p:nvPicPr>
          <p:cNvPr id="4" name="Picture 3" descr="https://encrypted-tbn1.gstatic.com/images?q=tbn:ANd9GcTpoJWCz4KQmdseIt1GPSNwhCSKQ8sZjjvfAZ8e-otk9Rt8Pvd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8" y="109182"/>
            <a:ext cx="932240" cy="80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media.gettyimages.com/photos/isil-alben-of-turkey-drives-to-the-basket-in-the-womens-basketball-picture-id149657274">
            <a:hlinkClick r:id="rId3"/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11" y="4363453"/>
            <a:ext cx="4026205" cy="254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blogs-images.forbes.com/meggentaylor/files/2016/05/IMG_1442-1200x856.jpg">
            <a:hlinkClick r:id="rId6"/>
          </p:cNvPr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20515"/>
            <a:ext cx="3159578" cy="23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www.thesun.co.uk/wp-content/uploads/2016/03/1630590.main_image.jpg">
            <a:hlinkClick r:id="rId9"/>
          </p:cNvPr>
          <p:cNvPicPr/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2007978"/>
            <a:ext cx="367240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2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47002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Reasons and limitations of fitness </a:t>
            </a:r>
            <a:r>
              <a:rPr lang="en-GB" sz="4000" dirty="0"/>
              <a:t>t</a:t>
            </a:r>
            <a:r>
              <a:rPr lang="en-GB" sz="4000" dirty="0" smtClean="0"/>
              <a:t>esting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80" y="4149080"/>
            <a:ext cx="5812445" cy="226650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GB" b="1" dirty="0" smtClean="0"/>
              <a:t>ALL</a:t>
            </a:r>
            <a:r>
              <a:rPr lang="en-GB" dirty="0" smtClean="0"/>
              <a:t> should be able to describe the reasons and limitations of fitness testing</a:t>
            </a:r>
          </a:p>
          <a:p>
            <a:pPr>
              <a:buAutoNum type="arabicPeriod"/>
            </a:pPr>
            <a:endParaRPr lang="en-GB" dirty="0" smtClean="0"/>
          </a:p>
          <a:p>
            <a:pPr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1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dynamometer t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78" y="3356992"/>
            <a:ext cx="2060475" cy="20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vertical jump te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356991"/>
            <a:ext cx="3272238" cy="30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it and reach tes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87" y="3920330"/>
            <a:ext cx="3985115" cy="23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oordination wall toss tes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24277"/>
            <a:ext cx="3204427" cy="30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uler drop tes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87" y="260648"/>
            <a:ext cx="332939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llinois agility test">
            <a:hlinkClick r:id="rId1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6542"/>
            <a:ext cx="3471565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Allows you to identify strengths and weaknesses, which can inform training requirements.</a:t>
            </a:r>
          </a:p>
          <a:p>
            <a:endParaRPr lang="en-GB" sz="2400" dirty="0" smtClean="0"/>
          </a:p>
          <a:p>
            <a:r>
              <a:rPr lang="en-GB" sz="2400" dirty="0" smtClean="0"/>
              <a:t>Establishes a starting point, which allows monitoring of any improvements.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Provides variety when planning your training.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Provides a motivation for improvement.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42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of fitness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Tests can be too </a:t>
            </a:r>
            <a:r>
              <a:rPr lang="en-GB" sz="2400" b="1" dirty="0" smtClean="0"/>
              <a:t>general</a:t>
            </a:r>
            <a:r>
              <a:rPr lang="en-GB" sz="2400" dirty="0" smtClean="0"/>
              <a:t> and not sport specific</a:t>
            </a:r>
          </a:p>
          <a:p>
            <a:endParaRPr lang="en-GB" sz="2400" dirty="0" smtClean="0"/>
          </a:p>
          <a:p>
            <a:r>
              <a:rPr lang="en-GB" sz="2400" dirty="0" smtClean="0"/>
              <a:t>Tests do not </a:t>
            </a:r>
            <a:r>
              <a:rPr lang="en-GB" sz="2400" b="1" dirty="0" smtClean="0"/>
              <a:t>replicate</a:t>
            </a:r>
            <a:r>
              <a:rPr lang="en-GB" sz="2400" dirty="0" smtClean="0"/>
              <a:t> the movements in most sports</a:t>
            </a:r>
          </a:p>
          <a:p>
            <a:endParaRPr lang="en-GB" sz="2400" dirty="0" smtClean="0"/>
          </a:p>
          <a:p>
            <a:r>
              <a:rPr lang="en-GB" sz="2400" dirty="0" smtClean="0"/>
              <a:t>Tests are </a:t>
            </a:r>
            <a:r>
              <a:rPr lang="en-GB" sz="2400" b="1" dirty="0" smtClean="0"/>
              <a:t>conditioned</a:t>
            </a:r>
            <a:r>
              <a:rPr lang="en-GB" sz="2400" dirty="0" smtClean="0"/>
              <a:t> and do not replicate competitive situations</a:t>
            </a:r>
          </a:p>
          <a:p>
            <a:endParaRPr lang="en-GB" sz="2400" dirty="0" smtClean="0"/>
          </a:p>
          <a:p>
            <a:r>
              <a:rPr lang="en-GB" sz="2400" dirty="0" smtClean="0"/>
              <a:t>Measuring of results may be </a:t>
            </a:r>
            <a:r>
              <a:rPr lang="en-GB" sz="2400" b="1" dirty="0" smtClean="0"/>
              <a:t>inaccurate</a:t>
            </a:r>
          </a:p>
          <a:p>
            <a:endParaRPr lang="en-GB" sz="2400" dirty="0" smtClean="0"/>
          </a:p>
          <a:p>
            <a:r>
              <a:rPr lang="en-GB" sz="2400" dirty="0" smtClean="0"/>
              <a:t>Some tests </a:t>
            </a:r>
            <a:r>
              <a:rPr lang="en-GB" sz="2400" b="1" dirty="0" smtClean="0"/>
              <a:t>require motivation</a:t>
            </a:r>
          </a:p>
          <a:p>
            <a:endParaRPr lang="en-GB" sz="2400" dirty="0" smtClean="0"/>
          </a:p>
          <a:p>
            <a:r>
              <a:rPr lang="en-GB" sz="2400" dirty="0" smtClean="0"/>
              <a:t>Tests must be carried out using exact procedure, otherwise reliability of results may be questionable.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39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79" y="4149080"/>
            <a:ext cx="5317160" cy="2266502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n-GB" b="1" dirty="0" smtClean="0"/>
              <a:t>MOST</a:t>
            </a:r>
            <a:r>
              <a:rPr lang="en-GB" dirty="0" smtClean="0"/>
              <a:t> should be able to apply knowledge of the fitness components to an extension question using the IDEA technique.</a:t>
            </a:r>
          </a:p>
          <a:p>
            <a:pPr>
              <a:buAutoNum type="arabicPeriod"/>
            </a:pPr>
            <a:r>
              <a:rPr lang="en-GB" b="1" dirty="0" smtClean="0"/>
              <a:t>ALL</a:t>
            </a:r>
            <a:r>
              <a:rPr lang="en-GB" dirty="0" smtClean="0"/>
              <a:t> should be able to reflect on your application of the IDEA technique.</a:t>
            </a:r>
          </a:p>
        </p:txBody>
      </p:sp>
    </p:spTree>
    <p:extLst>
      <p:ext uri="{BB962C8B-B14F-4D97-AF65-F5344CB8AC3E}">
        <p14:creationId xmlns:p14="http://schemas.microsoft.com/office/powerpoint/2010/main" val="3478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2915816" y="2209800"/>
            <a:ext cx="3052168" cy="28033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ea typeface="Calibri"/>
                <a:cs typeface="Times New Roman"/>
              </a:rPr>
              <a:t>Fitness </a:t>
            </a:r>
            <a:r>
              <a:rPr lang="en-GB" sz="2000" b="1" dirty="0" smtClean="0">
                <a:effectLst/>
                <a:ea typeface="Calibri"/>
                <a:cs typeface="Times New Roman"/>
              </a:rPr>
              <a:t>Components &amp;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effectLst/>
                <a:ea typeface="Calibri"/>
                <a:cs typeface="Times New Roman"/>
              </a:rPr>
              <a:t>Fitness Tests</a:t>
            </a:r>
            <a:endParaRPr lang="en-GB" sz="2000" dirty="0">
              <a:effectLst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155" y="999111"/>
            <a:ext cx="2214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Agility</a:t>
            </a: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Illinois Agility </a:t>
            </a:r>
            <a:r>
              <a:rPr lang="en-GB" sz="2200" dirty="0">
                <a:solidFill>
                  <a:srgbClr val="C00000"/>
                </a:solidFill>
              </a:rPr>
              <a:t>T</a:t>
            </a:r>
            <a:r>
              <a:rPr lang="en-GB" sz="2200" dirty="0" smtClean="0">
                <a:solidFill>
                  <a:srgbClr val="C00000"/>
                </a:solidFill>
              </a:rPr>
              <a:t>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252" y="1000044"/>
            <a:ext cx="1958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Speed</a:t>
            </a:r>
          </a:p>
          <a:p>
            <a:r>
              <a:rPr lang="en-GB" sz="2200" dirty="0" smtClean="0">
                <a:solidFill>
                  <a:srgbClr val="C00000"/>
                </a:solidFill>
              </a:rPr>
              <a:t>30m Sprint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8903" y="3437144"/>
            <a:ext cx="2240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Maximal Strength</a:t>
            </a: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One Rep Max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491" y="4662597"/>
            <a:ext cx="1936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Reaction </a:t>
            </a:r>
            <a:r>
              <a:rPr lang="en-GB" sz="2200" dirty="0"/>
              <a:t>T</a:t>
            </a:r>
            <a:r>
              <a:rPr lang="en-GB" sz="2200" dirty="0" smtClean="0"/>
              <a:t>ime</a:t>
            </a: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Ruler Drop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833" y="5601314"/>
            <a:ext cx="223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Power </a:t>
            </a: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Vertical Jump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769" y="5432038"/>
            <a:ext cx="2241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Flexibility</a:t>
            </a: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Sit and Reach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2290" y="5432038"/>
            <a:ext cx="2120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Muscular</a:t>
            </a:r>
          </a:p>
          <a:p>
            <a:pPr algn="ctr"/>
            <a:r>
              <a:rPr lang="en-GB" sz="2200" dirty="0" smtClean="0"/>
              <a:t>Endurance</a:t>
            </a: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Sit-Up Bleep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0523" y="2797159"/>
            <a:ext cx="27828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Cardiovascular</a:t>
            </a:r>
          </a:p>
          <a:p>
            <a:pPr algn="ctr"/>
            <a:r>
              <a:rPr lang="en-GB" sz="2200" dirty="0" smtClean="0"/>
              <a:t>Endurance</a:t>
            </a: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Multistage Fitness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82" y="4274355"/>
            <a:ext cx="1756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Coordination</a:t>
            </a:r>
          </a:p>
          <a:p>
            <a:r>
              <a:rPr lang="en-GB" sz="2200" dirty="0" smtClean="0">
                <a:solidFill>
                  <a:srgbClr val="C00000"/>
                </a:solidFill>
              </a:rPr>
              <a:t>Wall Toss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977" y="1554195"/>
            <a:ext cx="1301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Balance</a:t>
            </a: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Stork Test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Apply it </a:t>
            </a:r>
            <a:r>
              <a:rPr lang="en-GB" sz="3600" b="0" dirty="0" smtClean="0"/>
              <a:t>– </a:t>
            </a:r>
            <a:r>
              <a:rPr lang="en-GB" sz="2900" b="0" dirty="0" smtClean="0"/>
              <a:t>name all of the fitness components and identify the fitness test for each one</a:t>
            </a:r>
            <a:endParaRPr lang="en-GB" sz="29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5997639" y="2227806"/>
            <a:ext cx="2951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Explosive Strength</a:t>
            </a:r>
            <a:endParaRPr lang="en-GB" sz="2200" dirty="0">
              <a:solidFill>
                <a:srgbClr val="C00000"/>
              </a:solidFill>
            </a:endParaRPr>
          </a:p>
          <a:p>
            <a:pPr algn="ctr"/>
            <a:r>
              <a:rPr lang="en-GB" sz="2200" dirty="0" smtClean="0">
                <a:solidFill>
                  <a:srgbClr val="C00000"/>
                </a:solidFill>
              </a:rPr>
              <a:t>Handgrip Dynamometer</a:t>
            </a:r>
            <a:endParaRPr lang="en-GB" sz="2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735392" y="1213350"/>
            <a:ext cx="2127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Static &amp; Dynamic</a:t>
            </a:r>
            <a:endParaRPr lang="en-GB" sz="2200" dirty="0"/>
          </a:p>
          <a:p>
            <a:pPr algn="ctr"/>
            <a:r>
              <a:rPr lang="en-GB" sz="2200" dirty="0" smtClean="0"/>
              <a:t>Strength</a:t>
            </a:r>
            <a:endParaRPr lang="en-GB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892480" cy="1470025"/>
          </a:xfrm>
        </p:spPr>
        <p:txBody>
          <a:bodyPr>
            <a:normAutofit/>
          </a:bodyPr>
          <a:lstStyle/>
          <a:p>
            <a:r>
              <a:rPr lang="en-GB" sz="4500" dirty="0" smtClean="0"/>
              <a:t>Immediate, Short Term &amp; Long Term</a:t>
            </a:r>
            <a:br>
              <a:rPr lang="en-GB" sz="4500" dirty="0" smtClean="0"/>
            </a:br>
            <a:r>
              <a:rPr lang="en-GB" sz="4500" dirty="0" smtClean="0"/>
              <a:t>Effects of Exercise</a:t>
            </a:r>
            <a:endParaRPr lang="en-GB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309" y="4149080"/>
            <a:ext cx="5236381" cy="2266502"/>
          </a:xfrm>
        </p:spPr>
        <p:txBody>
          <a:bodyPr>
            <a:normAutofit/>
          </a:bodyPr>
          <a:lstStyle/>
          <a:p>
            <a:r>
              <a:rPr lang="en-GB" b="1" dirty="0" smtClean="0"/>
              <a:t>MOST</a:t>
            </a:r>
            <a:r>
              <a:rPr lang="en-GB" dirty="0" smtClean="0"/>
              <a:t> should be able to describe the immediate, the short and long term effects of exercise during exercise</a:t>
            </a:r>
          </a:p>
        </p:txBody>
      </p:sp>
    </p:spTree>
    <p:extLst>
      <p:ext uri="{BB962C8B-B14F-4D97-AF65-F5344CB8AC3E}">
        <p14:creationId xmlns:p14="http://schemas.microsoft.com/office/powerpoint/2010/main" val="28486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of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Immediate effects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Short term effects (24-36 hours)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Long term effects (months/years)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355976" y="0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 smtClean="0"/>
              <a:t>Learning Outcomes</a:t>
            </a:r>
          </a:p>
          <a:p>
            <a:r>
              <a:rPr lang="en-GB" sz="1300" dirty="0" smtClean="0"/>
              <a:t>Identify </a:t>
            </a:r>
            <a:r>
              <a:rPr lang="en-GB" sz="1300" dirty="0"/>
              <a:t>the immediate effects of exercise during exercise</a:t>
            </a:r>
          </a:p>
          <a:p>
            <a:r>
              <a:rPr lang="en-GB" sz="1300" dirty="0"/>
              <a:t>Identify the short term effects of exercise (24-36 hours)</a:t>
            </a:r>
          </a:p>
          <a:p>
            <a:r>
              <a:rPr lang="en-GB" sz="1300" dirty="0"/>
              <a:t>Identify the long term effects of exercise (months/years)</a:t>
            </a:r>
          </a:p>
        </p:txBody>
      </p:sp>
    </p:spTree>
    <p:extLst>
      <p:ext uri="{BB962C8B-B14F-4D97-AF65-F5344CB8AC3E}">
        <p14:creationId xmlns:p14="http://schemas.microsoft.com/office/powerpoint/2010/main" val="2261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Health and fitness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80" y="4149080"/>
            <a:ext cx="5812445" cy="2266502"/>
          </a:xfrm>
        </p:spPr>
        <p:txBody>
          <a:bodyPr/>
          <a:lstStyle/>
          <a:p>
            <a:pPr>
              <a:buAutoNum type="arabicPeriod"/>
            </a:pPr>
            <a:r>
              <a:rPr lang="en-GB" b="1" dirty="0" smtClean="0"/>
              <a:t>ALL</a:t>
            </a:r>
            <a:r>
              <a:rPr lang="en-GB" dirty="0" smtClean="0"/>
              <a:t> should be able to define the terms health and fitness.</a:t>
            </a:r>
          </a:p>
          <a:p>
            <a:pPr>
              <a:buAutoNum type="arabicPeriod"/>
            </a:pPr>
            <a:r>
              <a:rPr lang="en-GB" b="1" dirty="0" smtClean="0"/>
              <a:t>MOST</a:t>
            </a:r>
            <a:r>
              <a:rPr lang="en-GB" dirty="0" smtClean="0"/>
              <a:t> should be able to describe the relationship between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8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 smtClean="0"/>
              <a:t>Immediate effects</a:t>
            </a:r>
            <a:br>
              <a:rPr lang="en-GB" sz="3300" dirty="0" smtClean="0"/>
            </a:br>
            <a:r>
              <a:rPr lang="en-GB" sz="3300" dirty="0" smtClean="0"/>
              <a:t>of exercise</a:t>
            </a:r>
            <a:endParaRPr lang="en-GB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8" y="1268760"/>
            <a:ext cx="8861892" cy="51125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Increase in heart rate</a:t>
            </a:r>
          </a:p>
          <a:p>
            <a:endParaRPr lang="en-GB" sz="2400" dirty="0"/>
          </a:p>
          <a:p>
            <a:r>
              <a:rPr lang="en-GB" sz="2400" dirty="0" smtClean="0"/>
              <a:t>Increase in body temperature</a:t>
            </a:r>
          </a:p>
          <a:p>
            <a:endParaRPr lang="en-GB" sz="2400" dirty="0" smtClean="0"/>
          </a:p>
          <a:p>
            <a:r>
              <a:rPr lang="en-GB" sz="2400" dirty="0" smtClean="0"/>
              <a:t>Skin goes red</a:t>
            </a:r>
          </a:p>
          <a:p>
            <a:endParaRPr lang="en-GB" sz="2400" dirty="0" smtClean="0"/>
          </a:p>
          <a:p>
            <a:r>
              <a:rPr lang="en-GB" sz="2400" dirty="0" smtClean="0"/>
              <a:t>Sweating</a:t>
            </a:r>
          </a:p>
          <a:p>
            <a:endParaRPr lang="en-GB" sz="2400" dirty="0" smtClean="0"/>
          </a:p>
          <a:p>
            <a:r>
              <a:rPr lang="en-GB" sz="2400" dirty="0" smtClean="0"/>
              <a:t>Increase in deep breathing</a:t>
            </a:r>
          </a:p>
        </p:txBody>
      </p:sp>
      <p:pic>
        <p:nvPicPr>
          <p:cNvPr id="5122" name="Picture 2" descr="Image result for exercising short term effec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126876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44" y="3645024"/>
            <a:ext cx="4294956" cy="26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0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 smtClean="0"/>
              <a:t>Learning Outcomes</a:t>
            </a:r>
          </a:p>
          <a:p>
            <a:r>
              <a:rPr lang="en-GB" sz="1300" dirty="0" smtClean="0"/>
              <a:t>Identify </a:t>
            </a:r>
            <a:r>
              <a:rPr lang="en-GB" sz="1300" dirty="0"/>
              <a:t>the immediate effects of exercise during exercise</a:t>
            </a:r>
          </a:p>
          <a:p>
            <a:r>
              <a:rPr lang="en-GB" sz="1300" dirty="0"/>
              <a:t>Identify the short term effects of exercise (24-36 hours)</a:t>
            </a:r>
          </a:p>
          <a:p>
            <a:r>
              <a:rPr lang="en-GB" sz="1300" dirty="0"/>
              <a:t>Identify the long term effects of exercise (months/years)</a:t>
            </a:r>
          </a:p>
        </p:txBody>
      </p:sp>
    </p:spTree>
    <p:extLst>
      <p:ext uri="{BB962C8B-B14F-4D97-AF65-F5344CB8AC3E}">
        <p14:creationId xmlns:p14="http://schemas.microsoft.com/office/powerpoint/2010/main" val="23247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 smtClean="0"/>
              <a:t>Short term effects of</a:t>
            </a:r>
            <a:br>
              <a:rPr lang="en-GB" sz="3300" dirty="0" smtClean="0"/>
            </a:br>
            <a:r>
              <a:rPr lang="en-GB" sz="3300" dirty="0" smtClean="0"/>
              <a:t>exercise </a:t>
            </a:r>
            <a:r>
              <a:rPr lang="en-GB" sz="2600" dirty="0" smtClean="0"/>
              <a:t>(24-36 hours)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8" y="1268760"/>
            <a:ext cx="8861892" cy="51125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Feel tired, very fatigued</a:t>
            </a:r>
          </a:p>
          <a:p>
            <a:endParaRPr lang="en-GB" sz="2400" dirty="0" smtClean="0"/>
          </a:p>
          <a:p>
            <a:r>
              <a:rPr lang="en-GB" sz="2400" dirty="0" smtClean="0"/>
              <a:t>Muscle cramps</a:t>
            </a:r>
          </a:p>
          <a:p>
            <a:endParaRPr lang="en-GB" sz="2400" dirty="0" smtClean="0"/>
          </a:p>
          <a:p>
            <a:r>
              <a:rPr lang="en-GB" sz="2400" dirty="0" smtClean="0"/>
              <a:t>Muscles will ache</a:t>
            </a:r>
          </a:p>
          <a:p>
            <a:endParaRPr lang="en-GB" sz="2400" dirty="0" smtClean="0"/>
          </a:p>
          <a:p>
            <a:r>
              <a:rPr lang="en-GB" sz="2400" dirty="0" smtClean="0"/>
              <a:t>DOMS</a:t>
            </a:r>
          </a:p>
          <a:p>
            <a:endParaRPr lang="en-GB" sz="2400" dirty="0" smtClean="0"/>
          </a:p>
          <a:p>
            <a:r>
              <a:rPr lang="en-GB" sz="2400" dirty="0" smtClean="0"/>
              <a:t>Nauseous</a:t>
            </a:r>
          </a:p>
          <a:p>
            <a:endParaRPr lang="en-GB" sz="2400" dirty="0" smtClean="0"/>
          </a:p>
          <a:p>
            <a:r>
              <a:rPr lang="en-GB" sz="2400" dirty="0" smtClean="0"/>
              <a:t>Light headed</a:t>
            </a:r>
            <a:endParaRPr lang="en-GB" sz="2400" dirty="0"/>
          </a:p>
        </p:txBody>
      </p:sp>
      <p:pic>
        <p:nvPicPr>
          <p:cNvPr id="6146" name="Picture 2" descr="Image result for exercis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638810" cy="30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976" y="0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 smtClean="0"/>
              <a:t>Learning Outcomes</a:t>
            </a:r>
          </a:p>
          <a:p>
            <a:r>
              <a:rPr lang="en-GB" sz="1300" dirty="0" smtClean="0"/>
              <a:t>Identify </a:t>
            </a:r>
            <a:r>
              <a:rPr lang="en-GB" sz="1300" dirty="0"/>
              <a:t>the immediate effects of exercise during exercise</a:t>
            </a:r>
          </a:p>
          <a:p>
            <a:r>
              <a:rPr lang="en-GB" sz="1300" dirty="0"/>
              <a:t>Identify the short term effects of exercise (24-36 hours)</a:t>
            </a:r>
          </a:p>
          <a:p>
            <a:r>
              <a:rPr lang="en-GB" sz="1300" dirty="0"/>
              <a:t>Identify the long term effects of exercise (months/years)</a:t>
            </a:r>
          </a:p>
        </p:txBody>
      </p:sp>
    </p:spTree>
    <p:extLst>
      <p:ext uri="{BB962C8B-B14F-4D97-AF65-F5344CB8AC3E}">
        <p14:creationId xmlns:p14="http://schemas.microsoft.com/office/powerpoint/2010/main" val="18408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00" dirty="0" smtClean="0"/>
              <a:t>Long term effects of</a:t>
            </a:r>
            <a:br>
              <a:rPr lang="en-GB" sz="3700" dirty="0" smtClean="0"/>
            </a:br>
            <a:r>
              <a:rPr lang="en-GB" sz="3700" dirty="0" smtClean="0"/>
              <a:t>exercise </a:t>
            </a:r>
            <a:r>
              <a:rPr lang="en-GB" sz="2700" dirty="0" smtClean="0"/>
              <a:t>(months, years)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8" y="1268760"/>
            <a:ext cx="8861892" cy="53285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Heart will increase in size (cardiac hypertrophy)</a:t>
            </a:r>
          </a:p>
          <a:p>
            <a:endParaRPr lang="en-GB" sz="2400" dirty="0" smtClean="0"/>
          </a:p>
          <a:p>
            <a:r>
              <a:rPr lang="en-GB" sz="2400" dirty="0" smtClean="0"/>
              <a:t>Resting heart rate will be lower (bradycardia)</a:t>
            </a:r>
          </a:p>
          <a:p>
            <a:endParaRPr lang="en-GB" sz="2400" dirty="0" smtClean="0"/>
          </a:p>
          <a:p>
            <a:r>
              <a:rPr lang="en-GB" sz="2400" dirty="0" smtClean="0"/>
              <a:t>Muscles will increase in size (hypertrophy)</a:t>
            </a:r>
          </a:p>
          <a:p>
            <a:endParaRPr lang="en-GB" sz="2400" dirty="0" smtClean="0"/>
          </a:p>
          <a:p>
            <a:r>
              <a:rPr lang="en-GB" sz="2400" dirty="0" smtClean="0"/>
              <a:t>Body shape will change</a:t>
            </a:r>
          </a:p>
          <a:p>
            <a:endParaRPr lang="en-GB" sz="2400" dirty="0" smtClean="0"/>
          </a:p>
          <a:p>
            <a:r>
              <a:rPr lang="en-GB" sz="2400" dirty="0" smtClean="0"/>
              <a:t>Improvements in specific components of fitness</a:t>
            </a:r>
          </a:p>
          <a:p>
            <a:pPr lvl="1"/>
            <a:r>
              <a:rPr lang="en-GB" sz="2000" dirty="0" smtClean="0"/>
              <a:t>Strength</a:t>
            </a:r>
          </a:p>
          <a:p>
            <a:pPr lvl="1"/>
            <a:r>
              <a:rPr lang="en-GB" sz="2000" dirty="0" smtClean="0"/>
              <a:t>Stamina</a:t>
            </a:r>
          </a:p>
          <a:p>
            <a:pPr lvl="1"/>
            <a:r>
              <a:rPr lang="en-GB" sz="2000" dirty="0" smtClean="0"/>
              <a:t>Muscular endurance</a:t>
            </a:r>
          </a:p>
          <a:p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355976" y="0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 smtClean="0"/>
              <a:t>Learning Outcomes</a:t>
            </a:r>
          </a:p>
          <a:p>
            <a:r>
              <a:rPr lang="en-GB" sz="1300" dirty="0" smtClean="0"/>
              <a:t>Identify </a:t>
            </a:r>
            <a:r>
              <a:rPr lang="en-GB" sz="1300" dirty="0"/>
              <a:t>the immediate effects of exercise during exercise</a:t>
            </a:r>
          </a:p>
          <a:p>
            <a:r>
              <a:rPr lang="en-GB" sz="1300" dirty="0"/>
              <a:t>Identify the short term effects of exercise (24-36 hours)</a:t>
            </a:r>
          </a:p>
          <a:p>
            <a:r>
              <a:rPr lang="en-GB" sz="1300" dirty="0"/>
              <a:t>Identify the long term effects of exercise (months/years)</a:t>
            </a:r>
          </a:p>
        </p:txBody>
      </p:sp>
    </p:spTree>
    <p:extLst>
      <p:ext uri="{BB962C8B-B14F-4D97-AF65-F5344CB8AC3E}">
        <p14:creationId xmlns:p14="http://schemas.microsoft.com/office/powerpoint/2010/main" val="37236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6" y="0"/>
            <a:ext cx="8136904" cy="8720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CW - </a:t>
            </a:r>
            <a:r>
              <a:rPr lang="en-GB" dirty="0"/>
              <a:t>p</a:t>
            </a:r>
            <a:r>
              <a:rPr lang="en-GB" dirty="0" smtClean="0"/>
              <a:t>rogression check </a:t>
            </a:r>
            <a:r>
              <a:rPr lang="en-GB" sz="3000" b="0" dirty="0" smtClean="0"/>
              <a:t>(can you recall today’s content?</a:t>
            </a:r>
            <a:endParaRPr lang="en-GB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Identify the immediate effects of exercise during exercise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Identify the short term effects of exercise (24-36 hours after exercise)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Identify the long term effects of exercise (months, years of exercising – link directly to the components of fitness)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75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agility needed for a netball player? Justify your answer. (2marks)</a:t>
            </a:r>
          </a:p>
          <a:p>
            <a:r>
              <a:rPr lang="en-GB" dirty="0" smtClean="0"/>
              <a:t>Name a sport that requires participants to have good reaction time? ( 2 marks)</a:t>
            </a:r>
          </a:p>
          <a:p>
            <a:r>
              <a:rPr lang="en-GB" dirty="0" smtClean="0"/>
              <a:t>What is balance, and using examples why it is needed to play </a:t>
            </a:r>
            <a:r>
              <a:rPr lang="en-GB" smtClean="0"/>
              <a:t>team games (4 marks)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5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Fitness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6876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ym typeface="Wingdings"/>
              </a:rPr>
              <a:t>TASK</a:t>
            </a:r>
            <a:r>
              <a:rPr lang="en-GB" sz="2400" dirty="0" smtClean="0">
                <a:sym typeface="Wingdings"/>
              </a:rPr>
              <a:t> – what is the difference?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ym typeface="Wingding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pic>
        <p:nvPicPr>
          <p:cNvPr id="6" name="Picture 5" descr="Image result for health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864596" cy="180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health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5" y="2004087"/>
            <a:ext cx="3693487" cy="166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FITNESS sport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9" y="3736582"/>
            <a:ext cx="4464496" cy="27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FITNESS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7"/>
            <a:ext cx="4478689" cy="2247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48064" y="2770"/>
            <a:ext cx="3213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LO1 – ALL </a:t>
            </a:r>
            <a:r>
              <a:rPr lang="en-GB" sz="1400" dirty="0" smtClean="0"/>
              <a:t>should </a:t>
            </a:r>
            <a:r>
              <a:rPr lang="en-GB" sz="1400" dirty="0"/>
              <a:t>be able to define the terms health and fitness</a:t>
            </a:r>
          </a:p>
          <a:p>
            <a:r>
              <a:rPr lang="en-GB" sz="1400" b="1" dirty="0" smtClean="0"/>
              <a:t>LO2 – MOST </a:t>
            </a:r>
            <a:r>
              <a:rPr lang="en-GB" sz="1400" dirty="0" smtClean="0"/>
              <a:t>should </a:t>
            </a:r>
            <a:r>
              <a:rPr lang="en-GB" sz="1400" dirty="0"/>
              <a:t>be able to describe the relationship between </a:t>
            </a:r>
            <a:r>
              <a:rPr lang="en-GB" sz="1400" dirty="0" smtClean="0"/>
              <a:t>them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537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68760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ym typeface="Wingdings"/>
              </a:rPr>
              <a:t>Definition </a:t>
            </a:r>
            <a:r>
              <a:rPr lang="en-GB" sz="2400" dirty="0" smtClean="0">
                <a:sym typeface="Wingdings"/>
              </a:rPr>
              <a:t>– </a:t>
            </a:r>
          </a:p>
          <a:p>
            <a:endParaRPr lang="en-GB" sz="2400" dirty="0">
              <a:sym typeface="Wingdings"/>
            </a:endParaRPr>
          </a:p>
          <a:p>
            <a:r>
              <a:rPr lang="en-GB" sz="2400" dirty="0" smtClean="0">
                <a:sym typeface="Wingdings"/>
              </a:rPr>
              <a:t>A complete state of physical, mental and social wellbeing and not merely the absence of disease or infirmity.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ym typeface="Wingding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pic>
        <p:nvPicPr>
          <p:cNvPr id="6" name="Picture 5" descr="Image result for health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14" y="4221088"/>
            <a:ext cx="4864596" cy="180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health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5" y="4289467"/>
            <a:ext cx="3693487" cy="16686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148064" y="2770"/>
            <a:ext cx="3213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LO1 – ALL </a:t>
            </a:r>
            <a:r>
              <a:rPr lang="en-GB" sz="1400" dirty="0" smtClean="0"/>
              <a:t>should </a:t>
            </a:r>
            <a:r>
              <a:rPr lang="en-GB" sz="1400" dirty="0"/>
              <a:t>be able to define the terms health and fitness</a:t>
            </a:r>
          </a:p>
          <a:p>
            <a:r>
              <a:rPr lang="en-GB" sz="1400" b="1" dirty="0" smtClean="0"/>
              <a:t>LO2 – MOST </a:t>
            </a:r>
            <a:r>
              <a:rPr lang="en-GB" sz="1400" dirty="0" smtClean="0"/>
              <a:t>should </a:t>
            </a:r>
            <a:r>
              <a:rPr lang="en-GB" sz="1400" dirty="0"/>
              <a:t>be able to describe the relationship between </a:t>
            </a:r>
            <a:r>
              <a:rPr lang="en-GB" sz="1400" dirty="0" smtClean="0"/>
              <a:t>them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224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3688</Words>
  <Application>Microsoft Office PowerPoint</Application>
  <PresentationFormat>On-screen Show (4:3)</PresentationFormat>
  <Paragraphs>596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Times New Roman</vt:lpstr>
      <vt:lpstr>Wingdings</vt:lpstr>
      <vt:lpstr>Office Theme</vt:lpstr>
      <vt:lpstr>Chapter 3a – Fitness Testing </vt:lpstr>
      <vt:lpstr>Warming up and cooling down</vt:lpstr>
      <vt:lpstr>Parts of a warm up</vt:lpstr>
      <vt:lpstr>Parts of a cool down</vt:lpstr>
      <vt:lpstr>Benefits of a warming up</vt:lpstr>
      <vt:lpstr>Benefits of a cooling down</vt:lpstr>
      <vt:lpstr>Health and fitness</vt:lpstr>
      <vt:lpstr>Health and Fitness</vt:lpstr>
      <vt:lpstr>Health</vt:lpstr>
      <vt:lpstr>Fitness</vt:lpstr>
      <vt:lpstr>TASK</vt:lpstr>
      <vt:lpstr>Relationship between health &amp; fitness</vt:lpstr>
      <vt:lpstr>Fitness components</vt:lpstr>
      <vt:lpstr>TASK</vt:lpstr>
      <vt:lpstr>PowerPoint Presentation</vt:lpstr>
      <vt:lpstr>AGILITY</vt:lpstr>
      <vt:lpstr>BALANCE</vt:lpstr>
      <vt:lpstr>BALANCE</vt:lpstr>
      <vt:lpstr>CARDIOVASCULAR ENDURANCE</vt:lpstr>
      <vt:lpstr>CARDIOVASCULAR ENDURANCE</vt:lpstr>
      <vt:lpstr>COORDINATION</vt:lpstr>
      <vt:lpstr>FLEXIBILITY</vt:lpstr>
      <vt:lpstr>Let’s check our recall…</vt:lpstr>
      <vt:lpstr>MUSCULAR ENDURANCE</vt:lpstr>
      <vt:lpstr>POWER</vt:lpstr>
      <vt:lpstr>POWER</vt:lpstr>
      <vt:lpstr>REACTION TIME</vt:lpstr>
      <vt:lpstr>Quick Task</vt:lpstr>
      <vt:lpstr>STRENGTH</vt:lpstr>
      <vt:lpstr>STRENGTH</vt:lpstr>
      <vt:lpstr>STRENGTH</vt:lpstr>
      <vt:lpstr>STRENGTH</vt:lpstr>
      <vt:lpstr>STRENGTH</vt:lpstr>
      <vt:lpstr>STRENGTH</vt:lpstr>
      <vt:lpstr>SPEED</vt:lpstr>
      <vt:lpstr>Data</vt:lpstr>
      <vt:lpstr>LO1 – ALL should be able to identify two types of data</vt:lpstr>
      <vt:lpstr>Fitness Testing</vt:lpstr>
      <vt:lpstr>FITNESS TESTING</vt:lpstr>
      <vt:lpstr>FITNESS TESTING</vt:lpstr>
      <vt:lpstr>FITNESS TESTING</vt:lpstr>
      <vt:lpstr>FITNESS TESTING</vt:lpstr>
      <vt:lpstr>FITNESS TESTING</vt:lpstr>
      <vt:lpstr>FITNESS TESTING</vt:lpstr>
      <vt:lpstr>FITNESS TESTING</vt:lpstr>
      <vt:lpstr>FITNESS TESTING</vt:lpstr>
      <vt:lpstr>Application</vt:lpstr>
      <vt:lpstr>APPLY IT</vt:lpstr>
      <vt:lpstr>APPLY IT</vt:lpstr>
      <vt:lpstr>APPLY IT</vt:lpstr>
      <vt:lpstr>APPLY IT</vt:lpstr>
      <vt:lpstr>APPLY IT</vt:lpstr>
      <vt:lpstr>APPLY IT</vt:lpstr>
      <vt:lpstr>APPLY IT</vt:lpstr>
      <vt:lpstr>Exam question</vt:lpstr>
      <vt:lpstr>APPLY IT</vt:lpstr>
      <vt:lpstr>Fitness Testing</vt:lpstr>
      <vt:lpstr>FITNESS TESTING</vt:lpstr>
      <vt:lpstr>FITNESS TESTING</vt:lpstr>
      <vt:lpstr>FITNESS TESTING</vt:lpstr>
      <vt:lpstr>Apply it</vt:lpstr>
      <vt:lpstr>Reasons and limitations of fitness testing</vt:lpstr>
      <vt:lpstr>PowerPoint Presentation</vt:lpstr>
      <vt:lpstr>REASONS for fitness testing</vt:lpstr>
      <vt:lpstr>LIMITATIONS of fitness testing</vt:lpstr>
      <vt:lpstr>Application</vt:lpstr>
      <vt:lpstr>Apply it – name all of the fitness components and identify the fitness test for each one</vt:lpstr>
      <vt:lpstr>Immediate, Short Term &amp; Long Term Effects of Exercise</vt:lpstr>
      <vt:lpstr>Effects of Exercise</vt:lpstr>
      <vt:lpstr>Immediate effects of exercise</vt:lpstr>
      <vt:lpstr>Short term effects of exercise (24-36 hours)</vt:lpstr>
      <vt:lpstr>Long term effects of exercise (months, years)</vt:lpstr>
      <vt:lpstr>CW - progression check (can you recall today’s content?</vt:lpstr>
      <vt:lpstr>PowerPoint Presentation</vt:lpstr>
    </vt:vector>
  </TitlesOfParts>
  <Company>KLB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jdudbridge</dc:creator>
  <cp:lastModifiedBy>Rosanna Steel</cp:lastModifiedBy>
  <cp:revision>139</cp:revision>
  <cp:lastPrinted>2017-01-26T10:10:25Z</cp:lastPrinted>
  <dcterms:created xsi:type="dcterms:W3CDTF">2016-05-21T18:26:14Z</dcterms:created>
  <dcterms:modified xsi:type="dcterms:W3CDTF">2020-09-23T14:03:00Z</dcterms:modified>
</cp:coreProperties>
</file>