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01/09/2021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06915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01/09/2021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46376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01/09/2021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88418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01/09/2021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68871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33F45B-4F77-402A-8A92-9250B93F9688}" type="datetimeFigureOut">
              <a:rPr lang="en-GB" smtClean="0"/>
              <a:t>01/09/2021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419265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733F45B-4F77-402A-8A92-9250B93F9688}" type="datetimeFigureOut">
              <a:rPr lang="en-GB" smtClean="0"/>
              <a:t>01/09/2021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67176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733F45B-4F77-402A-8A92-9250B93F9688}" type="datetimeFigureOut">
              <a:rPr lang="en-GB" smtClean="0"/>
              <a:t>01/09/2021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2507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733F45B-4F77-402A-8A92-9250B93F9688}" type="datetimeFigureOut">
              <a:rPr lang="en-GB" smtClean="0"/>
              <a:t>01/09/2021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52283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F45B-4F77-402A-8A92-9250B93F9688}" type="datetimeFigureOut">
              <a:rPr lang="en-GB" smtClean="0"/>
              <a:t>01/09/2021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95025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01/09/2021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0704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01/09/2021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56352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F45B-4F77-402A-8A92-9250B93F9688}" type="datetimeFigureOut">
              <a:rPr lang="en-GB" smtClean="0"/>
              <a:t>01/09/2021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F2E2A-20F1-4E30-9C40-37CB5F064836}" type="slidenum">
              <a:rPr lang="en-GB" smtClean="0"/>
              <a:t>‹#›</a:t>
            </a:fld>
            <a:endParaRPr lang="en-GB"/>
          </a:p>
        </p:txBody>
      </p:sp>
    </p:spTree>
    <p:extLst>
      <p:ext uri="{BB962C8B-B14F-4D97-AF65-F5344CB8AC3E}">
        <p14:creationId xmlns:p14="http://schemas.microsoft.com/office/powerpoint/2010/main" val="2756484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lassroom.thenational.academy/subjects-by-key-stage"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5767" y="179161"/>
            <a:ext cx="10641732" cy="6370975"/>
          </a:xfrm>
          <a:prstGeom prst="rect">
            <a:avLst/>
          </a:prstGeom>
        </p:spPr>
        <p:txBody>
          <a:bodyPr wrap="square">
            <a:spAutoFit/>
          </a:bodyPr>
          <a:lstStyle/>
          <a:p>
            <a:r>
              <a:rPr lang="en-GB" sz="2400" b="1" u="sng" dirty="0" smtClean="0">
                <a:effectLst/>
                <a:latin typeface="Calibri" panose="020F0502020204030204" pitchFamily="34" charset="0"/>
                <a:ea typeface="Calibri" panose="020F0502020204030204" pitchFamily="34" charset="0"/>
                <a:cs typeface="Times New Roman" panose="02020603050405020304" pitchFamily="18" charset="0"/>
              </a:rPr>
              <a:t>Year 7 </a:t>
            </a:r>
            <a:r>
              <a:rPr lang="en-GB" sz="2400" b="1" u="sng" smtClean="0">
                <a:effectLst/>
                <a:latin typeface="Calibri" panose="020F0502020204030204" pitchFamily="34" charset="0"/>
                <a:ea typeface="Calibri" panose="020F0502020204030204" pitchFamily="34" charset="0"/>
                <a:cs typeface="Times New Roman" panose="02020603050405020304" pitchFamily="18" charset="0"/>
              </a:rPr>
              <a:t>German rotation </a:t>
            </a:r>
            <a:r>
              <a:rPr lang="en-GB" sz="2400" b="1" u="sng" dirty="0" smtClean="0">
                <a:effectLst/>
                <a:latin typeface="Calibri" panose="020F0502020204030204" pitchFamily="34" charset="0"/>
                <a:ea typeface="Calibri" panose="020F0502020204030204" pitchFamily="34" charset="0"/>
                <a:cs typeface="Times New Roman" panose="02020603050405020304" pitchFamily="18" charset="0"/>
              </a:rPr>
              <a:t>1</a:t>
            </a:r>
            <a:r>
              <a:rPr lang="en-GB" sz="24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2400" b="1" dirty="0" smtClean="0">
                <a:latin typeface="Calibri" panose="020F0502020204030204" pitchFamily="34" charset="0"/>
                <a:cs typeface="Times New Roman" panose="02020603050405020304" pitchFamily="18" charset="0"/>
              </a:rPr>
              <a:t>Echo 1 textbook, chapter 1</a:t>
            </a:r>
          </a:p>
          <a:p>
            <a:endParaRPr lang="en-GB" sz="2400" b="1" dirty="0">
              <a:latin typeface="Calibri" panose="020F0502020204030204" pitchFamily="34" charset="0"/>
              <a:cs typeface="Times New Roman" panose="02020603050405020304" pitchFamily="18" charset="0"/>
            </a:endParaRPr>
          </a:p>
          <a:p>
            <a:r>
              <a:rPr lang="en-GB" sz="2400" b="1" dirty="0" smtClean="0">
                <a:latin typeface="Calibri" panose="020F0502020204030204" pitchFamily="34" charset="0"/>
                <a:cs typeface="Times New Roman" panose="02020603050405020304" pitchFamily="18" charset="0"/>
              </a:rPr>
              <a:t>If pupils are absent from lessons they should spend time revising and learning vocabulary. All of the vocabulary for this term is on the following slides. First of all, they should recap the vocabulary which they learned the previous week. Then they should start to learn the next section of vocabulary which they have not yet covered in class. This could be done by using the look, cover, write, check method or by making flashcards etc. </a:t>
            </a:r>
          </a:p>
          <a:p>
            <a:endParaRPr lang="en-GB" sz="2400" b="1" dirty="0">
              <a:latin typeface="Calibri" panose="020F0502020204030204" pitchFamily="34" charset="0"/>
              <a:cs typeface="Times New Roman" panose="02020603050405020304" pitchFamily="18" charset="0"/>
            </a:endParaRPr>
          </a:p>
          <a:p>
            <a:r>
              <a:rPr lang="en-GB" sz="2400" b="1" dirty="0" smtClean="0">
                <a:latin typeface="Calibri" panose="020F0502020204030204" pitchFamily="34" charset="0"/>
                <a:cs typeface="Times New Roman" panose="02020603050405020304" pitchFamily="18" charset="0"/>
              </a:rPr>
              <a:t>Pupils can also revise vocabulary on </a:t>
            </a:r>
            <a:r>
              <a:rPr lang="en-GB" sz="2400" b="1" dirty="0" err="1" smtClean="0">
                <a:latin typeface="Calibri" panose="020F0502020204030204" pitchFamily="34" charset="0"/>
                <a:cs typeface="Times New Roman" panose="02020603050405020304" pitchFamily="18" charset="0"/>
              </a:rPr>
              <a:t>Linguascope</a:t>
            </a:r>
            <a:r>
              <a:rPr lang="en-GB" sz="2400" b="1" dirty="0" smtClean="0">
                <a:latin typeface="Calibri" panose="020F0502020204030204" pitchFamily="34" charset="0"/>
                <a:cs typeface="Times New Roman" panose="02020603050405020304" pitchFamily="18" charset="0"/>
              </a:rPr>
              <a:t>- </a:t>
            </a:r>
          </a:p>
          <a:p>
            <a:r>
              <a:rPr lang="en-GB" sz="2400" b="1" dirty="0" smtClean="0">
                <a:latin typeface="Calibri" panose="020F0502020204030204" pitchFamily="34" charset="0"/>
                <a:cs typeface="Times New Roman" panose="02020603050405020304" pitchFamily="18" charset="0"/>
              </a:rPr>
              <a:t>Username is </a:t>
            </a:r>
            <a:r>
              <a:rPr lang="en-GB" sz="2400" b="1" dirty="0" err="1" smtClean="0">
                <a:latin typeface="Calibri" panose="020F0502020204030204" pitchFamily="34" charset="0"/>
                <a:cs typeface="Times New Roman" panose="02020603050405020304" pitchFamily="18" charset="0"/>
              </a:rPr>
              <a:t>kingshill</a:t>
            </a:r>
            <a:r>
              <a:rPr lang="en-GB" sz="2400" b="1" dirty="0" smtClean="0">
                <a:latin typeface="Calibri" panose="020F0502020204030204" pitchFamily="34" charset="0"/>
                <a:cs typeface="Times New Roman" panose="02020603050405020304" pitchFamily="18" charset="0"/>
              </a:rPr>
              <a:t>    password is bonjour123</a:t>
            </a:r>
          </a:p>
          <a:p>
            <a:r>
              <a:rPr lang="en-GB" sz="2400" dirty="0" smtClean="0"/>
              <a:t>Any new vocabulary they learn can be written in their orange books or on paper. </a:t>
            </a:r>
          </a:p>
          <a:p>
            <a:endParaRPr lang="en-GB" sz="2400" b="1" dirty="0" smtClean="0">
              <a:latin typeface="Calibri" panose="020F0502020204030204" pitchFamily="34" charset="0"/>
              <a:cs typeface="Times New Roman" panose="02020603050405020304" pitchFamily="18" charset="0"/>
            </a:endParaRPr>
          </a:p>
          <a:p>
            <a:r>
              <a:rPr lang="en-GB" sz="2400" b="1" dirty="0" smtClean="0">
                <a:latin typeface="Calibri" panose="020F0502020204030204" pitchFamily="34" charset="0"/>
                <a:cs typeface="Times New Roman" panose="02020603050405020304" pitchFamily="18" charset="0"/>
              </a:rPr>
              <a:t>If pupils wish to do extension work they can access free MFL lessons on the Oak National Academy website:</a:t>
            </a:r>
          </a:p>
          <a:p>
            <a:r>
              <a:rPr lang="en-GB" sz="2400" b="1" dirty="0" smtClean="0">
                <a:latin typeface="Calibri" panose="020F0502020204030204" pitchFamily="34" charset="0"/>
                <a:cs typeface="Times New Roman" panose="02020603050405020304" pitchFamily="18" charset="0"/>
                <a:hlinkClick r:id="rId2"/>
              </a:rPr>
              <a:t>https://classroom.thenational.academy/subjects-by-key-stage</a:t>
            </a:r>
            <a:endParaRPr lang="en-GB" sz="2400" b="1" dirty="0">
              <a:latin typeface="Calibri" panose="020F0502020204030204" pitchFamily="34" charset="0"/>
              <a:cs typeface="Times New Roman" panose="02020603050405020304" pitchFamily="18" charset="0"/>
            </a:endParaRPr>
          </a:p>
          <a:p>
            <a:endParaRPr lang="en-GB" sz="2400" b="1" dirty="0">
              <a:latin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7343918" y="3283183"/>
            <a:ext cx="1420298" cy="859997"/>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10468521" y="179161"/>
            <a:ext cx="1300480" cy="789940"/>
          </a:xfrm>
          <a:prstGeom prst="rect">
            <a:avLst/>
          </a:prstGeom>
        </p:spPr>
      </p:pic>
    </p:spTree>
    <p:extLst>
      <p:ext uri="{BB962C8B-B14F-4D97-AF65-F5344CB8AC3E}">
        <p14:creationId xmlns:p14="http://schemas.microsoft.com/office/powerpoint/2010/main" val="3480113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3565" y="160985"/>
            <a:ext cx="4826760" cy="3457977"/>
          </a:xfrm>
          <a:prstGeom prst="rect">
            <a:avLst/>
          </a:prstGeom>
        </p:spPr>
      </p:pic>
      <p:pic>
        <p:nvPicPr>
          <p:cNvPr id="5" name="Picture 4"/>
          <p:cNvPicPr>
            <a:picLocks noChangeAspect="1"/>
          </p:cNvPicPr>
          <p:nvPr/>
        </p:nvPicPr>
        <p:blipFill>
          <a:blip r:embed="rId3"/>
          <a:stretch>
            <a:fillRect/>
          </a:stretch>
        </p:blipFill>
        <p:spPr>
          <a:xfrm>
            <a:off x="5472984" y="265224"/>
            <a:ext cx="4405111" cy="5675816"/>
          </a:xfrm>
          <a:prstGeom prst="rect">
            <a:avLst/>
          </a:prstGeom>
        </p:spPr>
      </p:pic>
    </p:spTree>
    <p:extLst>
      <p:ext uri="{BB962C8B-B14F-4D97-AF65-F5344CB8AC3E}">
        <p14:creationId xmlns:p14="http://schemas.microsoft.com/office/powerpoint/2010/main" val="3566473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6987" y="258649"/>
            <a:ext cx="4426398" cy="2368641"/>
          </a:xfrm>
          <a:prstGeom prst="rect">
            <a:avLst/>
          </a:prstGeom>
        </p:spPr>
      </p:pic>
      <p:pic>
        <p:nvPicPr>
          <p:cNvPr id="3" name="Picture 2"/>
          <p:cNvPicPr>
            <a:picLocks noChangeAspect="1"/>
          </p:cNvPicPr>
          <p:nvPr/>
        </p:nvPicPr>
        <p:blipFill>
          <a:blip r:embed="rId3"/>
          <a:stretch>
            <a:fillRect/>
          </a:stretch>
        </p:blipFill>
        <p:spPr>
          <a:xfrm>
            <a:off x="937139" y="2627290"/>
            <a:ext cx="3013659" cy="2086379"/>
          </a:xfrm>
          <a:prstGeom prst="rect">
            <a:avLst/>
          </a:prstGeom>
        </p:spPr>
      </p:pic>
      <p:pic>
        <p:nvPicPr>
          <p:cNvPr id="4" name="Picture 3"/>
          <p:cNvPicPr>
            <a:picLocks noChangeAspect="1"/>
          </p:cNvPicPr>
          <p:nvPr/>
        </p:nvPicPr>
        <p:blipFill>
          <a:blip r:embed="rId4"/>
          <a:stretch>
            <a:fillRect/>
          </a:stretch>
        </p:blipFill>
        <p:spPr>
          <a:xfrm>
            <a:off x="5861832" y="354570"/>
            <a:ext cx="5345493" cy="4835615"/>
          </a:xfrm>
          <a:prstGeom prst="rect">
            <a:avLst/>
          </a:prstGeom>
        </p:spPr>
      </p:pic>
    </p:spTree>
    <p:extLst>
      <p:ext uri="{BB962C8B-B14F-4D97-AF65-F5344CB8AC3E}">
        <p14:creationId xmlns:p14="http://schemas.microsoft.com/office/powerpoint/2010/main" val="263062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6655" y="168162"/>
            <a:ext cx="4737711" cy="5781877"/>
          </a:xfrm>
          <a:prstGeom prst="rect">
            <a:avLst/>
          </a:prstGeom>
        </p:spPr>
      </p:pic>
      <p:pic>
        <p:nvPicPr>
          <p:cNvPr id="3" name="Picture 2"/>
          <p:cNvPicPr>
            <a:picLocks noChangeAspect="1"/>
          </p:cNvPicPr>
          <p:nvPr/>
        </p:nvPicPr>
        <p:blipFill>
          <a:blip r:embed="rId3"/>
          <a:stretch>
            <a:fillRect/>
          </a:stretch>
        </p:blipFill>
        <p:spPr>
          <a:xfrm rot="10800000">
            <a:off x="6247326" y="247816"/>
            <a:ext cx="4789867" cy="5702223"/>
          </a:xfrm>
          <a:prstGeom prst="rect">
            <a:avLst/>
          </a:prstGeom>
        </p:spPr>
      </p:pic>
    </p:spTree>
    <p:extLst>
      <p:ext uri="{BB962C8B-B14F-4D97-AF65-F5344CB8AC3E}">
        <p14:creationId xmlns:p14="http://schemas.microsoft.com/office/powerpoint/2010/main" val="553218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10800000">
            <a:off x="3702206" y="1118449"/>
            <a:ext cx="4604667" cy="4110741"/>
          </a:xfrm>
          <a:prstGeom prst="rect">
            <a:avLst/>
          </a:prstGeom>
        </p:spPr>
      </p:pic>
    </p:spTree>
    <p:extLst>
      <p:ext uri="{BB962C8B-B14F-4D97-AF65-F5344CB8AC3E}">
        <p14:creationId xmlns:p14="http://schemas.microsoft.com/office/powerpoint/2010/main" val="3656130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rot="10800000">
            <a:off x="408100" y="457316"/>
            <a:ext cx="5006174" cy="3135890"/>
          </a:xfrm>
          <a:prstGeom prst="rect">
            <a:avLst/>
          </a:prstGeom>
        </p:spPr>
      </p:pic>
      <p:pic>
        <p:nvPicPr>
          <p:cNvPr id="4" name="Picture 3"/>
          <p:cNvPicPr>
            <a:picLocks noChangeAspect="1"/>
          </p:cNvPicPr>
          <p:nvPr/>
        </p:nvPicPr>
        <p:blipFill>
          <a:blip r:embed="rId3"/>
          <a:stretch>
            <a:fillRect/>
          </a:stretch>
        </p:blipFill>
        <p:spPr>
          <a:xfrm rot="10800000">
            <a:off x="6827746" y="228933"/>
            <a:ext cx="4428388" cy="6281498"/>
          </a:xfrm>
          <a:prstGeom prst="rect">
            <a:avLst/>
          </a:prstGeom>
        </p:spPr>
      </p:pic>
    </p:spTree>
    <p:extLst>
      <p:ext uri="{BB962C8B-B14F-4D97-AF65-F5344CB8AC3E}">
        <p14:creationId xmlns:p14="http://schemas.microsoft.com/office/powerpoint/2010/main" val="10490013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149</Words>
  <Application>Microsoft Office PowerPoint</Application>
  <PresentationFormat>Widescreen</PresentationFormat>
  <Paragraphs>10</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osi.local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Brown</dc:creator>
  <cp:lastModifiedBy>Helen Brown</cp:lastModifiedBy>
  <cp:revision>20</cp:revision>
  <dcterms:created xsi:type="dcterms:W3CDTF">2021-09-01T11:16:35Z</dcterms:created>
  <dcterms:modified xsi:type="dcterms:W3CDTF">2021-09-01T18:48:03Z</dcterms:modified>
</cp:coreProperties>
</file>