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06915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4637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88418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33F45B-4F77-402A-8A92-9250B93F9688}"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688711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3F45B-4F77-402A-8A92-9250B93F9688}" type="datetimeFigureOut">
              <a:rPr lang="en-GB" smtClean="0"/>
              <a:t>06/09/2021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4192659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33F45B-4F77-402A-8A92-9250B93F9688}"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6717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33F45B-4F77-402A-8A92-9250B93F9688}" type="datetimeFigureOut">
              <a:rPr lang="en-GB" smtClean="0"/>
              <a:t>06/09/2021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25076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33F45B-4F77-402A-8A92-9250B93F9688}" type="datetimeFigureOut">
              <a:rPr lang="en-GB" smtClean="0"/>
              <a:t>06/09/2021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52283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33F45B-4F77-402A-8A92-9250B93F9688}" type="datetimeFigureOut">
              <a:rPr lang="en-GB" smtClean="0"/>
              <a:t>06/09/2021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95025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10070406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3F45B-4F77-402A-8A92-9250B93F9688}" type="datetimeFigureOut">
              <a:rPr lang="en-GB" smtClean="0"/>
              <a:t>06/09/2021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4BF2E2A-20F1-4E30-9C40-37CB5F064836}" type="slidenum">
              <a:rPr lang="en-GB" smtClean="0"/>
              <a:t>‹#›</a:t>
            </a:fld>
            <a:endParaRPr lang="en-GB"/>
          </a:p>
        </p:txBody>
      </p:sp>
    </p:spTree>
    <p:extLst>
      <p:ext uri="{BB962C8B-B14F-4D97-AF65-F5344CB8AC3E}">
        <p14:creationId xmlns:p14="http://schemas.microsoft.com/office/powerpoint/2010/main" val="356352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33F45B-4F77-402A-8A92-9250B93F9688}" type="datetimeFigureOut">
              <a:rPr lang="en-GB" smtClean="0"/>
              <a:t>06/09/2021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F2E2A-20F1-4E30-9C40-37CB5F064836}" type="slidenum">
              <a:rPr lang="en-GB" smtClean="0"/>
              <a:t>‹#›</a:t>
            </a:fld>
            <a:endParaRPr lang="en-GB"/>
          </a:p>
        </p:txBody>
      </p:sp>
    </p:spTree>
    <p:extLst>
      <p:ext uri="{BB962C8B-B14F-4D97-AF65-F5344CB8AC3E}">
        <p14:creationId xmlns:p14="http://schemas.microsoft.com/office/powerpoint/2010/main" val="275648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lassroom.thenational.academy/subjects-by-key-stag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446978" y="2180"/>
            <a:ext cx="11190840" cy="6924973"/>
          </a:xfrm>
          <a:prstGeom prst="rect">
            <a:avLst/>
          </a:prstGeom>
        </p:spPr>
        <p:txBody>
          <a:bodyPr wrap="square">
            <a:spAutoFit/>
          </a:bodyPr>
          <a:lstStyle/>
          <a:p>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Year 11 </a:t>
            </a:r>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Spanish TERM </a:t>
            </a:r>
            <a:r>
              <a:rPr lang="en-GB" sz="2400" b="1" u="sng" dirty="0" smtClean="0">
                <a:effectLst/>
                <a:latin typeface="Calibri" panose="020F0502020204030204" pitchFamily="34" charset="0"/>
                <a:ea typeface="Calibri" panose="020F0502020204030204" pitchFamily="34" charset="0"/>
                <a:cs typeface="Times New Roman" panose="02020603050405020304" pitchFamily="18" charset="0"/>
              </a:rPr>
              <a:t>1</a:t>
            </a: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sz="2400" b="1" dirty="0" smtClean="0">
                <a:latin typeface="Calibri" panose="020F0502020204030204" pitchFamily="34" charset="0"/>
                <a:cs typeface="Times New Roman" panose="02020603050405020304" pitchFamily="18" charset="0"/>
              </a:rPr>
              <a:t>Viva GCSE </a:t>
            </a:r>
            <a:r>
              <a:rPr lang="en-GB" sz="2400" b="1" dirty="0" smtClean="0">
                <a:latin typeface="Calibri" panose="020F0502020204030204" pitchFamily="34" charset="0"/>
                <a:cs typeface="Times New Roman" panose="02020603050405020304" pitchFamily="18" charset="0"/>
              </a:rPr>
              <a:t>textbook, </a:t>
            </a:r>
            <a:r>
              <a:rPr lang="en-GB" sz="2400" b="1" dirty="0" smtClean="0">
                <a:latin typeface="Calibri" panose="020F0502020204030204" pitchFamily="34" charset="0"/>
                <a:cs typeface="Times New Roman" panose="02020603050405020304" pitchFamily="18" charset="0"/>
              </a:rPr>
              <a:t>chapter 6+ part of chapter 7</a:t>
            </a:r>
            <a:endParaRPr lang="en-GB" sz="2400" b="1" dirty="0" smtClean="0">
              <a:latin typeface="Calibri" panose="020F0502020204030204" pitchFamily="34" charset="0"/>
              <a:cs typeface="Times New Roman" panose="02020603050405020304" pitchFamily="18" charset="0"/>
            </a:endParaRPr>
          </a:p>
          <a:p>
            <a:endParaRPr lang="en-GB" sz="20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pupils are absent from lessons they should spend time revising and learning vocabulary. All of the </a:t>
            </a:r>
            <a:r>
              <a:rPr lang="en-GB" sz="2400" b="1" dirty="0" smtClean="0">
                <a:latin typeface="Calibri" panose="020F0502020204030204" pitchFamily="34" charset="0"/>
                <a:cs typeface="Times New Roman" panose="02020603050405020304" pitchFamily="18" charset="0"/>
              </a:rPr>
              <a:t>key vocabulary </a:t>
            </a:r>
            <a:r>
              <a:rPr lang="en-GB" sz="2400" b="1" dirty="0" smtClean="0">
                <a:latin typeface="Calibri" panose="020F0502020204030204" pitchFamily="34" charset="0"/>
                <a:cs typeface="Times New Roman" panose="02020603050405020304" pitchFamily="18" charset="0"/>
              </a:rPr>
              <a:t>for this term is attached to this </a:t>
            </a:r>
            <a:r>
              <a:rPr lang="en-GB" sz="2400" b="1" dirty="0" smtClean="0">
                <a:latin typeface="Calibri" panose="020F0502020204030204" pitchFamily="34" charset="0"/>
                <a:cs typeface="Times New Roman" panose="02020603050405020304" pitchFamily="18" charset="0"/>
              </a:rPr>
              <a:t>PowerPoint. </a:t>
            </a:r>
            <a:r>
              <a:rPr lang="en-GB" sz="2400" b="1" dirty="0" smtClean="0">
                <a:latin typeface="Calibri" panose="020F0502020204030204" pitchFamily="34" charset="0"/>
                <a:cs typeface="Times New Roman" panose="02020603050405020304" pitchFamily="18" charset="0"/>
              </a:rPr>
              <a:t>First of all, they should recap the vocabulary which they learned the previous week. Then they should start to learn the next section of vocabulary which they have not yet covered in class. This could be done by using the look, cover, write, check method or by making flashcards etc. They can also do some of the reading activities found on that page</a:t>
            </a:r>
            <a:r>
              <a:rPr lang="en-GB" sz="2400" b="1" dirty="0" smtClean="0">
                <a:latin typeface="Calibri" panose="020F0502020204030204" pitchFamily="34" charset="0"/>
                <a:cs typeface="Times New Roman" panose="02020603050405020304" pitchFamily="18" charset="0"/>
              </a:rPr>
              <a:t>. Pupils should also email their teacher to check if there is any essential classwork they need to complete. </a:t>
            </a:r>
            <a:endParaRPr lang="en-GB" sz="2400" b="1" dirty="0" smtClean="0">
              <a:latin typeface="Calibri" panose="020F0502020204030204" pitchFamily="34" charset="0"/>
              <a:cs typeface="Times New Roman" panose="02020603050405020304" pitchFamily="18" charset="0"/>
            </a:endParaRPr>
          </a:p>
          <a:p>
            <a:endParaRPr lang="en-GB" sz="2000" b="1" dirty="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Pupils can also revise vocabulary </a:t>
            </a:r>
            <a:r>
              <a:rPr lang="en-GB" sz="2400" b="1" dirty="0" smtClean="0">
                <a:latin typeface="Calibri" panose="020F0502020204030204" pitchFamily="34" charset="0"/>
                <a:cs typeface="Times New Roman" panose="02020603050405020304" pitchFamily="18" charset="0"/>
              </a:rPr>
              <a:t>on Quizlet or </a:t>
            </a:r>
            <a:r>
              <a:rPr lang="en-GB" sz="2400" b="1" dirty="0" err="1" smtClean="0">
                <a:latin typeface="Calibri" panose="020F0502020204030204" pitchFamily="34" charset="0"/>
                <a:cs typeface="Times New Roman" panose="02020603050405020304" pitchFamily="18" charset="0"/>
              </a:rPr>
              <a:t>Linguascope</a:t>
            </a:r>
            <a:r>
              <a:rPr lang="en-GB" sz="2400" b="1" dirty="0" smtClean="0">
                <a:latin typeface="Calibri" panose="020F0502020204030204" pitchFamily="34" charset="0"/>
                <a:cs typeface="Times New Roman" panose="02020603050405020304" pitchFamily="18" charset="0"/>
              </a:rPr>
              <a:t>- </a:t>
            </a:r>
          </a:p>
          <a:p>
            <a:r>
              <a:rPr lang="en-GB" sz="2400" b="1" dirty="0" err="1" smtClean="0">
                <a:latin typeface="Calibri" panose="020F0502020204030204" pitchFamily="34" charset="0"/>
                <a:cs typeface="Times New Roman" panose="02020603050405020304" pitchFamily="18" charset="0"/>
              </a:rPr>
              <a:t>Linguascope</a:t>
            </a:r>
            <a:r>
              <a:rPr lang="en-GB" sz="2400" b="1" dirty="0" smtClean="0">
                <a:latin typeface="Calibri" panose="020F0502020204030204" pitchFamily="34" charset="0"/>
                <a:cs typeface="Times New Roman" panose="02020603050405020304" pitchFamily="18" charset="0"/>
              </a:rPr>
              <a:t> u</a:t>
            </a:r>
            <a:r>
              <a:rPr lang="en-GB" sz="2400" b="1" dirty="0" smtClean="0">
                <a:latin typeface="Calibri" panose="020F0502020204030204" pitchFamily="34" charset="0"/>
                <a:cs typeface="Times New Roman" panose="02020603050405020304" pitchFamily="18" charset="0"/>
              </a:rPr>
              <a:t>sername </a:t>
            </a:r>
            <a:r>
              <a:rPr lang="en-GB" sz="2400" b="1" dirty="0" smtClean="0">
                <a:latin typeface="Calibri" panose="020F0502020204030204" pitchFamily="34" charset="0"/>
                <a:cs typeface="Times New Roman" panose="02020603050405020304" pitchFamily="18" charset="0"/>
              </a:rPr>
              <a:t>is </a:t>
            </a:r>
            <a:r>
              <a:rPr lang="en-GB" sz="2400" b="1" dirty="0" err="1" smtClean="0">
                <a:latin typeface="Calibri" panose="020F0502020204030204" pitchFamily="34" charset="0"/>
                <a:cs typeface="Times New Roman" panose="02020603050405020304" pitchFamily="18" charset="0"/>
              </a:rPr>
              <a:t>kingshill</a:t>
            </a:r>
            <a:r>
              <a:rPr lang="en-GB" sz="2400" b="1" dirty="0" smtClean="0">
                <a:latin typeface="Calibri" panose="020F0502020204030204" pitchFamily="34" charset="0"/>
                <a:cs typeface="Times New Roman" panose="02020603050405020304" pitchFamily="18" charset="0"/>
              </a:rPr>
              <a:t>    password is bonjour123</a:t>
            </a:r>
          </a:p>
          <a:p>
            <a:r>
              <a:rPr lang="en-GB" sz="2400" dirty="0" smtClean="0"/>
              <a:t>Any new vocabulary they learn can be written in their orange books or on paper. </a:t>
            </a:r>
          </a:p>
          <a:p>
            <a:endParaRPr lang="en-GB" sz="2000" b="1" dirty="0" smtClean="0">
              <a:latin typeface="Calibri" panose="020F0502020204030204" pitchFamily="34" charset="0"/>
              <a:cs typeface="Times New Roman" panose="02020603050405020304" pitchFamily="18" charset="0"/>
            </a:endParaRPr>
          </a:p>
          <a:p>
            <a:r>
              <a:rPr lang="en-GB" sz="2400" b="1" dirty="0" smtClean="0">
                <a:latin typeface="Calibri" panose="020F0502020204030204" pitchFamily="34" charset="0"/>
                <a:cs typeface="Times New Roman" panose="02020603050405020304" pitchFamily="18" charset="0"/>
              </a:rPr>
              <a:t>If pupils wish to do extension work they can access free MFL lessons on the Oak National Academy website:</a:t>
            </a:r>
          </a:p>
          <a:p>
            <a:r>
              <a:rPr lang="en-GB" sz="2400" b="1" dirty="0" smtClean="0">
                <a:latin typeface="Calibri" panose="020F0502020204030204" pitchFamily="34" charset="0"/>
                <a:cs typeface="Times New Roman" panose="02020603050405020304" pitchFamily="18" charset="0"/>
                <a:hlinkClick r:id="rId2"/>
              </a:rPr>
              <a:t>https://classroom.thenational.academy/subjects-by-key-stage</a:t>
            </a:r>
            <a:endParaRPr lang="en-GB" sz="2400" b="1" dirty="0">
              <a:latin typeface="Calibri" panose="020F0502020204030204" pitchFamily="34" charset="0"/>
              <a:cs typeface="Times New Roman" panose="02020603050405020304" pitchFamily="18" charset="0"/>
            </a:endParaRPr>
          </a:p>
          <a:p>
            <a:endParaRPr lang="en-GB" sz="2400" b="1" dirty="0">
              <a:latin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3"/>
          <a:stretch>
            <a:fillRect/>
          </a:stretch>
        </p:blipFill>
        <p:spPr>
          <a:xfrm>
            <a:off x="8690605" y="4209650"/>
            <a:ext cx="1420298" cy="859997"/>
          </a:xfrm>
          <a:prstGeom prst="rect">
            <a:avLst/>
          </a:prstGeom>
        </p:spPr>
      </p:pic>
      <p:pic>
        <p:nvPicPr>
          <p:cNvPr id="8" name="Picture 7"/>
          <p:cNvPicPr/>
          <p:nvPr/>
        </p:nvPicPr>
        <p:blipFill>
          <a:blip r:embed="rId4">
            <a:extLst>
              <a:ext uri="{28A0092B-C50C-407E-A947-70E740481C1C}">
                <a14:useLocalDpi xmlns:a14="http://schemas.microsoft.com/office/drawing/2010/main" val="0"/>
              </a:ext>
            </a:extLst>
          </a:blip>
          <a:stretch>
            <a:fillRect/>
          </a:stretch>
        </p:blipFill>
        <p:spPr>
          <a:xfrm>
            <a:off x="10869381" y="83098"/>
            <a:ext cx="1176655" cy="997585"/>
          </a:xfrm>
          <a:prstGeom prst="rect">
            <a:avLst/>
          </a:prstGeom>
        </p:spPr>
      </p:pic>
    </p:spTree>
    <p:extLst>
      <p:ext uri="{BB962C8B-B14F-4D97-AF65-F5344CB8AC3E}">
        <p14:creationId xmlns:p14="http://schemas.microsoft.com/office/powerpoint/2010/main" val="3480113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78502" y="595312"/>
            <a:ext cx="8306222" cy="3571443"/>
          </a:xfrm>
          <a:prstGeom prst="rect">
            <a:avLst/>
          </a:prstGeom>
        </p:spPr>
      </p:pic>
      <p:pic>
        <p:nvPicPr>
          <p:cNvPr id="5" name="Picture 4"/>
          <p:cNvPicPr>
            <a:picLocks noChangeAspect="1"/>
          </p:cNvPicPr>
          <p:nvPr/>
        </p:nvPicPr>
        <p:blipFill>
          <a:blip r:embed="rId3"/>
          <a:stretch>
            <a:fillRect/>
          </a:stretch>
        </p:blipFill>
        <p:spPr>
          <a:xfrm>
            <a:off x="1656484" y="4316557"/>
            <a:ext cx="7966348" cy="1315316"/>
          </a:xfrm>
          <a:prstGeom prst="rect">
            <a:avLst/>
          </a:prstGeom>
        </p:spPr>
      </p:pic>
    </p:spTree>
    <p:extLst>
      <p:ext uri="{BB962C8B-B14F-4D97-AF65-F5344CB8AC3E}">
        <p14:creationId xmlns:p14="http://schemas.microsoft.com/office/powerpoint/2010/main" val="1382033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092035" y="341601"/>
            <a:ext cx="7432735" cy="3170526"/>
          </a:xfrm>
          <a:prstGeom prst="rect">
            <a:avLst/>
          </a:prstGeom>
        </p:spPr>
      </p:pic>
    </p:spTree>
    <p:extLst>
      <p:ext uri="{BB962C8B-B14F-4D97-AF65-F5344CB8AC3E}">
        <p14:creationId xmlns:p14="http://schemas.microsoft.com/office/powerpoint/2010/main" val="3724276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34874" y="451139"/>
            <a:ext cx="7422020" cy="5139170"/>
          </a:xfrm>
          <a:prstGeom prst="rect">
            <a:avLst/>
          </a:prstGeom>
        </p:spPr>
      </p:pic>
    </p:spTree>
    <p:extLst>
      <p:ext uri="{BB962C8B-B14F-4D97-AF65-F5344CB8AC3E}">
        <p14:creationId xmlns:p14="http://schemas.microsoft.com/office/powerpoint/2010/main" val="2099293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548244" y="629516"/>
            <a:ext cx="8188037" cy="5267304"/>
          </a:xfrm>
          <a:prstGeom prst="rect">
            <a:avLst/>
          </a:prstGeom>
        </p:spPr>
      </p:pic>
    </p:spTree>
    <p:extLst>
      <p:ext uri="{BB962C8B-B14F-4D97-AF65-F5344CB8AC3E}">
        <p14:creationId xmlns:p14="http://schemas.microsoft.com/office/powerpoint/2010/main" val="320481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170276" y="435119"/>
            <a:ext cx="9689880" cy="4427826"/>
          </a:xfrm>
          <a:prstGeom prst="rect">
            <a:avLst/>
          </a:prstGeom>
        </p:spPr>
      </p:pic>
    </p:spTree>
    <p:extLst>
      <p:ext uri="{BB962C8B-B14F-4D97-AF65-F5344CB8AC3E}">
        <p14:creationId xmlns:p14="http://schemas.microsoft.com/office/powerpoint/2010/main" val="4225326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758228" y="343766"/>
            <a:ext cx="7666327" cy="5693636"/>
          </a:xfrm>
          <a:prstGeom prst="rect">
            <a:avLst/>
          </a:prstGeom>
        </p:spPr>
      </p:pic>
    </p:spTree>
    <p:extLst>
      <p:ext uri="{BB962C8B-B14F-4D97-AF65-F5344CB8AC3E}">
        <p14:creationId xmlns:p14="http://schemas.microsoft.com/office/powerpoint/2010/main" val="2798659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976004" y="299605"/>
            <a:ext cx="8127917" cy="2017568"/>
          </a:xfrm>
          <a:prstGeom prst="rect">
            <a:avLst/>
          </a:prstGeom>
        </p:spPr>
      </p:pic>
      <p:pic>
        <p:nvPicPr>
          <p:cNvPr id="6" name="Picture 5"/>
          <p:cNvPicPr>
            <a:picLocks noChangeAspect="1"/>
          </p:cNvPicPr>
          <p:nvPr/>
        </p:nvPicPr>
        <p:blipFill>
          <a:blip r:embed="rId3"/>
          <a:stretch>
            <a:fillRect/>
          </a:stretch>
        </p:blipFill>
        <p:spPr>
          <a:xfrm>
            <a:off x="2228417" y="2127106"/>
            <a:ext cx="6682594" cy="1457758"/>
          </a:xfrm>
          <a:prstGeom prst="rect">
            <a:avLst/>
          </a:prstGeom>
        </p:spPr>
      </p:pic>
      <p:pic>
        <p:nvPicPr>
          <p:cNvPr id="7" name="Picture 6"/>
          <p:cNvPicPr>
            <a:picLocks noChangeAspect="1"/>
          </p:cNvPicPr>
          <p:nvPr/>
        </p:nvPicPr>
        <p:blipFill>
          <a:blip r:embed="rId4"/>
          <a:stretch>
            <a:fillRect/>
          </a:stretch>
        </p:blipFill>
        <p:spPr>
          <a:xfrm>
            <a:off x="2170797" y="3584864"/>
            <a:ext cx="6797834" cy="2524558"/>
          </a:xfrm>
          <a:prstGeom prst="rect">
            <a:avLst/>
          </a:prstGeom>
        </p:spPr>
      </p:pic>
    </p:spTree>
    <p:extLst>
      <p:ext uri="{BB962C8B-B14F-4D97-AF65-F5344CB8AC3E}">
        <p14:creationId xmlns:p14="http://schemas.microsoft.com/office/powerpoint/2010/main" val="3945039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16777" y="211281"/>
            <a:ext cx="6807777" cy="6348356"/>
          </a:xfrm>
          <a:prstGeom prst="rect">
            <a:avLst/>
          </a:prstGeom>
        </p:spPr>
      </p:pic>
    </p:spTree>
    <p:extLst>
      <p:ext uri="{BB962C8B-B14F-4D97-AF65-F5344CB8AC3E}">
        <p14:creationId xmlns:p14="http://schemas.microsoft.com/office/powerpoint/2010/main" val="4186525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09737" y="679305"/>
            <a:ext cx="7787554" cy="3785012"/>
          </a:xfrm>
          <a:prstGeom prst="rect">
            <a:avLst/>
          </a:prstGeom>
        </p:spPr>
      </p:pic>
    </p:spTree>
    <p:extLst>
      <p:ext uri="{BB962C8B-B14F-4D97-AF65-F5344CB8AC3E}">
        <p14:creationId xmlns:p14="http://schemas.microsoft.com/office/powerpoint/2010/main" val="3399075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3267075" y="133350"/>
            <a:ext cx="5657850" cy="6591300"/>
          </a:xfrm>
          <a:prstGeom prst="rect">
            <a:avLst/>
          </a:prstGeom>
        </p:spPr>
      </p:pic>
    </p:spTree>
    <p:extLst>
      <p:ext uri="{BB962C8B-B14F-4D97-AF65-F5344CB8AC3E}">
        <p14:creationId xmlns:p14="http://schemas.microsoft.com/office/powerpoint/2010/main" val="2610394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774680" y="270596"/>
            <a:ext cx="7722611" cy="5354778"/>
          </a:xfrm>
          <a:prstGeom prst="rect">
            <a:avLst/>
          </a:prstGeom>
        </p:spPr>
      </p:pic>
    </p:spTree>
    <p:extLst>
      <p:ext uri="{BB962C8B-B14F-4D97-AF65-F5344CB8AC3E}">
        <p14:creationId xmlns:p14="http://schemas.microsoft.com/office/powerpoint/2010/main" val="359082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706831" y="140710"/>
            <a:ext cx="6790459" cy="6109380"/>
          </a:xfrm>
          <a:prstGeom prst="rect">
            <a:avLst/>
          </a:prstGeom>
        </p:spPr>
      </p:pic>
    </p:spTree>
    <p:extLst>
      <p:ext uri="{BB962C8B-B14F-4D97-AF65-F5344CB8AC3E}">
        <p14:creationId xmlns:p14="http://schemas.microsoft.com/office/powerpoint/2010/main" val="147239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191</Words>
  <Application>Microsoft Office PowerPoint</Application>
  <PresentationFormat>Widescreen</PresentationFormat>
  <Paragraphs>10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osi.local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Brown</dc:creator>
  <cp:lastModifiedBy>Helen Brown</cp:lastModifiedBy>
  <cp:revision>24</cp:revision>
  <dcterms:created xsi:type="dcterms:W3CDTF">2021-09-01T11:16:35Z</dcterms:created>
  <dcterms:modified xsi:type="dcterms:W3CDTF">2021-09-06T16:23:32Z</dcterms:modified>
</cp:coreProperties>
</file>