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374" r:id="rId3"/>
    <p:sldId id="375" r:id="rId4"/>
    <p:sldId id="376" r:id="rId5"/>
    <p:sldId id="377" r:id="rId6"/>
    <p:sldId id="379" r:id="rId7"/>
    <p:sldId id="380" r:id="rId8"/>
    <p:sldId id="378" r:id="rId9"/>
    <p:sldId id="266" r:id="rId10"/>
    <p:sldId id="360" r:id="rId11"/>
    <p:sldId id="359" r:id="rId12"/>
    <p:sldId id="361" r:id="rId13"/>
    <p:sldId id="368" r:id="rId14"/>
    <p:sldId id="369" r:id="rId15"/>
    <p:sldId id="337" r:id="rId16"/>
  </p:sldIdLst>
  <p:sldSz cx="9906000" cy="6858000" type="A4"/>
  <p:notesSz cx="6797675" cy="9926638"/>
  <p:defaultTextStyle>
    <a:defPPr>
      <a:defRPr lang="en-GB"/>
    </a:defPPr>
    <a:lvl1pPr algn="l" rtl="0" fontAlgn="base">
      <a:spcBef>
        <a:spcPct val="0"/>
      </a:spcBef>
      <a:spcAft>
        <a:spcPct val="0"/>
      </a:spcAft>
      <a:defRPr sz="1300" kern="1200">
        <a:solidFill>
          <a:schemeClr val="tx1"/>
        </a:solidFill>
        <a:latin typeface="Arial" charset="0"/>
        <a:ea typeface="+mn-ea"/>
        <a:cs typeface="Arial" charset="0"/>
      </a:defRPr>
    </a:lvl1pPr>
    <a:lvl2pPr marL="341313" indent="115888" algn="l" rtl="0" fontAlgn="base">
      <a:spcBef>
        <a:spcPct val="0"/>
      </a:spcBef>
      <a:spcAft>
        <a:spcPct val="0"/>
      </a:spcAft>
      <a:defRPr sz="1300" kern="1200">
        <a:solidFill>
          <a:schemeClr val="tx1"/>
        </a:solidFill>
        <a:latin typeface="Arial" charset="0"/>
        <a:ea typeface="+mn-ea"/>
        <a:cs typeface="Arial" charset="0"/>
      </a:defRPr>
    </a:lvl2pPr>
    <a:lvl3pPr marL="682625" indent="231775" algn="l" rtl="0" fontAlgn="base">
      <a:spcBef>
        <a:spcPct val="0"/>
      </a:spcBef>
      <a:spcAft>
        <a:spcPct val="0"/>
      </a:spcAft>
      <a:defRPr sz="1300" kern="1200">
        <a:solidFill>
          <a:schemeClr val="tx1"/>
        </a:solidFill>
        <a:latin typeface="Arial" charset="0"/>
        <a:ea typeface="+mn-ea"/>
        <a:cs typeface="Arial" charset="0"/>
      </a:defRPr>
    </a:lvl3pPr>
    <a:lvl4pPr marL="1025525" indent="346075" algn="l" rtl="0" fontAlgn="base">
      <a:spcBef>
        <a:spcPct val="0"/>
      </a:spcBef>
      <a:spcAft>
        <a:spcPct val="0"/>
      </a:spcAft>
      <a:defRPr sz="1300" kern="1200">
        <a:solidFill>
          <a:schemeClr val="tx1"/>
        </a:solidFill>
        <a:latin typeface="Arial" charset="0"/>
        <a:ea typeface="+mn-ea"/>
        <a:cs typeface="Arial" charset="0"/>
      </a:defRPr>
    </a:lvl4pPr>
    <a:lvl5pPr marL="1366838" indent="461963" algn="l" rtl="0" fontAlgn="base">
      <a:spcBef>
        <a:spcPct val="0"/>
      </a:spcBef>
      <a:spcAft>
        <a:spcPct val="0"/>
      </a:spcAft>
      <a:defRPr sz="1300" kern="1200">
        <a:solidFill>
          <a:schemeClr val="tx1"/>
        </a:solidFill>
        <a:latin typeface="Arial" charset="0"/>
        <a:ea typeface="+mn-ea"/>
        <a:cs typeface="Arial" charset="0"/>
      </a:defRPr>
    </a:lvl5pPr>
    <a:lvl6pPr marL="2286000" algn="l" defTabSz="914400" rtl="0" eaLnBrk="1" latinLnBrk="0" hangingPunct="1">
      <a:defRPr sz="1300" kern="1200">
        <a:solidFill>
          <a:schemeClr val="tx1"/>
        </a:solidFill>
        <a:latin typeface="Arial" charset="0"/>
        <a:ea typeface="+mn-ea"/>
        <a:cs typeface="Arial" charset="0"/>
      </a:defRPr>
    </a:lvl6pPr>
    <a:lvl7pPr marL="2743200" algn="l" defTabSz="914400" rtl="0" eaLnBrk="1" latinLnBrk="0" hangingPunct="1">
      <a:defRPr sz="1300" kern="1200">
        <a:solidFill>
          <a:schemeClr val="tx1"/>
        </a:solidFill>
        <a:latin typeface="Arial" charset="0"/>
        <a:ea typeface="+mn-ea"/>
        <a:cs typeface="Arial" charset="0"/>
      </a:defRPr>
    </a:lvl7pPr>
    <a:lvl8pPr marL="3200400" algn="l" defTabSz="914400" rtl="0" eaLnBrk="1" latinLnBrk="0" hangingPunct="1">
      <a:defRPr sz="1300" kern="1200">
        <a:solidFill>
          <a:schemeClr val="tx1"/>
        </a:solidFill>
        <a:latin typeface="Arial" charset="0"/>
        <a:ea typeface="+mn-ea"/>
        <a:cs typeface="Arial" charset="0"/>
      </a:defRPr>
    </a:lvl8pPr>
    <a:lvl9pPr marL="3657600" algn="l" defTabSz="914400" rtl="0" eaLnBrk="1" latinLnBrk="0" hangingPunct="1">
      <a:defRPr sz="13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EAEAEA"/>
    <a:srgbClr val="CCCC00"/>
    <a:srgbClr val="FFFF66"/>
    <a:srgbClr val="FF3300"/>
    <a:srgbClr val="CCFF66"/>
    <a:srgbClr val="3399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1" autoAdjust="0"/>
    <p:restoredTop sz="99012" autoAdjust="0"/>
  </p:normalViewPr>
  <p:slideViewPr>
    <p:cSldViewPr>
      <p:cViewPr varScale="1">
        <p:scale>
          <a:sx n="71" d="100"/>
          <a:sy n="71" d="100"/>
        </p:scale>
        <p:origin x="288" y="60"/>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3196" y="2130652"/>
            <a:ext cx="8419609" cy="1469571"/>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6392" y="3885974"/>
            <a:ext cx="6933217" cy="1753054"/>
          </a:xfrm>
        </p:spPr>
        <p:txBody>
          <a:bodyPr/>
          <a:lstStyle>
            <a:lvl1pPr marL="0" indent="0" algn="ctr">
              <a:buNone/>
              <a:defRPr/>
            </a:lvl1pPr>
            <a:lvl2pPr marL="342077" indent="0" algn="ctr">
              <a:buNone/>
              <a:defRPr/>
            </a:lvl2pPr>
            <a:lvl3pPr marL="684154" indent="0" algn="ctr">
              <a:buNone/>
              <a:defRPr/>
            </a:lvl3pPr>
            <a:lvl4pPr marL="1026231" indent="0" algn="ctr">
              <a:buNone/>
              <a:defRPr/>
            </a:lvl4pPr>
            <a:lvl5pPr marL="1368308" indent="0" algn="ctr">
              <a:buNone/>
              <a:defRPr/>
            </a:lvl5pPr>
            <a:lvl6pPr marL="1710385" indent="0" algn="ctr">
              <a:buNone/>
              <a:defRPr/>
            </a:lvl6pPr>
            <a:lvl7pPr marL="2052462" indent="0" algn="ctr">
              <a:buNone/>
              <a:defRPr/>
            </a:lvl7pPr>
            <a:lvl8pPr marL="2394539" indent="0" algn="ctr">
              <a:buNone/>
              <a:defRPr/>
            </a:lvl8pPr>
            <a:lvl9pPr marL="2736616"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0E67A7-D976-486E-8225-540A1B243A6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6012C-8B24-4CCD-888E-F0C767E71DA4}"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2588" y="274411"/>
            <a:ext cx="2228359" cy="5852206"/>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95055" y="274411"/>
            <a:ext cx="6569604" cy="58522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E1D39-4140-43BE-8F74-9AFBE07FC453}"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055" y="274411"/>
            <a:ext cx="8915891" cy="58522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6A660DD-B717-4009-A6E4-9F106071E11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p:nvPr userDrawn="1"/>
        </p:nvSpPr>
        <p:spPr bwMode="auto">
          <a:xfrm>
            <a:off x="214313" y="142875"/>
            <a:ext cx="9453562" cy="6500813"/>
          </a:xfrm>
          <a:prstGeom prst="rect">
            <a:avLst/>
          </a:prstGeom>
          <a:noFill/>
          <a:ln w="9525" cap="flat" cmpd="sng" algn="ctr">
            <a:solidFill>
              <a:schemeClr val="tx1"/>
            </a:solidFill>
            <a:prstDash val="solid"/>
            <a:round/>
            <a:headEnd type="none" w="med" len="med"/>
            <a:tailEnd type="none" w="med" len="med"/>
          </a:ln>
          <a:effectLst/>
        </p:spPr>
        <p:txBody>
          <a:bodyPr/>
          <a:lstStyle/>
          <a:p>
            <a:pPr defTabSz="1279525">
              <a:defRPr/>
            </a:pPr>
            <a:endParaRPr lang="en-US" sz="2500">
              <a:cs typeface="+mn-cs"/>
            </a:endParaRPr>
          </a:p>
        </p:txBody>
      </p:sp>
      <p:cxnSp>
        <p:nvCxnSpPr>
          <p:cNvPr id="3" name="Straight Connector 8"/>
          <p:cNvCxnSpPr>
            <a:cxnSpLocks noChangeShapeType="1"/>
          </p:cNvCxnSpPr>
          <p:nvPr userDrawn="1"/>
        </p:nvCxnSpPr>
        <p:spPr bwMode="auto">
          <a:xfrm>
            <a:off x="238125" y="6215063"/>
            <a:ext cx="9429750" cy="1587"/>
          </a:xfrm>
          <a:prstGeom prst="line">
            <a:avLst/>
          </a:prstGeom>
          <a:noFill/>
          <a:ln w="9525" algn="ctr">
            <a:solidFill>
              <a:schemeClr val="tx1"/>
            </a:solidFill>
            <a:round/>
            <a:headEnd/>
            <a:tailEnd/>
          </a:ln>
        </p:spPr>
      </p:cxnSp>
      <p:sp>
        <p:nvSpPr>
          <p:cNvPr id="6" name="Rectangle 11"/>
          <p:cNvSpPr/>
          <p:nvPr userDrawn="1"/>
        </p:nvSpPr>
        <p:spPr bwMode="auto">
          <a:xfrm>
            <a:off x="9024938" y="142875"/>
            <a:ext cx="642937" cy="571500"/>
          </a:xfrm>
          <a:prstGeom prst="rect">
            <a:avLst/>
          </a:prstGeom>
          <a:noFill/>
          <a:ln w="9525" cap="flat" cmpd="sng" algn="ctr">
            <a:solidFill>
              <a:schemeClr val="tx1"/>
            </a:solidFill>
            <a:prstDash val="solid"/>
            <a:round/>
            <a:headEnd type="none" w="med" len="med"/>
            <a:tailEnd type="none" w="med" len="med"/>
          </a:ln>
          <a:effectLst/>
        </p:spPr>
        <p:txBody>
          <a:bodyPr/>
          <a:lstStyle/>
          <a:p>
            <a:pPr defTabSz="1279525">
              <a:defRPr/>
            </a:pPr>
            <a:endParaRPr lang="en-US" sz="2500">
              <a:cs typeface="+mn-cs"/>
            </a:endParaRPr>
          </a:p>
        </p:txBody>
      </p:sp>
      <p:sp>
        <p:nvSpPr>
          <p:cNvPr id="9" name="TextBox 14"/>
          <p:cNvSpPr txBox="1"/>
          <p:nvPr userDrawn="1"/>
        </p:nvSpPr>
        <p:spPr>
          <a:xfrm>
            <a:off x="238125" y="6224588"/>
            <a:ext cx="5000625" cy="276225"/>
          </a:xfrm>
          <a:prstGeom prst="rect">
            <a:avLst/>
          </a:prstGeom>
          <a:noFill/>
        </p:spPr>
        <p:txBody>
          <a:bodyPr>
            <a:spAutoFit/>
          </a:bodyPr>
          <a:lstStyle/>
          <a:p>
            <a:pPr>
              <a:defRPr/>
            </a:pPr>
            <a:r>
              <a:rPr lang="en-GB" sz="1200" dirty="0">
                <a:cs typeface="+mn-cs"/>
              </a:rPr>
              <a:t>How can I improve my work and make progress?</a:t>
            </a:r>
            <a:endParaRPr lang="en-US" sz="1200" dirty="0">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447"/>
            <a:ext cx="8419609" cy="1362982"/>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259"/>
            <a:ext cx="8419609" cy="1500187"/>
          </a:xfrm>
        </p:spPr>
        <p:txBody>
          <a:bodyPr anchor="b"/>
          <a:lstStyle>
            <a:lvl1pPr marL="0" indent="0">
              <a:buNone/>
              <a:defRPr sz="1500"/>
            </a:lvl1pPr>
            <a:lvl2pPr marL="342077" indent="0">
              <a:buNone/>
              <a:defRPr sz="1300"/>
            </a:lvl2pPr>
            <a:lvl3pPr marL="684154" indent="0">
              <a:buNone/>
              <a:defRPr sz="1200"/>
            </a:lvl3pPr>
            <a:lvl4pPr marL="1026231" indent="0">
              <a:buNone/>
              <a:defRPr sz="1000"/>
            </a:lvl4pPr>
            <a:lvl5pPr marL="1368308" indent="0">
              <a:buNone/>
              <a:defRPr sz="1000"/>
            </a:lvl5pPr>
            <a:lvl6pPr marL="1710385" indent="0">
              <a:buNone/>
              <a:defRPr sz="1000"/>
            </a:lvl6pPr>
            <a:lvl7pPr marL="2052462" indent="0">
              <a:buNone/>
              <a:defRPr sz="1000"/>
            </a:lvl7pPr>
            <a:lvl8pPr marL="2394539" indent="0">
              <a:buNone/>
              <a:defRPr sz="1000"/>
            </a:lvl8pPr>
            <a:lvl9pPr marL="2736616" indent="0">
              <a:buNone/>
              <a:defRPr sz="10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09A750-BDAF-4A59-89D4-E1EF2E75790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95055" y="1599974"/>
            <a:ext cx="4398981"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11964" y="1599974"/>
            <a:ext cx="4398982" cy="452664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D06D16-9DE7-4D88-8E60-518A5B60C29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055" y="1535339"/>
            <a:ext cx="4376869"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95055" y="2174875"/>
            <a:ext cx="4376869"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1619" y="1535339"/>
            <a:ext cx="4379327" cy="639536"/>
          </a:xfrm>
        </p:spPr>
        <p:txBody>
          <a:bodyPr anchor="b"/>
          <a:lstStyle>
            <a:lvl1pPr marL="0" indent="0">
              <a:buNone/>
              <a:defRPr sz="1800" b="1"/>
            </a:lvl1pPr>
            <a:lvl2pPr marL="342077" indent="0">
              <a:buNone/>
              <a:defRPr sz="1500" b="1"/>
            </a:lvl2pPr>
            <a:lvl3pPr marL="684154" indent="0">
              <a:buNone/>
              <a:defRPr sz="1300" b="1"/>
            </a:lvl3pPr>
            <a:lvl4pPr marL="1026231" indent="0">
              <a:buNone/>
              <a:defRPr sz="1200" b="1"/>
            </a:lvl4pPr>
            <a:lvl5pPr marL="1368308" indent="0">
              <a:buNone/>
              <a:defRPr sz="1200" b="1"/>
            </a:lvl5pPr>
            <a:lvl6pPr marL="1710385" indent="0">
              <a:buNone/>
              <a:defRPr sz="1200" b="1"/>
            </a:lvl6pPr>
            <a:lvl7pPr marL="2052462" indent="0">
              <a:buNone/>
              <a:defRPr sz="1200" b="1"/>
            </a:lvl7pPr>
            <a:lvl8pPr marL="2394539" indent="0">
              <a:buNone/>
              <a:defRPr sz="1200" b="1"/>
            </a:lvl8pPr>
            <a:lvl9pPr marL="273661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031619" y="2174875"/>
            <a:ext cx="4379327" cy="3951741"/>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21E9B2-F425-4C02-A93B-8D75D9A6DB6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B035FA-D895-437F-89B4-AB501C290D4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0FE51-5DC1-4C1E-ACBF-F4EA1AD7FE2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055" y="273278"/>
            <a:ext cx="3259005" cy="1162276"/>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873217" y="273278"/>
            <a:ext cx="5537729" cy="58533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055" y="1435554"/>
            <a:ext cx="3259005" cy="4691063"/>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CDB8FF-8438-4522-942D-A73093D9C3D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137" y="4801054"/>
            <a:ext cx="5943109" cy="565831"/>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942137" y="612322"/>
            <a:ext cx="5943109" cy="4115027"/>
          </a:xfrm>
        </p:spPr>
        <p:txBody>
          <a:bodyPr/>
          <a:lstStyle>
            <a:lvl1pPr marL="0" indent="0">
              <a:buNone/>
              <a:defRPr sz="2400"/>
            </a:lvl1pPr>
            <a:lvl2pPr marL="342077" indent="0">
              <a:buNone/>
              <a:defRPr sz="2100"/>
            </a:lvl2pPr>
            <a:lvl3pPr marL="684154" indent="0">
              <a:buNone/>
              <a:defRPr sz="1800"/>
            </a:lvl3pPr>
            <a:lvl4pPr marL="1026231" indent="0">
              <a:buNone/>
              <a:defRPr sz="1500"/>
            </a:lvl4pPr>
            <a:lvl5pPr marL="1368308" indent="0">
              <a:buNone/>
              <a:defRPr sz="1500"/>
            </a:lvl5pPr>
            <a:lvl6pPr marL="1710385" indent="0">
              <a:buNone/>
              <a:defRPr sz="1500"/>
            </a:lvl6pPr>
            <a:lvl7pPr marL="2052462" indent="0">
              <a:buNone/>
              <a:defRPr sz="1500"/>
            </a:lvl7pPr>
            <a:lvl8pPr marL="2394539" indent="0">
              <a:buNone/>
              <a:defRPr sz="1500"/>
            </a:lvl8pPr>
            <a:lvl9pPr marL="2736616" indent="0">
              <a:buNone/>
              <a:defRPr sz="1500"/>
            </a:lvl9pPr>
          </a:lstStyle>
          <a:p>
            <a:pPr lvl="0"/>
            <a:endParaRPr lang="en-GB" noProof="0" smtClean="0"/>
          </a:p>
        </p:txBody>
      </p:sp>
      <p:sp>
        <p:nvSpPr>
          <p:cNvPr id="4" name="Text Placeholder 3"/>
          <p:cNvSpPr>
            <a:spLocks noGrp="1"/>
          </p:cNvSpPr>
          <p:nvPr>
            <p:ph type="body" sz="half" idx="2"/>
          </p:nvPr>
        </p:nvSpPr>
        <p:spPr>
          <a:xfrm>
            <a:off x="1942137" y="5366885"/>
            <a:ext cx="5943109" cy="805089"/>
          </a:xfrm>
        </p:spPr>
        <p:txBody>
          <a:bodyPr/>
          <a:lstStyle>
            <a:lvl1pPr marL="0" indent="0">
              <a:buNone/>
              <a:defRPr sz="1000"/>
            </a:lvl1pPr>
            <a:lvl2pPr marL="342077" indent="0">
              <a:buNone/>
              <a:defRPr sz="900"/>
            </a:lvl2pPr>
            <a:lvl3pPr marL="684154" indent="0">
              <a:buNone/>
              <a:defRPr sz="700"/>
            </a:lvl3pPr>
            <a:lvl4pPr marL="1026231" indent="0">
              <a:buNone/>
              <a:defRPr sz="700"/>
            </a:lvl4pPr>
            <a:lvl5pPr marL="1368308" indent="0">
              <a:buNone/>
              <a:defRPr sz="700"/>
            </a:lvl5pPr>
            <a:lvl6pPr marL="1710385" indent="0">
              <a:buNone/>
              <a:defRPr sz="700"/>
            </a:lvl6pPr>
            <a:lvl7pPr marL="2052462" indent="0">
              <a:buNone/>
              <a:defRPr sz="700"/>
            </a:lvl7pPr>
            <a:lvl8pPr marL="2394539" indent="0">
              <a:buNone/>
              <a:defRPr sz="700"/>
            </a:lvl8pPr>
            <a:lvl9pPr marL="2736616" indent="0">
              <a:buNone/>
              <a:defRPr sz="7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C66107-3843-4C40-90C3-FCDB98B217C6}"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5782" tIns="47891" rIns="95782" bIns="47891"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5782" tIns="47891" rIns="95782" bIns="47891"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defRPr sz="1500">
                <a:cs typeface="+mn-cs"/>
              </a:defRPr>
            </a:lvl1pPr>
          </a:lstStyle>
          <a:p>
            <a:pPr>
              <a:defRPr/>
            </a:pPr>
            <a:endParaRPr lang="en-US"/>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ctr">
              <a:defRPr sz="1500">
                <a:cs typeface="+mn-cs"/>
              </a:defRPr>
            </a:lvl1pPr>
          </a:lstStyle>
          <a:p>
            <a:pPr>
              <a:defRPr/>
            </a:pPr>
            <a:endParaRPr lang="en-US"/>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5782" tIns="47891" rIns="95782" bIns="47891" numCol="1" anchor="t" anchorCtr="0" compatLnSpc="1">
            <a:prstTxWarp prst="textNoShape">
              <a:avLst/>
            </a:prstTxWarp>
          </a:bodyPr>
          <a:lstStyle>
            <a:lvl1pPr algn="r">
              <a:defRPr sz="1500">
                <a:cs typeface="+mn-cs"/>
              </a:defRPr>
            </a:lvl1pPr>
          </a:lstStyle>
          <a:p>
            <a:pPr>
              <a:defRPr/>
            </a:pPr>
            <a:fld id="{D574532D-2A8B-48E3-8F57-6135746BD5C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defRPr>
      </a:lvl2pPr>
      <a:lvl3pPr algn="ctr" defTabSz="957263" rtl="0" eaLnBrk="0" fontAlgn="base" hangingPunct="0">
        <a:spcBef>
          <a:spcPct val="0"/>
        </a:spcBef>
        <a:spcAft>
          <a:spcPct val="0"/>
        </a:spcAft>
        <a:defRPr sz="4600">
          <a:solidFill>
            <a:schemeClr val="tx2"/>
          </a:solidFill>
          <a:latin typeface="Arial" charset="0"/>
        </a:defRPr>
      </a:lvl3pPr>
      <a:lvl4pPr algn="ctr" defTabSz="957263" rtl="0" eaLnBrk="0" fontAlgn="base" hangingPunct="0">
        <a:spcBef>
          <a:spcPct val="0"/>
        </a:spcBef>
        <a:spcAft>
          <a:spcPct val="0"/>
        </a:spcAft>
        <a:defRPr sz="4600">
          <a:solidFill>
            <a:schemeClr val="tx2"/>
          </a:solidFill>
          <a:latin typeface="Arial" charset="0"/>
        </a:defRPr>
      </a:lvl4pPr>
      <a:lvl5pPr algn="ctr" defTabSz="957263" rtl="0" eaLnBrk="0" fontAlgn="base" hangingPunct="0">
        <a:spcBef>
          <a:spcPct val="0"/>
        </a:spcBef>
        <a:spcAft>
          <a:spcPct val="0"/>
        </a:spcAft>
        <a:defRPr sz="4600">
          <a:solidFill>
            <a:schemeClr val="tx2"/>
          </a:solidFill>
          <a:latin typeface="Arial" charset="0"/>
        </a:defRPr>
      </a:lvl5pPr>
      <a:lvl6pPr marL="342077" algn="ctr" defTabSz="957341" rtl="0" fontAlgn="base">
        <a:spcBef>
          <a:spcPct val="0"/>
        </a:spcBef>
        <a:spcAft>
          <a:spcPct val="0"/>
        </a:spcAft>
        <a:defRPr sz="4600">
          <a:solidFill>
            <a:schemeClr val="tx2"/>
          </a:solidFill>
          <a:latin typeface="Arial" charset="0"/>
        </a:defRPr>
      </a:lvl6pPr>
      <a:lvl7pPr marL="684154" algn="ctr" defTabSz="957341" rtl="0" fontAlgn="base">
        <a:spcBef>
          <a:spcPct val="0"/>
        </a:spcBef>
        <a:spcAft>
          <a:spcPct val="0"/>
        </a:spcAft>
        <a:defRPr sz="4600">
          <a:solidFill>
            <a:schemeClr val="tx2"/>
          </a:solidFill>
          <a:latin typeface="Arial" charset="0"/>
        </a:defRPr>
      </a:lvl7pPr>
      <a:lvl8pPr marL="1026231" algn="ctr" defTabSz="957341" rtl="0" fontAlgn="base">
        <a:spcBef>
          <a:spcPct val="0"/>
        </a:spcBef>
        <a:spcAft>
          <a:spcPct val="0"/>
        </a:spcAft>
        <a:defRPr sz="4600">
          <a:solidFill>
            <a:schemeClr val="tx2"/>
          </a:solidFill>
          <a:latin typeface="Arial" charset="0"/>
        </a:defRPr>
      </a:lvl8pPr>
      <a:lvl9pPr marL="1368308" algn="ctr" defTabSz="957341" rtl="0" fontAlgn="base">
        <a:spcBef>
          <a:spcPct val="0"/>
        </a:spcBef>
        <a:spcAft>
          <a:spcPct val="0"/>
        </a:spcAft>
        <a:defRPr sz="4600">
          <a:solidFill>
            <a:schemeClr val="tx2"/>
          </a:solidFill>
          <a:latin typeface="Arial" charset="0"/>
        </a:defRPr>
      </a:lvl9pPr>
    </p:titleStyle>
    <p:bodyStyle>
      <a:lvl1pPr marL="357188" indent="-357188"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4813" indent="-238125"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sz="2100">
          <a:solidFill>
            <a:schemeClr val="tx1"/>
          </a:solidFill>
          <a:latin typeface="+mn-lt"/>
        </a:defRPr>
      </a:lvl5pPr>
      <a:lvl6pPr marL="2496687" indent="-238742" algn="l" defTabSz="957341" rtl="0" fontAlgn="base">
        <a:spcBef>
          <a:spcPct val="20000"/>
        </a:spcBef>
        <a:spcAft>
          <a:spcPct val="0"/>
        </a:spcAft>
        <a:buChar char="»"/>
        <a:defRPr sz="2100">
          <a:solidFill>
            <a:schemeClr val="tx1"/>
          </a:solidFill>
          <a:latin typeface="+mn-lt"/>
        </a:defRPr>
      </a:lvl6pPr>
      <a:lvl7pPr marL="2838764" indent="-238742" algn="l" defTabSz="957341" rtl="0" fontAlgn="base">
        <a:spcBef>
          <a:spcPct val="20000"/>
        </a:spcBef>
        <a:spcAft>
          <a:spcPct val="0"/>
        </a:spcAft>
        <a:buChar char="»"/>
        <a:defRPr sz="2100">
          <a:solidFill>
            <a:schemeClr val="tx1"/>
          </a:solidFill>
          <a:latin typeface="+mn-lt"/>
        </a:defRPr>
      </a:lvl7pPr>
      <a:lvl8pPr marL="3180841" indent="-238742" algn="l" defTabSz="957341" rtl="0" fontAlgn="base">
        <a:spcBef>
          <a:spcPct val="20000"/>
        </a:spcBef>
        <a:spcAft>
          <a:spcPct val="0"/>
        </a:spcAft>
        <a:buChar char="»"/>
        <a:defRPr sz="2100">
          <a:solidFill>
            <a:schemeClr val="tx1"/>
          </a:solidFill>
          <a:latin typeface="+mn-lt"/>
        </a:defRPr>
      </a:lvl8pPr>
      <a:lvl9pPr marL="3522918" indent="-238742" algn="l" defTabSz="957341" rtl="0" fontAlgn="base">
        <a:spcBef>
          <a:spcPct val="20000"/>
        </a:spcBef>
        <a:spcAft>
          <a:spcPct val="0"/>
        </a:spcAft>
        <a:buChar char="»"/>
        <a:defRPr sz="2100">
          <a:solidFill>
            <a:schemeClr val="tx1"/>
          </a:solidFill>
          <a:latin typeface="+mn-lt"/>
        </a:defRPr>
      </a:lvl9pPr>
    </p:bodyStyle>
    <p:otherStyle>
      <a:defPPr>
        <a:defRPr lang="en-US"/>
      </a:defPPr>
      <a:lvl1pPr marL="0" algn="l" defTabSz="684154" rtl="0" eaLnBrk="1" latinLnBrk="0" hangingPunct="1">
        <a:defRPr sz="1300" kern="1200">
          <a:solidFill>
            <a:schemeClr val="tx1"/>
          </a:solidFill>
          <a:latin typeface="+mn-lt"/>
          <a:ea typeface="+mn-ea"/>
          <a:cs typeface="+mn-cs"/>
        </a:defRPr>
      </a:lvl1pPr>
      <a:lvl2pPr marL="342077" algn="l" defTabSz="684154" rtl="0" eaLnBrk="1" latinLnBrk="0" hangingPunct="1">
        <a:defRPr sz="1300" kern="1200">
          <a:solidFill>
            <a:schemeClr val="tx1"/>
          </a:solidFill>
          <a:latin typeface="+mn-lt"/>
          <a:ea typeface="+mn-ea"/>
          <a:cs typeface="+mn-cs"/>
        </a:defRPr>
      </a:lvl2pPr>
      <a:lvl3pPr marL="684154" algn="l" defTabSz="684154" rtl="0" eaLnBrk="1" latinLnBrk="0" hangingPunct="1">
        <a:defRPr sz="1300" kern="1200">
          <a:solidFill>
            <a:schemeClr val="tx1"/>
          </a:solidFill>
          <a:latin typeface="+mn-lt"/>
          <a:ea typeface="+mn-ea"/>
          <a:cs typeface="+mn-cs"/>
        </a:defRPr>
      </a:lvl3pPr>
      <a:lvl4pPr marL="1026231" algn="l" defTabSz="684154" rtl="0" eaLnBrk="1" latinLnBrk="0" hangingPunct="1">
        <a:defRPr sz="1300" kern="1200">
          <a:solidFill>
            <a:schemeClr val="tx1"/>
          </a:solidFill>
          <a:latin typeface="+mn-lt"/>
          <a:ea typeface="+mn-ea"/>
          <a:cs typeface="+mn-cs"/>
        </a:defRPr>
      </a:lvl4pPr>
      <a:lvl5pPr marL="1368308" algn="l" defTabSz="684154" rtl="0" eaLnBrk="1" latinLnBrk="0" hangingPunct="1">
        <a:defRPr sz="1300" kern="1200">
          <a:solidFill>
            <a:schemeClr val="tx1"/>
          </a:solidFill>
          <a:latin typeface="+mn-lt"/>
          <a:ea typeface="+mn-ea"/>
          <a:cs typeface="+mn-cs"/>
        </a:defRPr>
      </a:lvl5pPr>
      <a:lvl6pPr marL="1710385" algn="l" defTabSz="684154" rtl="0" eaLnBrk="1" latinLnBrk="0" hangingPunct="1">
        <a:defRPr sz="1300" kern="1200">
          <a:solidFill>
            <a:schemeClr val="tx1"/>
          </a:solidFill>
          <a:latin typeface="+mn-lt"/>
          <a:ea typeface="+mn-ea"/>
          <a:cs typeface="+mn-cs"/>
        </a:defRPr>
      </a:lvl6pPr>
      <a:lvl7pPr marL="2052462" algn="l" defTabSz="684154" rtl="0" eaLnBrk="1" latinLnBrk="0" hangingPunct="1">
        <a:defRPr sz="1300" kern="1200">
          <a:solidFill>
            <a:schemeClr val="tx1"/>
          </a:solidFill>
          <a:latin typeface="+mn-lt"/>
          <a:ea typeface="+mn-ea"/>
          <a:cs typeface="+mn-cs"/>
        </a:defRPr>
      </a:lvl7pPr>
      <a:lvl8pPr marL="2394539" algn="l" defTabSz="684154" rtl="0" eaLnBrk="1" latinLnBrk="0" hangingPunct="1">
        <a:defRPr sz="1300" kern="1200">
          <a:solidFill>
            <a:schemeClr val="tx1"/>
          </a:solidFill>
          <a:latin typeface="+mn-lt"/>
          <a:ea typeface="+mn-ea"/>
          <a:cs typeface="+mn-cs"/>
        </a:defRPr>
      </a:lvl8pPr>
      <a:lvl9pPr marL="2736616" algn="l" defTabSz="684154"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technologystudent.com/designpro/plastic1.htm" TargetMode="Externa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lessi.com/en/company/history" TargetMode="External"/><Relationship Id="rId2" Type="http://schemas.openxmlformats.org/officeDocument/2006/relationships/hyperlink" Target="http://www.designcouncil.org.uk/Case-studies/Aless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6.jpeg"/><Relationship Id="rId18" Type="http://schemas.openxmlformats.org/officeDocument/2006/relationships/image" Target="../media/image30.jpg"/><Relationship Id="rId3" Type="http://schemas.openxmlformats.org/officeDocument/2006/relationships/image" Target="../media/image22.jpg"/><Relationship Id="rId7" Type="http://schemas.openxmlformats.org/officeDocument/2006/relationships/image" Target="../media/image4.jpg"/><Relationship Id="rId12" Type="http://schemas.openxmlformats.org/officeDocument/2006/relationships/image" Target="../media/image15.jpg"/><Relationship Id="rId17" Type="http://schemas.openxmlformats.org/officeDocument/2006/relationships/image" Target="../media/image29.jpg"/><Relationship Id="rId2" Type="http://schemas.openxmlformats.org/officeDocument/2006/relationships/image" Target="../media/image23.jpg"/><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jpg"/><Relationship Id="rId11" Type="http://schemas.openxmlformats.org/officeDocument/2006/relationships/image" Target="../media/image14.jpg"/><Relationship Id="rId5" Type="http://schemas.openxmlformats.org/officeDocument/2006/relationships/image" Target="../media/image1.jpg"/><Relationship Id="rId15" Type="http://schemas.openxmlformats.org/officeDocument/2006/relationships/image" Target="../media/image18.jpg"/><Relationship Id="rId10" Type="http://schemas.openxmlformats.org/officeDocument/2006/relationships/image" Target="../media/image7.jpg"/><Relationship Id="rId19" Type="http://schemas.openxmlformats.org/officeDocument/2006/relationships/image" Target="../media/image31.jpeg"/><Relationship Id="rId4" Type="http://schemas.openxmlformats.org/officeDocument/2006/relationships/image" Target="../media/image20.jpg"/><Relationship Id="rId9" Type="http://schemas.openxmlformats.org/officeDocument/2006/relationships/image" Target="../media/image25.jpeg"/><Relationship Id="rId1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0"/>
            <a:ext cx="9906000" cy="6858000"/>
          </a:xfrm>
          <a:prstGeom prst="rect">
            <a:avLst/>
          </a:prstGeom>
          <a:solidFill>
            <a:schemeClr val="accent3"/>
          </a:solidFill>
          <a:ln w="9525" cap="flat" cmpd="sng" algn="ctr">
            <a:noFill/>
            <a:prstDash val="solid"/>
            <a:round/>
            <a:headEnd type="none" w="med" len="med"/>
            <a:tailEnd type="none" w="med" len="med"/>
          </a:ln>
          <a:effectLst/>
        </p:spPr>
        <p:txBody>
          <a:bodyPr/>
          <a:lstStyle/>
          <a:p>
            <a:pPr defTabSz="1279525">
              <a:defRPr/>
            </a:pPr>
            <a:endParaRPr lang="en-US" sz="2500" dirty="0">
              <a:cs typeface="+mn-cs"/>
            </a:endParaRPr>
          </a:p>
        </p:txBody>
      </p:sp>
      <p:sp>
        <p:nvSpPr>
          <p:cNvPr id="14338" name="Content Placeholder 2"/>
          <p:cNvSpPr>
            <a:spLocks noGrp="1"/>
          </p:cNvSpPr>
          <p:nvPr>
            <p:ph idx="4294967295"/>
          </p:nvPr>
        </p:nvSpPr>
        <p:spPr>
          <a:xfrm>
            <a:off x="595313" y="5040313"/>
            <a:ext cx="4214812" cy="1268412"/>
          </a:xfrm>
        </p:spPr>
        <p:txBody>
          <a:bodyPr/>
          <a:lstStyle/>
          <a:p>
            <a:pPr>
              <a:buFontTx/>
              <a:buNone/>
            </a:pPr>
            <a:r>
              <a:rPr lang="en-GB" sz="1200" dirty="0" smtClean="0">
                <a:latin typeface="Comic Sans MS" pitchFamily="66" charset="0"/>
              </a:rPr>
              <a:t>Name</a:t>
            </a:r>
          </a:p>
          <a:p>
            <a:pPr>
              <a:buFontTx/>
              <a:buNone/>
            </a:pPr>
            <a:r>
              <a:rPr lang="en-GB" sz="1200" dirty="0" smtClean="0">
                <a:latin typeface="Comic Sans MS" pitchFamily="66" charset="0"/>
              </a:rPr>
              <a:t>Design &amp; Technology group</a:t>
            </a:r>
          </a:p>
          <a:p>
            <a:pPr>
              <a:buFontTx/>
              <a:buNone/>
            </a:pPr>
            <a:endParaRPr lang="en-GB" sz="1200" dirty="0" smtClean="0">
              <a:latin typeface="Comic Sans MS" pitchFamily="66" charset="0"/>
            </a:endParaRPr>
          </a:p>
          <a:p>
            <a:pPr>
              <a:buFontTx/>
              <a:buNone/>
            </a:pPr>
            <a:r>
              <a:rPr lang="en-GB" sz="1200" dirty="0" smtClean="0">
                <a:latin typeface="Comic Sans MS" pitchFamily="66" charset="0"/>
              </a:rPr>
              <a:t>Pathway</a:t>
            </a:r>
          </a:p>
        </p:txBody>
      </p:sp>
      <p:sp>
        <p:nvSpPr>
          <p:cNvPr id="14339" name="Rectangle 3"/>
          <p:cNvSpPr>
            <a:spLocks noChangeArrowheads="1"/>
          </p:cNvSpPr>
          <p:nvPr/>
        </p:nvSpPr>
        <p:spPr bwMode="auto">
          <a:xfrm>
            <a:off x="452438" y="428625"/>
            <a:ext cx="8858250" cy="5929313"/>
          </a:xfrm>
          <a:prstGeom prst="rect">
            <a:avLst/>
          </a:prstGeom>
          <a:noFill/>
          <a:ln w="38100" algn="ctr">
            <a:solidFill>
              <a:schemeClr val="tx1"/>
            </a:solidFill>
            <a:round/>
            <a:headEnd/>
            <a:tailEnd/>
          </a:ln>
        </p:spPr>
        <p:txBody>
          <a:bodyPr/>
          <a:lstStyle/>
          <a:p>
            <a:pPr defTabSz="1279525"/>
            <a:endParaRPr lang="en-US" sz="2500"/>
          </a:p>
        </p:txBody>
      </p:sp>
      <p:sp>
        <p:nvSpPr>
          <p:cNvPr id="14340" name="Rectangle 4"/>
          <p:cNvSpPr>
            <a:spLocks noChangeArrowheads="1"/>
          </p:cNvSpPr>
          <p:nvPr/>
        </p:nvSpPr>
        <p:spPr bwMode="auto">
          <a:xfrm>
            <a:off x="452438" y="4714875"/>
            <a:ext cx="8858250" cy="1643063"/>
          </a:xfrm>
          <a:prstGeom prst="rect">
            <a:avLst/>
          </a:prstGeom>
          <a:noFill/>
          <a:ln w="38100" algn="ctr">
            <a:solidFill>
              <a:schemeClr val="tx1"/>
            </a:solidFill>
            <a:round/>
            <a:headEnd/>
            <a:tailEnd/>
          </a:ln>
        </p:spPr>
        <p:txBody>
          <a:bodyPr/>
          <a:lstStyle/>
          <a:p>
            <a:pPr defTabSz="1279525"/>
            <a:endParaRPr lang="en-US" sz="2500"/>
          </a:p>
        </p:txBody>
      </p:sp>
      <p:cxnSp>
        <p:nvCxnSpPr>
          <p:cNvPr id="14341" name="Straight Connector 6"/>
          <p:cNvCxnSpPr>
            <a:cxnSpLocks noChangeShapeType="1"/>
          </p:cNvCxnSpPr>
          <p:nvPr/>
        </p:nvCxnSpPr>
        <p:spPr bwMode="auto">
          <a:xfrm>
            <a:off x="1136650" y="5229225"/>
            <a:ext cx="2928938" cy="1588"/>
          </a:xfrm>
          <a:prstGeom prst="line">
            <a:avLst/>
          </a:prstGeom>
          <a:noFill/>
          <a:ln w="9525" algn="ctr">
            <a:solidFill>
              <a:schemeClr val="tx1"/>
            </a:solidFill>
            <a:round/>
            <a:headEnd/>
            <a:tailEnd/>
          </a:ln>
        </p:spPr>
      </p:cxnSp>
      <p:cxnSp>
        <p:nvCxnSpPr>
          <p:cNvPr id="14342" name="Straight Connector 7"/>
          <p:cNvCxnSpPr>
            <a:cxnSpLocks noChangeShapeType="1"/>
          </p:cNvCxnSpPr>
          <p:nvPr/>
        </p:nvCxnSpPr>
        <p:spPr bwMode="auto">
          <a:xfrm>
            <a:off x="1136650" y="5713413"/>
            <a:ext cx="2928938" cy="1587"/>
          </a:xfrm>
          <a:prstGeom prst="line">
            <a:avLst/>
          </a:prstGeom>
          <a:noFill/>
          <a:ln w="9525" algn="ctr">
            <a:solidFill>
              <a:schemeClr val="tx1"/>
            </a:solidFill>
            <a:round/>
            <a:headEnd/>
            <a:tailEnd/>
          </a:ln>
        </p:spPr>
      </p:cxnSp>
      <p:cxnSp>
        <p:nvCxnSpPr>
          <p:cNvPr id="14343" name="Straight Connector 8"/>
          <p:cNvCxnSpPr>
            <a:cxnSpLocks noChangeShapeType="1"/>
          </p:cNvCxnSpPr>
          <p:nvPr/>
        </p:nvCxnSpPr>
        <p:spPr bwMode="auto">
          <a:xfrm>
            <a:off x="1136650" y="6213475"/>
            <a:ext cx="2928938" cy="1588"/>
          </a:xfrm>
          <a:prstGeom prst="line">
            <a:avLst/>
          </a:prstGeom>
          <a:noFill/>
          <a:ln w="9525" algn="ctr">
            <a:solidFill>
              <a:schemeClr val="tx1"/>
            </a:solidFill>
            <a:round/>
            <a:headEnd/>
            <a:tailEnd/>
          </a:ln>
        </p:spPr>
      </p:cxnSp>
      <p:sp>
        <p:nvSpPr>
          <p:cNvPr id="14344" name="Content Placeholder 2"/>
          <p:cNvSpPr txBox="1">
            <a:spLocks/>
          </p:cNvSpPr>
          <p:nvPr/>
        </p:nvSpPr>
        <p:spPr bwMode="auto">
          <a:xfrm>
            <a:off x="5241033" y="5143500"/>
            <a:ext cx="4069656" cy="1214438"/>
          </a:xfrm>
          <a:prstGeom prst="rect">
            <a:avLst/>
          </a:prstGeom>
          <a:noFill/>
          <a:ln w="9525">
            <a:noFill/>
            <a:miter lim="800000"/>
            <a:headEnd/>
            <a:tailEnd/>
          </a:ln>
        </p:spPr>
        <p:txBody>
          <a:bodyPr lIns="95782" tIns="47891" rIns="95782" bIns="47891"/>
          <a:lstStyle/>
          <a:p>
            <a:pPr marL="357188" indent="-357188" defTabSz="957263" eaLnBrk="0" hangingPunct="0">
              <a:spcBef>
                <a:spcPct val="20000"/>
              </a:spcBef>
            </a:pPr>
            <a:r>
              <a:rPr lang="en-GB" sz="1200" dirty="0">
                <a:latin typeface="Comic Sans MS" pitchFamily="66" charset="0"/>
              </a:rPr>
              <a:t>Clock Project</a:t>
            </a:r>
          </a:p>
          <a:p>
            <a:pPr marL="357188" indent="-357188" defTabSz="957263" eaLnBrk="0" hangingPunct="0">
              <a:spcBef>
                <a:spcPct val="20000"/>
              </a:spcBef>
            </a:pPr>
            <a:r>
              <a:rPr lang="en-GB" sz="1200" dirty="0">
                <a:latin typeface="Comic Sans MS" pitchFamily="66" charset="0"/>
              </a:rPr>
              <a:t>Practical </a:t>
            </a:r>
            <a:r>
              <a:rPr lang="en-GB" sz="1200" dirty="0" smtClean="0">
                <a:latin typeface="Comic Sans MS" pitchFamily="66" charset="0"/>
              </a:rPr>
              <a:t>Assessment:</a:t>
            </a:r>
            <a:endParaRPr lang="en-GB" sz="1200" dirty="0">
              <a:latin typeface="Comic Sans MS" pitchFamily="66" charset="0"/>
            </a:endParaRPr>
          </a:p>
          <a:p>
            <a:pPr marL="357188" indent="-357188" defTabSz="957263" eaLnBrk="0" hangingPunct="0">
              <a:spcBef>
                <a:spcPct val="20000"/>
              </a:spcBef>
            </a:pPr>
            <a:r>
              <a:rPr lang="en-GB" sz="1200" b="1" dirty="0">
                <a:latin typeface="Comic Sans MS" pitchFamily="66" charset="0"/>
              </a:rPr>
              <a:t>Final </a:t>
            </a:r>
            <a:r>
              <a:rPr lang="en-GB" sz="1200" dirty="0" smtClean="0">
                <a:latin typeface="Comic Sans MS" pitchFamily="66" charset="0"/>
              </a:rPr>
              <a:t>Assessment</a:t>
            </a:r>
            <a:r>
              <a:rPr lang="en-GB" sz="1200" b="1" dirty="0" smtClean="0">
                <a:latin typeface="Comic Sans MS" pitchFamily="66" charset="0"/>
              </a:rPr>
              <a:t>:</a:t>
            </a:r>
            <a:endParaRPr lang="en-GB" sz="1200" b="1" dirty="0">
              <a:latin typeface="Comic Sans MS" pitchFamily="66" charset="0"/>
            </a:endParaRPr>
          </a:p>
          <a:p>
            <a:pPr marL="357188" indent="-357188" defTabSz="957263" eaLnBrk="0" hangingPunct="0">
              <a:spcBef>
                <a:spcPct val="20000"/>
              </a:spcBef>
            </a:pPr>
            <a:endParaRPr lang="en-GB" sz="1200" dirty="0">
              <a:latin typeface="Comic Sans MS" pitchFamily="66" charset="0"/>
            </a:endParaRPr>
          </a:p>
        </p:txBody>
      </p:sp>
      <p:cxnSp>
        <p:nvCxnSpPr>
          <p:cNvPr id="14345" name="Straight Connector 11"/>
          <p:cNvCxnSpPr>
            <a:cxnSpLocks noChangeShapeType="1"/>
          </p:cNvCxnSpPr>
          <p:nvPr/>
        </p:nvCxnSpPr>
        <p:spPr bwMode="auto">
          <a:xfrm>
            <a:off x="6881813" y="5570538"/>
            <a:ext cx="2357437" cy="1587"/>
          </a:xfrm>
          <a:prstGeom prst="line">
            <a:avLst/>
          </a:prstGeom>
          <a:noFill/>
          <a:ln w="9525" algn="ctr">
            <a:solidFill>
              <a:schemeClr val="tx1"/>
            </a:solidFill>
            <a:round/>
            <a:headEnd/>
            <a:tailEnd/>
          </a:ln>
        </p:spPr>
      </p:cxnSp>
      <p:cxnSp>
        <p:nvCxnSpPr>
          <p:cNvPr id="14346" name="Straight Connector 15"/>
          <p:cNvCxnSpPr>
            <a:cxnSpLocks noChangeShapeType="1"/>
          </p:cNvCxnSpPr>
          <p:nvPr/>
        </p:nvCxnSpPr>
        <p:spPr bwMode="auto">
          <a:xfrm>
            <a:off x="6881813" y="5784850"/>
            <a:ext cx="2357437" cy="1588"/>
          </a:xfrm>
          <a:prstGeom prst="line">
            <a:avLst/>
          </a:prstGeom>
          <a:noFill/>
          <a:ln w="9525" algn="ctr">
            <a:solidFill>
              <a:schemeClr val="tx1"/>
            </a:solidFill>
            <a:round/>
            <a:headEnd/>
            <a:tailEnd/>
          </a:ln>
        </p:spPr>
      </p:cxnSp>
      <p:sp>
        <p:nvSpPr>
          <p:cNvPr id="15" name="Rectangle 14"/>
          <p:cNvSpPr/>
          <p:nvPr/>
        </p:nvSpPr>
        <p:spPr>
          <a:xfrm>
            <a:off x="1095352" y="1785926"/>
            <a:ext cx="7533088" cy="1754326"/>
          </a:xfrm>
          <a:prstGeom prst="rect">
            <a:avLst/>
          </a:prstGeom>
          <a:noFill/>
        </p:spPr>
        <p:txBody>
          <a:bodyPr wrap="none">
            <a:spAutoFit/>
          </a:bodyPr>
          <a:lstStyle/>
          <a:p>
            <a:pPr algn="ctr">
              <a:defRPr/>
            </a:pPr>
            <a: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Year 9 Product Design</a:t>
            </a:r>
            <a:br>
              <a:rPr lang="en-GB"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GB"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Careers project</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3" descr="800px-IPod_Line"/>
          <p:cNvPicPr>
            <a:picLocks noChangeAspect="1" noChangeArrowheads="1"/>
          </p:cNvPicPr>
          <p:nvPr/>
        </p:nvPicPr>
        <p:blipFill>
          <a:blip r:embed="rId2" cstate="print"/>
          <a:srcRect/>
          <a:stretch>
            <a:fillRect/>
          </a:stretch>
        </p:blipFill>
        <p:spPr bwMode="auto">
          <a:xfrm>
            <a:off x="5888038" y="3559175"/>
            <a:ext cx="2305050" cy="1309688"/>
          </a:xfrm>
          <a:prstGeom prst="rect">
            <a:avLst/>
          </a:prstGeom>
          <a:noFill/>
          <a:ln w="9525">
            <a:noFill/>
            <a:miter lim="800000"/>
            <a:headEnd/>
            <a:tailEnd/>
          </a:ln>
        </p:spPr>
      </p:pic>
      <p:sp>
        <p:nvSpPr>
          <p:cNvPr id="21506" name="Rectangle 2"/>
          <p:cNvSpPr>
            <a:spLocks noGrp="1" noChangeArrowheads="1"/>
          </p:cNvSpPr>
          <p:nvPr>
            <p:ph type="title" idx="4294967295"/>
          </p:nvPr>
        </p:nvSpPr>
        <p:spPr>
          <a:xfrm>
            <a:off x="495300" y="274638"/>
            <a:ext cx="8915400" cy="582612"/>
          </a:xfrm>
        </p:spPr>
        <p:txBody>
          <a:bodyPr/>
          <a:lstStyle/>
          <a:p>
            <a:pPr algn="l" eaLnBrk="1" hangingPunct="1"/>
            <a:r>
              <a:rPr lang="en-GB" sz="1600" b="1" smtClean="0">
                <a:latin typeface="Comic Sans MS" pitchFamily="66" charset="0"/>
              </a:rPr>
              <a:t>Homework – when completed stick over this page</a:t>
            </a:r>
          </a:p>
        </p:txBody>
      </p:sp>
      <p:sp>
        <p:nvSpPr>
          <p:cNvPr id="21507" name="Rectangle 3"/>
          <p:cNvSpPr>
            <a:spLocks noChangeArrowheads="1"/>
          </p:cNvSpPr>
          <p:nvPr/>
        </p:nvSpPr>
        <p:spPr bwMode="auto">
          <a:xfrm>
            <a:off x="495300" y="1125538"/>
            <a:ext cx="8915400" cy="5111750"/>
          </a:xfrm>
          <a:prstGeom prst="rect">
            <a:avLst/>
          </a:prstGeom>
          <a:noFill/>
          <a:ln w="9525">
            <a:noFill/>
            <a:miter lim="800000"/>
            <a:headEnd/>
            <a:tailEnd/>
          </a:ln>
        </p:spPr>
        <p:txBody>
          <a:bodyPr lIns="95782" tIns="47891" rIns="95782" bIns="47891"/>
          <a:lstStyle/>
          <a:p>
            <a:pPr marL="357188" indent="-357188" defTabSz="957263">
              <a:lnSpc>
                <a:spcPct val="80000"/>
              </a:lnSpc>
              <a:spcBef>
                <a:spcPct val="20000"/>
              </a:spcBef>
            </a:pPr>
            <a:r>
              <a:rPr lang="en-GB" sz="1200">
                <a:latin typeface="Comic Sans MS" pitchFamily="66" charset="0"/>
              </a:rPr>
              <a:t>In Product Design you need examine existing design ideas and how the design or/and technology has been developed to further improve the function and user experience.</a:t>
            </a:r>
          </a:p>
          <a:p>
            <a:pPr marL="357188" indent="-357188" defTabSz="957263">
              <a:lnSpc>
                <a:spcPct val="80000"/>
              </a:lnSpc>
              <a:spcBef>
                <a:spcPct val="20000"/>
              </a:spcBef>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Task: </a:t>
            </a:r>
            <a:r>
              <a:rPr lang="en-GB" sz="1200">
                <a:latin typeface="Comic Sans MS" pitchFamily="66" charset="0"/>
              </a:rPr>
              <a:t>You are to investigate one product that has been developed examining the original product features and characteristics and comparing them to what are they like now and what they could be in the future?</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Things to include: </a:t>
            </a:r>
          </a:p>
          <a:p>
            <a:pPr marL="357188" indent="-357188" defTabSz="957263">
              <a:lnSpc>
                <a:spcPct val="80000"/>
              </a:lnSpc>
              <a:spcBef>
                <a:spcPct val="20000"/>
              </a:spcBef>
              <a:buFontTx/>
              <a:buChar char="•"/>
            </a:pPr>
            <a:r>
              <a:rPr lang="en-GB" sz="1200">
                <a:latin typeface="Comic Sans MS" pitchFamily="66" charset="0"/>
              </a:rPr>
              <a:t>A drawing or image of the product in the past and after being developed.</a:t>
            </a:r>
          </a:p>
          <a:p>
            <a:pPr marL="357188" indent="-357188" defTabSz="957263">
              <a:lnSpc>
                <a:spcPct val="80000"/>
              </a:lnSpc>
              <a:spcBef>
                <a:spcPct val="20000"/>
              </a:spcBef>
              <a:buFontTx/>
              <a:buChar char="•"/>
            </a:pPr>
            <a:r>
              <a:rPr lang="en-GB" sz="1200">
                <a:latin typeface="Comic Sans MS" pitchFamily="66" charset="0"/>
              </a:rPr>
              <a:t>Explain in detail why you chosen to investigate the product.</a:t>
            </a:r>
          </a:p>
          <a:p>
            <a:pPr marL="357188" indent="-357188" defTabSz="957263">
              <a:lnSpc>
                <a:spcPct val="80000"/>
              </a:lnSpc>
              <a:spcBef>
                <a:spcPct val="20000"/>
              </a:spcBef>
              <a:buFontTx/>
              <a:buChar char="•"/>
            </a:pPr>
            <a:r>
              <a:rPr lang="en-GB" sz="1200">
                <a:latin typeface="Comic Sans MS" pitchFamily="66" charset="0"/>
              </a:rPr>
              <a:t>Explain in detail how the product’s design features and characteristics have been developed for better or worse.</a:t>
            </a:r>
          </a:p>
          <a:p>
            <a:pPr marL="357188" indent="-357188" defTabSz="957263">
              <a:lnSpc>
                <a:spcPct val="80000"/>
              </a:lnSpc>
              <a:spcBef>
                <a:spcPct val="20000"/>
              </a:spcBef>
              <a:buFontTx/>
              <a:buChar char="•"/>
            </a:pPr>
            <a:r>
              <a:rPr lang="en-GB" sz="1200">
                <a:latin typeface="Comic Sans MS" pitchFamily="66" charset="0"/>
              </a:rPr>
              <a:t>Draw a design idea for the next development to the product and explain how your development (s) will further improve the function and user experience.</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How should I present it?</a:t>
            </a:r>
          </a:p>
          <a:p>
            <a:pPr marL="357188" indent="-357188" defTabSz="957263">
              <a:lnSpc>
                <a:spcPct val="80000"/>
              </a:lnSpc>
              <a:spcBef>
                <a:spcPct val="20000"/>
              </a:spcBef>
              <a:buFontTx/>
              <a:buChar char="•"/>
            </a:pPr>
            <a:r>
              <a:rPr lang="en-GB" sz="1200">
                <a:latin typeface="Comic Sans MS" pitchFamily="66" charset="0"/>
              </a:rPr>
              <a:t>On A4 paper</a:t>
            </a:r>
          </a:p>
          <a:p>
            <a:pPr marL="357188" indent="-357188" defTabSz="957263">
              <a:lnSpc>
                <a:spcPct val="80000"/>
              </a:lnSpc>
              <a:spcBef>
                <a:spcPct val="20000"/>
              </a:spcBef>
              <a:buFontTx/>
              <a:buChar char="•"/>
            </a:pPr>
            <a:r>
              <a:rPr lang="en-GB" sz="1200">
                <a:latin typeface="Comic Sans MS" pitchFamily="66" charset="0"/>
              </a:rPr>
              <a:t>Remember a title and any sub-titles</a:t>
            </a:r>
          </a:p>
          <a:p>
            <a:pPr marL="357188" indent="-357188" defTabSz="957263">
              <a:lnSpc>
                <a:spcPct val="80000"/>
              </a:lnSpc>
              <a:spcBef>
                <a:spcPct val="20000"/>
              </a:spcBef>
              <a:buFontTx/>
              <a:buChar char="•"/>
            </a:pPr>
            <a:r>
              <a:rPr lang="en-GB" sz="1200">
                <a:latin typeface="Comic Sans MS" pitchFamily="66" charset="0"/>
              </a:rPr>
              <a:t>Remember to support your written work with some images</a:t>
            </a:r>
          </a:p>
          <a:p>
            <a:pPr marL="357188" indent="-357188" defTabSz="957263">
              <a:lnSpc>
                <a:spcPct val="80000"/>
              </a:lnSpc>
              <a:spcBef>
                <a:spcPct val="20000"/>
              </a:spcBef>
              <a:buFontTx/>
              <a:buChar char="•"/>
            </a:pPr>
            <a:r>
              <a:rPr lang="en-GB" sz="1200">
                <a:latin typeface="Comic Sans MS" pitchFamily="66" charset="0"/>
              </a:rPr>
              <a:t>Remember to put your name on your work</a:t>
            </a:r>
          </a:p>
        </p:txBody>
      </p:sp>
      <p:sp>
        <p:nvSpPr>
          <p:cNvPr id="21508" name="TextBox 6"/>
          <p:cNvSpPr txBox="1">
            <a:spLocks noChangeArrowheads="1"/>
          </p:cNvSpPr>
          <p:nvPr/>
        </p:nvSpPr>
        <p:spPr bwMode="auto">
          <a:xfrm>
            <a:off x="9129713" y="142875"/>
            <a:ext cx="681037" cy="579438"/>
          </a:xfrm>
          <a:prstGeom prst="rect">
            <a:avLst/>
          </a:prstGeom>
          <a:noFill/>
          <a:ln w="9525">
            <a:noFill/>
            <a:miter lim="800000"/>
            <a:headEnd/>
            <a:tailEnd/>
          </a:ln>
        </p:spPr>
        <p:txBody>
          <a:bodyPr>
            <a:spAutoFit/>
          </a:bodyPr>
          <a:lstStyle/>
          <a:p>
            <a:r>
              <a:rPr lang="en-GB" sz="3200" b="1" dirty="0" smtClean="0"/>
              <a:t>4</a:t>
            </a:r>
            <a:endParaRPr lang="en-US" sz="3200" b="1" dirty="0"/>
          </a:p>
        </p:txBody>
      </p:sp>
      <p:sp>
        <p:nvSpPr>
          <p:cNvPr id="21509" name="Rectangle 10"/>
          <p:cNvSpPr>
            <a:spLocks noChangeArrowheads="1"/>
          </p:cNvSpPr>
          <p:nvPr/>
        </p:nvSpPr>
        <p:spPr bwMode="auto">
          <a:xfrm>
            <a:off x="8193088" y="3211513"/>
            <a:ext cx="1152525" cy="1584325"/>
          </a:xfrm>
          <a:prstGeom prst="rect">
            <a:avLst/>
          </a:prstGeom>
          <a:noFill/>
          <a:ln w="9525">
            <a:solidFill>
              <a:schemeClr val="tx1"/>
            </a:solidFill>
            <a:miter lim="800000"/>
            <a:headEnd/>
            <a:tailEnd/>
          </a:ln>
        </p:spPr>
        <p:txBody>
          <a:bodyPr wrap="none" anchor="ctr"/>
          <a:lstStyle/>
          <a:p>
            <a:endParaRPr lang="en-US"/>
          </a:p>
        </p:txBody>
      </p:sp>
      <p:sp>
        <p:nvSpPr>
          <p:cNvPr id="21510" name="Text Box 11"/>
          <p:cNvSpPr txBox="1">
            <a:spLocks noChangeArrowheads="1"/>
          </p:cNvSpPr>
          <p:nvPr/>
        </p:nvSpPr>
        <p:spPr bwMode="auto">
          <a:xfrm>
            <a:off x="8553450" y="3643313"/>
            <a:ext cx="863600" cy="701675"/>
          </a:xfrm>
          <a:prstGeom prst="rect">
            <a:avLst/>
          </a:prstGeom>
          <a:noFill/>
          <a:ln w="9525">
            <a:noFill/>
            <a:miter lim="800000"/>
            <a:headEnd/>
            <a:tailEnd/>
          </a:ln>
        </p:spPr>
        <p:txBody>
          <a:bodyPr>
            <a:spAutoFit/>
          </a:bodyPr>
          <a:lstStyle/>
          <a:p>
            <a:pPr>
              <a:spcBef>
                <a:spcPct val="50000"/>
              </a:spcBef>
            </a:pPr>
            <a:r>
              <a:rPr lang="en-GB" sz="4000"/>
              <a:t>?</a:t>
            </a:r>
          </a:p>
        </p:txBody>
      </p:sp>
      <p:sp>
        <p:nvSpPr>
          <p:cNvPr id="21511" name="Rectangle 9"/>
          <p:cNvSpPr>
            <a:spLocks noChangeArrowheads="1"/>
          </p:cNvSpPr>
          <p:nvPr/>
        </p:nvSpPr>
        <p:spPr bwMode="auto">
          <a:xfrm>
            <a:off x="200025" y="5661025"/>
            <a:ext cx="9577388" cy="1008063"/>
          </a:xfrm>
          <a:prstGeom prst="rect">
            <a:avLst/>
          </a:prstGeom>
          <a:solidFill>
            <a:schemeClr val="bg1"/>
          </a:solidFill>
          <a:ln w="9525">
            <a:noFill/>
            <a:miter lim="800000"/>
            <a:headEnd/>
            <a:tailEnd/>
          </a:ln>
        </p:spPr>
        <p:txBody>
          <a:bodyPr wrap="none" anchor="ctr"/>
          <a:lstStyle/>
          <a:p>
            <a:endParaRPr lang="en-US"/>
          </a:p>
        </p:txBody>
      </p:sp>
      <p:sp>
        <p:nvSpPr>
          <p:cNvPr id="21512" name="Rectangle 10"/>
          <p:cNvSpPr>
            <a:spLocks noChangeArrowheads="1"/>
          </p:cNvSpPr>
          <p:nvPr/>
        </p:nvSpPr>
        <p:spPr bwMode="auto">
          <a:xfrm>
            <a:off x="128588"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13" name="Text Box 11"/>
          <p:cNvSpPr txBox="1">
            <a:spLocks noChangeArrowheads="1"/>
          </p:cNvSpPr>
          <p:nvPr/>
        </p:nvSpPr>
        <p:spPr bwMode="auto">
          <a:xfrm>
            <a:off x="200025" y="5065713"/>
            <a:ext cx="9505950" cy="1387475"/>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495300" y="274638"/>
            <a:ext cx="8915400" cy="582612"/>
          </a:xfrm>
        </p:spPr>
        <p:txBody>
          <a:bodyPr/>
          <a:lstStyle/>
          <a:p>
            <a:pPr algn="l" eaLnBrk="1" hangingPunct="1"/>
            <a:r>
              <a:rPr lang="en-GB" sz="1600" b="1" smtClean="0">
                <a:latin typeface="Comic Sans MS" pitchFamily="66" charset="0"/>
              </a:rPr>
              <a:t>Homework – when completed stick over this page</a:t>
            </a:r>
          </a:p>
        </p:txBody>
      </p:sp>
      <p:sp>
        <p:nvSpPr>
          <p:cNvPr id="23554" name="Rectangle 3"/>
          <p:cNvSpPr>
            <a:spLocks noChangeArrowheads="1"/>
          </p:cNvSpPr>
          <p:nvPr/>
        </p:nvSpPr>
        <p:spPr bwMode="auto">
          <a:xfrm>
            <a:off x="495300" y="1196975"/>
            <a:ext cx="8915400" cy="5040313"/>
          </a:xfrm>
          <a:prstGeom prst="rect">
            <a:avLst/>
          </a:prstGeom>
          <a:noFill/>
          <a:ln w="9525">
            <a:noFill/>
            <a:miter lim="800000"/>
            <a:headEnd/>
            <a:tailEnd/>
          </a:ln>
        </p:spPr>
        <p:txBody>
          <a:bodyPr lIns="95782" tIns="47891" rIns="95782" bIns="47891"/>
          <a:lstStyle/>
          <a:p>
            <a:pPr marL="357188" indent="-357188" defTabSz="957263">
              <a:lnSpc>
                <a:spcPct val="80000"/>
              </a:lnSpc>
              <a:spcBef>
                <a:spcPct val="20000"/>
              </a:spcBef>
            </a:pPr>
            <a:r>
              <a:rPr lang="en-GB" sz="1200">
                <a:latin typeface="Comic Sans MS" pitchFamily="66" charset="0"/>
              </a:rPr>
              <a:t>In Product Design you need to learn about the different properties and characteristics of materials.</a:t>
            </a:r>
          </a:p>
          <a:p>
            <a:pPr marL="357188" indent="-357188" defTabSz="957263">
              <a:lnSpc>
                <a:spcPct val="80000"/>
              </a:lnSpc>
              <a:spcBef>
                <a:spcPct val="20000"/>
              </a:spcBef>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Task: </a:t>
            </a:r>
            <a:r>
              <a:rPr lang="en-GB" sz="1200">
                <a:latin typeface="Comic Sans MS" pitchFamily="66" charset="0"/>
              </a:rPr>
              <a:t>You are to explain the difference between a Thermo and Thermo-set plastic</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Things to include: </a:t>
            </a:r>
          </a:p>
          <a:p>
            <a:pPr marL="357188" indent="-357188" defTabSz="957263">
              <a:lnSpc>
                <a:spcPct val="80000"/>
              </a:lnSpc>
              <a:spcBef>
                <a:spcPct val="20000"/>
              </a:spcBef>
              <a:buFontTx/>
              <a:buChar char="•"/>
            </a:pPr>
            <a:r>
              <a:rPr lang="en-GB" sz="1200">
                <a:latin typeface="Comic Sans MS" pitchFamily="66" charset="0"/>
              </a:rPr>
              <a:t>What is the main difference between a thermo and thermo-set plastic and why can one be reheated when the other cannot.</a:t>
            </a:r>
          </a:p>
          <a:p>
            <a:pPr marL="357188" indent="-357188" defTabSz="957263">
              <a:lnSpc>
                <a:spcPct val="80000"/>
              </a:lnSpc>
              <a:spcBef>
                <a:spcPct val="20000"/>
              </a:spcBef>
              <a:buFontTx/>
              <a:buChar char="•"/>
            </a:pPr>
            <a:r>
              <a:rPr lang="en-GB" sz="1200">
                <a:latin typeface="Comic Sans MS" pitchFamily="66" charset="0"/>
                <a:hlinkClick r:id="rId2"/>
              </a:rPr>
              <a:t>http://www.technologystudent.com/designpro/plastic1.htm</a:t>
            </a:r>
            <a:endParaRPr lang="en-GB" sz="1200">
              <a:latin typeface="Comic Sans MS" pitchFamily="66" charset="0"/>
            </a:endParaRPr>
          </a:p>
          <a:p>
            <a:pPr marL="357188" indent="-357188" defTabSz="957263">
              <a:lnSpc>
                <a:spcPct val="80000"/>
              </a:lnSpc>
              <a:spcBef>
                <a:spcPct val="20000"/>
              </a:spcBef>
              <a:buFontTx/>
              <a:buChar char="•"/>
            </a:pPr>
            <a:r>
              <a:rPr lang="en-GB" sz="1200">
                <a:latin typeface="Comic Sans MS" pitchFamily="66" charset="0"/>
              </a:rPr>
              <a:t>Explain where acrylic is used in some common everyday products.</a:t>
            </a:r>
          </a:p>
          <a:p>
            <a:pPr marL="357188" indent="-357188" defTabSz="957263">
              <a:lnSpc>
                <a:spcPct val="80000"/>
              </a:lnSpc>
              <a:spcBef>
                <a:spcPct val="20000"/>
              </a:spcBef>
              <a:buFontTx/>
              <a:buChar char="•"/>
            </a:pPr>
            <a:r>
              <a:rPr lang="en-GB" sz="1200">
                <a:latin typeface="Comic Sans MS" pitchFamily="66" charset="0"/>
              </a:rPr>
              <a:t>Investigate what glue can be used to stick acrylic.</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How should I present it?</a:t>
            </a:r>
          </a:p>
          <a:p>
            <a:pPr marL="357188" indent="-357188" defTabSz="957263">
              <a:lnSpc>
                <a:spcPct val="80000"/>
              </a:lnSpc>
              <a:spcBef>
                <a:spcPct val="20000"/>
              </a:spcBef>
              <a:buFontTx/>
              <a:buChar char="•"/>
            </a:pPr>
            <a:r>
              <a:rPr lang="en-GB" sz="1200">
                <a:latin typeface="Comic Sans MS" pitchFamily="66" charset="0"/>
              </a:rPr>
              <a:t>On A4 paper</a:t>
            </a:r>
          </a:p>
          <a:p>
            <a:pPr marL="357188" indent="-357188" defTabSz="957263">
              <a:lnSpc>
                <a:spcPct val="80000"/>
              </a:lnSpc>
              <a:spcBef>
                <a:spcPct val="20000"/>
              </a:spcBef>
              <a:buFontTx/>
              <a:buChar char="•"/>
            </a:pPr>
            <a:r>
              <a:rPr lang="en-GB" sz="1200">
                <a:latin typeface="Comic Sans MS" pitchFamily="66" charset="0"/>
              </a:rPr>
              <a:t>Remember a title and any sub-titles</a:t>
            </a:r>
          </a:p>
          <a:p>
            <a:pPr marL="357188" indent="-357188" defTabSz="957263">
              <a:lnSpc>
                <a:spcPct val="80000"/>
              </a:lnSpc>
              <a:spcBef>
                <a:spcPct val="20000"/>
              </a:spcBef>
              <a:buFontTx/>
              <a:buChar char="•"/>
            </a:pPr>
            <a:r>
              <a:rPr lang="en-GB" sz="1200">
                <a:latin typeface="Comic Sans MS" pitchFamily="66" charset="0"/>
              </a:rPr>
              <a:t>Remember to support your written work with some images</a:t>
            </a:r>
          </a:p>
          <a:p>
            <a:pPr marL="357188" indent="-357188" defTabSz="957263">
              <a:lnSpc>
                <a:spcPct val="80000"/>
              </a:lnSpc>
              <a:spcBef>
                <a:spcPct val="20000"/>
              </a:spcBef>
              <a:buFontTx/>
              <a:buChar char="•"/>
            </a:pPr>
            <a:r>
              <a:rPr lang="en-GB" sz="1200">
                <a:latin typeface="Comic Sans MS" pitchFamily="66" charset="0"/>
              </a:rPr>
              <a:t>Remember to put your name on your work</a:t>
            </a:r>
          </a:p>
        </p:txBody>
      </p:sp>
      <p:pic>
        <p:nvPicPr>
          <p:cNvPr id="23555" name="Picture 16"/>
          <p:cNvPicPr>
            <a:picLocks noChangeAspect="1" noChangeArrowheads="1"/>
          </p:cNvPicPr>
          <p:nvPr/>
        </p:nvPicPr>
        <p:blipFill>
          <a:blip r:embed="rId3" cstate="print"/>
          <a:srcRect l="58690" t="34184" r="9935" b="21620"/>
          <a:stretch>
            <a:fillRect/>
          </a:stretch>
        </p:blipFill>
        <p:spPr bwMode="auto">
          <a:xfrm>
            <a:off x="7689850" y="2636838"/>
            <a:ext cx="1601788" cy="1690687"/>
          </a:xfrm>
          <a:prstGeom prst="rect">
            <a:avLst/>
          </a:prstGeom>
          <a:noFill/>
          <a:ln w="9525">
            <a:noFill/>
            <a:miter lim="800000"/>
            <a:headEnd/>
            <a:tailEnd/>
          </a:ln>
        </p:spPr>
      </p:pic>
      <p:pic>
        <p:nvPicPr>
          <p:cNvPr id="23556" name="Picture 15"/>
          <p:cNvPicPr>
            <a:picLocks noChangeAspect="1" noChangeArrowheads="1"/>
          </p:cNvPicPr>
          <p:nvPr/>
        </p:nvPicPr>
        <p:blipFill>
          <a:blip r:embed="rId4" cstate="print"/>
          <a:srcRect l="41170" t="44295" r="30203" b="19215"/>
          <a:stretch>
            <a:fillRect/>
          </a:stretch>
        </p:blipFill>
        <p:spPr bwMode="auto">
          <a:xfrm>
            <a:off x="5818188" y="2743200"/>
            <a:ext cx="1657350" cy="1584325"/>
          </a:xfrm>
          <a:prstGeom prst="rect">
            <a:avLst/>
          </a:prstGeom>
          <a:noFill/>
          <a:ln w="9525">
            <a:noFill/>
            <a:miter lim="800000"/>
            <a:headEnd/>
            <a:tailEnd/>
          </a:ln>
        </p:spPr>
      </p:pic>
      <p:sp>
        <p:nvSpPr>
          <p:cNvPr id="23557" name="TextBox 5"/>
          <p:cNvSpPr txBox="1">
            <a:spLocks noChangeArrowheads="1"/>
          </p:cNvSpPr>
          <p:nvPr/>
        </p:nvSpPr>
        <p:spPr bwMode="auto">
          <a:xfrm>
            <a:off x="9129713" y="142875"/>
            <a:ext cx="681037" cy="579438"/>
          </a:xfrm>
          <a:prstGeom prst="rect">
            <a:avLst/>
          </a:prstGeom>
          <a:noFill/>
          <a:ln w="9525">
            <a:noFill/>
            <a:miter lim="800000"/>
            <a:headEnd/>
            <a:tailEnd/>
          </a:ln>
        </p:spPr>
        <p:txBody>
          <a:bodyPr>
            <a:spAutoFit/>
          </a:bodyPr>
          <a:lstStyle/>
          <a:p>
            <a:r>
              <a:rPr lang="en-GB" sz="3200" b="1" dirty="0" smtClean="0"/>
              <a:t>7</a:t>
            </a:r>
            <a:endParaRPr lang="en-US" sz="3200" b="1" dirty="0"/>
          </a:p>
        </p:txBody>
      </p:sp>
      <p:sp>
        <p:nvSpPr>
          <p:cNvPr id="23558" name="Rectangle 8"/>
          <p:cNvSpPr>
            <a:spLocks noChangeArrowheads="1"/>
          </p:cNvSpPr>
          <p:nvPr/>
        </p:nvSpPr>
        <p:spPr bwMode="auto">
          <a:xfrm>
            <a:off x="200025" y="5661025"/>
            <a:ext cx="9577388" cy="1008063"/>
          </a:xfrm>
          <a:prstGeom prst="rect">
            <a:avLst/>
          </a:prstGeom>
          <a:solidFill>
            <a:schemeClr val="bg1"/>
          </a:solidFill>
          <a:ln w="9525">
            <a:noFill/>
            <a:miter lim="800000"/>
            <a:headEnd/>
            <a:tailEnd/>
          </a:ln>
        </p:spPr>
        <p:txBody>
          <a:bodyPr wrap="none" anchor="ctr"/>
          <a:lstStyle/>
          <a:p>
            <a:endParaRPr lang="en-US"/>
          </a:p>
        </p:txBody>
      </p:sp>
      <p:sp>
        <p:nvSpPr>
          <p:cNvPr id="23559" name="Rectangle 9"/>
          <p:cNvSpPr>
            <a:spLocks noChangeArrowheads="1"/>
          </p:cNvSpPr>
          <p:nvPr/>
        </p:nvSpPr>
        <p:spPr bwMode="auto">
          <a:xfrm>
            <a:off x="128588"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3560" name="Text Box 10"/>
          <p:cNvSpPr txBox="1">
            <a:spLocks noChangeArrowheads="1"/>
          </p:cNvSpPr>
          <p:nvPr/>
        </p:nvSpPr>
        <p:spPr bwMode="auto">
          <a:xfrm>
            <a:off x="200025" y="5065713"/>
            <a:ext cx="9505950" cy="1387475"/>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495300" y="274638"/>
            <a:ext cx="8915400" cy="582612"/>
          </a:xfrm>
        </p:spPr>
        <p:txBody>
          <a:bodyPr/>
          <a:lstStyle/>
          <a:p>
            <a:pPr algn="l" eaLnBrk="1" hangingPunct="1"/>
            <a:r>
              <a:rPr lang="en-GB" sz="1600" b="1" smtClean="0">
                <a:latin typeface="Comic Sans MS" pitchFamily="66" charset="0"/>
              </a:rPr>
              <a:t>Homework – when completed stick over this page</a:t>
            </a:r>
          </a:p>
        </p:txBody>
      </p:sp>
      <p:sp>
        <p:nvSpPr>
          <p:cNvPr id="25602" name="Rectangle 3"/>
          <p:cNvSpPr>
            <a:spLocks noChangeArrowheads="1"/>
          </p:cNvSpPr>
          <p:nvPr/>
        </p:nvSpPr>
        <p:spPr bwMode="auto">
          <a:xfrm>
            <a:off x="495300" y="1196975"/>
            <a:ext cx="8915400" cy="5040313"/>
          </a:xfrm>
          <a:prstGeom prst="rect">
            <a:avLst/>
          </a:prstGeom>
          <a:noFill/>
          <a:ln w="9525">
            <a:noFill/>
            <a:miter lim="800000"/>
            <a:headEnd/>
            <a:tailEnd/>
          </a:ln>
        </p:spPr>
        <p:txBody>
          <a:bodyPr lIns="95782" tIns="47891" rIns="95782" bIns="47891"/>
          <a:lstStyle/>
          <a:p>
            <a:pPr marL="357188" indent="-357188" defTabSz="957263">
              <a:lnSpc>
                <a:spcPct val="80000"/>
              </a:lnSpc>
              <a:spcBef>
                <a:spcPct val="20000"/>
              </a:spcBef>
            </a:pPr>
            <a:r>
              <a:rPr lang="en-GB" sz="1200" dirty="0">
                <a:latin typeface="Comic Sans MS" pitchFamily="66" charset="0"/>
              </a:rPr>
              <a:t>In Product Design when making you need to make sure that your practical work is made with a high level of precision. To help you achieve this precision you will use templates and jigs as a method of quality control.</a:t>
            </a:r>
          </a:p>
          <a:p>
            <a:pPr marL="357188" indent="-357188" defTabSz="957263">
              <a:lnSpc>
                <a:spcPct val="80000"/>
              </a:lnSpc>
              <a:spcBef>
                <a:spcPct val="20000"/>
              </a:spcBef>
            </a:pPr>
            <a:endParaRPr lang="en-GB" sz="1200" dirty="0">
              <a:latin typeface="Comic Sans MS" pitchFamily="66" charset="0"/>
            </a:endParaRPr>
          </a:p>
          <a:p>
            <a:pPr marL="357188" indent="-357188" defTabSz="957263">
              <a:lnSpc>
                <a:spcPct val="80000"/>
              </a:lnSpc>
              <a:spcBef>
                <a:spcPct val="20000"/>
              </a:spcBef>
              <a:buFontTx/>
              <a:buChar char="•"/>
            </a:pPr>
            <a:r>
              <a:rPr lang="en-GB" sz="1200" b="1" dirty="0">
                <a:latin typeface="Comic Sans MS" pitchFamily="66" charset="0"/>
              </a:rPr>
              <a:t>Task: </a:t>
            </a:r>
            <a:r>
              <a:rPr lang="en-GB" sz="1200" dirty="0">
                <a:latin typeface="Comic Sans MS" pitchFamily="66" charset="0"/>
              </a:rPr>
              <a:t>The Science faculty have asked you to design and make 20 pencil holders each with 20 holes (2 rows of 10). They all need to be exactly the same and all the drilled holes must be in the same position in each pencil holder. You are to design a drilling jig that the Science Technician can use to drill through into each pencil holder.</a:t>
            </a:r>
          </a:p>
          <a:p>
            <a:pPr marL="357188" indent="-357188" defTabSz="957263">
              <a:lnSpc>
                <a:spcPct val="80000"/>
              </a:lnSpc>
              <a:spcBef>
                <a:spcPct val="20000"/>
              </a:spcBef>
              <a:buFontTx/>
              <a:buChar char="•"/>
            </a:pPr>
            <a:endParaRPr lang="en-GB" sz="1200" dirty="0">
              <a:latin typeface="Comic Sans MS" pitchFamily="66" charset="0"/>
            </a:endParaRPr>
          </a:p>
          <a:p>
            <a:pPr marL="357188" indent="-357188" defTabSz="957263">
              <a:lnSpc>
                <a:spcPct val="80000"/>
              </a:lnSpc>
              <a:spcBef>
                <a:spcPct val="20000"/>
              </a:spcBef>
              <a:buFontTx/>
              <a:buChar char="•"/>
            </a:pPr>
            <a:r>
              <a:rPr lang="en-GB" sz="1200" b="1" dirty="0">
                <a:latin typeface="Comic Sans MS" pitchFamily="66" charset="0"/>
              </a:rPr>
              <a:t>Things to include: </a:t>
            </a:r>
          </a:p>
          <a:p>
            <a:pPr marL="357188" indent="-357188" defTabSz="957263">
              <a:lnSpc>
                <a:spcPct val="80000"/>
              </a:lnSpc>
              <a:spcBef>
                <a:spcPct val="20000"/>
              </a:spcBef>
              <a:buFontTx/>
              <a:buChar char="•"/>
            </a:pPr>
            <a:r>
              <a:rPr lang="en-GB" sz="1200" dirty="0">
                <a:latin typeface="Comic Sans MS" pitchFamily="66" charset="0"/>
              </a:rPr>
              <a:t>Look carefully at the pencil holder required.</a:t>
            </a:r>
          </a:p>
          <a:p>
            <a:pPr marL="357188" indent="-357188" defTabSz="957263">
              <a:lnSpc>
                <a:spcPct val="80000"/>
              </a:lnSpc>
              <a:spcBef>
                <a:spcPct val="20000"/>
              </a:spcBef>
              <a:buFontTx/>
              <a:buChar char="•"/>
            </a:pPr>
            <a:r>
              <a:rPr lang="en-GB" sz="1200" dirty="0">
                <a:latin typeface="Comic Sans MS" pitchFamily="66" charset="0"/>
              </a:rPr>
              <a:t>Draw the drilling jig </a:t>
            </a:r>
            <a:r>
              <a:rPr lang="en-GB" sz="1200" dirty="0" smtClean="0">
                <a:latin typeface="Comic Sans MS" pitchFamily="66" charset="0"/>
              </a:rPr>
              <a:t>and draw instructions as a step by step storyboard </a:t>
            </a:r>
            <a:r>
              <a:rPr lang="en-GB" sz="1200" dirty="0">
                <a:latin typeface="Comic Sans MS" pitchFamily="66" charset="0"/>
              </a:rPr>
              <a:t>on how to use it for the Science Technician to follow</a:t>
            </a:r>
            <a:r>
              <a:rPr lang="en-GB" sz="1200" dirty="0" smtClean="0">
                <a:latin typeface="Comic Sans MS" pitchFamily="66" charset="0"/>
              </a:rPr>
              <a:t>.</a:t>
            </a:r>
          </a:p>
          <a:p>
            <a:pPr marL="357188" indent="-357188" defTabSz="957263">
              <a:lnSpc>
                <a:spcPct val="80000"/>
              </a:lnSpc>
              <a:spcBef>
                <a:spcPct val="20000"/>
              </a:spcBef>
              <a:buFontTx/>
              <a:buChar char="•"/>
            </a:pPr>
            <a:endParaRPr lang="en-GB" sz="1200" dirty="0">
              <a:latin typeface="Comic Sans MS" pitchFamily="66" charset="0"/>
            </a:endParaRPr>
          </a:p>
          <a:p>
            <a:pPr marL="357188" indent="-357188" defTabSz="957263">
              <a:lnSpc>
                <a:spcPct val="80000"/>
              </a:lnSpc>
              <a:spcBef>
                <a:spcPct val="20000"/>
              </a:spcBef>
              <a:buFontTx/>
              <a:buChar char="•"/>
            </a:pPr>
            <a:r>
              <a:rPr lang="en-GB" sz="1200" dirty="0">
                <a:latin typeface="Comic Sans MS" pitchFamily="66" charset="0"/>
              </a:rPr>
              <a:t>Try to draw in 3D or as an Orthographic drawing (Plan – Top, Front, Side views).</a:t>
            </a:r>
          </a:p>
          <a:p>
            <a:pPr marL="357188" indent="-357188" defTabSz="957263">
              <a:lnSpc>
                <a:spcPct val="80000"/>
              </a:lnSpc>
              <a:spcBef>
                <a:spcPct val="20000"/>
              </a:spcBef>
              <a:buFontTx/>
              <a:buChar char="•"/>
            </a:pPr>
            <a:r>
              <a:rPr lang="en-GB" sz="1200" dirty="0">
                <a:latin typeface="Comic Sans MS" pitchFamily="66" charset="0"/>
              </a:rPr>
              <a:t>Colour your drawing of the jig resembling the materials you think that it should be made of.</a:t>
            </a:r>
          </a:p>
          <a:p>
            <a:pPr marL="357188" indent="-357188" defTabSz="957263">
              <a:lnSpc>
                <a:spcPct val="80000"/>
              </a:lnSpc>
              <a:spcBef>
                <a:spcPct val="20000"/>
              </a:spcBef>
              <a:buFontTx/>
              <a:buChar char="•"/>
            </a:pPr>
            <a:endParaRPr lang="en-GB" sz="1200" dirty="0">
              <a:latin typeface="Comic Sans MS" pitchFamily="66" charset="0"/>
            </a:endParaRPr>
          </a:p>
          <a:p>
            <a:pPr marL="357188" indent="-357188" defTabSz="957263">
              <a:lnSpc>
                <a:spcPct val="80000"/>
              </a:lnSpc>
              <a:spcBef>
                <a:spcPct val="20000"/>
              </a:spcBef>
              <a:buFontTx/>
              <a:buChar char="•"/>
            </a:pPr>
            <a:r>
              <a:rPr lang="en-GB" sz="1200" b="1" dirty="0">
                <a:latin typeface="Comic Sans MS" pitchFamily="66" charset="0"/>
              </a:rPr>
              <a:t>How should I present it?</a:t>
            </a:r>
          </a:p>
          <a:p>
            <a:pPr marL="357188" indent="-357188" defTabSz="957263">
              <a:lnSpc>
                <a:spcPct val="80000"/>
              </a:lnSpc>
              <a:spcBef>
                <a:spcPct val="20000"/>
              </a:spcBef>
              <a:buFontTx/>
              <a:buChar char="•"/>
            </a:pPr>
            <a:r>
              <a:rPr lang="en-GB" sz="1200" dirty="0">
                <a:latin typeface="Comic Sans MS" pitchFamily="66" charset="0"/>
              </a:rPr>
              <a:t>On A4 paper</a:t>
            </a:r>
          </a:p>
          <a:p>
            <a:pPr marL="357188" indent="-357188" defTabSz="957263">
              <a:lnSpc>
                <a:spcPct val="80000"/>
              </a:lnSpc>
              <a:spcBef>
                <a:spcPct val="20000"/>
              </a:spcBef>
              <a:buFontTx/>
              <a:buChar char="•"/>
            </a:pPr>
            <a:r>
              <a:rPr lang="en-GB" sz="1200" dirty="0">
                <a:latin typeface="Comic Sans MS" pitchFamily="66" charset="0"/>
              </a:rPr>
              <a:t>Remember a title and any sub-titles</a:t>
            </a:r>
          </a:p>
          <a:p>
            <a:pPr marL="357188" indent="-357188" defTabSz="957263">
              <a:lnSpc>
                <a:spcPct val="80000"/>
              </a:lnSpc>
              <a:spcBef>
                <a:spcPct val="20000"/>
              </a:spcBef>
              <a:buFontTx/>
              <a:buChar char="•"/>
            </a:pPr>
            <a:r>
              <a:rPr lang="en-GB" sz="1200" dirty="0">
                <a:latin typeface="Comic Sans MS" pitchFamily="66" charset="0"/>
              </a:rPr>
              <a:t>Remember to put your name on your work</a:t>
            </a:r>
          </a:p>
          <a:p>
            <a:pPr marL="357188" indent="-357188" defTabSz="957263">
              <a:lnSpc>
                <a:spcPct val="80000"/>
              </a:lnSpc>
              <a:spcBef>
                <a:spcPct val="20000"/>
              </a:spcBef>
              <a:buFontTx/>
              <a:buChar char="•"/>
            </a:pPr>
            <a:endParaRPr lang="en-GB" sz="1200" dirty="0">
              <a:latin typeface="Comic Sans MS" pitchFamily="66" charset="0"/>
            </a:endParaRPr>
          </a:p>
          <a:p>
            <a:pPr marL="357188" indent="-357188" defTabSz="957263">
              <a:lnSpc>
                <a:spcPct val="80000"/>
              </a:lnSpc>
              <a:spcBef>
                <a:spcPct val="20000"/>
              </a:spcBef>
            </a:pPr>
            <a:endParaRPr lang="en-GB" sz="1200" dirty="0">
              <a:latin typeface="Comic Sans MS" pitchFamily="66" charset="0"/>
            </a:endParaRPr>
          </a:p>
          <a:p>
            <a:pPr marL="357188" indent="-357188" defTabSz="957263">
              <a:lnSpc>
                <a:spcPct val="80000"/>
              </a:lnSpc>
              <a:spcBef>
                <a:spcPct val="20000"/>
              </a:spcBef>
              <a:buFontTx/>
              <a:buChar char="•"/>
            </a:pPr>
            <a:endParaRPr lang="en-GB" sz="1200" dirty="0">
              <a:latin typeface="Comic Sans MS" pitchFamily="66" charset="0"/>
            </a:endParaRPr>
          </a:p>
        </p:txBody>
      </p:sp>
      <p:sp>
        <p:nvSpPr>
          <p:cNvPr id="25603" name="TextBox 5"/>
          <p:cNvSpPr txBox="1">
            <a:spLocks noChangeArrowheads="1"/>
          </p:cNvSpPr>
          <p:nvPr/>
        </p:nvSpPr>
        <p:spPr bwMode="auto">
          <a:xfrm>
            <a:off x="9001125" y="142875"/>
            <a:ext cx="809625" cy="579438"/>
          </a:xfrm>
          <a:prstGeom prst="rect">
            <a:avLst/>
          </a:prstGeom>
          <a:noFill/>
          <a:ln w="9525">
            <a:noFill/>
            <a:miter lim="800000"/>
            <a:headEnd/>
            <a:tailEnd/>
          </a:ln>
        </p:spPr>
        <p:txBody>
          <a:bodyPr>
            <a:spAutoFit/>
          </a:bodyPr>
          <a:lstStyle/>
          <a:p>
            <a:r>
              <a:rPr lang="en-GB" sz="3200" b="1" dirty="0" smtClean="0"/>
              <a:t>9</a:t>
            </a:r>
            <a:endParaRPr lang="en-US" sz="3200" b="1" dirty="0"/>
          </a:p>
        </p:txBody>
      </p:sp>
      <p:sp>
        <p:nvSpPr>
          <p:cNvPr id="25604" name="Rectangle 6"/>
          <p:cNvSpPr>
            <a:spLocks noChangeArrowheads="1"/>
          </p:cNvSpPr>
          <p:nvPr/>
        </p:nvSpPr>
        <p:spPr bwMode="auto">
          <a:xfrm>
            <a:off x="200025" y="5661025"/>
            <a:ext cx="9577388" cy="1008063"/>
          </a:xfrm>
          <a:prstGeom prst="rect">
            <a:avLst/>
          </a:prstGeom>
          <a:solidFill>
            <a:schemeClr val="bg1"/>
          </a:solidFill>
          <a:ln w="9525">
            <a:noFill/>
            <a:miter lim="800000"/>
            <a:headEnd/>
            <a:tailEnd/>
          </a:ln>
        </p:spPr>
        <p:txBody>
          <a:bodyPr wrap="none" anchor="ctr"/>
          <a:lstStyle/>
          <a:p>
            <a:endParaRPr lang="en-US"/>
          </a:p>
        </p:txBody>
      </p:sp>
      <p:sp>
        <p:nvSpPr>
          <p:cNvPr id="25605" name="Rectangle 7"/>
          <p:cNvSpPr>
            <a:spLocks noChangeArrowheads="1"/>
          </p:cNvSpPr>
          <p:nvPr/>
        </p:nvSpPr>
        <p:spPr bwMode="auto">
          <a:xfrm>
            <a:off x="128588"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5606" name="Text Box 8"/>
          <p:cNvSpPr txBox="1">
            <a:spLocks noChangeArrowheads="1"/>
          </p:cNvSpPr>
          <p:nvPr/>
        </p:nvSpPr>
        <p:spPr bwMode="auto">
          <a:xfrm>
            <a:off x="200025" y="5065713"/>
            <a:ext cx="9505950" cy="1387475"/>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
        <p:nvSpPr>
          <p:cNvPr id="8" name=" 3"/>
          <p:cNvSpPr/>
          <p:nvPr/>
        </p:nvSpPr>
        <p:spPr>
          <a:xfrm>
            <a:off x="8409384" y="2924944"/>
            <a:ext cx="1030498" cy="1018958"/>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495300" y="274638"/>
            <a:ext cx="8915400" cy="582612"/>
          </a:xfrm>
        </p:spPr>
        <p:txBody>
          <a:bodyPr/>
          <a:lstStyle/>
          <a:p>
            <a:pPr algn="l" eaLnBrk="1" hangingPunct="1"/>
            <a:r>
              <a:rPr lang="en-GB" sz="1600" b="1" smtClean="0">
                <a:latin typeface="Comic Sans MS" pitchFamily="66" charset="0"/>
              </a:rPr>
              <a:t>Homework – when completed stick over this page</a:t>
            </a:r>
          </a:p>
        </p:txBody>
      </p:sp>
      <p:sp>
        <p:nvSpPr>
          <p:cNvPr id="27650" name="Rectangle 3"/>
          <p:cNvSpPr>
            <a:spLocks noChangeArrowheads="1"/>
          </p:cNvSpPr>
          <p:nvPr/>
        </p:nvSpPr>
        <p:spPr bwMode="auto">
          <a:xfrm>
            <a:off x="495300" y="1196975"/>
            <a:ext cx="8915400" cy="5040313"/>
          </a:xfrm>
          <a:prstGeom prst="rect">
            <a:avLst/>
          </a:prstGeom>
          <a:noFill/>
          <a:ln w="9525">
            <a:noFill/>
            <a:miter lim="800000"/>
            <a:headEnd/>
            <a:tailEnd/>
          </a:ln>
        </p:spPr>
        <p:txBody>
          <a:bodyPr lIns="95782" tIns="47891" rIns="95782" bIns="47891"/>
          <a:lstStyle/>
          <a:p>
            <a:pPr marL="357188" indent="-357188" defTabSz="957263">
              <a:lnSpc>
                <a:spcPct val="80000"/>
              </a:lnSpc>
              <a:spcBef>
                <a:spcPct val="20000"/>
              </a:spcBef>
            </a:pPr>
            <a:r>
              <a:rPr lang="en-GB" sz="1200" dirty="0">
                <a:latin typeface="Comic Sans MS" pitchFamily="66" charset="0"/>
              </a:rPr>
              <a:t>In Product Design when making you need to investigate emerging technologies in manufacturing.</a:t>
            </a:r>
          </a:p>
          <a:p>
            <a:pPr marL="357188" indent="-357188" defTabSz="957263">
              <a:lnSpc>
                <a:spcPct val="80000"/>
              </a:lnSpc>
              <a:spcBef>
                <a:spcPct val="20000"/>
              </a:spcBef>
            </a:pPr>
            <a:endParaRPr lang="en-GB" sz="1200" dirty="0">
              <a:latin typeface="Comic Sans MS" pitchFamily="66" charset="0"/>
            </a:endParaRPr>
          </a:p>
          <a:p>
            <a:pPr marL="357188" indent="-357188" defTabSz="957263">
              <a:lnSpc>
                <a:spcPct val="80000"/>
              </a:lnSpc>
              <a:spcBef>
                <a:spcPct val="20000"/>
              </a:spcBef>
              <a:buFontTx/>
              <a:buChar char="•"/>
            </a:pPr>
            <a:r>
              <a:rPr lang="en-GB" sz="1200" b="1" dirty="0">
                <a:latin typeface="Comic Sans MS" pitchFamily="66" charset="0"/>
              </a:rPr>
              <a:t>Task: </a:t>
            </a:r>
            <a:r>
              <a:rPr lang="en-GB" sz="1200" dirty="0">
                <a:latin typeface="Comic Sans MS" pitchFamily="66" charset="0"/>
              </a:rPr>
              <a:t>Investigate the processes of laser cutting and </a:t>
            </a:r>
            <a:r>
              <a:rPr lang="en-GB" sz="1200" dirty="0" smtClean="0">
                <a:latin typeface="Comic Sans MS" pitchFamily="66" charset="0"/>
              </a:rPr>
              <a:t>three-dimensional </a:t>
            </a:r>
            <a:r>
              <a:rPr lang="en-GB" sz="1200" dirty="0">
                <a:latin typeface="Comic Sans MS" pitchFamily="66" charset="0"/>
              </a:rPr>
              <a:t>printing. What is it, what do you need, how is it done and what sorts of things can be made using the two methods.</a:t>
            </a:r>
          </a:p>
          <a:p>
            <a:pPr marL="357188" indent="-357188" defTabSz="957263">
              <a:lnSpc>
                <a:spcPct val="80000"/>
              </a:lnSpc>
              <a:spcBef>
                <a:spcPct val="20000"/>
              </a:spcBef>
              <a:buFontTx/>
              <a:buChar char="•"/>
            </a:pPr>
            <a:endParaRPr lang="en-GB" sz="1200" dirty="0">
              <a:latin typeface="Comic Sans MS" pitchFamily="66" charset="0"/>
            </a:endParaRPr>
          </a:p>
          <a:p>
            <a:pPr marL="357188" indent="-357188" defTabSz="957263">
              <a:lnSpc>
                <a:spcPct val="80000"/>
              </a:lnSpc>
              <a:spcBef>
                <a:spcPct val="20000"/>
              </a:spcBef>
              <a:buFontTx/>
              <a:buChar char="•"/>
            </a:pPr>
            <a:r>
              <a:rPr lang="en-GB" sz="1200" b="1" dirty="0">
                <a:latin typeface="Comic Sans MS" pitchFamily="66" charset="0"/>
              </a:rPr>
              <a:t>Things to include: </a:t>
            </a:r>
          </a:p>
          <a:p>
            <a:pPr marL="742950" lvl="1" indent="-285750" defTabSz="957263">
              <a:lnSpc>
                <a:spcPct val="80000"/>
              </a:lnSpc>
              <a:spcBef>
                <a:spcPct val="20000"/>
              </a:spcBef>
            </a:pPr>
            <a:r>
              <a:rPr lang="en-GB" sz="1200" b="1" dirty="0">
                <a:latin typeface="Comic Sans MS" pitchFamily="66" charset="0"/>
              </a:rPr>
              <a:t>						Laser Cutting	3D Printing	</a:t>
            </a:r>
          </a:p>
          <a:p>
            <a:pPr marL="742950" lvl="1" indent="-285750" defTabSz="957263">
              <a:lnSpc>
                <a:spcPct val="80000"/>
              </a:lnSpc>
              <a:spcBef>
                <a:spcPct val="20000"/>
              </a:spcBef>
              <a:buFontTx/>
              <a:buAutoNum type="arabicPeriod"/>
            </a:pPr>
            <a:r>
              <a:rPr lang="en-GB" sz="1200" b="1" dirty="0">
                <a:latin typeface="Comic Sans MS" pitchFamily="66" charset="0"/>
              </a:rPr>
              <a:t>What is it?</a:t>
            </a:r>
          </a:p>
          <a:p>
            <a:pPr marL="742950" lvl="1" indent="-285750" defTabSz="957263">
              <a:lnSpc>
                <a:spcPct val="80000"/>
              </a:lnSpc>
              <a:spcBef>
                <a:spcPct val="20000"/>
              </a:spcBef>
              <a:buFontTx/>
              <a:buAutoNum type="arabicPeriod"/>
            </a:pPr>
            <a:r>
              <a:rPr lang="en-GB" sz="1200" b="1" dirty="0">
                <a:latin typeface="Comic Sans MS" pitchFamily="66" charset="0"/>
              </a:rPr>
              <a:t>What do you need?</a:t>
            </a:r>
          </a:p>
          <a:p>
            <a:pPr marL="742950" lvl="1" indent="-285750" defTabSz="957263">
              <a:lnSpc>
                <a:spcPct val="80000"/>
              </a:lnSpc>
              <a:spcBef>
                <a:spcPct val="20000"/>
              </a:spcBef>
              <a:buFontTx/>
              <a:buAutoNum type="arabicPeriod"/>
            </a:pPr>
            <a:r>
              <a:rPr lang="en-GB" sz="1200" b="1" dirty="0">
                <a:latin typeface="Comic Sans MS" pitchFamily="66" charset="0"/>
              </a:rPr>
              <a:t>How is it done?</a:t>
            </a:r>
          </a:p>
          <a:p>
            <a:pPr marL="742950" lvl="1" indent="-285750" defTabSz="957263">
              <a:lnSpc>
                <a:spcPct val="80000"/>
              </a:lnSpc>
              <a:spcBef>
                <a:spcPct val="20000"/>
              </a:spcBef>
              <a:buFontTx/>
              <a:buAutoNum type="arabicPeriod"/>
            </a:pPr>
            <a:r>
              <a:rPr lang="en-GB" sz="1200" b="1" dirty="0">
                <a:latin typeface="Comic Sans MS" pitchFamily="66" charset="0"/>
              </a:rPr>
              <a:t>What sorts of things can be made</a:t>
            </a:r>
          </a:p>
          <a:p>
            <a:pPr marL="742950" lvl="1" indent="-285750" defTabSz="957263">
              <a:lnSpc>
                <a:spcPct val="80000"/>
              </a:lnSpc>
              <a:spcBef>
                <a:spcPct val="20000"/>
              </a:spcBef>
              <a:buFontTx/>
              <a:buAutoNum type="arabicPeriod"/>
            </a:pPr>
            <a:r>
              <a:rPr lang="en-GB" sz="1200" b="1" dirty="0">
                <a:latin typeface="Comic Sans MS" pitchFamily="66" charset="0"/>
              </a:rPr>
              <a:t>Advantages over traditional making methods</a:t>
            </a:r>
          </a:p>
          <a:p>
            <a:pPr marL="742950" lvl="1" indent="-285750" defTabSz="957263">
              <a:lnSpc>
                <a:spcPct val="80000"/>
              </a:lnSpc>
              <a:spcBef>
                <a:spcPct val="20000"/>
              </a:spcBef>
              <a:buFontTx/>
              <a:buAutoNum type="arabicPeriod"/>
            </a:pPr>
            <a:r>
              <a:rPr lang="en-GB" sz="1200" b="1" dirty="0">
                <a:latin typeface="Comic Sans MS" pitchFamily="66" charset="0"/>
              </a:rPr>
              <a:t>Disadvantages over traditional methods	</a:t>
            </a:r>
          </a:p>
          <a:p>
            <a:pPr marL="357188" indent="-357188" defTabSz="957263">
              <a:lnSpc>
                <a:spcPct val="80000"/>
              </a:lnSpc>
              <a:spcBef>
                <a:spcPct val="20000"/>
              </a:spcBef>
              <a:buFontTx/>
              <a:buChar char="•"/>
            </a:pPr>
            <a:endParaRPr lang="en-GB" sz="1200" dirty="0">
              <a:latin typeface="Comic Sans MS" pitchFamily="66" charset="0"/>
            </a:endParaRPr>
          </a:p>
          <a:p>
            <a:pPr marL="357188" indent="-357188" defTabSz="957263">
              <a:lnSpc>
                <a:spcPct val="80000"/>
              </a:lnSpc>
              <a:spcBef>
                <a:spcPct val="20000"/>
              </a:spcBef>
              <a:buFontTx/>
              <a:buChar char="•"/>
            </a:pPr>
            <a:r>
              <a:rPr lang="en-GB" sz="1200" b="1" dirty="0">
                <a:latin typeface="Comic Sans MS" pitchFamily="66" charset="0"/>
              </a:rPr>
              <a:t>How should I present it?</a:t>
            </a:r>
          </a:p>
          <a:p>
            <a:pPr marL="357188" indent="-357188" defTabSz="957263">
              <a:lnSpc>
                <a:spcPct val="80000"/>
              </a:lnSpc>
              <a:spcBef>
                <a:spcPct val="20000"/>
              </a:spcBef>
              <a:buFontTx/>
              <a:buChar char="•"/>
            </a:pPr>
            <a:r>
              <a:rPr lang="en-GB" sz="1200" dirty="0">
                <a:latin typeface="Comic Sans MS" pitchFamily="66" charset="0"/>
              </a:rPr>
              <a:t>On A4 paper</a:t>
            </a:r>
          </a:p>
          <a:p>
            <a:pPr marL="357188" indent="-357188" defTabSz="957263">
              <a:lnSpc>
                <a:spcPct val="80000"/>
              </a:lnSpc>
              <a:spcBef>
                <a:spcPct val="20000"/>
              </a:spcBef>
              <a:buFontTx/>
              <a:buChar char="•"/>
            </a:pPr>
            <a:r>
              <a:rPr lang="en-GB" sz="1200" dirty="0">
                <a:latin typeface="Comic Sans MS" pitchFamily="66" charset="0"/>
              </a:rPr>
              <a:t>Remember a title and any sub-titles</a:t>
            </a:r>
          </a:p>
          <a:p>
            <a:pPr marL="357188" indent="-357188" defTabSz="957263">
              <a:lnSpc>
                <a:spcPct val="80000"/>
              </a:lnSpc>
              <a:spcBef>
                <a:spcPct val="20000"/>
              </a:spcBef>
              <a:buFontTx/>
              <a:buChar char="•"/>
            </a:pPr>
            <a:r>
              <a:rPr lang="en-GB" sz="1200" dirty="0">
                <a:latin typeface="Comic Sans MS" pitchFamily="66" charset="0"/>
              </a:rPr>
              <a:t>Remember to put your name on your work</a:t>
            </a:r>
          </a:p>
          <a:p>
            <a:pPr marL="357188" indent="-357188" defTabSz="957263">
              <a:lnSpc>
                <a:spcPct val="80000"/>
              </a:lnSpc>
              <a:spcBef>
                <a:spcPct val="20000"/>
              </a:spcBef>
              <a:buFontTx/>
              <a:buChar char="•"/>
            </a:pPr>
            <a:endParaRPr lang="en-GB" sz="1200" dirty="0">
              <a:latin typeface="Comic Sans MS" pitchFamily="66" charset="0"/>
            </a:endParaRPr>
          </a:p>
          <a:p>
            <a:pPr marL="357188" indent="-357188" defTabSz="957263">
              <a:lnSpc>
                <a:spcPct val="80000"/>
              </a:lnSpc>
              <a:spcBef>
                <a:spcPct val="20000"/>
              </a:spcBef>
            </a:pPr>
            <a:endParaRPr lang="en-GB" sz="1200" dirty="0">
              <a:latin typeface="Comic Sans MS" pitchFamily="66" charset="0"/>
            </a:endParaRPr>
          </a:p>
          <a:p>
            <a:pPr marL="357188" indent="-357188" defTabSz="957263">
              <a:lnSpc>
                <a:spcPct val="80000"/>
              </a:lnSpc>
              <a:spcBef>
                <a:spcPct val="20000"/>
              </a:spcBef>
              <a:buFontTx/>
              <a:buChar char="•"/>
            </a:pPr>
            <a:endParaRPr lang="en-GB" sz="1200" dirty="0">
              <a:latin typeface="Comic Sans MS" pitchFamily="66" charset="0"/>
            </a:endParaRPr>
          </a:p>
        </p:txBody>
      </p:sp>
      <p:sp>
        <p:nvSpPr>
          <p:cNvPr id="27651" name="TextBox 5"/>
          <p:cNvSpPr txBox="1">
            <a:spLocks noChangeArrowheads="1"/>
          </p:cNvSpPr>
          <p:nvPr/>
        </p:nvSpPr>
        <p:spPr bwMode="auto">
          <a:xfrm>
            <a:off x="9001125" y="142875"/>
            <a:ext cx="809625" cy="579438"/>
          </a:xfrm>
          <a:prstGeom prst="rect">
            <a:avLst/>
          </a:prstGeom>
          <a:noFill/>
          <a:ln w="9525">
            <a:noFill/>
            <a:miter lim="800000"/>
            <a:headEnd/>
            <a:tailEnd/>
          </a:ln>
        </p:spPr>
        <p:txBody>
          <a:bodyPr>
            <a:spAutoFit/>
          </a:bodyPr>
          <a:lstStyle/>
          <a:p>
            <a:r>
              <a:rPr lang="en-GB" sz="3200" b="1" dirty="0" smtClean="0"/>
              <a:t>11</a:t>
            </a:r>
            <a:endParaRPr lang="en-US" sz="3200" b="1" dirty="0"/>
          </a:p>
        </p:txBody>
      </p:sp>
      <p:sp>
        <p:nvSpPr>
          <p:cNvPr id="27652" name="Rectangle 5"/>
          <p:cNvSpPr>
            <a:spLocks noChangeArrowheads="1"/>
          </p:cNvSpPr>
          <p:nvPr/>
        </p:nvSpPr>
        <p:spPr bwMode="auto">
          <a:xfrm>
            <a:off x="200025" y="5661025"/>
            <a:ext cx="9577388" cy="1008063"/>
          </a:xfrm>
          <a:prstGeom prst="rect">
            <a:avLst/>
          </a:prstGeom>
          <a:solidFill>
            <a:schemeClr val="bg1"/>
          </a:solidFill>
          <a:ln w="9525">
            <a:noFill/>
            <a:miter lim="800000"/>
            <a:headEnd/>
            <a:tailEnd/>
          </a:ln>
        </p:spPr>
        <p:txBody>
          <a:bodyPr wrap="none" anchor="ctr"/>
          <a:lstStyle/>
          <a:p>
            <a:endParaRPr lang="en-US"/>
          </a:p>
        </p:txBody>
      </p:sp>
      <p:sp>
        <p:nvSpPr>
          <p:cNvPr id="27653" name="Rectangle 6"/>
          <p:cNvSpPr>
            <a:spLocks noChangeArrowheads="1"/>
          </p:cNvSpPr>
          <p:nvPr/>
        </p:nvSpPr>
        <p:spPr bwMode="auto">
          <a:xfrm>
            <a:off x="128588"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7654" name="Text Box 7"/>
          <p:cNvSpPr txBox="1">
            <a:spLocks noChangeArrowheads="1"/>
          </p:cNvSpPr>
          <p:nvPr/>
        </p:nvSpPr>
        <p:spPr bwMode="auto">
          <a:xfrm>
            <a:off x="200025" y="5065713"/>
            <a:ext cx="9505950" cy="1387475"/>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495300" y="274638"/>
            <a:ext cx="8915400" cy="582612"/>
          </a:xfrm>
        </p:spPr>
        <p:txBody>
          <a:bodyPr/>
          <a:lstStyle/>
          <a:p>
            <a:pPr algn="l" eaLnBrk="1" hangingPunct="1"/>
            <a:r>
              <a:rPr lang="en-GB" sz="1600" b="1" smtClean="0">
                <a:latin typeface="Comic Sans MS" pitchFamily="66" charset="0"/>
              </a:rPr>
              <a:t>Homework – when completed stick over this page</a:t>
            </a:r>
          </a:p>
        </p:txBody>
      </p:sp>
      <p:sp>
        <p:nvSpPr>
          <p:cNvPr id="29698" name="Rectangle 3"/>
          <p:cNvSpPr>
            <a:spLocks noChangeArrowheads="1"/>
          </p:cNvSpPr>
          <p:nvPr/>
        </p:nvSpPr>
        <p:spPr bwMode="auto">
          <a:xfrm>
            <a:off x="495300" y="1196975"/>
            <a:ext cx="8915400" cy="5040313"/>
          </a:xfrm>
          <a:prstGeom prst="rect">
            <a:avLst/>
          </a:prstGeom>
          <a:noFill/>
          <a:ln w="9525">
            <a:noFill/>
            <a:miter lim="800000"/>
            <a:headEnd/>
            <a:tailEnd/>
          </a:ln>
        </p:spPr>
        <p:txBody>
          <a:bodyPr lIns="95782" tIns="47891" rIns="95782" bIns="47891"/>
          <a:lstStyle/>
          <a:p>
            <a:pPr marL="357188" indent="-357188" defTabSz="957263">
              <a:lnSpc>
                <a:spcPct val="80000"/>
              </a:lnSpc>
              <a:spcBef>
                <a:spcPct val="20000"/>
              </a:spcBef>
            </a:pPr>
            <a:r>
              <a:rPr lang="en-GB" sz="1200">
                <a:latin typeface="Comic Sans MS" pitchFamily="66" charset="0"/>
              </a:rPr>
              <a:t>In Product Design you need to be creative with your design ideas and design to solve a problem or meet a need.</a:t>
            </a:r>
          </a:p>
          <a:p>
            <a:pPr marL="357188" indent="-357188" defTabSz="957263">
              <a:lnSpc>
                <a:spcPct val="80000"/>
              </a:lnSpc>
              <a:spcBef>
                <a:spcPct val="20000"/>
              </a:spcBef>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Task: </a:t>
            </a:r>
            <a:r>
              <a:rPr lang="en-GB" sz="1200">
                <a:latin typeface="Comic Sans MS" pitchFamily="66" charset="0"/>
              </a:rPr>
              <a:t>You need to design a product / invention that meets a specific problem or person’s specific need. It must be completely original and feature at least one unique selling point (USP)</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Things to include: </a:t>
            </a:r>
          </a:p>
          <a:p>
            <a:pPr marL="357188" indent="-357188" defTabSz="957263">
              <a:lnSpc>
                <a:spcPct val="80000"/>
              </a:lnSpc>
              <a:spcBef>
                <a:spcPct val="20000"/>
              </a:spcBef>
              <a:buFontTx/>
              <a:buChar char="•"/>
            </a:pPr>
            <a:r>
              <a:rPr lang="en-GB" sz="1200">
                <a:latin typeface="Comic Sans MS" pitchFamily="66" charset="0"/>
              </a:rPr>
              <a:t>Write in detail what is the problem or need</a:t>
            </a:r>
          </a:p>
          <a:p>
            <a:pPr marL="357188" indent="-357188" defTabSz="957263">
              <a:lnSpc>
                <a:spcPct val="80000"/>
              </a:lnSpc>
              <a:spcBef>
                <a:spcPct val="20000"/>
              </a:spcBef>
              <a:buFontTx/>
              <a:buChar char="•"/>
            </a:pPr>
            <a:r>
              <a:rPr lang="en-GB" sz="1200">
                <a:latin typeface="Comic Sans MS" pitchFamily="66" charset="0"/>
              </a:rPr>
              <a:t>Who specifically is the product for?</a:t>
            </a:r>
          </a:p>
          <a:p>
            <a:pPr marL="357188" indent="-357188" defTabSz="957263">
              <a:lnSpc>
                <a:spcPct val="80000"/>
              </a:lnSpc>
              <a:spcBef>
                <a:spcPct val="20000"/>
              </a:spcBef>
              <a:buFontTx/>
              <a:buChar char="•"/>
            </a:pPr>
            <a:r>
              <a:rPr lang="en-GB" sz="1200">
                <a:latin typeface="Comic Sans MS" pitchFamily="66" charset="0"/>
              </a:rPr>
              <a:t>What is /are the Unique Selling Points (USP’s)?</a:t>
            </a:r>
          </a:p>
          <a:p>
            <a:pPr marL="357188" indent="-357188" defTabSz="957263">
              <a:lnSpc>
                <a:spcPct val="80000"/>
              </a:lnSpc>
              <a:spcBef>
                <a:spcPct val="20000"/>
              </a:spcBef>
              <a:buFontTx/>
              <a:buChar char="•"/>
            </a:pPr>
            <a:r>
              <a:rPr lang="en-GB" sz="1200">
                <a:latin typeface="Comic Sans MS" pitchFamily="66" charset="0"/>
              </a:rPr>
              <a:t>Draw the product / invention.</a:t>
            </a:r>
          </a:p>
          <a:p>
            <a:pPr marL="357188" indent="-357188" defTabSz="957263">
              <a:lnSpc>
                <a:spcPct val="80000"/>
              </a:lnSpc>
              <a:spcBef>
                <a:spcPct val="20000"/>
              </a:spcBef>
              <a:buFontTx/>
              <a:buChar char="•"/>
            </a:pPr>
            <a:r>
              <a:rPr lang="en-GB" sz="1200">
                <a:latin typeface="Comic Sans MS" pitchFamily="66" charset="0"/>
              </a:rPr>
              <a:t>Colour in your drawing.</a:t>
            </a:r>
          </a:p>
          <a:p>
            <a:pPr marL="357188" indent="-357188" defTabSz="957263">
              <a:lnSpc>
                <a:spcPct val="80000"/>
              </a:lnSpc>
              <a:spcBef>
                <a:spcPct val="20000"/>
              </a:spcBef>
              <a:buFontTx/>
              <a:buChar char="•"/>
            </a:pPr>
            <a:r>
              <a:rPr lang="en-GB" sz="1200">
                <a:latin typeface="Comic Sans MS" pitchFamily="66" charset="0"/>
              </a:rPr>
              <a:t>Label all the parts of your drawing.</a:t>
            </a:r>
          </a:p>
          <a:p>
            <a:pPr marL="357188" indent="-357188" defTabSz="957263">
              <a:lnSpc>
                <a:spcPct val="80000"/>
              </a:lnSpc>
              <a:spcBef>
                <a:spcPct val="20000"/>
              </a:spcBef>
              <a:buFontTx/>
              <a:buChar char="•"/>
            </a:pPr>
            <a:r>
              <a:rPr lang="en-GB" sz="1200">
                <a:latin typeface="Comic Sans MS" pitchFamily="66" charset="0"/>
              </a:rPr>
              <a:t>Think about if you can include smart materials in your product / invention like thermo chromic ink that changes colour with changes in temperature.</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How should I present it?</a:t>
            </a:r>
          </a:p>
          <a:p>
            <a:pPr marL="357188" indent="-357188" defTabSz="957263">
              <a:lnSpc>
                <a:spcPct val="80000"/>
              </a:lnSpc>
              <a:spcBef>
                <a:spcPct val="20000"/>
              </a:spcBef>
              <a:buFontTx/>
              <a:buChar char="•"/>
            </a:pPr>
            <a:r>
              <a:rPr lang="en-GB" sz="1200">
                <a:latin typeface="Comic Sans MS" pitchFamily="66" charset="0"/>
              </a:rPr>
              <a:t>On A4 paper</a:t>
            </a:r>
          </a:p>
          <a:p>
            <a:pPr marL="357188" indent="-357188" defTabSz="957263">
              <a:lnSpc>
                <a:spcPct val="80000"/>
              </a:lnSpc>
              <a:spcBef>
                <a:spcPct val="20000"/>
              </a:spcBef>
              <a:buFontTx/>
              <a:buChar char="•"/>
            </a:pPr>
            <a:r>
              <a:rPr lang="en-GB" sz="1200">
                <a:latin typeface="Comic Sans MS" pitchFamily="66" charset="0"/>
              </a:rPr>
              <a:t>Remember a title and any sub-titles</a:t>
            </a:r>
          </a:p>
          <a:p>
            <a:pPr marL="357188" indent="-357188" defTabSz="957263">
              <a:lnSpc>
                <a:spcPct val="80000"/>
              </a:lnSpc>
              <a:spcBef>
                <a:spcPct val="20000"/>
              </a:spcBef>
              <a:buFontTx/>
              <a:buChar char="•"/>
            </a:pPr>
            <a:r>
              <a:rPr lang="en-GB" sz="1200">
                <a:latin typeface="Comic Sans MS" pitchFamily="66" charset="0"/>
              </a:rPr>
              <a:t>Remember to put your name on your work</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pPr>
            <a:endParaRPr lang="en-GB" sz="1200">
              <a:latin typeface="Comic Sans MS" pitchFamily="66" charset="0"/>
            </a:endParaRPr>
          </a:p>
          <a:p>
            <a:pPr marL="357188" indent="-357188" defTabSz="957263">
              <a:lnSpc>
                <a:spcPct val="80000"/>
              </a:lnSpc>
              <a:spcBef>
                <a:spcPct val="20000"/>
              </a:spcBef>
              <a:buFontTx/>
              <a:buChar char="•"/>
            </a:pPr>
            <a:endParaRPr lang="en-GB" sz="1200">
              <a:latin typeface="Comic Sans MS" pitchFamily="66" charset="0"/>
            </a:endParaRPr>
          </a:p>
        </p:txBody>
      </p:sp>
      <p:sp>
        <p:nvSpPr>
          <p:cNvPr id="29699" name="TextBox 5"/>
          <p:cNvSpPr txBox="1">
            <a:spLocks noChangeArrowheads="1"/>
          </p:cNvSpPr>
          <p:nvPr/>
        </p:nvSpPr>
        <p:spPr bwMode="auto">
          <a:xfrm>
            <a:off x="9001125" y="142875"/>
            <a:ext cx="809625" cy="579438"/>
          </a:xfrm>
          <a:prstGeom prst="rect">
            <a:avLst/>
          </a:prstGeom>
          <a:noFill/>
          <a:ln w="9525">
            <a:noFill/>
            <a:miter lim="800000"/>
            <a:headEnd/>
            <a:tailEnd/>
          </a:ln>
        </p:spPr>
        <p:txBody>
          <a:bodyPr>
            <a:spAutoFit/>
          </a:bodyPr>
          <a:lstStyle/>
          <a:p>
            <a:r>
              <a:rPr lang="en-GB" sz="3200" b="1" dirty="0" smtClean="0"/>
              <a:t>13</a:t>
            </a:r>
            <a:endParaRPr lang="en-US" sz="3200" b="1" dirty="0"/>
          </a:p>
        </p:txBody>
      </p:sp>
      <p:sp>
        <p:nvSpPr>
          <p:cNvPr id="29700" name="Rectangle 5"/>
          <p:cNvSpPr>
            <a:spLocks noChangeArrowheads="1"/>
          </p:cNvSpPr>
          <p:nvPr/>
        </p:nvSpPr>
        <p:spPr bwMode="auto">
          <a:xfrm>
            <a:off x="200025" y="5661025"/>
            <a:ext cx="9577388" cy="1008063"/>
          </a:xfrm>
          <a:prstGeom prst="rect">
            <a:avLst/>
          </a:prstGeom>
          <a:solidFill>
            <a:schemeClr val="bg1"/>
          </a:solidFill>
          <a:ln w="9525">
            <a:noFill/>
            <a:miter lim="800000"/>
            <a:headEnd/>
            <a:tailEnd/>
          </a:ln>
        </p:spPr>
        <p:txBody>
          <a:bodyPr wrap="none" anchor="ctr"/>
          <a:lstStyle/>
          <a:p>
            <a:endParaRPr lang="en-US"/>
          </a:p>
        </p:txBody>
      </p:sp>
      <p:sp>
        <p:nvSpPr>
          <p:cNvPr id="29701" name="Rectangle 6"/>
          <p:cNvSpPr>
            <a:spLocks noChangeArrowheads="1"/>
          </p:cNvSpPr>
          <p:nvPr/>
        </p:nvSpPr>
        <p:spPr bwMode="auto">
          <a:xfrm>
            <a:off x="128588"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9702" name="Text Box 7"/>
          <p:cNvSpPr txBox="1">
            <a:spLocks noChangeArrowheads="1"/>
          </p:cNvSpPr>
          <p:nvPr/>
        </p:nvSpPr>
        <p:spPr bwMode="auto">
          <a:xfrm>
            <a:off x="200025" y="5065713"/>
            <a:ext cx="9505950" cy="1387475"/>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495300" y="274638"/>
            <a:ext cx="8915400" cy="582612"/>
          </a:xfrm>
        </p:spPr>
        <p:txBody>
          <a:bodyPr/>
          <a:lstStyle/>
          <a:p>
            <a:pPr algn="l" eaLnBrk="1" hangingPunct="1"/>
            <a:r>
              <a:rPr lang="en-GB" sz="1600" b="1" smtClean="0">
                <a:latin typeface="Comic Sans MS" pitchFamily="66" charset="0"/>
              </a:rPr>
              <a:t>Homework – when completed stick over this page</a:t>
            </a:r>
          </a:p>
        </p:txBody>
      </p:sp>
      <p:sp>
        <p:nvSpPr>
          <p:cNvPr id="32770" name="Rectangle 3"/>
          <p:cNvSpPr>
            <a:spLocks noChangeArrowheads="1"/>
          </p:cNvSpPr>
          <p:nvPr/>
        </p:nvSpPr>
        <p:spPr bwMode="auto">
          <a:xfrm>
            <a:off x="495300" y="1052513"/>
            <a:ext cx="8915400" cy="5184775"/>
          </a:xfrm>
          <a:prstGeom prst="rect">
            <a:avLst/>
          </a:prstGeom>
          <a:noFill/>
          <a:ln w="9525">
            <a:noFill/>
            <a:miter lim="800000"/>
            <a:headEnd/>
            <a:tailEnd/>
          </a:ln>
        </p:spPr>
        <p:txBody>
          <a:bodyPr lIns="95782" tIns="47891" rIns="95782" bIns="47891"/>
          <a:lstStyle/>
          <a:p>
            <a:pPr marL="357188" indent="-357188" defTabSz="957263">
              <a:lnSpc>
                <a:spcPct val="80000"/>
              </a:lnSpc>
              <a:spcBef>
                <a:spcPct val="20000"/>
              </a:spcBef>
            </a:pPr>
            <a:r>
              <a:rPr lang="en-GB" sz="1200">
                <a:latin typeface="Comic Sans MS" pitchFamily="66" charset="0"/>
              </a:rPr>
              <a:t>In Product Design you need to learn about creativity in design and how you can keep your design ideas imaginative.</a:t>
            </a:r>
          </a:p>
          <a:p>
            <a:pPr marL="357188" indent="-357188" defTabSz="957263">
              <a:lnSpc>
                <a:spcPct val="80000"/>
              </a:lnSpc>
              <a:spcBef>
                <a:spcPct val="20000"/>
              </a:spcBef>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Task: </a:t>
            </a:r>
            <a:r>
              <a:rPr lang="en-GB" sz="1200">
                <a:latin typeface="Comic Sans MS" pitchFamily="66" charset="0"/>
              </a:rPr>
              <a:t>You are to investigate the history of a design company called Alessi.</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Things to include: </a:t>
            </a:r>
          </a:p>
          <a:p>
            <a:pPr marL="357188" indent="-357188" defTabSz="957263">
              <a:lnSpc>
                <a:spcPct val="80000"/>
              </a:lnSpc>
              <a:spcBef>
                <a:spcPct val="20000"/>
              </a:spcBef>
              <a:buFontTx/>
              <a:buChar char="•"/>
            </a:pPr>
            <a:r>
              <a:rPr lang="en-GB" sz="1200">
                <a:latin typeface="Comic Sans MS" pitchFamily="66" charset="0"/>
              </a:rPr>
              <a:t>Who are Alessi and when did it all begin?</a:t>
            </a:r>
          </a:p>
          <a:p>
            <a:pPr marL="357188" indent="-357188" defTabSz="957263">
              <a:lnSpc>
                <a:spcPct val="80000"/>
              </a:lnSpc>
              <a:spcBef>
                <a:spcPct val="20000"/>
              </a:spcBef>
              <a:buFontTx/>
              <a:buChar char="•"/>
            </a:pPr>
            <a:r>
              <a:rPr lang="en-GB" sz="1200">
                <a:latin typeface="Comic Sans MS" pitchFamily="66" charset="0"/>
              </a:rPr>
              <a:t>Who are the key designers at Alessi?</a:t>
            </a:r>
          </a:p>
          <a:p>
            <a:pPr marL="357188" indent="-357188" defTabSz="957263">
              <a:lnSpc>
                <a:spcPct val="80000"/>
              </a:lnSpc>
              <a:spcBef>
                <a:spcPct val="20000"/>
              </a:spcBef>
              <a:buFontTx/>
              <a:buChar char="•"/>
            </a:pPr>
            <a:r>
              <a:rPr lang="en-GB" sz="1200">
                <a:latin typeface="Comic Sans MS" pitchFamily="66" charset="0"/>
              </a:rPr>
              <a:t>What do you think of the company’s design style?</a:t>
            </a:r>
          </a:p>
          <a:p>
            <a:pPr marL="357188" indent="-357188" defTabSz="957263">
              <a:lnSpc>
                <a:spcPct val="80000"/>
              </a:lnSpc>
              <a:spcBef>
                <a:spcPct val="20000"/>
              </a:spcBef>
              <a:buFontTx/>
              <a:buChar char="•"/>
            </a:pPr>
            <a:r>
              <a:rPr lang="en-GB" sz="1200">
                <a:latin typeface="Comic Sans MS" pitchFamily="66" charset="0"/>
              </a:rPr>
              <a:t>What are you favourite Alessi products and why are they your favourite?</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buFontTx/>
              <a:buChar char="•"/>
            </a:pPr>
            <a:r>
              <a:rPr lang="en-GB" sz="1200" b="1">
                <a:latin typeface="Comic Sans MS" pitchFamily="66" charset="0"/>
              </a:rPr>
              <a:t>How should I present it?</a:t>
            </a:r>
          </a:p>
          <a:p>
            <a:pPr marL="357188" indent="-357188" defTabSz="957263">
              <a:lnSpc>
                <a:spcPct val="80000"/>
              </a:lnSpc>
              <a:spcBef>
                <a:spcPct val="20000"/>
              </a:spcBef>
              <a:buFontTx/>
              <a:buChar char="•"/>
            </a:pPr>
            <a:r>
              <a:rPr lang="en-GB" sz="1200">
                <a:latin typeface="Comic Sans MS" pitchFamily="66" charset="0"/>
              </a:rPr>
              <a:t>On A4 paper</a:t>
            </a:r>
          </a:p>
          <a:p>
            <a:pPr marL="357188" indent="-357188" defTabSz="957263">
              <a:lnSpc>
                <a:spcPct val="80000"/>
              </a:lnSpc>
              <a:spcBef>
                <a:spcPct val="20000"/>
              </a:spcBef>
              <a:buFontTx/>
              <a:buChar char="•"/>
            </a:pPr>
            <a:r>
              <a:rPr lang="en-GB" sz="1200">
                <a:latin typeface="Comic Sans MS" pitchFamily="66" charset="0"/>
              </a:rPr>
              <a:t>Remember a title and any sub-titles</a:t>
            </a:r>
          </a:p>
          <a:p>
            <a:pPr marL="357188" indent="-357188" defTabSz="957263">
              <a:lnSpc>
                <a:spcPct val="80000"/>
              </a:lnSpc>
              <a:spcBef>
                <a:spcPct val="20000"/>
              </a:spcBef>
              <a:buFontTx/>
              <a:buChar char="•"/>
            </a:pPr>
            <a:r>
              <a:rPr lang="en-GB" sz="1200">
                <a:latin typeface="Comic Sans MS" pitchFamily="66" charset="0"/>
              </a:rPr>
              <a:t>Remember to support your written work with some images</a:t>
            </a:r>
          </a:p>
          <a:p>
            <a:pPr marL="357188" indent="-357188" defTabSz="957263">
              <a:lnSpc>
                <a:spcPct val="80000"/>
              </a:lnSpc>
              <a:spcBef>
                <a:spcPct val="20000"/>
              </a:spcBef>
              <a:buFontTx/>
              <a:buChar char="•"/>
            </a:pPr>
            <a:r>
              <a:rPr lang="en-GB" sz="1200">
                <a:latin typeface="Comic Sans MS" pitchFamily="66" charset="0"/>
              </a:rPr>
              <a:t>Remember to put your name on your work</a:t>
            </a:r>
          </a:p>
          <a:p>
            <a:pPr marL="357188" indent="-357188" defTabSz="957263">
              <a:lnSpc>
                <a:spcPct val="80000"/>
              </a:lnSpc>
              <a:spcBef>
                <a:spcPct val="20000"/>
              </a:spcBef>
              <a:buFontTx/>
              <a:buChar char="•"/>
            </a:pPr>
            <a:endParaRPr lang="en-GB" sz="1200">
              <a:latin typeface="Comic Sans MS" pitchFamily="66" charset="0"/>
            </a:endParaRPr>
          </a:p>
          <a:p>
            <a:pPr marL="357188" indent="-357188" defTabSz="957263">
              <a:lnSpc>
                <a:spcPct val="80000"/>
              </a:lnSpc>
              <a:spcBef>
                <a:spcPct val="20000"/>
              </a:spcBef>
            </a:pPr>
            <a:r>
              <a:rPr lang="en-GB" sz="1200">
                <a:latin typeface="Comic Sans MS" pitchFamily="66" charset="0"/>
              </a:rPr>
              <a:t>Check these out – </a:t>
            </a:r>
            <a:r>
              <a:rPr lang="en-GB" sz="1200">
                <a:latin typeface="Comic Sans MS" pitchFamily="66" charset="0"/>
                <a:hlinkClick r:id="rId2"/>
              </a:rPr>
              <a:t>http://www.designcouncil.org.uk/Case-studies/Alessi/</a:t>
            </a:r>
            <a:r>
              <a:rPr lang="en-GB" sz="1200">
                <a:latin typeface="Comic Sans MS" pitchFamily="66" charset="0"/>
              </a:rPr>
              <a:t>        </a:t>
            </a:r>
          </a:p>
          <a:p>
            <a:pPr marL="357188" indent="-357188" defTabSz="957263">
              <a:lnSpc>
                <a:spcPct val="80000"/>
              </a:lnSpc>
              <a:spcBef>
                <a:spcPct val="20000"/>
              </a:spcBef>
            </a:pPr>
            <a:r>
              <a:rPr lang="en-GB" sz="1200">
                <a:latin typeface="Comic Sans MS" pitchFamily="66" charset="0"/>
              </a:rPr>
              <a:t>                            </a:t>
            </a:r>
            <a:r>
              <a:rPr lang="en-GB" sz="1200">
                <a:latin typeface="Comic Sans MS" pitchFamily="66" charset="0"/>
                <a:hlinkClick r:id="rId3"/>
              </a:rPr>
              <a:t>http://www.alessi.com/en/company/history</a:t>
            </a:r>
            <a:endParaRPr lang="en-GB" sz="1200">
              <a:latin typeface="Comic Sans MS" pitchFamily="66" charset="0"/>
            </a:endParaRPr>
          </a:p>
          <a:p>
            <a:pPr marL="357188" indent="-357188" defTabSz="957263">
              <a:lnSpc>
                <a:spcPct val="80000"/>
              </a:lnSpc>
              <a:spcBef>
                <a:spcPct val="20000"/>
              </a:spcBef>
            </a:pPr>
            <a:endParaRPr lang="en-GB" sz="1200">
              <a:latin typeface="Comic Sans MS" pitchFamily="66" charset="0"/>
            </a:endParaRPr>
          </a:p>
          <a:p>
            <a:pPr marL="357188" indent="-357188" defTabSz="957263">
              <a:lnSpc>
                <a:spcPct val="80000"/>
              </a:lnSpc>
              <a:spcBef>
                <a:spcPct val="20000"/>
              </a:spcBef>
              <a:buFontTx/>
              <a:buChar char="•"/>
            </a:pPr>
            <a:endParaRPr lang="en-GB" sz="1200">
              <a:latin typeface="Comic Sans MS" pitchFamily="66" charset="0"/>
            </a:endParaRPr>
          </a:p>
        </p:txBody>
      </p:sp>
      <p:sp>
        <p:nvSpPr>
          <p:cNvPr id="32771" name="TextBox 5"/>
          <p:cNvSpPr txBox="1">
            <a:spLocks noChangeArrowheads="1"/>
          </p:cNvSpPr>
          <p:nvPr/>
        </p:nvSpPr>
        <p:spPr bwMode="auto">
          <a:xfrm>
            <a:off x="9001125" y="142875"/>
            <a:ext cx="809625" cy="579438"/>
          </a:xfrm>
          <a:prstGeom prst="rect">
            <a:avLst/>
          </a:prstGeom>
          <a:noFill/>
          <a:ln w="9525">
            <a:noFill/>
            <a:miter lim="800000"/>
            <a:headEnd/>
            <a:tailEnd/>
          </a:ln>
        </p:spPr>
        <p:txBody>
          <a:bodyPr>
            <a:spAutoFit/>
          </a:bodyPr>
          <a:lstStyle/>
          <a:p>
            <a:r>
              <a:rPr lang="en-GB" sz="3200" b="1" dirty="0" smtClean="0"/>
              <a:t>14</a:t>
            </a:r>
            <a:endParaRPr lang="en-US" sz="3200" b="1" dirty="0"/>
          </a:p>
        </p:txBody>
      </p:sp>
      <p:sp>
        <p:nvSpPr>
          <p:cNvPr id="32772" name="Rectangle 6"/>
          <p:cNvSpPr>
            <a:spLocks noChangeArrowheads="1"/>
          </p:cNvSpPr>
          <p:nvPr/>
        </p:nvSpPr>
        <p:spPr bwMode="auto">
          <a:xfrm>
            <a:off x="200025" y="5661025"/>
            <a:ext cx="9577388" cy="1008063"/>
          </a:xfrm>
          <a:prstGeom prst="rect">
            <a:avLst/>
          </a:prstGeom>
          <a:solidFill>
            <a:schemeClr val="bg1"/>
          </a:solidFill>
          <a:ln w="9525">
            <a:noFill/>
            <a:miter lim="800000"/>
            <a:headEnd/>
            <a:tailEnd/>
          </a:ln>
        </p:spPr>
        <p:txBody>
          <a:bodyPr wrap="none" anchor="ctr"/>
          <a:lstStyle/>
          <a:p>
            <a:endParaRPr lang="en-US"/>
          </a:p>
        </p:txBody>
      </p:sp>
      <p:sp>
        <p:nvSpPr>
          <p:cNvPr id="32773" name="Rectangle 7"/>
          <p:cNvSpPr>
            <a:spLocks noChangeArrowheads="1"/>
          </p:cNvSpPr>
          <p:nvPr/>
        </p:nvSpPr>
        <p:spPr bwMode="auto">
          <a:xfrm>
            <a:off x="128588"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2774" name="Text Box 8"/>
          <p:cNvSpPr txBox="1">
            <a:spLocks noChangeArrowheads="1"/>
          </p:cNvSpPr>
          <p:nvPr/>
        </p:nvSpPr>
        <p:spPr bwMode="auto">
          <a:xfrm>
            <a:off x="200025" y="5065713"/>
            <a:ext cx="9505950" cy="1387475"/>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a:t>
            </a:r>
            <a:r>
              <a:rPr lang="en-GB" sz="1000">
                <a:latin typeface="Comic Sans MS" pitchFamily="66" charset="0"/>
              </a:rPr>
              <a:t>There will be lots of information that is copied and pasted from the internet with no opinions of your own.</a:t>
            </a:r>
            <a:endParaRPr lang="en-GB" sz="10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23742" cy="35669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742" y="137953"/>
            <a:ext cx="4318000" cy="3429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1" y="3566953"/>
            <a:ext cx="2171700" cy="21050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849" y="3536307"/>
            <a:ext cx="2454293" cy="238109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5548" y="3563579"/>
            <a:ext cx="2808312" cy="313828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5248" y="3593125"/>
            <a:ext cx="4226968" cy="3170226"/>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1742" y="137953"/>
            <a:ext cx="3031938" cy="3031938"/>
          </a:xfrm>
          <a:prstGeom prst="rect">
            <a:avLst/>
          </a:prstGeom>
        </p:spPr>
      </p:pic>
    </p:spTree>
    <p:extLst>
      <p:ext uri="{BB962C8B-B14F-4D97-AF65-F5344CB8AC3E}">
        <p14:creationId xmlns:p14="http://schemas.microsoft.com/office/powerpoint/2010/main" val="419823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249144" cy="29766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4" y="2967035"/>
            <a:ext cx="2607860" cy="264294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4768" y="2976695"/>
            <a:ext cx="4176464" cy="2714702"/>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393" y="0"/>
            <a:ext cx="3545734" cy="237626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3620" y="2390732"/>
            <a:ext cx="2847508" cy="2838468"/>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5449" y="4902886"/>
            <a:ext cx="2361847" cy="2361847"/>
          </a:xfrm>
          <a:prstGeom prst="rect">
            <a:avLst/>
          </a:prstGeom>
        </p:spPr>
      </p:pic>
    </p:spTree>
    <p:extLst>
      <p:ext uri="{BB962C8B-B14F-4D97-AF65-F5344CB8AC3E}">
        <p14:creationId xmlns:p14="http://schemas.microsoft.com/office/powerpoint/2010/main" val="908305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18000" cy="3429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0" y="0"/>
            <a:ext cx="2813050" cy="28130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72" y="3429000"/>
            <a:ext cx="4104456" cy="230875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227" y="2813050"/>
            <a:ext cx="3117361" cy="2128118"/>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24026" r="28151"/>
          <a:stretch/>
        </p:blipFill>
        <p:spPr>
          <a:xfrm>
            <a:off x="7131050" y="23515"/>
            <a:ext cx="1944216" cy="2065007"/>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9143" y="4288809"/>
            <a:ext cx="3719945" cy="2481735"/>
          </a:xfrm>
          <a:prstGeom prst="rect">
            <a:avLst/>
          </a:prstGeom>
        </p:spPr>
      </p:pic>
    </p:spTree>
    <p:extLst>
      <p:ext uri="{BB962C8B-B14F-4D97-AF65-F5344CB8AC3E}">
        <p14:creationId xmlns:p14="http://schemas.microsoft.com/office/powerpoint/2010/main" val="239672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09" y="0"/>
            <a:ext cx="9174582" cy="6858000"/>
          </a:xfrm>
          <a:prstGeom prst="rect">
            <a:avLst/>
          </a:prstGeom>
        </p:spPr>
      </p:pic>
      <p:sp>
        <p:nvSpPr>
          <p:cNvPr id="3" name="TextBox 2"/>
          <p:cNvSpPr txBox="1"/>
          <p:nvPr/>
        </p:nvSpPr>
        <p:spPr>
          <a:xfrm>
            <a:off x="339133" y="5301208"/>
            <a:ext cx="5112568" cy="292388"/>
          </a:xfrm>
          <a:prstGeom prst="rect">
            <a:avLst/>
          </a:prstGeom>
          <a:noFill/>
        </p:spPr>
        <p:txBody>
          <a:bodyPr wrap="square" rtlCol="0">
            <a:spAutoFit/>
          </a:bodyPr>
          <a:lstStyle/>
          <a:p>
            <a:r>
              <a:rPr lang="en-GB" dirty="0"/>
              <a:t>https://www.youtube.com/watch?v=n01fsCDWAUc&amp;safe=true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2516" y="5085184"/>
            <a:ext cx="3103740" cy="1859077"/>
          </a:xfrm>
          <a:prstGeom prst="rect">
            <a:avLst/>
          </a:prstGeom>
        </p:spPr>
      </p:pic>
    </p:spTree>
    <p:extLst>
      <p:ext uri="{BB962C8B-B14F-4D97-AF65-F5344CB8AC3E}">
        <p14:creationId xmlns:p14="http://schemas.microsoft.com/office/powerpoint/2010/main" val="177344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2937"/>
            <a:ext cx="9906000" cy="5572125"/>
          </a:xfrm>
          <a:prstGeom prst="rect">
            <a:avLst/>
          </a:prstGeom>
        </p:spPr>
      </p:pic>
      <p:sp>
        <p:nvSpPr>
          <p:cNvPr id="3" name="TextBox 2"/>
          <p:cNvSpPr txBox="1"/>
          <p:nvPr/>
        </p:nvSpPr>
        <p:spPr>
          <a:xfrm>
            <a:off x="1856656" y="260648"/>
            <a:ext cx="4896544" cy="292388"/>
          </a:xfrm>
          <a:prstGeom prst="rect">
            <a:avLst/>
          </a:prstGeom>
          <a:noFill/>
        </p:spPr>
        <p:txBody>
          <a:bodyPr wrap="square" rtlCol="0">
            <a:spAutoFit/>
          </a:bodyPr>
          <a:lstStyle/>
          <a:p>
            <a:r>
              <a:rPr lang="en-GB" dirty="0"/>
              <a:t>https://www.youtube.com/watch?v=fP8njkoBVCs&amp;safe=true</a:t>
            </a:r>
          </a:p>
        </p:txBody>
      </p:sp>
    </p:spTree>
    <p:extLst>
      <p:ext uri="{BB962C8B-B14F-4D97-AF65-F5344CB8AC3E}">
        <p14:creationId xmlns:p14="http://schemas.microsoft.com/office/powerpoint/2010/main" val="3049636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24" t="3877" r="53635" b="17294"/>
          <a:stretch/>
        </p:blipFill>
        <p:spPr>
          <a:xfrm>
            <a:off x="15546" y="1440"/>
            <a:ext cx="1872209" cy="1872209"/>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7819" t="1293" r="5658" b="12124"/>
          <a:stretch/>
        </p:blipFill>
        <p:spPr>
          <a:xfrm>
            <a:off x="1901743" y="-12501"/>
            <a:ext cx="1801695" cy="188615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293" t="24154" r="59450" b="20278"/>
          <a:stretch/>
        </p:blipFill>
        <p:spPr>
          <a:xfrm>
            <a:off x="3717426" y="-12501"/>
            <a:ext cx="1886150" cy="188615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6543" t="20277" r="9292" b="18985"/>
          <a:stretch/>
        </p:blipFill>
        <p:spPr>
          <a:xfrm>
            <a:off x="5564191" y="143189"/>
            <a:ext cx="1869704" cy="1869704"/>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5669" t="35299" r="28808" b="2751"/>
          <a:stretch/>
        </p:blipFill>
        <p:spPr>
          <a:xfrm>
            <a:off x="7466702" y="0"/>
            <a:ext cx="1837680" cy="186936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869364"/>
            <a:ext cx="2162849" cy="207178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3998" y="1887755"/>
            <a:ext cx="2171700" cy="210502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0232" y="1881526"/>
            <a:ext cx="2210922" cy="2144982"/>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065" y="3975494"/>
            <a:ext cx="1545850" cy="1727487"/>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3719" y="3941147"/>
            <a:ext cx="2490565" cy="1867924"/>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28747" y="3934655"/>
            <a:ext cx="1632365" cy="1632365"/>
          </a:xfrm>
          <a:prstGeom prst="rect">
            <a:avLst/>
          </a:prstGeom>
        </p:spPr>
      </p:pic>
      <p:pic>
        <p:nvPicPr>
          <p:cNvPr id="13" name="Picture 12"/>
          <p:cNvPicPr>
            <a:picLocks noChangeAspect="1"/>
          </p:cNvPicPr>
          <p:nvPr/>
        </p:nvPicPr>
        <p:blipFill rotWithShape="1">
          <a:blip r:embed="rId11">
            <a:extLst>
              <a:ext uri="{28A0092B-C50C-407E-A947-70E740481C1C}">
                <a14:useLocalDpi xmlns:a14="http://schemas.microsoft.com/office/drawing/2010/main" val="0"/>
              </a:ext>
            </a:extLst>
          </a:blip>
          <a:srcRect l="16008" r="15060"/>
          <a:stretch/>
        </p:blipFill>
        <p:spPr>
          <a:xfrm>
            <a:off x="8244845" y="1805999"/>
            <a:ext cx="1656185" cy="1907997"/>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63577" y="1869364"/>
            <a:ext cx="1781268" cy="1781268"/>
          </a:xfrm>
          <a:prstGeom prst="rect">
            <a:avLst/>
          </a:prstGeom>
        </p:spPr>
      </p:pic>
      <p:pic>
        <p:nvPicPr>
          <p:cNvPr id="15" name="Picture 14"/>
          <p:cNvPicPr>
            <a:picLocks noChangeAspect="1"/>
          </p:cNvPicPr>
          <p:nvPr/>
        </p:nvPicPr>
        <p:blipFill rotWithShape="1">
          <a:blip r:embed="rId13" cstate="print">
            <a:extLst>
              <a:ext uri="{28A0092B-C50C-407E-A947-70E740481C1C}">
                <a14:useLocalDpi xmlns:a14="http://schemas.microsoft.com/office/drawing/2010/main" val="0"/>
              </a:ext>
            </a:extLst>
          </a:blip>
          <a:srcRect l="22701"/>
          <a:stretch/>
        </p:blipFill>
        <p:spPr>
          <a:xfrm>
            <a:off x="6177136" y="5450873"/>
            <a:ext cx="1853606" cy="1348851"/>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51667" y="3600325"/>
            <a:ext cx="2182910" cy="1490200"/>
          </a:xfrm>
          <a:prstGeom prst="rect">
            <a:avLst/>
          </a:prstGeom>
        </p:spPr>
      </p:pic>
      <p:pic>
        <p:nvPicPr>
          <p:cNvPr id="17" name="Picture 16"/>
          <p:cNvPicPr>
            <a:picLocks noChangeAspect="1"/>
          </p:cNvPicPr>
          <p:nvPr/>
        </p:nvPicPr>
        <p:blipFill rotWithShape="1">
          <a:blip r:embed="rId15" cstate="print">
            <a:extLst>
              <a:ext uri="{28A0092B-C50C-407E-A947-70E740481C1C}">
                <a14:useLocalDpi xmlns:a14="http://schemas.microsoft.com/office/drawing/2010/main" val="0"/>
              </a:ext>
            </a:extLst>
          </a:blip>
          <a:srcRect l="24026" r="28151"/>
          <a:stretch/>
        </p:blipFill>
        <p:spPr>
          <a:xfrm>
            <a:off x="-3077" y="5605758"/>
            <a:ext cx="1171582" cy="1244370"/>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16896" y="5561897"/>
            <a:ext cx="2254943" cy="1350665"/>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162850" y="5652301"/>
            <a:ext cx="1933842" cy="1197828"/>
          </a:xfrm>
          <a:prstGeom prst="rect">
            <a:avLst/>
          </a:prstGeom>
        </p:spPr>
      </p:pic>
      <p:pic>
        <p:nvPicPr>
          <p:cNvPr id="21" name="Picture 20"/>
          <p:cNvPicPr>
            <a:picLocks noChangeAspect="1"/>
          </p:cNvPicPr>
          <p:nvPr/>
        </p:nvPicPr>
        <p:blipFill rotWithShape="1">
          <a:blip r:embed="rId18">
            <a:extLst>
              <a:ext uri="{28A0092B-C50C-407E-A947-70E740481C1C}">
                <a14:useLocalDpi xmlns:a14="http://schemas.microsoft.com/office/drawing/2010/main" val="0"/>
              </a:ext>
            </a:extLst>
          </a:blip>
          <a:srcRect l="22432" r="24649"/>
          <a:stretch/>
        </p:blipFill>
        <p:spPr>
          <a:xfrm>
            <a:off x="8380742" y="3740336"/>
            <a:ext cx="1512168" cy="1600200"/>
          </a:xfrm>
          <a:prstGeom prst="rect">
            <a:avLst/>
          </a:prstGeom>
        </p:spPr>
      </p:pic>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52237"/>
          <a:stretch/>
        </p:blipFill>
        <p:spPr>
          <a:xfrm>
            <a:off x="1039551" y="5661247"/>
            <a:ext cx="1216527" cy="1156295"/>
          </a:xfrm>
          <a:prstGeom prst="rect">
            <a:avLst/>
          </a:prstGeom>
        </p:spPr>
      </p:pic>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b="50000"/>
          <a:stretch/>
        </p:blipFill>
        <p:spPr>
          <a:xfrm>
            <a:off x="8124691" y="5289561"/>
            <a:ext cx="1631157" cy="1623001"/>
          </a:xfrm>
          <a:prstGeom prst="rect">
            <a:avLst/>
          </a:prstGeom>
        </p:spPr>
      </p:pic>
    </p:spTree>
    <p:extLst>
      <p:ext uri="{BB962C8B-B14F-4D97-AF65-F5344CB8AC3E}">
        <p14:creationId xmlns:p14="http://schemas.microsoft.com/office/powerpoint/2010/main" val="204735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906000" cy="5572125"/>
          </a:xfrm>
          <a:prstGeom prst="rect">
            <a:avLst/>
          </a:prstGeom>
        </p:spPr>
      </p:pic>
      <p:sp>
        <p:nvSpPr>
          <p:cNvPr id="3" name="TextBox 2"/>
          <p:cNvSpPr txBox="1"/>
          <p:nvPr/>
        </p:nvSpPr>
        <p:spPr>
          <a:xfrm>
            <a:off x="3224808" y="260648"/>
            <a:ext cx="5472608" cy="292388"/>
          </a:xfrm>
          <a:prstGeom prst="rect">
            <a:avLst/>
          </a:prstGeom>
          <a:noFill/>
        </p:spPr>
        <p:txBody>
          <a:bodyPr wrap="square" rtlCol="0">
            <a:spAutoFit/>
          </a:bodyPr>
          <a:lstStyle/>
          <a:p>
            <a:r>
              <a:rPr lang="en-GB" dirty="0"/>
              <a:t>https://www.youtube.com/watch?v=g5vRCbYQ5Mo&amp;safe=true</a:t>
            </a:r>
          </a:p>
        </p:txBody>
      </p:sp>
    </p:spTree>
    <p:extLst>
      <p:ext uri="{BB962C8B-B14F-4D97-AF65-F5344CB8AC3E}">
        <p14:creationId xmlns:p14="http://schemas.microsoft.com/office/powerpoint/2010/main" val="2083923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 3"/>
          <p:cNvSpPr/>
          <p:nvPr/>
        </p:nvSpPr>
        <p:spPr>
          <a:xfrm>
            <a:off x="5529064" y="2348880"/>
            <a:ext cx="1030498" cy="1018958"/>
          </a:xfrm>
          <a:prstGeom prst="gear9">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457" name="Rectangle 2"/>
          <p:cNvSpPr>
            <a:spLocks noGrp="1" noChangeArrowheads="1"/>
          </p:cNvSpPr>
          <p:nvPr>
            <p:ph type="title" idx="4294967295"/>
          </p:nvPr>
        </p:nvSpPr>
        <p:spPr>
          <a:xfrm>
            <a:off x="495300" y="274638"/>
            <a:ext cx="8915400" cy="582612"/>
          </a:xfrm>
        </p:spPr>
        <p:txBody>
          <a:bodyPr/>
          <a:lstStyle/>
          <a:p>
            <a:pPr algn="l" eaLnBrk="1" hangingPunct="1"/>
            <a:r>
              <a:rPr lang="en-GB" sz="1600" b="1" smtClean="0">
                <a:latin typeface="Comic Sans MS" pitchFamily="66" charset="0"/>
              </a:rPr>
              <a:t>Homework – when completed stick over this page</a:t>
            </a:r>
          </a:p>
        </p:txBody>
      </p:sp>
      <p:sp>
        <p:nvSpPr>
          <p:cNvPr id="19458" name="Rectangle 3"/>
          <p:cNvSpPr>
            <a:spLocks noGrp="1" noChangeArrowheads="1"/>
          </p:cNvSpPr>
          <p:nvPr>
            <p:ph type="body" idx="4294967295"/>
          </p:nvPr>
        </p:nvSpPr>
        <p:spPr>
          <a:xfrm>
            <a:off x="495300" y="1341438"/>
            <a:ext cx="8915400" cy="4784725"/>
          </a:xfrm>
        </p:spPr>
        <p:txBody>
          <a:bodyPr/>
          <a:lstStyle/>
          <a:p>
            <a:pPr eaLnBrk="1" hangingPunct="1">
              <a:lnSpc>
                <a:spcPct val="90000"/>
              </a:lnSpc>
              <a:buFontTx/>
              <a:buNone/>
            </a:pPr>
            <a:r>
              <a:rPr lang="en-GB" sz="1200" dirty="0" smtClean="0">
                <a:latin typeface="Comic Sans MS" pitchFamily="66" charset="0"/>
              </a:rPr>
              <a:t>In Design and Technology we would like you to understand and appreciate the characteristics of good and bad design.</a:t>
            </a:r>
          </a:p>
          <a:p>
            <a:pPr eaLnBrk="1" hangingPunct="1">
              <a:lnSpc>
                <a:spcPct val="90000"/>
              </a:lnSpc>
              <a:buFontTx/>
              <a:buNone/>
            </a:pPr>
            <a:endParaRPr lang="en-GB" sz="1200" dirty="0" smtClean="0">
              <a:latin typeface="Comic Sans MS" pitchFamily="66" charset="0"/>
            </a:endParaRPr>
          </a:p>
          <a:p>
            <a:pPr>
              <a:lnSpc>
                <a:spcPct val="90000"/>
              </a:lnSpc>
            </a:pPr>
            <a:r>
              <a:rPr lang="en-GB" sz="1200" b="1" dirty="0" smtClean="0">
                <a:latin typeface="Comic Sans MS" pitchFamily="66" charset="0"/>
              </a:rPr>
              <a:t>Task: </a:t>
            </a:r>
            <a:r>
              <a:rPr lang="en-GB" sz="1200" dirty="0" smtClean="0">
                <a:latin typeface="Comic Sans MS" pitchFamily="66" charset="0"/>
              </a:rPr>
              <a:t>You are to write about one product you cannot live without and one product you wish you had never bought or been given. Explain what the features or characteristics are and why they are so successful or not!</a:t>
            </a:r>
          </a:p>
          <a:p>
            <a:pPr eaLnBrk="1" hangingPunct="1">
              <a:lnSpc>
                <a:spcPct val="90000"/>
              </a:lnSpc>
              <a:buFontTx/>
              <a:buNone/>
            </a:pPr>
            <a:r>
              <a:rPr lang="en-GB" sz="1200" dirty="0" smtClean="0">
                <a:latin typeface="Comic Sans MS" pitchFamily="66" charset="0"/>
              </a:rPr>
              <a:t>	</a:t>
            </a:r>
          </a:p>
          <a:p>
            <a:pPr eaLnBrk="1" hangingPunct="1">
              <a:lnSpc>
                <a:spcPct val="90000"/>
              </a:lnSpc>
              <a:buFontTx/>
              <a:buNone/>
            </a:pPr>
            <a:r>
              <a:rPr lang="en-GB" sz="1200" b="1" dirty="0" smtClean="0">
                <a:latin typeface="Comic Sans MS" pitchFamily="66" charset="0"/>
              </a:rPr>
              <a:t>Things to include: </a:t>
            </a:r>
          </a:p>
          <a:p>
            <a:pPr eaLnBrk="1" hangingPunct="1">
              <a:lnSpc>
                <a:spcPct val="90000"/>
              </a:lnSpc>
            </a:pPr>
            <a:r>
              <a:rPr lang="en-GB" sz="1200" dirty="0" smtClean="0">
                <a:latin typeface="Comic Sans MS" pitchFamily="66" charset="0"/>
              </a:rPr>
              <a:t>What exactly are your two products?</a:t>
            </a:r>
          </a:p>
          <a:p>
            <a:pPr eaLnBrk="1" hangingPunct="1">
              <a:lnSpc>
                <a:spcPct val="90000"/>
              </a:lnSpc>
            </a:pPr>
            <a:r>
              <a:rPr lang="en-GB" sz="1200" dirty="0" smtClean="0">
                <a:latin typeface="Comic Sans MS" pitchFamily="66" charset="0"/>
              </a:rPr>
              <a:t>Why have you chosen them?</a:t>
            </a:r>
          </a:p>
          <a:p>
            <a:pPr eaLnBrk="1" hangingPunct="1">
              <a:lnSpc>
                <a:spcPct val="90000"/>
              </a:lnSpc>
            </a:pPr>
            <a:r>
              <a:rPr lang="en-GB" sz="1200" dirty="0" smtClean="0">
                <a:latin typeface="Comic Sans MS" pitchFamily="66" charset="0"/>
              </a:rPr>
              <a:t>What is so good or bad about them?</a:t>
            </a:r>
          </a:p>
          <a:p>
            <a:pPr eaLnBrk="1" hangingPunct="1">
              <a:lnSpc>
                <a:spcPct val="90000"/>
              </a:lnSpc>
            </a:pPr>
            <a:r>
              <a:rPr lang="en-GB" sz="1200" dirty="0" smtClean="0">
                <a:latin typeface="Comic Sans MS" pitchFamily="66" charset="0"/>
              </a:rPr>
              <a:t>How could you improve the design?</a:t>
            </a:r>
          </a:p>
          <a:p>
            <a:pPr eaLnBrk="1" hangingPunct="1">
              <a:lnSpc>
                <a:spcPct val="90000"/>
              </a:lnSpc>
            </a:pPr>
            <a:r>
              <a:rPr lang="en-GB" sz="1200" dirty="0" smtClean="0">
                <a:latin typeface="Comic Sans MS" pitchFamily="66" charset="0"/>
              </a:rPr>
              <a:t>Give an example where a product by a well known designer / engineer has been unsuccessful and explain why. For example Clive Sinclair’s electric car or James Dyson’s Ball barrow.</a:t>
            </a:r>
          </a:p>
          <a:p>
            <a:pPr eaLnBrk="1" hangingPunct="1">
              <a:lnSpc>
                <a:spcPct val="90000"/>
              </a:lnSpc>
            </a:pPr>
            <a:endParaRPr lang="en-GB" sz="1200" dirty="0" smtClean="0">
              <a:latin typeface="Comic Sans MS" pitchFamily="66" charset="0"/>
            </a:endParaRPr>
          </a:p>
          <a:p>
            <a:pPr eaLnBrk="1" hangingPunct="1">
              <a:lnSpc>
                <a:spcPct val="90000"/>
              </a:lnSpc>
            </a:pPr>
            <a:r>
              <a:rPr lang="en-GB" sz="1200" b="1" dirty="0" smtClean="0">
                <a:latin typeface="Comic Sans MS" pitchFamily="66" charset="0"/>
              </a:rPr>
              <a:t>How should I present it?</a:t>
            </a:r>
          </a:p>
          <a:p>
            <a:pPr eaLnBrk="1" hangingPunct="1">
              <a:lnSpc>
                <a:spcPct val="90000"/>
              </a:lnSpc>
            </a:pPr>
            <a:r>
              <a:rPr lang="en-GB" sz="1200" dirty="0" smtClean="0">
                <a:latin typeface="Comic Sans MS" pitchFamily="66" charset="0"/>
              </a:rPr>
              <a:t>On A4 paper</a:t>
            </a:r>
          </a:p>
          <a:p>
            <a:pPr eaLnBrk="1" hangingPunct="1">
              <a:lnSpc>
                <a:spcPct val="90000"/>
              </a:lnSpc>
            </a:pPr>
            <a:r>
              <a:rPr lang="en-GB" sz="1200" dirty="0" smtClean="0">
                <a:latin typeface="Comic Sans MS" pitchFamily="66" charset="0"/>
              </a:rPr>
              <a:t>Remember a title and any sub-titles</a:t>
            </a:r>
          </a:p>
          <a:p>
            <a:pPr eaLnBrk="1" hangingPunct="1">
              <a:lnSpc>
                <a:spcPct val="90000"/>
              </a:lnSpc>
            </a:pPr>
            <a:r>
              <a:rPr lang="en-GB" sz="1200" dirty="0" smtClean="0">
                <a:latin typeface="Comic Sans MS" pitchFamily="66" charset="0"/>
              </a:rPr>
              <a:t>Remember to support your written work with some images</a:t>
            </a:r>
          </a:p>
          <a:p>
            <a:pPr eaLnBrk="1" hangingPunct="1">
              <a:lnSpc>
                <a:spcPct val="90000"/>
              </a:lnSpc>
            </a:pPr>
            <a:r>
              <a:rPr lang="en-GB" sz="1200" dirty="0" smtClean="0">
                <a:latin typeface="Comic Sans MS" pitchFamily="66" charset="0"/>
              </a:rPr>
              <a:t>Remember to put your name on your work</a:t>
            </a:r>
          </a:p>
        </p:txBody>
      </p:sp>
      <p:sp>
        <p:nvSpPr>
          <p:cNvPr id="19459" name="TextBox 3"/>
          <p:cNvSpPr txBox="1">
            <a:spLocks noChangeArrowheads="1"/>
          </p:cNvSpPr>
          <p:nvPr/>
        </p:nvSpPr>
        <p:spPr bwMode="auto">
          <a:xfrm>
            <a:off x="9096375" y="142875"/>
            <a:ext cx="809625" cy="579438"/>
          </a:xfrm>
          <a:prstGeom prst="rect">
            <a:avLst/>
          </a:prstGeom>
          <a:noFill/>
          <a:ln w="9525">
            <a:noFill/>
            <a:miter lim="800000"/>
            <a:headEnd/>
            <a:tailEnd/>
          </a:ln>
        </p:spPr>
        <p:txBody>
          <a:bodyPr>
            <a:spAutoFit/>
          </a:bodyPr>
          <a:lstStyle/>
          <a:p>
            <a:r>
              <a:rPr lang="en-GB" sz="3200" b="1" dirty="0" smtClean="0"/>
              <a:t>2</a:t>
            </a:r>
            <a:endParaRPr lang="en-US" sz="3200" b="1" dirty="0"/>
          </a:p>
        </p:txBody>
      </p:sp>
      <p:sp>
        <p:nvSpPr>
          <p:cNvPr id="19460" name="Rectangle 6"/>
          <p:cNvSpPr>
            <a:spLocks noChangeArrowheads="1"/>
          </p:cNvSpPr>
          <p:nvPr/>
        </p:nvSpPr>
        <p:spPr bwMode="auto">
          <a:xfrm>
            <a:off x="200025" y="5661025"/>
            <a:ext cx="9577388" cy="1008063"/>
          </a:xfrm>
          <a:prstGeom prst="rect">
            <a:avLst/>
          </a:prstGeom>
          <a:solidFill>
            <a:schemeClr val="bg1"/>
          </a:solidFill>
          <a:ln w="9525">
            <a:noFill/>
            <a:miter lim="800000"/>
            <a:headEnd/>
            <a:tailEnd/>
          </a:ln>
        </p:spPr>
        <p:txBody>
          <a:bodyPr wrap="none" anchor="ctr"/>
          <a:lstStyle/>
          <a:p>
            <a:endParaRPr lang="en-US"/>
          </a:p>
        </p:txBody>
      </p:sp>
      <p:sp>
        <p:nvSpPr>
          <p:cNvPr id="19461" name="Rectangle 7"/>
          <p:cNvSpPr>
            <a:spLocks noChangeArrowheads="1"/>
          </p:cNvSpPr>
          <p:nvPr/>
        </p:nvSpPr>
        <p:spPr bwMode="auto">
          <a:xfrm>
            <a:off x="128588" y="4941888"/>
            <a:ext cx="9648825" cy="172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9462" name="Text Box 5"/>
          <p:cNvSpPr txBox="1">
            <a:spLocks noChangeArrowheads="1"/>
          </p:cNvSpPr>
          <p:nvPr/>
        </p:nvSpPr>
        <p:spPr bwMode="auto">
          <a:xfrm>
            <a:off x="200025" y="5065713"/>
            <a:ext cx="9505950" cy="1387475"/>
          </a:xfrm>
          <a:prstGeom prst="rect">
            <a:avLst/>
          </a:prstGeom>
          <a:noFill/>
          <a:ln w="9525">
            <a:noFill/>
            <a:miter lim="800000"/>
            <a:headEnd/>
            <a:tailEnd/>
          </a:ln>
        </p:spPr>
        <p:txBody>
          <a:bodyPr>
            <a:spAutoFit/>
          </a:bodyPr>
          <a:lstStyle/>
          <a:p>
            <a:pPr>
              <a:spcBef>
                <a:spcPct val="50000"/>
              </a:spcBef>
            </a:pPr>
            <a:r>
              <a:rPr lang="en-GB" sz="1000" b="1" dirty="0">
                <a:latin typeface="Comic Sans MS" pitchFamily="66" charset="0"/>
              </a:rPr>
              <a:t>Homework Success Criteria</a:t>
            </a:r>
          </a:p>
          <a:p>
            <a:pPr>
              <a:spcBef>
                <a:spcPct val="50000"/>
              </a:spcBef>
            </a:pPr>
            <a:r>
              <a:rPr lang="en-GB" sz="1000" dirty="0">
                <a:latin typeface="Comic Sans MS" pitchFamily="66" charset="0"/>
              </a:rPr>
              <a:t>+ You have followed and included </a:t>
            </a:r>
            <a:r>
              <a:rPr lang="en-GB" sz="1000" u="sng" dirty="0">
                <a:latin typeface="Comic Sans MS" pitchFamily="66" charset="0"/>
              </a:rPr>
              <a:t>all</a:t>
            </a:r>
            <a:r>
              <a:rPr lang="en-GB" sz="1000" dirty="0">
                <a:latin typeface="Comic Sans MS" pitchFamily="66" charset="0"/>
              </a:rPr>
              <a:t> of the “things to include” and presented your work </a:t>
            </a:r>
            <a:r>
              <a:rPr lang="en-GB" sz="1000" u="sng" dirty="0">
                <a:latin typeface="Comic Sans MS" pitchFamily="66" charset="0"/>
              </a:rPr>
              <a:t>very</a:t>
            </a:r>
            <a:r>
              <a:rPr lang="en-GB" sz="1000" dirty="0">
                <a:latin typeface="Comic Sans MS" pitchFamily="66" charset="0"/>
              </a:rPr>
              <a:t> well by using titles, sub titles and images or drawings to support your written work. All written work </a:t>
            </a:r>
            <a:r>
              <a:rPr lang="en-GB" sz="1000" u="sng" dirty="0">
                <a:latin typeface="Comic Sans MS" pitchFamily="66" charset="0"/>
              </a:rPr>
              <a:t>must</a:t>
            </a:r>
            <a:r>
              <a:rPr lang="en-GB" sz="1000" dirty="0">
                <a:latin typeface="Comic Sans MS" pitchFamily="66" charset="0"/>
              </a:rPr>
              <a:t> be in your own words and include your </a:t>
            </a:r>
            <a:r>
              <a:rPr lang="en-GB" sz="1000" u="sng" dirty="0">
                <a:latin typeface="Comic Sans MS" pitchFamily="66" charset="0"/>
              </a:rPr>
              <a:t>own opinions</a:t>
            </a:r>
            <a:r>
              <a:rPr lang="en-GB" sz="1000" dirty="0">
                <a:latin typeface="Comic Sans MS" pitchFamily="66" charset="0"/>
              </a:rPr>
              <a:t>.</a:t>
            </a:r>
          </a:p>
          <a:p>
            <a:pPr>
              <a:spcBef>
                <a:spcPct val="50000"/>
              </a:spcBef>
            </a:pPr>
            <a:r>
              <a:rPr lang="en-GB" sz="1000" dirty="0">
                <a:latin typeface="Comic Sans MS" pitchFamily="66" charset="0"/>
              </a:rPr>
              <a:t>= You have followed and included </a:t>
            </a:r>
            <a:r>
              <a:rPr lang="en-GB" sz="1000" u="sng" dirty="0">
                <a:latin typeface="Comic Sans MS" pitchFamily="66" charset="0"/>
              </a:rPr>
              <a:t>some</a:t>
            </a:r>
            <a:r>
              <a:rPr lang="en-GB" sz="1000" dirty="0">
                <a:latin typeface="Comic Sans MS" pitchFamily="66" charset="0"/>
              </a:rPr>
              <a:t> of the “things to include” and presented your work well by using a title and images or drawings to support your written work. All written work must be in your own words.</a:t>
            </a:r>
          </a:p>
          <a:p>
            <a:pPr>
              <a:spcBef>
                <a:spcPct val="50000"/>
              </a:spcBef>
            </a:pPr>
            <a:r>
              <a:rPr lang="en-GB" sz="1000" dirty="0">
                <a:latin typeface="Comic Sans MS" pitchFamily="66" charset="0"/>
              </a:rPr>
              <a:t>– You have followed and included </a:t>
            </a:r>
            <a:r>
              <a:rPr lang="en-GB" sz="1000" u="sng" dirty="0">
                <a:latin typeface="Comic Sans MS" pitchFamily="66" charset="0"/>
              </a:rPr>
              <a:t>few</a:t>
            </a:r>
            <a:r>
              <a:rPr lang="en-GB" sz="1000" dirty="0">
                <a:latin typeface="Comic Sans MS" pitchFamily="66" charset="0"/>
              </a:rPr>
              <a:t> of the “things to include”. Your work may not be presented appropriately as it will be missing titles, sub titles or your name. There will be lots of information that is copied and pasted from the internet with no opinions of your own.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25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45849</TotalTime>
  <Words>2049</Words>
  <Application>Microsoft Office PowerPoint</Application>
  <PresentationFormat>A4 Paper (210x297 mm)</PresentationFormat>
  <Paragraphs>172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Comic Sans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 when completed stick over this page</vt:lpstr>
      <vt:lpstr>Homework – when completed stick over this page</vt:lpstr>
      <vt:lpstr>Homework – when completed stick over this page</vt:lpstr>
      <vt:lpstr>Homework – when completed stick over this page</vt:lpstr>
      <vt:lpstr>Homework – when completed stick over this page</vt:lpstr>
      <vt:lpstr>Homework – when completed stick over this page</vt:lpstr>
      <vt:lpstr>Homework – when completed stick over this page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 Jelf</dc:creator>
  <cp:lastModifiedBy>Adrian Jelf</cp:lastModifiedBy>
  <cp:revision>1274</cp:revision>
  <cp:lastPrinted>2019-04-04T10:06:30Z</cp:lastPrinted>
  <dcterms:created xsi:type="dcterms:W3CDTF">2006-09-18T18:16:20Z</dcterms:created>
  <dcterms:modified xsi:type="dcterms:W3CDTF">2021-07-16T11:27:23Z</dcterms:modified>
</cp:coreProperties>
</file>