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en-GB" u="sng" dirty="0"/>
              <a:t>Conflict and Tension, 1918-1945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Paper 1 – Section B (Wider World Depth Study)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C0C0">
              <a:alpha val="40000"/>
            </a:srgb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GB" u="sng" dirty="0"/>
              <a:t>How will this be assessed?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/>
          <a:lstStyle/>
          <a:p>
            <a:r>
              <a:rPr lang="en-GB" sz="2800" dirty="0"/>
              <a:t>This section of the exam will contain </a:t>
            </a:r>
            <a:r>
              <a:rPr lang="en-GB" sz="2800" b="1" dirty="0"/>
              <a:t>4 questions</a:t>
            </a:r>
            <a:r>
              <a:rPr lang="en-GB" sz="2800" dirty="0"/>
              <a:t> that you have to complete.</a:t>
            </a:r>
          </a:p>
          <a:p>
            <a:endParaRPr lang="en-GB" sz="2800" dirty="0"/>
          </a:p>
          <a:p>
            <a:r>
              <a:rPr lang="en-GB" sz="2800"/>
              <a:t>You </a:t>
            </a:r>
            <a:r>
              <a:rPr lang="en-GB" sz="2800" dirty="0"/>
              <a:t>will be expected to analyse and evaluate a mixture of sources (made during the period) and interpretations (made outside the period).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C0C0">
              <a:alpha val="40000"/>
            </a:srgb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GB" u="sng" dirty="0"/>
              <a:t>How will this be assessed?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GB" sz="2800" dirty="0"/>
              <a:t>The first topics covered will look at the end of WWI and the problems caused by the Versailles peace treaty.</a:t>
            </a:r>
          </a:p>
          <a:p>
            <a:endParaRPr lang="en-GB" sz="2800" dirty="0"/>
          </a:p>
          <a:p>
            <a:r>
              <a:rPr lang="en-GB" sz="2800" dirty="0"/>
              <a:t>The later section of the course focuses on the causes of the Second World War, including lessons on the international relationships between the countries in Europe.</a:t>
            </a:r>
          </a:p>
          <a:p>
            <a:endParaRPr lang="en-GB" sz="2800" dirty="0"/>
          </a:p>
          <a:p>
            <a:r>
              <a:rPr lang="en-GB" sz="2800" dirty="0"/>
              <a:t>The questions will cover 3 distinct topic areas:</a:t>
            </a:r>
          </a:p>
          <a:p>
            <a:pPr marL="971550" lvl="1" indent="-514350">
              <a:buNone/>
            </a:pPr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Part 1 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Peacemaking</a:t>
            </a:r>
          </a:p>
          <a:p>
            <a:pPr marL="971550" lvl="1" indent="-514350">
              <a:buNone/>
            </a:pPr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Part 2 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The League of Nations and International               	</a:t>
            </a:r>
          </a:p>
          <a:p>
            <a:pPr marL="971550" lvl="1" indent="-514350">
              <a:buNone/>
            </a:pPr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Part 3 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– The Origins and Outbreak of WWII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7400" y="5486400"/>
            <a:ext cx="1219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Peace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chef.bbci.co.uk/news/624/cpsprodpb/B9BF/production/_85815574_germansoldiers_get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00600" cy="3392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ages.mentalfloss.com/sites/default/files/styles/article_640x430/public/bomb_damage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86"/>
          <a:stretch/>
        </p:blipFill>
        <p:spPr bwMode="auto">
          <a:xfrm>
            <a:off x="4611796" y="15240"/>
            <a:ext cx="4536558" cy="3032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819.photobucket.com/albums/zz112/bengibbs/WW1%20Ramsgate/img024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9" t="2088" r="17104" b="2088"/>
          <a:stretch/>
        </p:blipFill>
        <p:spPr bwMode="auto">
          <a:xfrm>
            <a:off x="1" y="2924174"/>
            <a:ext cx="4648200" cy="3933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.ytimg.com/vi/KHHo9bE-hX4/maxresdefaul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924174"/>
            <a:ext cx="5257800" cy="3933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867400"/>
            <a:ext cx="8458200" cy="838200"/>
          </a:xfrm>
          <a:solidFill>
            <a:srgbClr val="FFFF00">
              <a:alpha val="55000"/>
            </a:srgb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en-GB" sz="2400" b="1" u="sng" dirty="0"/>
              <a:t>Starter</a:t>
            </a:r>
            <a:r>
              <a:rPr lang="en-GB" sz="2400" dirty="0"/>
              <a:t> – What do the images show about the impact of WWI on the countries involved? Write 3 ideas in the back of your book.</a:t>
            </a:r>
            <a:endParaRPr lang="en-GB" sz="2400" u="sng" dirty="0"/>
          </a:p>
        </p:txBody>
      </p:sp>
    </p:spTree>
    <p:extLst>
      <p:ext uri="{BB962C8B-B14F-4D97-AF65-F5344CB8AC3E}">
        <p14:creationId xmlns:p14="http://schemas.microsoft.com/office/powerpoint/2010/main" val="940300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C0C0">
              <a:alpha val="40000"/>
            </a:srgb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GB" sz="3200" b="1" u="sng" dirty="0"/>
              <a:t>Peacemaking – Counting the 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4262"/>
            <a:ext cx="8229600" cy="4122738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To compare the impact of WWI on Germany and the Allies. 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To identify the terms of the 1918 November Armistice.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2511" y="1562100"/>
            <a:ext cx="8229600" cy="647700"/>
          </a:xfrm>
          <a:prstGeom prst="rect">
            <a:avLst/>
          </a:prstGeom>
          <a:solidFill>
            <a:srgbClr val="FFFF66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u="sng" dirty="0">
                <a:latin typeface="+mn-lt"/>
              </a:rPr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272030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81000"/>
            <a:ext cx="2895600" cy="5973762"/>
          </a:xfrm>
          <a:solidFill>
            <a:srgbClr val="FFFF66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GB" sz="2400" u="sng" dirty="0"/>
              <a:t>Task</a:t>
            </a:r>
            <a:r>
              <a:rPr lang="en-GB" sz="2400" dirty="0"/>
              <a:t> – On your copy of the sheet complete the following:</a:t>
            </a:r>
            <a:br>
              <a:rPr lang="en-GB" sz="2400" dirty="0"/>
            </a:br>
            <a:br>
              <a:rPr lang="en-GB" sz="2400" dirty="0"/>
            </a:br>
            <a:r>
              <a:rPr lang="en-GB" sz="2400" dirty="0"/>
              <a:t>1) Colour in the main countries in each power block – remember the key.</a:t>
            </a:r>
            <a:br>
              <a:rPr lang="en-GB" sz="2400" dirty="0"/>
            </a:br>
            <a:br>
              <a:rPr lang="en-GB" sz="2400" dirty="0"/>
            </a:br>
            <a:r>
              <a:rPr lang="en-GB" sz="2400" dirty="0"/>
              <a:t>2) Write a brief overview of how each country was affected by WWI in the corresponding box.</a:t>
            </a:r>
            <a:endParaRPr lang="en-GB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/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95" t="24057" r="24117" b="19824"/>
          <a:stretch/>
        </p:blipFill>
        <p:spPr bwMode="auto">
          <a:xfrm>
            <a:off x="685800" y="533400"/>
            <a:ext cx="4876799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85799" y="4495800"/>
            <a:ext cx="4876799" cy="152400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GB" sz="1600" b="1" dirty="0"/>
          </a:p>
          <a:p>
            <a:pPr marL="0" indent="0" algn="ctr">
              <a:buFont typeface="Arial" pitchFamily="34" charset="0"/>
              <a:buNone/>
            </a:pPr>
            <a:r>
              <a:rPr lang="en-GB" sz="1600" b="1" dirty="0"/>
              <a:t>Triple Entente </a:t>
            </a:r>
            <a:r>
              <a:rPr lang="en-GB" sz="1600" dirty="0"/>
              <a:t>– Britain, France and Russia (until 1917).</a:t>
            </a:r>
          </a:p>
          <a:p>
            <a:pPr marL="0" indent="0" algn="ctr">
              <a:buFont typeface="Arial" pitchFamily="34" charset="0"/>
              <a:buNone/>
            </a:pPr>
            <a:endParaRPr lang="en-GB" sz="1600" dirty="0"/>
          </a:p>
          <a:p>
            <a:pPr marL="0" indent="0" algn="ctr">
              <a:buFont typeface="Arial" pitchFamily="34" charset="0"/>
              <a:buNone/>
            </a:pPr>
            <a:r>
              <a:rPr lang="en-GB" sz="1600" b="1" dirty="0"/>
              <a:t>Central Powers </a:t>
            </a:r>
            <a:r>
              <a:rPr lang="en-GB" sz="1600" dirty="0"/>
              <a:t>– Germany, Italy and Austria-Hungary.</a:t>
            </a:r>
          </a:p>
        </p:txBody>
      </p:sp>
    </p:spTree>
    <p:extLst>
      <p:ext uri="{BB962C8B-B14F-4D97-AF65-F5344CB8AC3E}">
        <p14:creationId xmlns:p14="http://schemas.microsoft.com/office/powerpoint/2010/main" val="1982322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C0C0">
              <a:alpha val="40000"/>
            </a:srgb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GB" u="sng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Which country do you think suffered most as a result of the Great War? Explain your answer.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How do you think your answer for question 1 felt towards the opposition countries? Why?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9028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C0C0">
              <a:alpha val="40000"/>
            </a:srgb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GB" u="sng" dirty="0"/>
              <a:t>Ceasefire!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en-GB" dirty="0"/>
              <a:t>On 11</a:t>
            </a:r>
            <a:r>
              <a:rPr lang="en-GB" baseline="30000" dirty="0"/>
              <a:t>th</a:t>
            </a:r>
            <a:r>
              <a:rPr lang="en-GB" dirty="0"/>
              <a:t> November 1918 at 11:00am the </a:t>
            </a:r>
            <a:r>
              <a:rPr lang="en-GB" b="1" dirty="0"/>
              <a:t>armistice </a:t>
            </a:r>
            <a:r>
              <a:rPr lang="en-GB" dirty="0"/>
              <a:t>(ceasefire) brought the First World War to an end.</a:t>
            </a:r>
          </a:p>
          <a:p>
            <a:endParaRPr lang="en-GB" dirty="0"/>
          </a:p>
          <a:p>
            <a:r>
              <a:rPr lang="en-GB" dirty="0"/>
              <a:t>Worldwide 8 million soldiers and 8 million civilians were killed.</a:t>
            </a:r>
          </a:p>
          <a:p>
            <a:endParaRPr lang="en-GB" dirty="0"/>
          </a:p>
          <a:p>
            <a:r>
              <a:rPr lang="en-GB" dirty="0"/>
              <a:t>The terms of the November Armistice were harsh. These included:</a:t>
            </a:r>
          </a:p>
          <a:p>
            <a:pPr lvl="1"/>
            <a:r>
              <a:rPr lang="en-GB" dirty="0"/>
              <a:t>The German army had to surrender its equipment.</a:t>
            </a:r>
          </a:p>
          <a:p>
            <a:pPr lvl="1"/>
            <a:r>
              <a:rPr lang="en-GB" dirty="0"/>
              <a:t>The German navy had to surrender its submarines and most of its ships.</a:t>
            </a:r>
          </a:p>
          <a:p>
            <a:pPr lvl="1"/>
            <a:r>
              <a:rPr lang="en-GB" dirty="0"/>
              <a:t> A neutral zone was created on the banks of the Rhine.</a:t>
            </a:r>
          </a:p>
          <a:p>
            <a:pPr lvl="1"/>
            <a:r>
              <a:rPr lang="en-GB" dirty="0"/>
              <a:t>Germany would be expected to pay </a:t>
            </a:r>
            <a:r>
              <a:rPr lang="en-GB" b="1" dirty="0"/>
              <a:t>reparations</a:t>
            </a:r>
            <a:r>
              <a:rPr lang="en-GB" dirty="0"/>
              <a:t> (money) for the damage done.</a:t>
            </a:r>
          </a:p>
          <a:p>
            <a:pPr lvl="1"/>
            <a:endParaRPr lang="en-GB" dirty="0"/>
          </a:p>
          <a:p>
            <a:r>
              <a:rPr lang="en-GB" dirty="0"/>
              <a:t>If Germany did not agree to the terms of the armistice then the allies would resume the war. Germany had no choice but to agree!</a:t>
            </a:r>
          </a:p>
          <a:p>
            <a:pPr lvl="1"/>
            <a:endParaRPr lang="en-GB" dirty="0"/>
          </a:p>
          <a:p>
            <a:r>
              <a:rPr lang="en-GB" dirty="0"/>
              <a:t>In January 1919 the main countries involved in WWI met at the Paris Peace Conference to agree the terms of peace.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307529"/>
            <a:ext cx="2438400" cy="1077218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/>
              <a:t>Task</a:t>
            </a:r>
            <a:r>
              <a:rPr lang="en-GB" sz="1600" dirty="0"/>
              <a:t> – In your own words summarise what the armistice was and the terms of the agreement.</a:t>
            </a:r>
          </a:p>
        </p:txBody>
      </p:sp>
    </p:spTree>
    <p:extLst>
      <p:ext uri="{BB962C8B-B14F-4D97-AF65-F5344CB8AC3E}">
        <p14:creationId xmlns:p14="http://schemas.microsoft.com/office/powerpoint/2010/main" val="4263780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479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Conflict and Tension, 1918-1945</vt:lpstr>
      <vt:lpstr>How will this be assessed?</vt:lpstr>
      <vt:lpstr>How will this be assessed?</vt:lpstr>
      <vt:lpstr>Starter – What do the images show about the impact of WWI on the countries involved? Write 3 ideas in the back of your book.</vt:lpstr>
      <vt:lpstr>Peacemaking – Counting the Cost</vt:lpstr>
      <vt:lpstr>Task – On your copy of the sheet complete the following:  1) Colour in the main countries in each power block – remember the key.  2) Write a brief overview of how each country was affected by WWI in the corresponding box.</vt:lpstr>
      <vt:lpstr>Questions</vt:lpstr>
      <vt:lpstr>Ceasefire!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Conflict and Tension, 1918-1945</dc:title>
  <dc:creator/>
  <cp:lastModifiedBy>Ben Couchman</cp:lastModifiedBy>
  <cp:revision>46</cp:revision>
  <dcterms:created xsi:type="dcterms:W3CDTF">2006-08-16T00:00:00Z</dcterms:created>
  <dcterms:modified xsi:type="dcterms:W3CDTF">2021-09-12T12:22:16Z</dcterms:modified>
</cp:coreProperties>
</file>