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4"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7827A41-2A3A-4A33-A187-C697EBCBE8D3}" type="datetimeFigureOut">
              <a:rPr lang="en-US" smtClean="0"/>
              <a:t>9/16/2020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5CC7BB-06F0-42FB-BC72-AEB18120AE4C}" type="slidenum">
              <a:rPr lang="en-US" smtClean="0"/>
              <a:t>‹#›</a:t>
            </a:fld>
            <a:endParaRPr lang="en-US"/>
          </a:p>
        </p:txBody>
      </p:sp>
    </p:spTree>
    <p:extLst>
      <p:ext uri="{BB962C8B-B14F-4D97-AF65-F5344CB8AC3E}">
        <p14:creationId xmlns:p14="http://schemas.microsoft.com/office/powerpoint/2010/main" val="4444295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827A41-2A3A-4A33-A187-C697EBCBE8D3}" type="datetimeFigureOut">
              <a:rPr lang="en-US" smtClean="0"/>
              <a:t>9/16/2020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5CC7BB-06F0-42FB-BC72-AEB18120AE4C}" type="slidenum">
              <a:rPr lang="en-US" smtClean="0"/>
              <a:t>‹#›</a:t>
            </a:fld>
            <a:endParaRPr lang="en-US"/>
          </a:p>
        </p:txBody>
      </p:sp>
    </p:spTree>
    <p:extLst>
      <p:ext uri="{BB962C8B-B14F-4D97-AF65-F5344CB8AC3E}">
        <p14:creationId xmlns:p14="http://schemas.microsoft.com/office/powerpoint/2010/main" val="23918614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827A41-2A3A-4A33-A187-C697EBCBE8D3}" type="datetimeFigureOut">
              <a:rPr lang="en-US" smtClean="0"/>
              <a:t>9/16/2020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5CC7BB-06F0-42FB-BC72-AEB18120AE4C}" type="slidenum">
              <a:rPr lang="en-US" smtClean="0"/>
              <a:t>‹#›</a:t>
            </a:fld>
            <a:endParaRPr lang="en-US"/>
          </a:p>
        </p:txBody>
      </p:sp>
    </p:spTree>
    <p:extLst>
      <p:ext uri="{BB962C8B-B14F-4D97-AF65-F5344CB8AC3E}">
        <p14:creationId xmlns:p14="http://schemas.microsoft.com/office/powerpoint/2010/main" val="892156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827A41-2A3A-4A33-A187-C697EBCBE8D3}" type="datetimeFigureOut">
              <a:rPr lang="en-US" smtClean="0"/>
              <a:t>9/16/2020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5CC7BB-06F0-42FB-BC72-AEB18120AE4C}" type="slidenum">
              <a:rPr lang="en-US" smtClean="0"/>
              <a:t>‹#›</a:t>
            </a:fld>
            <a:endParaRPr lang="en-US"/>
          </a:p>
        </p:txBody>
      </p:sp>
    </p:spTree>
    <p:extLst>
      <p:ext uri="{BB962C8B-B14F-4D97-AF65-F5344CB8AC3E}">
        <p14:creationId xmlns:p14="http://schemas.microsoft.com/office/powerpoint/2010/main" val="11709479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7827A41-2A3A-4A33-A187-C697EBCBE8D3}" type="datetimeFigureOut">
              <a:rPr lang="en-US" smtClean="0"/>
              <a:t>9/16/2020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5CC7BB-06F0-42FB-BC72-AEB18120AE4C}" type="slidenum">
              <a:rPr lang="en-US" smtClean="0"/>
              <a:t>‹#›</a:t>
            </a:fld>
            <a:endParaRPr lang="en-US"/>
          </a:p>
        </p:txBody>
      </p:sp>
    </p:spTree>
    <p:extLst>
      <p:ext uri="{BB962C8B-B14F-4D97-AF65-F5344CB8AC3E}">
        <p14:creationId xmlns:p14="http://schemas.microsoft.com/office/powerpoint/2010/main" val="19353398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7827A41-2A3A-4A33-A187-C697EBCBE8D3}" type="datetimeFigureOut">
              <a:rPr lang="en-US" smtClean="0"/>
              <a:t>9/16/2020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5CC7BB-06F0-42FB-BC72-AEB18120AE4C}" type="slidenum">
              <a:rPr lang="en-US" smtClean="0"/>
              <a:t>‹#›</a:t>
            </a:fld>
            <a:endParaRPr lang="en-US"/>
          </a:p>
        </p:txBody>
      </p:sp>
    </p:spTree>
    <p:extLst>
      <p:ext uri="{BB962C8B-B14F-4D97-AF65-F5344CB8AC3E}">
        <p14:creationId xmlns:p14="http://schemas.microsoft.com/office/powerpoint/2010/main" val="1837241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7827A41-2A3A-4A33-A187-C697EBCBE8D3}" type="datetimeFigureOut">
              <a:rPr lang="en-US" smtClean="0"/>
              <a:t>9/16/2020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E5CC7BB-06F0-42FB-BC72-AEB18120AE4C}" type="slidenum">
              <a:rPr lang="en-US" smtClean="0"/>
              <a:t>‹#›</a:t>
            </a:fld>
            <a:endParaRPr lang="en-US"/>
          </a:p>
        </p:txBody>
      </p:sp>
    </p:spTree>
    <p:extLst>
      <p:ext uri="{BB962C8B-B14F-4D97-AF65-F5344CB8AC3E}">
        <p14:creationId xmlns:p14="http://schemas.microsoft.com/office/powerpoint/2010/main" val="3374103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7827A41-2A3A-4A33-A187-C697EBCBE8D3}" type="datetimeFigureOut">
              <a:rPr lang="en-US" smtClean="0"/>
              <a:t>9/16/2020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5CC7BB-06F0-42FB-BC72-AEB18120AE4C}" type="slidenum">
              <a:rPr lang="en-US" smtClean="0"/>
              <a:t>‹#›</a:t>
            </a:fld>
            <a:endParaRPr lang="en-US"/>
          </a:p>
        </p:txBody>
      </p:sp>
    </p:spTree>
    <p:extLst>
      <p:ext uri="{BB962C8B-B14F-4D97-AF65-F5344CB8AC3E}">
        <p14:creationId xmlns:p14="http://schemas.microsoft.com/office/powerpoint/2010/main" val="28226124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827A41-2A3A-4A33-A187-C697EBCBE8D3}" type="datetimeFigureOut">
              <a:rPr lang="en-US" smtClean="0"/>
              <a:t>9/16/2020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E5CC7BB-06F0-42FB-BC72-AEB18120AE4C}" type="slidenum">
              <a:rPr lang="en-US" smtClean="0"/>
              <a:t>‹#›</a:t>
            </a:fld>
            <a:endParaRPr lang="en-US"/>
          </a:p>
        </p:txBody>
      </p:sp>
    </p:spTree>
    <p:extLst>
      <p:ext uri="{BB962C8B-B14F-4D97-AF65-F5344CB8AC3E}">
        <p14:creationId xmlns:p14="http://schemas.microsoft.com/office/powerpoint/2010/main" val="14187679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827A41-2A3A-4A33-A187-C697EBCBE8D3}" type="datetimeFigureOut">
              <a:rPr lang="en-US" smtClean="0"/>
              <a:t>9/16/2020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5CC7BB-06F0-42FB-BC72-AEB18120AE4C}" type="slidenum">
              <a:rPr lang="en-US" smtClean="0"/>
              <a:t>‹#›</a:t>
            </a:fld>
            <a:endParaRPr lang="en-US"/>
          </a:p>
        </p:txBody>
      </p:sp>
    </p:spTree>
    <p:extLst>
      <p:ext uri="{BB962C8B-B14F-4D97-AF65-F5344CB8AC3E}">
        <p14:creationId xmlns:p14="http://schemas.microsoft.com/office/powerpoint/2010/main" val="4046003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827A41-2A3A-4A33-A187-C697EBCBE8D3}" type="datetimeFigureOut">
              <a:rPr lang="en-US" smtClean="0"/>
              <a:t>9/16/2020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5CC7BB-06F0-42FB-BC72-AEB18120AE4C}" type="slidenum">
              <a:rPr lang="en-US" smtClean="0"/>
              <a:t>‹#›</a:t>
            </a:fld>
            <a:endParaRPr lang="en-US"/>
          </a:p>
        </p:txBody>
      </p:sp>
    </p:spTree>
    <p:extLst>
      <p:ext uri="{BB962C8B-B14F-4D97-AF65-F5344CB8AC3E}">
        <p14:creationId xmlns:p14="http://schemas.microsoft.com/office/powerpoint/2010/main" val="16794558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827A41-2A3A-4A33-A187-C697EBCBE8D3}" type="datetimeFigureOut">
              <a:rPr lang="en-US" smtClean="0"/>
              <a:t>9/16/2020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5CC7BB-06F0-42FB-BC72-AEB18120AE4C}" type="slidenum">
              <a:rPr lang="en-US" smtClean="0"/>
              <a:t>‹#›</a:t>
            </a:fld>
            <a:endParaRPr lang="en-US"/>
          </a:p>
        </p:txBody>
      </p:sp>
    </p:spTree>
    <p:extLst>
      <p:ext uri="{BB962C8B-B14F-4D97-AF65-F5344CB8AC3E}">
        <p14:creationId xmlns:p14="http://schemas.microsoft.com/office/powerpoint/2010/main" val="29503251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giove.isti.cnr.it/demo/eread/Libri/sad/OfMiceAndMen.pdf"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s://www.youtube.com/watch?v=EXNiP3LBlsU"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97876" y="5754413"/>
            <a:ext cx="9144000" cy="940183"/>
          </a:xfrm>
        </p:spPr>
        <p:txBody>
          <a:bodyPr/>
          <a:lstStyle/>
          <a:p>
            <a:r>
              <a:rPr lang="en-GB" dirty="0" smtClean="0">
                <a:solidFill>
                  <a:srgbClr val="002060"/>
                </a:solidFill>
                <a:latin typeface="Bahnschrift SemiBold" panose="020B0502040204020203" pitchFamily="34" charset="0"/>
              </a:rPr>
              <a:t>Chapter four</a:t>
            </a:r>
            <a:endParaRPr lang="en-GB" dirty="0">
              <a:solidFill>
                <a:srgbClr val="002060"/>
              </a:solidFill>
              <a:latin typeface="Bahnschrift SemiBold" panose="020B0502040204020203" pitchFamily="34" charset="0"/>
            </a:endParaRPr>
          </a:p>
        </p:txBody>
      </p:sp>
      <p:pic>
        <p:nvPicPr>
          <p:cNvPr id="3" name="Picture 2"/>
          <p:cNvPicPr>
            <a:picLocks noChangeAspect="1"/>
          </p:cNvPicPr>
          <p:nvPr/>
        </p:nvPicPr>
        <p:blipFill>
          <a:blip r:embed="rId2"/>
          <a:stretch>
            <a:fillRect/>
          </a:stretch>
        </p:blipFill>
        <p:spPr>
          <a:xfrm>
            <a:off x="2389543" y="524532"/>
            <a:ext cx="7160666" cy="4670672"/>
          </a:xfrm>
          <a:prstGeom prst="rect">
            <a:avLst/>
          </a:prstGeom>
        </p:spPr>
      </p:pic>
    </p:spTree>
    <p:extLst>
      <p:ext uri="{BB962C8B-B14F-4D97-AF65-F5344CB8AC3E}">
        <p14:creationId xmlns:p14="http://schemas.microsoft.com/office/powerpoint/2010/main" val="7419069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60584" y="3658327"/>
            <a:ext cx="9144000" cy="940183"/>
          </a:xfrm>
        </p:spPr>
        <p:txBody>
          <a:bodyPr/>
          <a:lstStyle/>
          <a:p>
            <a:r>
              <a:rPr lang="en-GB" dirty="0" smtClean="0">
                <a:solidFill>
                  <a:srgbClr val="002060"/>
                </a:solidFill>
                <a:latin typeface="Bahnschrift SemiBold" panose="020B0502040204020203" pitchFamily="34" charset="0"/>
              </a:rPr>
              <a:t>Read chapter four</a:t>
            </a:r>
            <a:endParaRPr lang="en-GB" dirty="0">
              <a:solidFill>
                <a:srgbClr val="002060"/>
              </a:solidFill>
              <a:latin typeface="Bahnschrift SemiBold" panose="020B0502040204020203" pitchFamily="34" charset="0"/>
            </a:endParaRPr>
          </a:p>
        </p:txBody>
      </p:sp>
      <p:pic>
        <p:nvPicPr>
          <p:cNvPr id="3" name="Picture 2"/>
          <p:cNvPicPr>
            <a:picLocks noChangeAspect="1"/>
          </p:cNvPicPr>
          <p:nvPr/>
        </p:nvPicPr>
        <p:blipFill>
          <a:blip r:embed="rId2"/>
          <a:stretch>
            <a:fillRect/>
          </a:stretch>
        </p:blipFill>
        <p:spPr>
          <a:xfrm>
            <a:off x="3559126" y="102501"/>
            <a:ext cx="5118886" cy="3338885"/>
          </a:xfrm>
          <a:prstGeom prst="rect">
            <a:avLst/>
          </a:prstGeom>
        </p:spPr>
      </p:pic>
      <p:sp>
        <p:nvSpPr>
          <p:cNvPr id="4" name="TextBox 3"/>
          <p:cNvSpPr txBox="1"/>
          <p:nvPr/>
        </p:nvSpPr>
        <p:spPr>
          <a:xfrm>
            <a:off x="1735500" y="4754880"/>
            <a:ext cx="9434248" cy="1569660"/>
          </a:xfrm>
          <a:prstGeom prst="rect">
            <a:avLst/>
          </a:prstGeom>
          <a:noFill/>
        </p:spPr>
        <p:txBody>
          <a:bodyPr wrap="square" rtlCol="0">
            <a:spAutoFit/>
          </a:bodyPr>
          <a:lstStyle/>
          <a:p>
            <a:pPr algn="ctr"/>
            <a:r>
              <a:rPr lang="en-US" sz="2400" dirty="0" smtClean="0">
                <a:hlinkClick r:id="rId3"/>
              </a:rPr>
              <a:t>http://giove.isti.cnr.it/demo/eread/Libri/sad/OfMiceAndMen.pdf</a:t>
            </a:r>
            <a:endParaRPr lang="en-US" sz="2400" dirty="0" smtClean="0"/>
          </a:p>
          <a:p>
            <a:pPr algn="ctr"/>
            <a:r>
              <a:rPr lang="en-US" sz="2400" dirty="0" smtClean="0">
                <a:solidFill>
                  <a:srgbClr val="7030A0"/>
                </a:solidFill>
              </a:rPr>
              <a:t>Please find then link for the PDF of ‘Of Mice and Men’ above.</a:t>
            </a:r>
          </a:p>
          <a:p>
            <a:pPr algn="ctr"/>
            <a:r>
              <a:rPr lang="en-US" sz="2400" dirty="0" smtClean="0">
                <a:solidFill>
                  <a:srgbClr val="7030A0"/>
                </a:solidFill>
                <a:hlinkClick r:id="rId4"/>
              </a:rPr>
              <a:t>https://www.youtube.com/watch?v=EXNiP3LBlsU</a:t>
            </a:r>
            <a:endParaRPr lang="en-US" sz="2400" dirty="0" smtClean="0">
              <a:solidFill>
                <a:srgbClr val="7030A0"/>
              </a:solidFill>
            </a:endParaRPr>
          </a:p>
          <a:p>
            <a:pPr algn="ctr"/>
            <a:r>
              <a:rPr lang="en-US" sz="2400" dirty="0" smtClean="0">
                <a:solidFill>
                  <a:srgbClr val="7030A0"/>
                </a:solidFill>
              </a:rPr>
              <a:t>Please find the link for the audio version of Chapter 4 to read along to.</a:t>
            </a:r>
            <a:endParaRPr lang="en-US" sz="2400" dirty="0">
              <a:solidFill>
                <a:srgbClr val="7030A0"/>
              </a:solidFill>
            </a:endParaRPr>
          </a:p>
        </p:txBody>
      </p:sp>
    </p:spTree>
    <p:extLst>
      <p:ext uri="{BB962C8B-B14F-4D97-AF65-F5344CB8AC3E}">
        <p14:creationId xmlns:p14="http://schemas.microsoft.com/office/powerpoint/2010/main" val="40774666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2060"/>
                </a:solidFill>
                <a:latin typeface="Bahnschrift SemiBold" panose="020B0502040204020203" pitchFamily="34" charset="0"/>
              </a:rPr>
              <a:t>Racism in 1930s America</a:t>
            </a:r>
            <a:endParaRPr lang="en-US" dirty="0">
              <a:solidFill>
                <a:srgbClr val="002060"/>
              </a:solidFill>
              <a:latin typeface="Bahnschrift SemiBold" panose="020B0502040204020203" pitchFamily="34" charset="0"/>
            </a:endParaRPr>
          </a:p>
        </p:txBody>
      </p:sp>
      <p:sp>
        <p:nvSpPr>
          <p:cNvPr id="3" name="Content Placeholder 2"/>
          <p:cNvSpPr>
            <a:spLocks noGrp="1"/>
          </p:cNvSpPr>
          <p:nvPr>
            <p:ph idx="1"/>
          </p:nvPr>
        </p:nvSpPr>
        <p:spPr>
          <a:xfrm>
            <a:off x="838200" y="1825625"/>
            <a:ext cx="5182772" cy="4351338"/>
          </a:xfrm>
        </p:spPr>
        <p:txBody>
          <a:bodyPr/>
          <a:lstStyle/>
          <a:p>
            <a:r>
              <a:rPr lang="en-US" dirty="0" smtClean="0">
                <a:solidFill>
                  <a:srgbClr val="0070C0"/>
                </a:solidFill>
              </a:rPr>
              <a:t>You need to complete research on racism during this time period and create a poster, fact file or leaflet filled with this information</a:t>
            </a:r>
          </a:p>
          <a:p>
            <a:r>
              <a:rPr lang="en-US" dirty="0" smtClean="0">
                <a:solidFill>
                  <a:srgbClr val="0070C0"/>
                </a:solidFill>
              </a:rPr>
              <a:t>You should focus on the ‘Jim Crow’ laws, the ways in which black people were segregated and what black people were and were not allowed to do</a:t>
            </a:r>
            <a:endParaRPr lang="en-US" dirty="0">
              <a:solidFill>
                <a:srgbClr val="0070C0"/>
              </a:solidFill>
            </a:endParaRPr>
          </a:p>
        </p:txBody>
      </p:sp>
      <p:pic>
        <p:nvPicPr>
          <p:cNvPr id="4" name="Picture 3"/>
          <p:cNvPicPr>
            <a:picLocks noChangeAspect="1"/>
          </p:cNvPicPr>
          <p:nvPr/>
        </p:nvPicPr>
        <p:blipFill rotWithShape="1">
          <a:blip r:embed="rId2"/>
          <a:srcRect l="11937" t="10462" r="10934"/>
          <a:stretch/>
        </p:blipFill>
        <p:spPr>
          <a:xfrm>
            <a:off x="6540184" y="1825625"/>
            <a:ext cx="5329909" cy="4125009"/>
          </a:xfrm>
          <a:prstGeom prst="rect">
            <a:avLst/>
          </a:prstGeom>
        </p:spPr>
      </p:pic>
    </p:spTree>
    <p:extLst>
      <p:ext uri="{BB962C8B-B14F-4D97-AF65-F5344CB8AC3E}">
        <p14:creationId xmlns:p14="http://schemas.microsoft.com/office/powerpoint/2010/main" val="36961032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0676" y="15434"/>
            <a:ext cx="8117059" cy="1236591"/>
          </a:xfrm>
        </p:spPr>
        <p:txBody>
          <a:bodyPr/>
          <a:lstStyle/>
          <a:p>
            <a:r>
              <a:rPr lang="en-US" dirty="0" smtClean="0">
                <a:solidFill>
                  <a:srgbClr val="002060"/>
                </a:solidFill>
                <a:latin typeface="Bahnschrift SemiBold" panose="020B0502040204020203" pitchFamily="34" charset="0"/>
              </a:rPr>
              <a:t>Poetry and Racism</a:t>
            </a:r>
            <a:endParaRPr lang="en-US" dirty="0">
              <a:solidFill>
                <a:srgbClr val="002060"/>
              </a:solidFill>
              <a:latin typeface="Bahnschrift SemiBold" panose="020B0502040204020203" pitchFamily="34" charset="0"/>
            </a:endParaRPr>
          </a:p>
        </p:txBody>
      </p:sp>
      <p:sp>
        <p:nvSpPr>
          <p:cNvPr id="3" name="Subtitle 2"/>
          <p:cNvSpPr>
            <a:spLocks noGrp="1"/>
          </p:cNvSpPr>
          <p:nvPr>
            <p:ph type="subTitle" idx="1"/>
          </p:nvPr>
        </p:nvSpPr>
        <p:spPr>
          <a:xfrm>
            <a:off x="328245" y="2138288"/>
            <a:ext cx="3793587" cy="3559128"/>
          </a:xfrm>
        </p:spPr>
        <p:txBody>
          <a:bodyPr>
            <a:noAutofit/>
          </a:bodyPr>
          <a:lstStyle/>
          <a:p>
            <a:r>
              <a:rPr lang="en-US" sz="3600" dirty="0" smtClean="0">
                <a:solidFill>
                  <a:srgbClr val="0070C0"/>
                </a:solidFill>
              </a:rPr>
              <a:t>You are going to read a poem called ‘I, Too’ published in 1925 by a black poet called Langston Hughes</a:t>
            </a:r>
            <a:endParaRPr lang="en-US" sz="3600" dirty="0">
              <a:solidFill>
                <a:srgbClr val="0070C0"/>
              </a:solidFill>
            </a:endParaRPr>
          </a:p>
        </p:txBody>
      </p:sp>
      <p:pic>
        <p:nvPicPr>
          <p:cNvPr id="4" name="Picture 3"/>
          <p:cNvPicPr>
            <a:picLocks noChangeAspect="1"/>
          </p:cNvPicPr>
          <p:nvPr/>
        </p:nvPicPr>
        <p:blipFill>
          <a:blip r:embed="rId2"/>
          <a:stretch>
            <a:fillRect/>
          </a:stretch>
        </p:blipFill>
        <p:spPr>
          <a:xfrm>
            <a:off x="4535300" y="1438787"/>
            <a:ext cx="7444869" cy="4958129"/>
          </a:xfrm>
          <a:prstGeom prst="rect">
            <a:avLst/>
          </a:prstGeom>
        </p:spPr>
      </p:pic>
    </p:spTree>
    <p:extLst>
      <p:ext uri="{BB962C8B-B14F-4D97-AF65-F5344CB8AC3E}">
        <p14:creationId xmlns:p14="http://schemas.microsoft.com/office/powerpoint/2010/main" val="21788516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4135902" cy="6863417"/>
          </a:xfrm>
          <a:prstGeom prst="rect">
            <a:avLst/>
          </a:prstGeom>
          <a:solidFill>
            <a:schemeClr val="bg1"/>
          </a:solidFill>
          <a:ln>
            <a:solidFill>
              <a:srgbClr val="7030A0"/>
            </a:solidFill>
          </a:ln>
        </p:spPr>
        <p:txBody>
          <a:bodyPr wrap="square">
            <a:spAutoFit/>
          </a:bodyPr>
          <a:lstStyle/>
          <a:p>
            <a:r>
              <a:rPr lang="en-US" sz="2000" b="1" dirty="0" smtClean="0">
                <a:solidFill>
                  <a:srgbClr val="7030A0"/>
                </a:solidFill>
              </a:rPr>
              <a:t>I, too, sing America.</a:t>
            </a:r>
          </a:p>
          <a:p>
            <a:endParaRPr lang="en-US" sz="2000" b="1" dirty="0" smtClean="0">
              <a:solidFill>
                <a:srgbClr val="7030A0"/>
              </a:solidFill>
            </a:endParaRPr>
          </a:p>
          <a:p>
            <a:r>
              <a:rPr lang="en-US" sz="2000" b="1" dirty="0" smtClean="0">
                <a:solidFill>
                  <a:srgbClr val="7030A0"/>
                </a:solidFill>
              </a:rPr>
              <a:t>I am the darker brother.</a:t>
            </a:r>
          </a:p>
          <a:p>
            <a:r>
              <a:rPr lang="en-US" sz="2000" b="1" dirty="0" smtClean="0">
                <a:solidFill>
                  <a:srgbClr val="7030A0"/>
                </a:solidFill>
              </a:rPr>
              <a:t>They send me to eat in the kitchen</a:t>
            </a:r>
          </a:p>
          <a:p>
            <a:r>
              <a:rPr lang="en-US" sz="2000" b="1" dirty="0" smtClean="0">
                <a:solidFill>
                  <a:srgbClr val="7030A0"/>
                </a:solidFill>
              </a:rPr>
              <a:t>When company comes,</a:t>
            </a:r>
          </a:p>
          <a:p>
            <a:r>
              <a:rPr lang="en-US" sz="2000" b="1" dirty="0" smtClean="0">
                <a:solidFill>
                  <a:srgbClr val="7030A0"/>
                </a:solidFill>
              </a:rPr>
              <a:t>But I laugh,</a:t>
            </a:r>
          </a:p>
          <a:p>
            <a:r>
              <a:rPr lang="en-US" sz="2000" b="1" dirty="0" smtClean="0">
                <a:solidFill>
                  <a:srgbClr val="7030A0"/>
                </a:solidFill>
              </a:rPr>
              <a:t>And eat well,</a:t>
            </a:r>
          </a:p>
          <a:p>
            <a:r>
              <a:rPr lang="en-US" sz="2000" b="1" dirty="0" smtClean="0">
                <a:solidFill>
                  <a:srgbClr val="7030A0"/>
                </a:solidFill>
              </a:rPr>
              <a:t>And grow strong.</a:t>
            </a:r>
          </a:p>
          <a:p>
            <a:endParaRPr lang="en-US" sz="2000" b="1" dirty="0" smtClean="0">
              <a:solidFill>
                <a:srgbClr val="7030A0"/>
              </a:solidFill>
            </a:endParaRPr>
          </a:p>
          <a:p>
            <a:r>
              <a:rPr lang="en-US" sz="2000" b="1" dirty="0" smtClean="0">
                <a:solidFill>
                  <a:srgbClr val="7030A0"/>
                </a:solidFill>
              </a:rPr>
              <a:t>Tomorrow,</a:t>
            </a:r>
          </a:p>
          <a:p>
            <a:r>
              <a:rPr lang="en-US" sz="2000" b="1" dirty="0" smtClean="0">
                <a:solidFill>
                  <a:srgbClr val="7030A0"/>
                </a:solidFill>
              </a:rPr>
              <a:t>I’ll be at the table</a:t>
            </a:r>
          </a:p>
          <a:p>
            <a:r>
              <a:rPr lang="en-US" sz="2000" b="1" dirty="0" smtClean="0">
                <a:solidFill>
                  <a:srgbClr val="7030A0"/>
                </a:solidFill>
              </a:rPr>
              <a:t>When company comes.</a:t>
            </a:r>
          </a:p>
          <a:p>
            <a:r>
              <a:rPr lang="en-US" sz="2000" b="1" dirty="0" smtClean="0">
                <a:solidFill>
                  <a:srgbClr val="7030A0"/>
                </a:solidFill>
              </a:rPr>
              <a:t>Nobody’ll dare</a:t>
            </a:r>
          </a:p>
          <a:p>
            <a:r>
              <a:rPr lang="en-US" sz="2000" b="1" dirty="0" smtClean="0">
                <a:solidFill>
                  <a:srgbClr val="7030A0"/>
                </a:solidFill>
              </a:rPr>
              <a:t>Say to me,</a:t>
            </a:r>
          </a:p>
          <a:p>
            <a:r>
              <a:rPr lang="en-US" sz="2000" b="1" dirty="0" smtClean="0">
                <a:solidFill>
                  <a:srgbClr val="7030A0"/>
                </a:solidFill>
              </a:rPr>
              <a:t>“Eat in the kitchen,”</a:t>
            </a:r>
          </a:p>
          <a:p>
            <a:r>
              <a:rPr lang="en-US" sz="2000" b="1" dirty="0" smtClean="0">
                <a:solidFill>
                  <a:srgbClr val="7030A0"/>
                </a:solidFill>
              </a:rPr>
              <a:t>Then.</a:t>
            </a:r>
          </a:p>
          <a:p>
            <a:endParaRPr lang="en-US" sz="2000" b="1" dirty="0" smtClean="0">
              <a:solidFill>
                <a:srgbClr val="7030A0"/>
              </a:solidFill>
            </a:endParaRPr>
          </a:p>
          <a:p>
            <a:r>
              <a:rPr lang="en-US" sz="2000" b="1" dirty="0" smtClean="0">
                <a:solidFill>
                  <a:srgbClr val="7030A0"/>
                </a:solidFill>
              </a:rPr>
              <a:t>Besides,</a:t>
            </a:r>
          </a:p>
          <a:p>
            <a:r>
              <a:rPr lang="en-US" sz="2000" b="1" dirty="0" smtClean="0">
                <a:solidFill>
                  <a:srgbClr val="7030A0"/>
                </a:solidFill>
              </a:rPr>
              <a:t>They’ll see how beautiful I am</a:t>
            </a:r>
          </a:p>
          <a:p>
            <a:r>
              <a:rPr lang="en-US" sz="2000" b="1" dirty="0" smtClean="0">
                <a:solidFill>
                  <a:srgbClr val="7030A0"/>
                </a:solidFill>
              </a:rPr>
              <a:t>And be ashamed—</a:t>
            </a:r>
          </a:p>
          <a:p>
            <a:endParaRPr lang="en-US" sz="2000" b="1" dirty="0" smtClean="0">
              <a:solidFill>
                <a:srgbClr val="7030A0"/>
              </a:solidFill>
            </a:endParaRPr>
          </a:p>
          <a:p>
            <a:r>
              <a:rPr lang="en-US" sz="2000" b="1" dirty="0" smtClean="0">
                <a:solidFill>
                  <a:srgbClr val="7030A0"/>
                </a:solidFill>
              </a:rPr>
              <a:t>I, too, am America.</a:t>
            </a:r>
            <a:endParaRPr lang="en-US" sz="2000" b="1" dirty="0">
              <a:solidFill>
                <a:srgbClr val="7030A0"/>
              </a:solidFill>
            </a:endParaRPr>
          </a:p>
        </p:txBody>
      </p:sp>
      <p:sp>
        <p:nvSpPr>
          <p:cNvPr id="3" name="TextBox 2"/>
          <p:cNvSpPr txBox="1"/>
          <p:nvPr/>
        </p:nvSpPr>
        <p:spPr>
          <a:xfrm>
            <a:off x="4375052" y="0"/>
            <a:ext cx="7816948" cy="6740307"/>
          </a:xfrm>
          <a:prstGeom prst="rect">
            <a:avLst/>
          </a:prstGeom>
          <a:noFill/>
        </p:spPr>
        <p:txBody>
          <a:bodyPr wrap="square" rtlCol="0">
            <a:spAutoFit/>
          </a:bodyPr>
          <a:lstStyle/>
          <a:p>
            <a:pPr algn="ctr"/>
            <a:r>
              <a:rPr lang="en-US" sz="2400" b="1" dirty="0" smtClean="0">
                <a:solidFill>
                  <a:srgbClr val="002060"/>
                </a:solidFill>
              </a:rPr>
              <a:t>Answer the following questions to help you understand and analyse the poem.</a:t>
            </a:r>
          </a:p>
          <a:p>
            <a:pPr algn="ctr"/>
            <a:endParaRPr lang="en-US" sz="2400" b="1" dirty="0" smtClean="0">
              <a:solidFill>
                <a:srgbClr val="002060"/>
              </a:solidFill>
            </a:endParaRPr>
          </a:p>
          <a:p>
            <a:pPr marL="457200" indent="-457200">
              <a:buFont typeface="+mj-lt"/>
              <a:buAutoNum type="arabicPeriod"/>
            </a:pPr>
            <a:r>
              <a:rPr lang="en-US" sz="2400" dirty="0" smtClean="0">
                <a:solidFill>
                  <a:srgbClr val="0070C0"/>
                </a:solidFill>
              </a:rPr>
              <a:t>Why do you think we are not given any specific information or hints about who the narrator is?</a:t>
            </a:r>
          </a:p>
          <a:p>
            <a:pPr marL="457200" indent="-457200">
              <a:buFont typeface="+mj-lt"/>
              <a:buAutoNum type="arabicPeriod"/>
            </a:pPr>
            <a:r>
              <a:rPr lang="en-US" sz="2400" dirty="0" smtClean="0">
                <a:solidFill>
                  <a:srgbClr val="0070C0"/>
                </a:solidFill>
              </a:rPr>
              <a:t>What do you think the effect of word ‘brother’ is here, and what could it suggest about the black community?</a:t>
            </a:r>
          </a:p>
          <a:p>
            <a:pPr marL="457200" indent="-457200">
              <a:buFont typeface="+mj-lt"/>
              <a:buAutoNum type="arabicPeriod"/>
            </a:pPr>
            <a:r>
              <a:rPr lang="en-US" sz="2400" dirty="0" smtClean="0">
                <a:solidFill>
                  <a:srgbClr val="0070C0"/>
                </a:solidFill>
              </a:rPr>
              <a:t>Who do you think ‘they’ is referring to? And why don’t you think he’s been more specific?</a:t>
            </a:r>
          </a:p>
          <a:p>
            <a:pPr marL="457200" indent="-457200">
              <a:buFont typeface="+mj-lt"/>
              <a:buAutoNum type="arabicPeriod"/>
            </a:pPr>
            <a:r>
              <a:rPr lang="en-US" sz="2400" dirty="0" smtClean="0">
                <a:solidFill>
                  <a:srgbClr val="0070C0"/>
                </a:solidFill>
              </a:rPr>
              <a:t>What do you think the stanza starting ‘Tomorrow’ is about? Is it literally what will happen the day after or does it represent something else?</a:t>
            </a:r>
          </a:p>
          <a:p>
            <a:pPr marL="457200" indent="-457200">
              <a:buFont typeface="+mj-lt"/>
              <a:buAutoNum type="arabicPeriod"/>
            </a:pPr>
            <a:r>
              <a:rPr lang="en-US" sz="2400" dirty="0" smtClean="0">
                <a:solidFill>
                  <a:srgbClr val="0070C0"/>
                </a:solidFill>
              </a:rPr>
              <a:t>What do you think the poem means by saying he is America (I, too, am America?)</a:t>
            </a:r>
          </a:p>
          <a:p>
            <a:pPr marL="457200" indent="-457200">
              <a:buFont typeface="+mj-lt"/>
              <a:buAutoNum type="arabicPeriod"/>
            </a:pPr>
            <a:r>
              <a:rPr lang="en-US" sz="2400" dirty="0" smtClean="0">
                <a:solidFill>
                  <a:srgbClr val="0070C0"/>
                </a:solidFill>
              </a:rPr>
              <a:t>What is the effect of the short lines? What could they represent?</a:t>
            </a:r>
          </a:p>
          <a:p>
            <a:pPr marL="457200" indent="-457200">
              <a:buFont typeface="+mj-lt"/>
              <a:buAutoNum type="arabicPeriod"/>
            </a:pPr>
            <a:r>
              <a:rPr lang="en-US" sz="2400" dirty="0" smtClean="0">
                <a:solidFill>
                  <a:srgbClr val="0070C0"/>
                </a:solidFill>
              </a:rPr>
              <a:t>How do you think a black person in 1925 would react to this poem?</a:t>
            </a:r>
            <a:endParaRPr lang="en-US" sz="2400" dirty="0">
              <a:solidFill>
                <a:srgbClr val="0070C0"/>
              </a:solidFill>
            </a:endParaRPr>
          </a:p>
        </p:txBody>
      </p:sp>
    </p:spTree>
    <p:extLst>
      <p:ext uri="{BB962C8B-B14F-4D97-AF65-F5344CB8AC3E}">
        <p14:creationId xmlns:p14="http://schemas.microsoft.com/office/powerpoint/2010/main" val="29922147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744" y="0"/>
            <a:ext cx="6963508" cy="1325563"/>
          </a:xfrm>
        </p:spPr>
        <p:txBody>
          <a:bodyPr/>
          <a:lstStyle/>
          <a:p>
            <a:r>
              <a:rPr lang="en-US" dirty="0" smtClean="0">
                <a:solidFill>
                  <a:srgbClr val="002060"/>
                </a:solidFill>
                <a:latin typeface="Bahnschrift SemiBold" panose="020B0502040204020203" pitchFamily="34" charset="0"/>
              </a:rPr>
              <a:t>Character analysis: Crooks</a:t>
            </a:r>
            <a:endParaRPr lang="en-US" dirty="0">
              <a:solidFill>
                <a:srgbClr val="002060"/>
              </a:solidFill>
              <a:latin typeface="Bahnschrift SemiBold" panose="020B0502040204020203" pitchFamily="34" charset="0"/>
            </a:endParaRPr>
          </a:p>
        </p:txBody>
      </p:sp>
      <p:sp>
        <p:nvSpPr>
          <p:cNvPr id="3" name="Content Placeholder 2"/>
          <p:cNvSpPr>
            <a:spLocks noGrp="1"/>
          </p:cNvSpPr>
          <p:nvPr>
            <p:ph idx="1"/>
          </p:nvPr>
        </p:nvSpPr>
        <p:spPr>
          <a:xfrm>
            <a:off x="317695" y="1325563"/>
            <a:ext cx="6125308" cy="4351338"/>
          </a:xfrm>
        </p:spPr>
        <p:txBody>
          <a:bodyPr/>
          <a:lstStyle/>
          <a:p>
            <a:r>
              <a:rPr lang="en-US" dirty="0" smtClean="0">
                <a:solidFill>
                  <a:srgbClr val="0070C0"/>
                </a:solidFill>
              </a:rPr>
              <a:t>Lives in a room on his own</a:t>
            </a:r>
          </a:p>
          <a:p>
            <a:r>
              <a:rPr lang="en-US" dirty="0" smtClean="0">
                <a:solidFill>
                  <a:srgbClr val="0070C0"/>
                </a:solidFill>
              </a:rPr>
              <a:t>Is referred to as ‘Stable buck’ and not his name</a:t>
            </a:r>
          </a:p>
          <a:p>
            <a:r>
              <a:rPr lang="en-US" dirty="0" smtClean="0">
                <a:solidFill>
                  <a:srgbClr val="0070C0"/>
                </a:solidFill>
              </a:rPr>
              <a:t>Or is referred to as ‘Crooks’ as a reference to an injury caused by being kicked by a horse</a:t>
            </a:r>
          </a:p>
          <a:p>
            <a:r>
              <a:rPr lang="en-US" dirty="0" smtClean="0">
                <a:solidFill>
                  <a:srgbClr val="0070C0"/>
                </a:solidFill>
              </a:rPr>
              <a:t>Is suspicious of other characters wanting to talk to him</a:t>
            </a:r>
          </a:p>
          <a:p>
            <a:r>
              <a:rPr lang="en-US" dirty="0" smtClean="0">
                <a:solidFill>
                  <a:srgbClr val="0070C0"/>
                </a:solidFill>
              </a:rPr>
              <a:t>Spends most of his time alone</a:t>
            </a:r>
            <a:endParaRPr lang="en-US" dirty="0">
              <a:solidFill>
                <a:srgbClr val="0070C0"/>
              </a:solidFill>
            </a:endParaRPr>
          </a:p>
        </p:txBody>
      </p:sp>
      <p:pic>
        <p:nvPicPr>
          <p:cNvPr id="4" name="Picture 3"/>
          <p:cNvPicPr>
            <a:picLocks noChangeAspect="1"/>
          </p:cNvPicPr>
          <p:nvPr/>
        </p:nvPicPr>
        <p:blipFill>
          <a:blip r:embed="rId2"/>
          <a:stretch>
            <a:fillRect/>
          </a:stretch>
        </p:blipFill>
        <p:spPr>
          <a:xfrm>
            <a:off x="7617050" y="0"/>
            <a:ext cx="4574950" cy="6858000"/>
          </a:xfrm>
          <a:prstGeom prst="rect">
            <a:avLst/>
          </a:prstGeom>
        </p:spPr>
      </p:pic>
    </p:spTree>
    <p:extLst>
      <p:ext uri="{BB962C8B-B14F-4D97-AF65-F5344CB8AC3E}">
        <p14:creationId xmlns:p14="http://schemas.microsoft.com/office/powerpoint/2010/main" val="10736463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4021" t="3118" r="2276" b="57517"/>
          <a:stretch/>
        </p:blipFill>
        <p:spPr>
          <a:xfrm>
            <a:off x="1631851" y="-5257"/>
            <a:ext cx="9093209" cy="3657602"/>
          </a:xfrm>
          <a:prstGeom prst="rect">
            <a:avLst/>
          </a:prstGeom>
        </p:spPr>
      </p:pic>
      <p:sp>
        <p:nvSpPr>
          <p:cNvPr id="6" name="Rectangle 5"/>
          <p:cNvSpPr/>
          <p:nvPr/>
        </p:nvSpPr>
        <p:spPr>
          <a:xfrm>
            <a:off x="1631850" y="-10512"/>
            <a:ext cx="9093209" cy="1828801"/>
          </a:xfrm>
          <a:prstGeom prst="rect">
            <a:avLst/>
          </a:prstGeom>
          <a:noFill/>
          <a:ln w="3492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1816450" y="1849820"/>
            <a:ext cx="536027" cy="346842"/>
          </a:xfrm>
          <a:prstGeom prst="rect">
            <a:avLst/>
          </a:prstGeom>
          <a:noFill/>
          <a:ln w="3492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Connector 8"/>
          <p:cNvCxnSpPr/>
          <p:nvPr/>
        </p:nvCxnSpPr>
        <p:spPr>
          <a:xfrm>
            <a:off x="3549868" y="2169578"/>
            <a:ext cx="2191407" cy="0"/>
          </a:xfrm>
          <a:prstGeom prst="line">
            <a:avLst/>
          </a:prstGeom>
          <a:ln w="3492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7600030" y="2169578"/>
            <a:ext cx="1881352" cy="0"/>
          </a:xfrm>
          <a:prstGeom prst="line">
            <a:avLst/>
          </a:prstGeom>
          <a:ln w="3492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644947" y="2515490"/>
            <a:ext cx="5728138" cy="5255"/>
          </a:xfrm>
          <a:prstGeom prst="line">
            <a:avLst/>
          </a:prstGeom>
          <a:ln w="34925">
            <a:solidFill>
              <a:srgbClr val="FF0066"/>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933385" y="2875875"/>
            <a:ext cx="1644868" cy="5255"/>
          </a:xfrm>
          <a:prstGeom prst="line">
            <a:avLst/>
          </a:prstGeom>
          <a:ln w="3492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149098" y="2890709"/>
            <a:ext cx="3048000" cy="0"/>
          </a:xfrm>
          <a:prstGeom prst="line">
            <a:avLst/>
          </a:prstGeom>
          <a:ln w="3492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338551" y="3232296"/>
            <a:ext cx="3200400" cy="36786"/>
          </a:xfrm>
          <a:prstGeom prst="line">
            <a:avLst/>
          </a:prstGeom>
          <a:ln w="3492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755819" y="3652345"/>
            <a:ext cx="2422635" cy="0"/>
          </a:xfrm>
          <a:prstGeom prst="line">
            <a:avLst/>
          </a:prstGeom>
          <a:ln w="34925">
            <a:solidFill>
              <a:srgbClr val="7030A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3683876"/>
            <a:ext cx="12191999" cy="3170099"/>
          </a:xfrm>
          <a:prstGeom prst="rect">
            <a:avLst/>
          </a:prstGeom>
          <a:noFill/>
        </p:spPr>
        <p:txBody>
          <a:bodyPr wrap="square" rtlCol="0">
            <a:spAutoFit/>
          </a:bodyPr>
          <a:lstStyle/>
          <a:p>
            <a:pPr marL="457200" indent="-457200">
              <a:buFont typeface="+mj-lt"/>
              <a:buAutoNum type="arabicPeriod"/>
            </a:pPr>
            <a:r>
              <a:rPr lang="en-US" sz="2000" dirty="0" smtClean="0">
                <a:solidFill>
                  <a:srgbClr val="0070C0"/>
                </a:solidFill>
              </a:rPr>
              <a:t>Crooks has a copy of the California civil code from 1905 even though it’s now the 1930s, why do you think he has such an old copy? Why do you think he would have a civil code book when he is treated so badly because of these rules?</a:t>
            </a:r>
          </a:p>
          <a:p>
            <a:pPr marL="457200" indent="-457200">
              <a:buFont typeface="+mj-lt"/>
              <a:buAutoNum type="arabicPeriod"/>
            </a:pPr>
            <a:r>
              <a:rPr lang="en-US" sz="2000" dirty="0" smtClean="0">
                <a:solidFill>
                  <a:srgbClr val="0070C0"/>
                </a:solidFill>
              </a:rPr>
              <a:t>What is the effect of having every item Crooks owns listed?</a:t>
            </a:r>
          </a:p>
          <a:p>
            <a:pPr marL="457200" indent="-457200">
              <a:buFont typeface="+mj-lt"/>
              <a:buAutoNum type="arabicPeriod"/>
            </a:pPr>
            <a:r>
              <a:rPr lang="en-US" sz="2000" dirty="0" smtClean="0">
                <a:solidFill>
                  <a:srgbClr val="0070C0"/>
                </a:solidFill>
              </a:rPr>
              <a:t>What does it suggest if Crooks’ books/ magazine are ‘tattered’, ‘battered’ and ‘dirty’?</a:t>
            </a:r>
          </a:p>
          <a:p>
            <a:pPr marL="457200" indent="-457200">
              <a:buFont typeface="+mj-lt"/>
              <a:buAutoNum type="arabicPeriod"/>
            </a:pPr>
            <a:r>
              <a:rPr lang="en-US" sz="2000" dirty="0" smtClean="0">
                <a:solidFill>
                  <a:srgbClr val="0070C0"/>
                </a:solidFill>
              </a:rPr>
              <a:t>Find a word which suggests Crooks doesn’t feel ownership of his room/ suggests black people don’t feel at home in their rooms?</a:t>
            </a:r>
          </a:p>
          <a:p>
            <a:pPr marL="457200" indent="-457200">
              <a:buFont typeface="+mj-lt"/>
              <a:buAutoNum type="arabicPeriod"/>
            </a:pPr>
            <a:r>
              <a:rPr lang="en-US" sz="2000" dirty="0" smtClean="0">
                <a:solidFill>
                  <a:srgbClr val="0070C0"/>
                </a:solidFill>
              </a:rPr>
              <a:t>What does it suggest if Crooks keeps his room ‘swept and fairly neat’?</a:t>
            </a:r>
          </a:p>
          <a:p>
            <a:pPr marL="457200" indent="-457200">
              <a:buFont typeface="+mj-lt"/>
              <a:buAutoNum type="arabicPeriod"/>
            </a:pPr>
            <a:r>
              <a:rPr lang="en-US" sz="2000" dirty="0" smtClean="0">
                <a:solidFill>
                  <a:srgbClr val="0070C0"/>
                </a:solidFill>
              </a:rPr>
              <a:t>Thinking about how black people were made to feel, why do you think Crooks is ‘proud’ and ‘aloof’?</a:t>
            </a:r>
          </a:p>
          <a:p>
            <a:pPr marL="457200" indent="-457200">
              <a:buFont typeface="+mj-lt"/>
              <a:buAutoNum type="arabicPeriod"/>
            </a:pPr>
            <a:r>
              <a:rPr lang="en-US" sz="2000" dirty="0" smtClean="0">
                <a:solidFill>
                  <a:srgbClr val="0070C0"/>
                </a:solidFill>
              </a:rPr>
              <a:t>What are your connotations of the word ‘glitter’ and why might Steinbeck have used it for Crooks?</a:t>
            </a:r>
            <a:endParaRPr lang="en-US" sz="2000" dirty="0">
              <a:solidFill>
                <a:srgbClr val="0070C0"/>
              </a:solidFill>
            </a:endParaRPr>
          </a:p>
        </p:txBody>
      </p:sp>
    </p:spTree>
    <p:extLst>
      <p:ext uri="{BB962C8B-B14F-4D97-AF65-F5344CB8AC3E}">
        <p14:creationId xmlns:p14="http://schemas.microsoft.com/office/powerpoint/2010/main" val="145079608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1085</TotalTime>
  <Words>589</Words>
  <Application>Microsoft Office PowerPoint</Application>
  <PresentationFormat>Widescreen</PresentationFormat>
  <Paragraphs>55</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Bahnschrift SemiBold</vt:lpstr>
      <vt:lpstr>Calibri</vt:lpstr>
      <vt:lpstr>Calibri Light</vt:lpstr>
      <vt:lpstr>Office Theme</vt:lpstr>
      <vt:lpstr>Chapter four</vt:lpstr>
      <vt:lpstr>Read chapter four</vt:lpstr>
      <vt:lpstr>Racism in 1930s America</vt:lpstr>
      <vt:lpstr>Poetry and Racism</vt:lpstr>
      <vt:lpstr>PowerPoint Presentation</vt:lpstr>
      <vt:lpstr>Character analysis: Crooks</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four</dc:title>
  <dc:creator>Jacqueline de Carles</dc:creator>
  <cp:lastModifiedBy>Jacqueline de Carles</cp:lastModifiedBy>
  <cp:revision>6</cp:revision>
  <dcterms:created xsi:type="dcterms:W3CDTF">2020-09-15T13:30:12Z</dcterms:created>
  <dcterms:modified xsi:type="dcterms:W3CDTF">2020-09-17T07:41:28Z</dcterms:modified>
</cp:coreProperties>
</file>