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DE59E7-65CB-41A7-AAA3-10E7365687F8}"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13D25-F365-4695-83A5-ACA7D1A184F8}" type="slidenum">
              <a:rPr lang="en-US" smtClean="0"/>
              <a:t>‹#›</a:t>
            </a:fld>
            <a:endParaRPr lang="en-US"/>
          </a:p>
        </p:txBody>
      </p:sp>
    </p:spTree>
    <p:extLst>
      <p:ext uri="{BB962C8B-B14F-4D97-AF65-F5344CB8AC3E}">
        <p14:creationId xmlns:p14="http://schemas.microsoft.com/office/powerpoint/2010/main" val="321414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E59E7-65CB-41A7-AAA3-10E7365687F8}"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13D25-F365-4695-83A5-ACA7D1A184F8}" type="slidenum">
              <a:rPr lang="en-US" smtClean="0"/>
              <a:t>‹#›</a:t>
            </a:fld>
            <a:endParaRPr lang="en-US"/>
          </a:p>
        </p:txBody>
      </p:sp>
    </p:spTree>
    <p:extLst>
      <p:ext uri="{BB962C8B-B14F-4D97-AF65-F5344CB8AC3E}">
        <p14:creationId xmlns:p14="http://schemas.microsoft.com/office/powerpoint/2010/main" val="3896102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E59E7-65CB-41A7-AAA3-10E7365687F8}"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13D25-F365-4695-83A5-ACA7D1A184F8}" type="slidenum">
              <a:rPr lang="en-US" smtClean="0"/>
              <a:t>‹#›</a:t>
            </a:fld>
            <a:endParaRPr lang="en-US"/>
          </a:p>
        </p:txBody>
      </p:sp>
    </p:spTree>
    <p:extLst>
      <p:ext uri="{BB962C8B-B14F-4D97-AF65-F5344CB8AC3E}">
        <p14:creationId xmlns:p14="http://schemas.microsoft.com/office/powerpoint/2010/main" val="291869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E59E7-65CB-41A7-AAA3-10E7365687F8}"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13D25-F365-4695-83A5-ACA7D1A184F8}" type="slidenum">
              <a:rPr lang="en-US" smtClean="0"/>
              <a:t>‹#›</a:t>
            </a:fld>
            <a:endParaRPr lang="en-US"/>
          </a:p>
        </p:txBody>
      </p:sp>
    </p:spTree>
    <p:extLst>
      <p:ext uri="{BB962C8B-B14F-4D97-AF65-F5344CB8AC3E}">
        <p14:creationId xmlns:p14="http://schemas.microsoft.com/office/powerpoint/2010/main" val="396030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DE59E7-65CB-41A7-AAA3-10E7365687F8}"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13D25-F365-4695-83A5-ACA7D1A184F8}" type="slidenum">
              <a:rPr lang="en-US" smtClean="0"/>
              <a:t>‹#›</a:t>
            </a:fld>
            <a:endParaRPr lang="en-US"/>
          </a:p>
        </p:txBody>
      </p:sp>
    </p:spTree>
    <p:extLst>
      <p:ext uri="{BB962C8B-B14F-4D97-AF65-F5344CB8AC3E}">
        <p14:creationId xmlns:p14="http://schemas.microsoft.com/office/powerpoint/2010/main" val="237171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DE59E7-65CB-41A7-AAA3-10E7365687F8}"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13D25-F365-4695-83A5-ACA7D1A184F8}" type="slidenum">
              <a:rPr lang="en-US" smtClean="0"/>
              <a:t>‹#›</a:t>
            </a:fld>
            <a:endParaRPr lang="en-US"/>
          </a:p>
        </p:txBody>
      </p:sp>
    </p:spTree>
    <p:extLst>
      <p:ext uri="{BB962C8B-B14F-4D97-AF65-F5344CB8AC3E}">
        <p14:creationId xmlns:p14="http://schemas.microsoft.com/office/powerpoint/2010/main" val="74137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DE59E7-65CB-41A7-AAA3-10E7365687F8}"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13D25-F365-4695-83A5-ACA7D1A184F8}" type="slidenum">
              <a:rPr lang="en-US" smtClean="0"/>
              <a:t>‹#›</a:t>
            </a:fld>
            <a:endParaRPr lang="en-US"/>
          </a:p>
        </p:txBody>
      </p:sp>
    </p:spTree>
    <p:extLst>
      <p:ext uri="{BB962C8B-B14F-4D97-AF65-F5344CB8AC3E}">
        <p14:creationId xmlns:p14="http://schemas.microsoft.com/office/powerpoint/2010/main" val="361814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DE59E7-65CB-41A7-AAA3-10E7365687F8}"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13D25-F365-4695-83A5-ACA7D1A184F8}" type="slidenum">
              <a:rPr lang="en-US" smtClean="0"/>
              <a:t>‹#›</a:t>
            </a:fld>
            <a:endParaRPr lang="en-US"/>
          </a:p>
        </p:txBody>
      </p:sp>
    </p:spTree>
    <p:extLst>
      <p:ext uri="{BB962C8B-B14F-4D97-AF65-F5344CB8AC3E}">
        <p14:creationId xmlns:p14="http://schemas.microsoft.com/office/powerpoint/2010/main" val="225774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E59E7-65CB-41A7-AAA3-10E7365687F8}"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13D25-F365-4695-83A5-ACA7D1A184F8}" type="slidenum">
              <a:rPr lang="en-US" smtClean="0"/>
              <a:t>‹#›</a:t>
            </a:fld>
            <a:endParaRPr lang="en-US"/>
          </a:p>
        </p:txBody>
      </p:sp>
    </p:spTree>
    <p:extLst>
      <p:ext uri="{BB962C8B-B14F-4D97-AF65-F5344CB8AC3E}">
        <p14:creationId xmlns:p14="http://schemas.microsoft.com/office/powerpoint/2010/main" val="416847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E59E7-65CB-41A7-AAA3-10E7365687F8}"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13D25-F365-4695-83A5-ACA7D1A184F8}" type="slidenum">
              <a:rPr lang="en-US" smtClean="0"/>
              <a:t>‹#›</a:t>
            </a:fld>
            <a:endParaRPr lang="en-US"/>
          </a:p>
        </p:txBody>
      </p:sp>
    </p:spTree>
    <p:extLst>
      <p:ext uri="{BB962C8B-B14F-4D97-AF65-F5344CB8AC3E}">
        <p14:creationId xmlns:p14="http://schemas.microsoft.com/office/powerpoint/2010/main" val="318903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E59E7-65CB-41A7-AAA3-10E7365687F8}"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13D25-F365-4695-83A5-ACA7D1A184F8}" type="slidenum">
              <a:rPr lang="en-US" smtClean="0"/>
              <a:t>‹#›</a:t>
            </a:fld>
            <a:endParaRPr lang="en-US"/>
          </a:p>
        </p:txBody>
      </p:sp>
    </p:spTree>
    <p:extLst>
      <p:ext uri="{BB962C8B-B14F-4D97-AF65-F5344CB8AC3E}">
        <p14:creationId xmlns:p14="http://schemas.microsoft.com/office/powerpoint/2010/main" val="47133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E59E7-65CB-41A7-AAA3-10E7365687F8}" type="datetimeFigureOut">
              <a:rPr lang="en-US" smtClean="0"/>
              <a:t>9/15/2020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13D25-F365-4695-83A5-ACA7D1A184F8}" type="slidenum">
              <a:rPr lang="en-US" smtClean="0"/>
              <a:t>‹#›</a:t>
            </a:fld>
            <a:endParaRPr lang="en-US"/>
          </a:p>
        </p:txBody>
      </p:sp>
    </p:spTree>
    <p:extLst>
      <p:ext uri="{BB962C8B-B14F-4D97-AF65-F5344CB8AC3E}">
        <p14:creationId xmlns:p14="http://schemas.microsoft.com/office/powerpoint/2010/main" val="2649401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giove.isti.cnr.it/demo/eread/Libri/sad/OfMiceAndMen.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youtube.com/watch?v=ebjzwMO0OY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875" y="4808483"/>
            <a:ext cx="9144000" cy="940183"/>
          </a:xfrm>
        </p:spPr>
        <p:txBody>
          <a:bodyPr/>
          <a:lstStyle/>
          <a:p>
            <a:r>
              <a:rPr lang="en-GB" dirty="0" smtClean="0">
                <a:solidFill>
                  <a:srgbClr val="002060"/>
                </a:solidFill>
                <a:latin typeface="Bahnschrift SemiBold" panose="020B0502040204020203" pitchFamily="34" charset="0"/>
              </a:rPr>
              <a:t>Chapter three</a:t>
            </a:r>
            <a:endParaRPr lang="en-GB" dirty="0">
              <a:solidFill>
                <a:srgbClr val="002060"/>
              </a:solidFill>
              <a:latin typeface="Bahnschrift SemiBold" panose="020B0502040204020203" pitchFamily="34" charset="0"/>
            </a:endParaRPr>
          </a:p>
        </p:txBody>
      </p:sp>
      <p:pic>
        <p:nvPicPr>
          <p:cNvPr id="3" name="Picture 2"/>
          <p:cNvPicPr>
            <a:picLocks noChangeAspect="1"/>
          </p:cNvPicPr>
          <p:nvPr/>
        </p:nvPicPr>
        <p:blipFill>
          <a:blip r:embed="rId2"/>
          <a:stretch>
            <a:fillRect/>
          </a:stretch>
        </p:blipFill>
        <p:spPr>
          <a:xfrm>
            <a:off x="3565634" y="0"/>
            <a:ext cx="4808483" cy="4808483"/>
          </a:xfrm>
          <a:prstGeom prst="rect">
            <a:avLst/>
          </a:prstGeom>
        </p:spPr>
      </p:pic>
      <p:sp>
        <p:nvSpPr>
          <p:cNvPr id="4" name="TextBox 3"/>
          <p:cNvSpPr txBox="1"/>
          <p:nvPr/>
        </p:nvSpPr>
        <p:spPr>
          <a:xfrm>
            <a:off x="2011680" y="5748666"/>
            <a:ext cx="8530195" cy="830997"/>
          </a:xfrm>
          <a:prstGeom prst="rect">
            <a:avLst/>
          </a:prstGeom>
          <a:noFill/>
        </p:spPr>
        <p:txBody>
          <a:bodyPr wrap="square" rtlCol="0">
            <a:spAutoFit/>
          </a:bodyPr>
          <a:lstStyle/>
          <a:p>
            <a:pPr algn="ctr"/>
            <a:r>
              <a:rPr lang="en-US" sz="2400" dirty="0" smtClean="0">
                <a:solidFill>
                  <a:srgbClr val="0070C0"/>
                </a:solidFill>
              </a:rPr>
              <a:t>The following slides contain enough work to fill one week of lessons. </a:t>
            </a:r>
            <a:endParaRPr lang="en-US" sz="2400" dirty="0">
              <a:solidFill>
                <a:srgbClr val="0070C0"/>
              </a:solidFill>
            </a:endParaRPr>
          </a:p>
        </p:txBody>
      </p:sp>
    </p:spTree>
    <p:extLst>
      <p:ext uri="{BB962C8B-B14F-4D97-AF65-F5344CB8AC3E}">
        <p14:creationId xmlns:p14="http://schemas.microsoft.com/office/powerpoint/2010/main" val="2538996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solidFill>
                  <a:srgbClr val="002060"/>
                </a:solidFill>
                <a:latin typeface="Bahnschrift SemiBold" panose="020B0502040204020203" pitchFamily="34" charset="0"/>
              </a:rPr>
              <a:t>Character analysis: Lennie</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207579" y="1385450"/>
            <a:ext cx="7217980" cy="3296909"/>
          </a:xfrm>
        </p:spPr>
        <p:txBody>
          <a:bodyPr/>
          <a:lstStyle/>
          <a:p>
            <a:r>
              <a:rPr lang="en-GB" dirty="0" smtClean="0">
                <a:solidFill>
                  <a:srgbClr val="0070C0"/>
                </a:solidFill>
              </a:rPr>
              <a:t>Lennie, like Candy, would be at the bottom of the social hierarchy.</a:t>
            </a:r>
            <a:endParaRPr lang="en-GB" dirty="0">
              <a:solidFill>
                <a:srgbClr val="0070C0"/>
              </a:solidFill>
            </a:endParaRPr>
          </a:p>
          <a:p>
            <a:r>
              <a:rPr lang="en-GB" dirty="0" smtClean="0">
                <a:solidFill>
                  <a:srgbClr val="7030A0"/>
                </a:solidFill>
              </a:rPr>
              <a:t>His mental disability would mean that he wouldn’t be able to have the same nomadic lifestyle that most ranch workers have.</a:t>
            </a:r>
          </a:p>
          <a:p>
            <a:r>
              <a:rPr lang="en-GB" dirty="0" smtClean="0">
                <a:solidFill>
                  <a:schemeClr val="accent6">
                    <a:lumMod val="75000"/>
                  </a:schemeClr>
                </a:solidFill>
              </a:rPr>
              <a:t>It would be unusual to have a situation like George and Lennie have.</a:t>
            </a:r>
          </a:p>
        </p:txBody>
      </p:sp>
      <p:pic>
        <p:nvPicPr>
          <p:cNvPr id="4" name="Picture 3"/>
          <p:cNvPicPr>
            <a:picLocks noChangeAspect="1"/>
          </p:cNvPicPr>
          <p:nvPr/>
        </p:nvPicPr>
        <p:blipFill>
          <a:blip r:embed="rId2"/>
          <a:stretch>
            <a:fillRect/>
          </a:stretch>
        </p:blipFill>
        <p:spPr>
          <a:xfrm>
            <a:off x="7620000" y="0"/>
            <a:ext cx="4572000" cy="6858000"/>
          </a:xfrm>
          <a:prstGeom prst="rect">
            <a:avLst/>
          </a:prstGeom>
        </p:spPr>
      </p:pic>
    </p:spTree>
    <p:extLst>
      <p:ext uri="{BB962C8B-B14F-4D97-AF65-F5344CB8AC3E}">
        <p14:creationId xmlns:p14="http://schemas.microsoft.com/office/powerpoint/2010/main" val="1960279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788276"/>
          </a:xfrm>
        </p:spPr>
        <p:txBody>
          <a:bodyPr/>
          <a:lstStyle/>
          <a:p>
            <a:r>
              <a:rPr lang="en-GB" dirty="0" smtClean="0">
                <a:solidFill>
                  <a:srgbClr val="002060"/>
                </a:solidFill>
                <a:latin typeface="Bahnschrift SemiBold" panose="020B0502040204020203" pitchFamily="34" charset="0"/>
              </a:rPr>
              <a:t>Character analysis: Lennie</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0" y="788276"/>
            <a:ext cx="7620000" cy="6069723"/>
          </a:xfrm>
        </p:spPr>
        <p:txBody>
          <a:bodyPr>
            <a:normAutofit fontScale="92500" lnSpcReduction="10000"/>
          </a:bodyPr>
          <a:lstStyle/>
          <a:p>
            <a:r>
              <a:rPr lang="en-GB" dirty="0" smtClean="0">
                <a:solidFill>
                  <a:srgbClr val="7030A0"/>
                </a:solidFill>
              </a:rPr>
              <a:t>‘Lennie looked blankly at him. “Huh?”’</a:t>
            </a:r>
          </a:p>
          <a:p>
            <a:endParaRPr lang="en-GB" dirty="0">
              <a:solidFill>
                <a:srgbClr val="7030A0"/>
              </a:solidFill>
            </a:endParaRPr>
          </a:p>
          <a:p>
            <a:r>
              <a:rPr lang="en-GB" dirty="0" smtClean="0">
                <a:solidFill>
                  <a:srgbClr val="7030A0"/>
                </a:solidFill>
              </a:rPr>
              <a:t>‘Lennie looked helplessly at George, and then he got up and tried to retreat.’</a:t>
            </a:r>
          </a:p>
          <a:p>
            <a:endParaRPr lang="en-GB" dirty="0">
              <a:solidFill>
                <a:srgbClr val="7030A0"/>
              </a:solidFill>
            </a:endParaRPr>
          </a:p>
          <a:p>
            <a:r>
              <a:rPr lang="en-GB" dirty="0" smtClean="0">
                <a:solidFill>
                  <a:srgbClr val="7030A0"/>
                </a:solidFill>
              </a:rPr>
              <a:t>‘Lennie gave a cry of terror’</a:t>
            </a:r>
          </a:p>
          <a:p>
            <a:endParaRPr lang="en-GB" dirty="0">
              <a:solidFill>
                <a:srgbClr val="7030A0"/>
              </a:solidFill>
            </a:endParaRPr>
          </a:p>
          <a:p>
            <a:r>
              <a:rPr lang="en-GB" dirty="0" smtClean="0">
                <a:solidFill>
                  <a:srgbClr val="7030A0"/>
                </a:solidFill>
              </a:rPr>
              <a:t>‘Lennie’s hands remained at his sides’</a:t>
            </a:r>
          </a:p>
          <a:p>
            <a:endParaRPr lang="en-GB" dirty="0" smtClean="0">
              <a:solidFill>
                <a:srgbClr val="7030A0"/>
              </a:solidFill>
            </a:endParaRPr>
          </a:p>
          <a:p>
            <a:r>
              <a:rPr lang="en-GB" dirty="0" smtClean="0">
                <a:solidFill>
                  <a:srgbClr val="7030A0"/>
                </a:solidFill>
              </a:rPr>
              <a:t>‘Lennie covered his face with his huge paws and bleated with terror’</a:t>
            </a:r>
          </a:p>
          <a:p>
            <a:endParaRPr lang="en-GB" dirty="0">
              <a:solidFill>
                <a:srgbClr val="7030A0"/>
              </a:solidFill>
            </a:endParaRPr>
          </a:p>
          <a:p>
            <a:r>
              <a:rPr lang="en-GB" dirty="0" smtClean="0">
                <a:solidFill>
                  <a:srgbClr val="7030A0"/>
                </a:solidFill>
              </a:rPr>
              <a:t>‘But Lennie watched in terror the flopping little man whom he held’</a:t>
            </a:r>
          </a:p>
        </p:txBody>
      </p:sp>
      <p:pic>
        <p:nvPicPr>
          <p:cNvPr id="4" name="Picture 3"/>
          <p:cNvPicPr>
            <a:picLocks noChangeAspect="1"/>
          </p:cNvPicPr>
          <p:nvPr/>
        </p:nvPicPr>
        <p:blipFill>
          <a:blip r:embed="rId2"/>
          <a:stretch>
            <a:fillRect/>
          </a:stretch>
        </p:blipFill>
        <p:spPr>
          <a:xfrm>
            <a:off x="7620000" y="0"/>
            <a:ext cx="4572000" cy="6858000"/>
          </a:xfrm>
          <a:prstGeom prst="rect">
            <a:avLst/>
          </a:prstGeom>
        </p:spPr>
      </p:pic>
      <p:sp>
        <p:nvSpPr>
          <p:cNvPr id="5" name="TextBox 4"/>
          <p:cNvSpPr txBox="1"/>
          <p:nvPr/>
        </p:nvSpPr>
        <p:spPr>
          <a:xfrm>
            <a:off x="5931876" y="2205233"/>
            <a:ext cx="3629465" cy="2246769"/>
          </a:xfrm>
          <a:prstGeom prst="rect">
            <a:avLst/>
          </a:prstGeom>
          <a:solidFill>
            <a:schemeClr val="bg1"/>
          </a:solidFill>
          <a:ln>
            <a:solidFill>
              <a:srgbClr val="00B050"/>
            </a:solidFill>
          </a:ln>
        </p:spPr>
        <p:txBody>
          <a:bodyPr wrap="square" rtlCol="0">
            <a:spAutoFit/>
          </a:bodyPr>
          <a:lstStyle/>
          <a:p>
            <a:pPr algn="ctr"/>
            <a:r>
              <a:rPr lang="en-US" sz="2000" dirty="0" smtClean="0">
                <a:solidFill>
                  <a:srgbClr val="00B050"/>
                </a:solidFill>
              </a:rPr>
              <a:t>Choose three of these quotes. Write them out and make notes around them like a spider diagram. Think about our connotations of words in the quote, any techniques and what the quotes tell us about Curley.</a:t>
            </a:r>
            <a:endParaRPr lang="en-US" sz="2000" dirty="0">
              <a:solidFill>
                <a:srgbClr val="00B050"/>
              </a:solidFill>
            </a:endParaRPr>
          </a:p>
        </p:txBody>
      </p:sp>
    </p:spTree>
    <p:extLst>
      <p:ext uri="{BB962C8B-B14F-4D97-AF65-F5344CB8AC3E}">
        <p14:creationId xmlns:p14="http://schemas.microsoft.com/office/powerpoint/2010/main" val="3234866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4359" y="567560"/>
            <a:ext cx="9144000" cy="5433354"/>
          </a:xfrm>
        </p:spPr>
        <p:txBody>
          <a:bodyPr>
            <a:normAutofit fontScale="90000"/>
          </a:bodyPr>
          <a:lstStyle/>
          <a:p>
            <a:r>
              <a:rPr lang="en-GB" dirty="0" smtClean="0">
                <a:solidFill>
                  <a:srgbClr val="002060"/>
                </a:solidFill>
                <a:latin typeface="Bahnschrift SemiBold" panose="020B0502040204020203" pitchFamily="34" charset="0"/>
              </a:rPr>
              <a:t>Deeper thinking:</a:t>
            </a:r>
            <a:br>
              <a:rPr lang="en-GB" dirty="0" smtClean="0">
                <a:solidFill>
                  <a:srgbClr val="002060"/>
                </a:solidFill>
                <a:latin typeface="Bahnschrift SemiBold" panose="020B0502040204020203" pitchFamily="34" charset="0"/>
              </a:rPr>
            </a:br>
            <a:r>
              <a:rPr lang="en-GB" dirty="0" smtClean="0"/>
              <a:t/>
            </a:r>
            <a:br>
              <a:rPr lang="en-GB" dirty="0" smtClean="0"/>
            </a:br>
            <a:r>
              <a:rPr lang="en-GB" dirty="0" smtClean="0">
                <a:solidFill>
                  <a:srgbClr val="0070C0"/>
                </a:solidFill>
              </a:rPr>
              <a:t>Both Curley and Lennie are described using animal qualities. </a:t>
            </a:r>
            <a:r>
              <a:rPr lang="en-GB" dirty="0" smtClean="0">
                <a:solidFill>
                  <a:srgbClr val="7030A0"/>
                </a:solidFill>
              </a:rPr>
              <a:t>Why do you think this is?</a:t>
            </a:r>
            <a:r>
              <a:rPr lang="en-GB" dirty="0" smtClean="0"/>
              <a:t/>
            </a:r>
            <a:br>
              <a:rPr lang="en-GB" dirty="0" smtClean="0"/>
            </a:br>
            <a:r>
              <a:rPr lang="en-GB" dirty="0" smtClean="0">
                <a:solidFill>
                  <a:srgbClr val="00B050"/>
                </a:solidFill>
              </a:rPr>
              <a:t>Can we relate this to the natural description at the beginning?</a:t>
            </a:r>
            <a:endParaRPr lang="en-GB" dirty="0">
              <a:solidFill>
                <a:srgbClr val="00B050"/>
              </a:solidFill>
            </a:endParaRPr>
          </a:p>
        </p:txBody>
      </p:sp>
    </p:spTree>
    <p:extLst>
      <p:ext uri="{BB962C8B-B14F-4D97-AF65-F5344CB8AC3E}">
        <p14:creationId xmlns:p14="http://schemas.microsoft.com/office/powerpoint/2010/main" val="2331325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32282" y="1265675"/>
            <a:ext cx="8327436" cy="5592325"/>
          </a:xfrm>
          <a:prstGeom prst="rect">
            <a:avLst/>
          </a:prstGeom>
        </p:spPr>
      </p:pic>
      <p:sp>
        <p:nvSpPr>
          <p:cNvPr id="2" name="Title 1"/>
          <p:cNvSpPr>
            <a:spLocks noGrp="1"/>
          </p:cNvSpPr>
          <p:nvPr>
            <p:ph type="title"/>
          </p:nvPr>
        </p:nvSpPr>
        <p:spPr>
          <a:xfrm>
            <a:off x="0" y="0"/>
            <a:ext cx="12192000" cy="1325563"/>
          </a:xfrm>
        </p:spPr>
        <p:txBody>
          <a:bodyPr/>
          <a:lstStyle/>
          <a:p>
            <a:pPr algn="ctr"/>
            <a:r>
              <a:rPr lang="en-GB" dirty="0">
                <a:solidFill>
                  <a:srgbClr val="002060"/>
                </a:solidFill>
                <a:latin typeface="Bahnschrift SemiBold" panose="020B0502040204020203" pitchFamily="34" charset="0"/>
              </a:rPr>
              <a:t>How </a:t>
            </a:r>
            <a:r>
              <a:rPr lang="en-GB" dirty="0" smtClean="0">
                <a:solidFill>
                  <a:srgbClr val="002060"/>
                </a:solidFill>
                <a:latin typeface="Bahnschrift SemiBold" panose="020B0502040204020203" pitchFamily="34" charset="0"/>
              </a:rPr>
              <a:t>has Steinbeck presented his characters within </a:t>
            </a:r>
            <a:r>
              <a:rPr lang="en-GB" dirty="0">
                <a:solidFill>
                  <a:srgbClr val="002060"/>
                </a:solidFill>
                <a:latin typeface="Bahnschrift SemiBold" panose="020B0502040204020203" pitchFamily="34" charset="0"/>
              </a:rPr>
              <a:t>the fight scene?</a:t>
            </a:r>
          </a:p>
        </p:txBody>
      </p:sp>
      <p:sp>
        <p:nvSpPr>
          <p:cNvPr id="6" name="TextBox 5"/>
          <p:cNvSpPr txBox="1"/>
          <p:nvPr/>
        </p:nvSpPr>
        <p:spPr>
          <a:xfrm>
            <a:off x="0" y="4549676"/>
            <a:ext cx="2546252" cy="2308324"/>
          </a:xfrm>
          <a:prstGeom prst="rect">
            <a:avLst/>
          </a:prstGeom>
          <a:solidFill>
            <a:schemeClr val="bg1"/>
          </a:solidFill>
          <a:ln>
            <a:solidFill>
              <a:srgbClr val="0070C0"/>
            </a:solidFill>
          </a:ln>
        </p:spPr>
        <p:txBody>
          <a:bodyPr wrap="square" rtlCol="0">
            <a:spAutoFit/>
          </a:bodyPr>
          <a:lstStyle/>
          <a:p>
            <a:pPr algn="ctr"/>
            <a:r>
              <a:rPr lang="en-GB" sz="2400" dirty="0" smtClean="0">
                <a:solidFill>
                  <a:srgbClr val="0070C0"/>
                </a:solidFill>
              </a:rPr>
              <a:t>Have a go at writin</a:t>
            </a:r>
            <a:r>
              <a:rPr lang="en-GB" sz="2400" dirty="0" smtClean="0">
                <a:solidFill>
                  <a:srgbClr val="0070C0"/>
                </a:solidFill>
              </a:rPr>
              <a:t>g a PEA paragraph for both Lennie and Curley using the guide on the next slide.</a:t>
            </a:r>
            <a:endParaRPr lang="en-GB" sz="2400" dirty="0">
              <a:solidFill>
                <a:srgbClr val="0070C0"/>
              </a:solidFill>
            </a:endParaRPr>
          </a:p>
        </p:txBody>
      </p:sp>
    </p:spTree>
    <p:extLst>
      <p:ext uri="{BB962C8B-B14F-4D97-AF65-F5344CB8AC3E}">
        <p14:creationId xmlns:p14="http://schemas.microsoft.com/office/powerpoint/2010/main" val="2931067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Bahnschrift SemiBold" panose="020B0502040204020203" pitchFamily="34" charset="0"/>
              </a:rPr>
              <a:t>How has Steinbeck presented his characters within the fight scene?</a:t>
            </a:r>
            <a:endParaRPr lang="en-US"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838200" y="1825624"/>
            <a:ext cx="10515600" cy="5032375"/>
          </a:xfrm>
        </p:spPr>
        <p:txBody>
          <a:bodyPr>
            <a:normAutofit fontScale="92500" lnSpcReduction="10000"/>
          </a:bodyPr>
          <a:lstStyle/>
          <a:p>
            <a:pPr marL="0" indent="0">
              <a:buNone/>
            </a:pPr>
            <a:r>
              <a:rPr lang="en-US" b="1" u="sng" dirty="0" smtClean="0">
                <a:solidFill>
                  <a:srgbClr val="C00000"/>
                </a:solidFill>
              </a:rPr>
              <a:t>POINT:</a:t>
            </a:r>
            <a:r>
              <a:rPr lang="en-US" dirty="0" smtClean="0">
                <a:solidFill>
                  <a:srgbClr val="C00000"/>
                </a:solidFill>
              </a:rPr>
              <a:t> Tell me how one of the characters has been presented 	 	  (aggressive? Timid? Provocative?)</a:t>
            </a:r>
          </a:p>
          <a:p>
            <a:pPr marL="0" indent="0">
              <a:buNone/>
            </a:pPr>
            <a:r>
              <a:rPr lang="en-US" i="1" dirty="0" smtClean="0">
                <a:solidFill>
                  <a:srgbClr val="7030A0"/>
                </a:solidFill>
              </a:rPr>
              <a:t>Steinbeck has presented ______ as a ________ character.</a:t>
            </a:r>
          </a:p>
          <a:p>
            <a:pPr marL="0" indent="0">
              <a:buNone/>
            </a:pPr>
            <a:r>
              <a:rPr lang="en-US" b="1" u="sng" dirty="0" smtClean="0">
                <a:solidFill>
                  <a:schemeClr val="accent2">
                    <a:lumMod val="75000"/>
                  </a:schemeClr>
                </a:solidFill>
              </a:rPr>
              <a:t>EVIDENCE:</a:t>
            </a:r>
            <a:r>
              <a:rPr lang="en-US" dirty="0" smtClean="0">
                <a:solidFill>
                  <a:schemeClr val="accent2">
                    <a:lumMod val="75000"/>
                  </a:schemeClr>
                </a:solidFill>
              </a:rPr>
              <a:t> Prove what you have just said with a quote from the chapter about that character.</a:t>
            </a:r>
          </a:p>
          <a:p>
            <a:pPr marL="0" indent="0">
              <a:buNone/>
            </a:pPr>
            <a:r>
              <a:rPr lang="en-US" i="1" dirty="0" smtClean="0">
                <a:solidFill>
                  <a:srgbClr val="7030A0"/>
                </a:solidFill>
              </a:rPr>
              <a:t>Evidence of this can be found in the line ‘…’</a:t>
            </a:r>
          </a:p>
          <a:p>
            <a:pPr marL="0" indent="0">
              <a:buNone/>
            </a:pPr>
            <a:r>
              <a:rPr lang="en-US" b="1" u="sng" dirty="0" smtClean="0">
                <a:solidFill>
                  <a:srgbClr val="00B050"/>
                </a:solidFill>
              </a:rPr>
              <a:t>ANALYSIS:</a:t>
            </a:r>
            <a:r>
              <a:rPr lang="en-US" dirty="0" smtClean="0">
                <a:solidFill>
                  <a:srgbClr val="00B050"/>
                </a:solidFill>
              </a:rPr>
              <a:t> Now you need to explain how that quote proves what you’ve said about the character, zooming in on key words and discussing what connotations/ associations readers would have of them.</a:t>
            </a:r>
          </a:p>
          <a:p>
            <a:pPr marL="0" indent="0">
              <a:buNone/>
            </a:pPr>
            <a:r>
              <a:rPr lang="en-US" dirty="0" smtClean="0">
                <a:solidFill>
                  <a:srgbClr val="00B050"/>
                </a:solidFill>
              </a:rPr>
              <a:t>Then try and add in why you think Steinbeck has made them like this, and how they fit into the time period.</a:t>
            </a:r>
          </a:p>
          <a:p>
            <a:pPr marL="0" indent="0">
              <a:buNone/>
            </a:pPr>
            <a:r>
              <a:rPr lang="en-US" b="1" u="sng" dirty="0" smtClean="0">
                <a:solidFill>
                  <a:srgbClr val="0070C0"/>
                </a:solidFill>
              </a:rPr>
              <a:t>COMPARISON CONNECTIVE</a:t>
            </a:r>
            <a:r>
              <a:rPr lang="en-US" b="1" dirty="0" smtClean="0">
                <a:solidFill>
                  <a:srgbClr val="0070C0"/>
                </a:solidFill>
              </a:rPr>
              <a:t> </a:t>
            </a:r>
            <a:r>
              <a:rPr lang="en-US" dirty="0" smtClean="0">
                <a:solidFill>
                  <a:srgbClr val="0070C0"/>
                </a:solidFill>
              </a:rPr>
              <a:t>and then use the same structure as above for a second character.</a:t>
            </a:r>
            <a:endParaRPr lang="en-US" dirty="0">
              <a:solidFill>
                <a:srgbClr val="0070C0"/>
              </a:solidFill>
            </a:endParaRPr>
          </a:p>
        </p:txBody>
      </p:sp>
    </p:spTree>
    <p:extLst>
      <p:ext uri="{BB962C8B-B14F-4D97-AF65-F5344CB8AC3E}">
        <p14:creationId xmlns:p14="http://schemas.microsoft.com/office/powerpoint/2010/main" val="224926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402599">
            <a:off x="10000648" y="702492"/>
            <a:ext cx="2469212" cy="1851909"/>
          </a:xfrm>
          <a:prstGeom prst="rect">
            <a:avLst/>
          </a:prstGeom>
        </p:spPr>
      </p:pic>
      <p:sp>
        <p:nvSpPr>
          <p:cNvPr id="5" name="Rectangle 4"/>
          <p:cNvSpPr/>
          <p:nvPr/>
        </p:nvSpPr>
        <p:spPr>
          <a:xfrm>
            <a:off x="0" y="982058"/>
            <a:ext cx="10137228" cy="5875942"/>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0" y="982059"/>
            <a:ext cx="10137228" cy="5875942"/>
          </a:xfrm>
        </p:spPr>
        <p:txBody>
          <a:bodyPr>
            <a:normAutofit/>
          </a:bodyPr>
          <a:lstStyle/>
          <a:p>
            <a:pPr marL="0" indent="0">
              <a:buNone/>
            </a:pPr>
            <a:r>
              <a:rPr lang="en-GB" sz="2600" b="1" dirty="0" smtClean="0">
                <a:solidFill>
                  <a:srgbClr val="7030A0"/>
                </a:solidFill>
              </a:rPr>
              <a:t>You will need to read through </a:t>
            </a:r>
            <a:r>
              <a:rPr lang="en-GB" sz="2600" b="1" dirty="0" smtClean="0">
                <a:solidFill>
                  <a:srgbClr val="7030A0"/>
                </a:solidFill>
              </a:rPr>
              <a:t>your PEA paragraphs </a:t>
            </a:r>
            <a:r>
              <a:rPr lang="en-GB" sz="2600" b="1" dirty="0" smtClean="0">
                <a:solidFill>
                  <a:srgbClr val="7030A0"/>
                </a:solidFill>
              </a:rPr>
              <a:t>and give them a WWW and a HTI.</a:t>
            </a:r>
          </a:p>
          <a:p>
            <a:pPr marL="0" indent="0">
              <a:buNone/>
            </a:pPr>
            <a:r>
              <a:rPr lang="en-GB" sz="2600" b="1" dirty="0">
                <a:solidFill>
                  <a:srgbClr val="7030A0"/>
                </a:solidFill>
              </a:rPr>
              <a:t> </a:t>
            </a:r>
            <a:r>
              <a:rPr lang="en-GB" sz="2600" b="1" dirty="0" smtClean="0">
                <a:solidFill>
                  <a:srgbClr val="7030A0"/>
                </a:solidFill>
              </a:rPr>
              <a:t>Use the below to help you.</a:t>
            </a:r>
          </a:p>
          <a:p>
            <a:pPr marL="0" indent="0">
              <a:buNone/>
            </a:pPr>
            <a:r>
              <a:rPr lang="en-GB" sz="2600" b="1" u="sng" dirty="0" smtClean="0">
                <a:solidFill>
                  <a:srgbClr val="7030A0"/>
                </a:solidFill>
              </a:rPr>
              <a:t>Have </a:t>
            </a:r>
            <a:r>
              <a:rPr lang="en-GB" sz="2600" b="1" u="sng" dirty="0" smtClean="0">
                <a:solidFill>
                  <a:srgbClr val="7030A0"/>
                </a:solidFill>
              </a:rPr>
              <a:t>you</a:t>
            </a:r>
            <a:r>
              <a:rPr lang="en-GB" sz="2600" b="1" u="sng" dirty="0" smtClean="0">
                <a:solidFill>
                  <a:srgbClr val="7030A0"/>
                </a:solidFill>
              </a:rPr>
              <a:t>:</a:t>
            </a:r>
            <a:endParaRPr lang="en-GB" sz="2600" b="1" u="sng" dirty="0" smtClean="0">
              <a:solidFill>
                <a:srgbClr val="7030A0"/>
              </a:solidFill>
            </a:endParaRPr>
          </a:p>
          <a:p>
            <a:pPr marL="0" indent="0">
              <a:buNone/>
            </a:pPr>
            <a:r>
              <a:rPr lang="en-GB" sz="2600" dirty="0" smtClean="0">
                <a:solidFill>
                  <a:srgbClr val="7030A0"/>
                </a:solidFill>
              </a:rPr>
              <a:t>Answered in full sentences</a:t>
            </a:r>
          </a:p>
          <a:p>
            <a:pPr marL="0" indent="0">
              <a:buNone/>
            </a:pPr>
            <a:r>
              <a:rPr lang="en-GB" sz="2600" dirty="0" smtClean="0">
                <a:solidFill>
                  <a:srgbClr val="7030A0"/>
                </a:solidFill>
              </a:rPr>
              <a:t>Used an appropriate quote</a:t>
            </a:r>
          </a:p>
          <a:p>
            <a:pPr marL="0" indent="0">
              <a:buNone/>
            </a:pPr>
            <a:r>
              <a:rPr lang="en-GB" sz="2600" dirty="0" smtClean="0">
                <a:solidFill>
                  <a:srgbClr val="7030A0"/>
                </a:solidFill>
              </a:rPr>
              <a:t>Linked all sentences together, preferably with a connective</a:t>
            </a:r>
          </a:p>
          <a:p>
            <a:pPr marL="0" indent="0">
              <a:buNone/>
            </a:pPr>
            <a:r>
              <a:rPr lang="en-GB" sz="2600" dirty="0" smtClean="0">
                <a:solidFill>
                  <a:srgbClr val="7030A0"/>
                </a:solidFill>
              </a:rPr>
              <a:t>Added thoughtful analysis on what the </a:t>
            </a:r>
            <a:r>
              <a:rPr lang="en-GB" sz="2600" dirty="0">
                <a:solidFill>
                  <a:srgbClr val="7030A0"/>
                </a:solidFill>
              </a:rPr>
              <a:t>q</a:t>
            </a:r>
            <a:r>
              <a:rPr lang="en-GB" sz="2600" dirty="0" smtClean="0">
                <a:solidFill>
                  <a:srgbClr val="7030A0"/>
                </a:solidFill>
              </a:rPr>
              <a:t>uote tells us about the character</a:t>
            </a:r>
          </a:p>
          <a:p>
            <a:pPr marL="0" indent="0">
              <a:buNone/>
            </a:pPr>
            <a:r>
              <a:rPr lang="en-GB" sz="2600" dirty="0" smtClean="0">
                <a:solidFill>
                  <a:srgbClr val="7030A0"/>
                </a:solidFill>
              </a:rPr>
              <a:t>Included information about the time period</a:t>
            </a:r>
          </a:p>
          <a:p>
            <a:pPr marL="0" indent="0">
              <a:buNone/>
            </a:pPr>
            <a:r>
              <a:rPr lang="en-GB" sz="2600" dirty="0" smtClean="0">
                <a:solidFill>
                  <a:srgbClr val="7030A0"/>
                </a:solidFill>
              </a:rPr>
              <a:t>Zoomed in on single words or phrases to look at connotations</a:t>
            </a:r>
          </a:p>
          <a:p>
            <a:pPr marL="0" indent="0">
              <a:buNone/>
            </a:pPr>
            <a:r>
              <a:rPr lang="en-GB" sz="2600" dirty="0" smtClean="0">
                <a:solidFill>
                  <a:srgbClr val="7030A0"/>
                </a:solidFill>
              </a:rPr>
              <a:t>Discussed affect on reader</a:t>
            </a:r>
          </a:p>
          <a:p>
            <a:pPr marL="0" indent="0">
              <a:buNone/>
            </a:pPr>
            <a:r>
              <a:rPr lang="en-GB" sz="2600" dirty="0" smtClean="0">
                <a:solidFill>
                  <a:srgbClr val="7030A0"/>
                </a:solidFill>
              </a:rPr>
              <a:t>Discussed writer’s intentions</a:t>
            </a:r>
          </a:p>
          <a:p>
            <a:pPr marL="0" indent="0">
              <a:buNone/>
            </a:pPr>
            <a:endParaRPr lang="en-GB" sz="2600" dirty="0" smtClean="0"/>
          </a:p>
        </p:txBody>
      </p:sp>
      <p:sp>
        <p:nvSpPr>
          <p:cNvPr id="4" name="Title 1"/>
          <p:cNvSpPr>
            <a:spLocks noGrp="1"/>
          </p:cNvSpPr>
          <p:nvPr>
            <p:ph type="title"/>
          </p:nvPr>
        </p:nvSpPr>
        <p:spPr>
          <a:xfrm>
            <a:off x="15765" y="0"/>
            <a:ext cx="11744049" cy="816522"/>
          </a:xfrm>
        </p:spPr>
        <p:txBody>
          <a:bodyPr>
            <a:normAutofit/>
          </a:bodyPr>
          <a:lstStyle/>
          <a:p>
            <a:r>
              <a:rPr lang="en-GB" dirty="0" smtClean="0">
                <a:solidFill>
                  <a:srgbClr val="7030A0"/>
                </a:solidFill>
                <a:latin typeface="Bahnschrift SemiBold" panose="020B0502040204020203" pitchFamily="34" charset="0"/>
              </a:rPr>
              <a:t>Quick self assessment</a:t>
            </a:r>
            <a:endParaRPr lang="en-GB" dirty="0">
              <a:solidFill>
                <a:srgbClr val="7030A0"/>
              </a:solidFill>
              <a:latin typeface="Bahnschrift SemiBold" panose="020B0502040204020203" pitchFamily="34" charset="0"/>
            </a:endParaRPr>
          </a:p>
        </p:txBody>
      </p:sp>
      <p:pic>
        <p:nvPicPr>
          <p:cNvPr id="7" name="Picture 6"/>
          <p:cNvPicPr>
            <a:picLocks noChangeAspect="1"/>
          </p:cNvPicPr>
          <p:nvPr/>
        </p:nvPicPr>
        <p:blipFill>
          <a:blip r:embed="rId3"/>
          <a:stretch>
            <a:fillRect/>
          </a:stretch>
        </p:blipFill>
        <p:spPr>
          <a:xfrm rot="21035209">
            <a:off x="10517405" y="2336700"/>
            <a:ext cx="1086014" cy="2001869"/>
          </a:xfrm>
          <a:prstGeom prst="rect">
            <a:avLst/>
          </a:prstGeom>
        </p:spPr>
      </p:pic>
      <p:pic>
        <p:nvPicPr>
          <p:cNvPr id="8" name="Picture 7"/>
          <p:cNvPicPr>
            <a:picLocks noChangeAspect="1"/>
          </p:cNvPicPr>
          <p:nvPr/>
        </p:nvPicPr>
        <p:blipFill>
          <a:blip r:embed="rId4"/>
          <a:stretch>
            <a:fillRect/>
          </a:stretch>
        </p:blipFill>
        <p:spPr>
          <a:xfrm rot="2876218">
            <a:off x="10531105" y="4580514"/>
            <a:ext cx="1408298" cy="2158171"/>
          </a:xfrm>
          <a:prstGeom prst="rect">
            <a:avLst/>
          </a:prstGeom>
        </p:spPr>
      </p:pic>
    </p:spTree>
    <p:extLst>
      <p:ext uri="{BB962C8B-B14F-4D97-AF65-F5344CB8AC3E}">
        <p14:creationId xmlns:p14="http://schemas.microsoft.com/office/powerpoint/2010/main" val="4148471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5500" y="3134428"/>
            <a:ext cx="9144000" cy="940183"/>
          </a:xfrm>
        </p:spPr>
        <p:txBody>
          <a:bodyPr/>
          <a:lstStyle/>
          <a:p>
            <a:r>
              <a:rPr lang="en-GB" dirty="0" smtClean="0">
                <a:solidFill>
                  <a:srgbClr val="002060"/>
                </a:solidFill>
                <a:latin typeface="Bahnschrift SemiBold" panose="020B0502040204020203" pitchFamily="34" charset="0"/>
              </a:rPr>
              <a:t>Read c</a:t>
            </a:r>
            <a:r>
              <a:rPr lang="en-GB" dirty="0" smtClean="0">
                <a:solidFill>
                  <a:srgbClr val="002060"/>
                </a:solidFill>
                <a:latin typeface="Bahnschrift SemiBold" panose="020B0502040204020203" pitchFamily="34" charset="0"/>
              </a:rPr>
              <a:t>hapter </a:t>
            </a:r>
            <a:r>
              <a:rPr lang="en-GB" dirty="0" smtClean="0">
                <a:solidFill>
                  <a:srgbClr val="002060"/>
                </a:solidFill>
                <a:latin typeface="Bahnschrift SemiBold" panose="020B0502040204020203" pitchFamily="34" charset="0"/>
              </a:rPr>
              <a:t>three</a:t>
            </a:r>
            <a:endParaRPr lang="en-GB" dirty="0">
              <a:solidFill>
                <a:srgbClr val="002060"/>
              </a:solidFill>
              <a:latin typeface="Bahnschrift SemiBold" panose="020B0502040204020203" pitchFamily="34" charset="0"/>
            </a:endParaRPr>
          </a:p>
        </p:txBody>
      </p:sp>
      <p:pic>
        <p:nvPicPr>
          <p:cNvPr id="3" name="Picture 2"/>
          <p:cNvPicPr>
            <a:picLocks noChangeAspect="1"/>
          </p:cNvPicPr>
          <p:nvPr/>
        </p:nvPicPr>
        <p:blipFill>
          <a:blip r:embed="rId2"/>
          <a:stretch>
            <a:fillRect/>
          </a:stretch>
        </p:blipFill>
        <p:spPr>
          <a:xfrm>
            <a:off x="4534970" y="126609"/>
            <a:ext cx="2869809" cy="2869809"/>
          </a:xfrm>
          <a:prstGeom prst="rect">
            <a:avLst/>
          </a:prstGeom>
        </p:spPr>
      </p:pic>
      <p:sp>
        <p:nvSpPr>
          <p:cNvPr id="4" name="TextBox 3"/>
          <p:cNvSpPr txBox="1"/>
          <p:nvPr/>
        </p:nvSpPr>
        <p:spPr>
          <a:xfrm>
            <a:off x="1735500" y="4754880"/>
            <a:ext cx="9434248" cy="1569660"/>
          </a:xfrm>
          <a:prstGeom prst="rect">
            <a:avLst/>
          </a:prstGeom>
          <a:noFill/>
        </p:spPr>
        <p:txBody>
          <a:bodyPr wrap="square" rtlCol="0">
            <a:spAutoFit/>
          </a:bodyPr>
          <a:lstStyle/>
          <a:p>
            <a:pPr algn="ctr"/>
            <a:r>
              <a:rPr lang="en-US" sz="2400" dirty="0" smtClean="0">
                <a:hlinkClick r:id="rId3"/>
              </a:rPr>
              <a:t>http://giove.isti.cnr.it/demo/eread/Libri/sad/OfMiceAndMen.pdf</a:t>
            </a:r>
            <a:endParaRPr lang="en-US" sz="2400" dirty="0" smtClean="0"/>
          </a:p>
          <a:p>
            <a:pPr algn="ctr"/>
            <a:r>
              <a:rPr lang="en-US" sz="2400" dirty="0" smtClean="0">
                <a:solidFill>
                  <a:srgbClr val="7030A0"/>
                </a:solidFill>
              </a:rPr>
              <a:t>Please find then link for the PDF of ‘Of Mice and Men’ above.</a:t>
            </a:r>
          </a:p>
          <a:p>
            <a:pPr algn="ctr"/>
            <a:r>
              <a:rPr lang="en-US" sz="2400" dirty="0" smtClean="0">
                <a:solidFill>
                  <a:srgbClr val="7030A0"/>
                </a:solidFill>
                <a:hlinkClick r:id="rId4"/>
              </a:rPr>
              <a:t>https://www.youtube.com/watch?v=ebjzwMO0OYc</a:t>
            </a:r>
            <a:endParaRPr lang="en-US" sz="2400" dirty="0" smtClean="0">
              <a:solidFill>
                <a:srgbClr val="7030A0"/>
              </a:solidFill>
            </a:endParaRPr>
          </a:p>
          <a:p>
            <a:pPr algn="ctr"/>
            <a:r>
              <a:rPr lang="en-US" sz="2400" dirty="0" smtClean="0">
                <a:solidFill>
                  <a:srgbClr val="7030A0"/>
                </a:solidFill>
              </a:rPr>
              <a:t>Please find the link for the audio version of Chapter 3 to read along to.</a:t>
            </a:r>
            <a:endParaRPr lang="en-US" sz="2400" dirty="0">
              <a:solidFill>
                <a:srgbClr val="7030A0"/>
              </a:solidFill>
            </a:endParaRPr>
          </a:p>
        </p:txBody>
      </p:sp>
    </p:spTree>
    <p:extLst>
      <p:ext uri="{BB962C8B-B14F-4D97-AF65-F5344CB8AC3E}">
        <p14:creationId xmlns:p14="http://schemas.microsoft.com/office/powerpoint/2010/main" val="2451279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93228"/>
          </a:xfrm>
        </p:spPr>
        <p:txBody>
          <a:bodyPr/>
          <a:lstStyle/>
          <a:p>
            <a:r>
              <a:rPr lang="en-GB" dirty="0" smtClean="0">
                <a:solidFill>
                  <a:srgbClr val="002060"/>
                </a:solidFill>
                <a:latin typeface="Bahnschrift SemiBold" panose="020B0502040204020203" pitchFamily="34" charset="0"/>
              </a:rPr>
              <a:t>Character analysis: Candy</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287390" y="1212358"/>
            <a:ext cx="7051459" cy="5426512"/>
          </a:xfrm>
        </p:spPr>
        <p:txBody>
          <a:bodyPr>
            <a:normAutofit/>
          </a:bodyPr>
          <a:lstStyle/>
          <a:p>
            <a:r>
              <a:rPr lang="en-GB" sz="3200" dirty="0" smtClean="0">
                <a:solidFill>
                  <a:srgbClr val="0070C0"/>
                </a:solidFill>
              </a:rPr>
              <a:t>Candy would be considered to be at the bottom of the social hierarchy in 1920s/30s America.</a:t>
            </a:r>
          </a:p>
          <a:p>
            <a:r>
              <a:rPr lang="en-GB" sz="3200" dirty="0" smtClean="0">
                <a:solidFill>
                  <a:srgbClr val="0070C0"/>
                </a:solidFill>
              </a:rPr>
              <a:t>This is because he has lost one hand, so would be considered to have a physical disability, he is unskilled and he is old.</a:t>
            </a:r>
          </a:p>
          <a:p>
            <a:r>
              <a:rPr lang="en-GB" sz="3200" dirty="0" smtClean="0">
                <a:solidFill>
                  <a:srgbClr val="0070C0"/>
                </a:solidFill>
              </a:rPr>
              <a:t>He does not have much use on the ranch and is only still there due to his accident.  </a:t>
            </a:r>
            <a:endParaRPr lang="en-GB" sz="3200" dirty="0">
              <a:solidFill>
                <a:srgbClr val="0070C0"/>
              </a:solidFill>
            </a:endParaRPr>
          </a:p>
        </p:txBody>
      </p:sp>
      <p:pic>
        <p:nvPicPr>
          <p:cNvPr id="4" name="Picture 3"/>
          <p:cNvPicPr>
            <a:picLocks noChangeAspect="1"/>
          </p:cNvPicPr>
          <p:nvPr/>
        </p:nvPicPr>
        <p:blipFill>
          <a:blip r:embed="rId2"/>
          <a:stretch>
            <a:fillRect/>
          </a:stretch>
        </p:blipFill>
        <p:spPr>
          <a:xfrm>
            <a:off x="7626239" y="9358"/>
            <a:ext cx="4565761" cy="6848642"/>
          </a:xfrm>
          <a:prstGeom prst="rect">
            <a:avLst/>
          </a:prstGeom>
        </p:spPr>
      </p:pic>
    </p:spTree>
    <p:extLst>
      <p:ext uri="{BB962C8B-B14F-4D97-AF65-F5344CB8AC3E}">
        <p14:creationId xmlns:p14="http://schemas.microsoft.com/office/powerpoint/2010/main" val="1162305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368437" y="2771142"/>
            <a:ext cx="3527866" cy="1694384"/>
          </a:xfrm>
          <a:prstGeom prst="ellipse">
            <a:avLst/>
          </a:prstGeom>
          <a:solidFill>
            <a:schemeClr val="bg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0"/>
            <a:ext cx="10515600" cy="993228"/>
          </a:xfrm>
        </p:spPr>
        <p:txBody>
          <a:bodyPr/>
          <a:lstStyle/>
          <a:p>
            <a:r>
              <a:rPr lang="en-GB" dirty="0" smtClean="0">
                <a:solidFill>
                  <a:srgbClr val="002060"/>
                </a:solidFill>
                <a:latin typeface="Bahnschrift SemiBold" panose="020B0502040204020203" pitchFamily="34" charset="0"/>
              </a:rPr>
              <a:t>Candy’s dog and metaphor</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31531" y="864133"/>
            <a:ext cx="7874512" cy="1774629"/>
          </a:xfrm>
        </p:spPr>
        <p:txBody>
          <a:bodyPr>
            <a:normAutofit/>
          </a:bodyPr>
          <a:lstStyle/>
          <a:p>
            <a:pPr marL="0" indent="0" algn="ctr">
              <a:buNone/>
            </a:pPr>
            <a:r>
              <a:rPr lang="en-GB" dirty="0" smtClean="0">
                <a:solidFill>
                  <a:srgbClr val="0070C0"/>
                </a:solidFill>
              </a:rPr>
              <a:t>Candy's dog could be considered to be a metaphor for Candy himself and other people like him. Why do you think this is</a:t>
            </a:r>
            <a:r>
              <a:rPr lang="en-GB" dirty="0" smtClean="0">
                <a:solidFill>
                  <a:srgbClr val="0070C0"/>
                </a:solidFill>
              </a:rPr>
              <a:t>? Create a spider diagram like the one below to note ideas down. </a:t>
            </a:r>
            <a:endParaRPr lang="en-GB" dirty="0">
              <a:solidFill>
                <a:srgbClr val="0070C0"/>
              </a:solidFill>
            </a:endParaRPr>
          </a:p>
        </p:txBody>
      </p:sp>
      <p:pic>
        <p:nvPicPr>
          <p:cNvPr id="5" name="Picture 4"/>
          <p:cNvPicPr>
            <a:picLocks noChangeAspect="1"/>
          </p:cNvPicPr>
          <p:nvPr/>
        </p:nvPicPr>
        <p:blipFill rotWithShape="1">
          <a:blip r:embed="rId2"/>
          <a:srcRect l="36336" r="8319"/>
          <a:stretch/>
        </p:blipFill>
        <p:spPr>
          <a:xfrm>
            <a:off x="8108731" y="864133"/>
            <a:ext cx="4083269" cy="4150051"/>
          </a:xfrm>
          <a:prstGeom prst="rect">
            <a:avLst/>
          </a:prstGeom>
        </p:spPr>
      </p:pic>
      <p:sp>
        <p:nvSpPr>
          <p:cNvPr id="6" name="TextBox 5"/>
          <p:cNvSpPr txBox="1"/>
          <p:nvPr/>
        </p:nvSpPr>
        <p:spPr>
          <a:xfrm>
            <a:off x="2603115" y="2948152"/>
            <a:ext cx="3105807" cy="1384995"/>
          </a:xfrm>
          <a:prstGeom prst="rect">
            <a:avLst/>
          </a:prstGeom>
          <a:noFill/>
        </p:spPr>
        <p:txBody>
          <a:bodyPr wrap="square" rtlCol="0">
            <a:spAutoFit/>
          </a:bodyPr>
          <a:lstStyle/>
          <a:p>
            <a:pPr algn="ctr"/>
            <a:r>
              <a:rPr lang="en-GB" sz="2800" b="1" dirty="0" smtClean="0">
                <a:solidFill>
                  <a:srgbClr val="7030A0"/>
                </a:solidFill>
              </a:rPr>
              <a:t>Similarities between Candy and his dog</a:t>
            </a:r>
            <a:endParaRPr lang="en-GB" sz="2800" b="1" dirty="0">
              <a:solidFill>
                <a:srgbClr val="7030A0"/>
              </a:solidFill>
            </a:endParaRPr>
          </a:p>
        </p:txBody>
      </p:sp>
      <p:sp>
        <p:nvSpPr>
          <p:cNvPr id="8" name="TextBox 7"/>
          <p:cNvSpPr txBox="1"/>
          <p:nvPr/>
        </p:nvSpPr>
        <p:spPr>
          <a:xfrm>
            <a:off x="0" y="4723714"/>
            <a:ext cx="7662041" cy="954107"/>
          </a:xfrm>
          <a:prstGeom prst="rect">
            <a:avLst/>
          </a:prstGeom>
          <a:noFill/>
        </p:spPr>
        <p:txBody>
          <a:bodyPr wrap="square" rtlCol="0">
            <a:spAutoFit/>
          </a:bodyPr>
          <a:lstStyle/>
          <a:p>
            <a:pPr algn="ctr"/>
            <a:r>
              <a:rPr lang="en-GB" sz="2800" dirty="0" smtClean="0">
                <a:solidFill>
                  <a:srgbClr val="0070C0"/>
                </a:solidFill>
              </a:rPr>
              <a:t>Now let’s look at what happens to Candy’s dog and think about what Steinbeck could be suggesting…</a:t>
            </a:r>
            <a:endParaRPr lang="en-GB" sz="2800" dirty="0">
              <a:solidFill>
                <a:srgbClr val="0070C0"/>
              </a:solidFill>
            </a:endParaRPr>
          </a:p>
        </p:txBody>
      </p:sp>
      <p:sp>
        <p:nvSpPr>
          <p:cNvPr id="9" name="TextBox 8"/>
          <p:cNvSpPr txBox="1"/>
          <p:nvPr/>
        </p:nvSpPr>
        <p:spPr>
          <a:xfrm>
            <a:off x="31531" y="5771421"/>
            <a:ext cx="11839904" cy="954107"/>
          </a:xfrm>
          <a:prstGeom prst="rect">
            <a:avLst/>
          </a:prstGeom>
          <a:noFill/>
        </p:spPr>
        <p:txBody>
          <a:bodyPr wrap="square" rtlCol="0">
            <a:spAutoFit/>
          </a:bodyPr>
          <a:lstStyle/>
          <a:p>
            <a:r>
              <a:rPr lang="en-GB" sz="2800" b="1" dirty="0" smtClean="0">
                <a:solidFill>
                  <a:srgbClr val="C00000"/>
                </a:solidFill>
              </a:rPr>
              <a:t>Steinbeck has used Candy’s dog as a metaphor to represent…. He could have done this because…. As a reader this makes me feel…</a:t>
            </a:r>
            <a:endParaRPr lang="en-GB" sz="2800" b="1" dirty="0">
              <a:solidFill>
                <a:srgbClr val="C00000"/>
              </a:solidFill>
            </a:endParaRPr>
          </a:p>
        </p:txBody>
      </p:sp>
    </p:spTree>
    <p:extLst>
      <p:ext uri="{BB962C8B-B14F-4D97-AF65-F5344CB8AC3E}">
        <p14:creationId xmlns:p14="http://schemas.microsoft.com/office/powerpoint/2010/main" val="108539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740" y="110359"/>
            <a:ext cx="8229600" cy="764704"/>
          </a:xfrm>
        </p:spPr>
        <p:txBody>
          <a:bodyPr/>
          <a:lstStyle/>
          <a:p>
            <a:r>
              <a:rPr lang="en-GB" dirty="0" smtClean="0">
                <a:solidFill>
                  <a:srgbClr val="002060"/>
                </a:solidFill>
                <a:latin typeface="Bahnschrift SemiBold" panose="020B0502040204020203" pitchFamily="34" charset="0"/>
              </a:rPr>
              <a:t>The Fight: Zooming in</a:t>
            </a:r>
            <a:endParaRPr lang="en-GB" dirty="0">
              <a:solidFill>
                <a:srgbClr val="002060"/>
              </a:solidFill>
              <a:latin typeface="Bahnschrift SemiBold" panose="020B0502040204020203" pitchFamily="34" charset="0"/>
            </a:endParaRPr>
          </a:p>
        </p:txBody>
      </p:sp>
      <p:graphicFrame>
        <p:nvGraphicFramePr>
          <p:cNvPr id="6" name="Table 5"/>
          <p:cNvGraphicFramePr>
            <a:graphicFrameLocks noGrp="1"/>
          </p:cNvGraphicFramePr>
          <p:nvPr>
            <p:extLst/>
          </p:nvPr>
        </p:nvGraphicFramePr>
        <p:xfrm>
          <a:off x="0" y="950392"/>
          <a:ext cx="12192000" cy="5692482"/>
        </p:xfrm>
        <a:graphic>
          <a:graphicData uri="http://schemas.openxmlformats.org/drawingml/2006/table">
            <a:tbl>
              <a:tblPr firstRow="1" bandRow="1">
                <a:tableStyleId>{5C22544A-7EE6-4342-B048-85BDC9FD1C3A}</a:tableStyleId>
              </a:tblPr>
              <a:tblGrid>
                <a:gridCol w="4064000"/>
                <a:gridCol w="4064000"/>
                <a:gridCol w="4064000"/>
              </a:tblGrid>
              <a:tr h="480402">
                <a:tc>
                  <a:txBody>
                    <a:bodyPr/>
                    <a:lstStyle/>
                    <a:p>
                      <a:r>
                        <a:rPr lang="en-GB" sz="2400" dirty="0" smtClean="0">
                          <a:solidFill>
                            <a:schemeClr val="accent6">
                              <a:lumMod val="75000"/>
                            </a:schemeClr>
                          </a:solidFill>
                        </a:rPr>
                        <a:t>Challenge:</a:t>
                      </a:r>
                      <a:endParaRPr lang="en-GB" sz="2400"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GB" sz="2400" dirty="0" smtClean="0">
                          <a:solidFill>
                            <a:schemeClr val="accent2">
                              <a:lumMod val="75000"/>
                            </a:schemeClr>
                          </a:solidFill>
                        </a:rPr>
                        <a:t>Super Challenge:</a:t>
                      </a:r>
                      <a:endParaRPr lang="en-GB" sz="2400" dirty="0">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2400" dirty="0" smtClean="0">
                          <a:solidFill>
                            <a:srgbClr val="C00000"/>
                          </a:solidFill>
                        </a:rPr>
                        <a:t>Mega</a:t>
                      </a:r>
                      <a:r>
                        <a:rPr lang="en-GB" sz="2400" baseline="0" dirty="0" smtClean="0">
                          <a:solidFill>
                            <a:srgbClr val="C00000"/>
                          </a:solidFill>
                        </a:rPr>
                        <a:t> Challenge:</a:t>
                      </a:r>
                      <a:endParaRPr lang="en-GB"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323620">
                <a:tc>
                  <a:txBody>
                    <a:bodyPr/>
                    <a:lstStyle/>
                    <a:p>
                      <a:pPr marL="285750" indent="-285750">
                        <a:buFont typeface="Wingdings" panose="05000000000000000000" pitchFamily="2" charset="2"/>
                        <a:buChar char="Ø"/>
                      </a:pPr>
                      <a:r>
                        <a:rPr lang="en-GB" sz="3200" dirty="0" smtClean="0">
                          <a:solidFill>
                            <a:schemeClr val="accent6">
                              <a:lumMod val="75000"/>
                            </a:schemeClr>
                          </a:solidFill>
                        </a:rPr>
                        <a:t>Skim through the description of the fight. Find between 5 and 10 violent verbs, and look at the character they are written about</a:t>
                      </a:r>
                      <a:r>
                        <a:rPr lang="en-GB" sz="3200" baseline="0" dirty="0" smtClean="0">
                          <a:solidFill>
                            <a:schemeClr val="accent6">
                              <a:lumMod val="75000"/>
                            </a:schemeClr>
                          </a:solidFill>
                        </a:rPr>
                        <a:t> – make a note of who in the margins.</a:t>
                      </a:r>
                      <a:endParaRPr lang="en-GB" sz="3200"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400" dirty="0" smtClean="0">
                          <a:solidFill>
                            <a:schemeClr val="accent2">
                              <a:lumMod val="75000"/>
                            </a:schemeClr>
                          </a:solidFill>
                        </a:rPr>
                        <a:t>Skim through the description of the fight. Find between 5 and 10 violent verbs, and look at the character they are written about.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400" dirty="0" smtClean="0">
                          <a:solidFill>
                            <a:schemeClr val="accent2">
                              <a:lumMod val="75000"/>
                            </a:schemeClr>
                          </a:solidFill>
                        </a:rPr>
                        <a:t>Why has</a:t>
                      </a:r>
                      <a:r>
                        <a:rPr lang="en-GB" sz="2400" baseline="0" dirty="0" smtClean="0">
                          <a:solidFill>
                            <a:schemeClr val="accent2">
                              <a:lumMod val="75000"/>
                            </a:schemeClr>
                          </a:solidFill>
                        </a:rPr>
                        <a:t> the character with the most got the most, and why has the character with the least got the least?</a:t>
                      </a:r>
                      <a:r>
                        <a:rPr lang="en-GB" sz="2400" i="1" baseline="0" dirty="0" smtClean="0">
                          <a:solidFill>
                            <a:schemeClr val="accent2">
                              <a:lumMod val="75000"/>
                            </a:schemeClr>
                          </a:solidFill>
                        </a:rPr>
                        <a:t> (_____ has the most violent words used to describe him because… _____ has the least because…)</a:t>
                      </a:r>
                      <a:endParaRPr lang="en-GB" sz="2400" i="1" dirty="0" smtClean="0">
                        <a:solidFill>
                          <a:schemeClr val="accent2">
                            <a:lumMod val="75000"/>
                          </a:schemeClr>
                        </a:solidFill>
                      </a:endParaRPr>
                    </a:p>
                    <a:p>
                      <a:pPr marL="285750" indent="-285750">
                        <a:buFont typeface="Wingdings" panose="05000000000000000000" pitchFamily="2" charset="2"/>
                        <a:buChar char="Ø"/>
                      </a:pPr>
                      <a:endParaRPr lang="en-GB" sz="2400" dirty="0">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42900" indent="-342900">
                        <a:buFont typeface="Wingdings" panose="05000000000000000000" pitchFamily="2" charset="2"/>
                        <a:buChar char="Ø"/>
                      </a:pPr>
                      <a:r>
                        <a:rPr lang="en-GB" sz="2400" dirty="0" smtClean="0">
                          <a:solidFill>
                            <a:srgbClr val="C00000"/>
                          </a:solidFill>
                        </a:rPr>
                        <a:t>Skim through the description of the fight. Find between 5 and 10 violent verbs, and look at the character they are written about. Who has the most? Why?</a:t>
                      </a:r>
                    </a:p>
                    <a:p>
                      <a:pPr marL="342900" indent="-342900">
                        <a:buFont typeface="Wingdings" panose="05000000000000000000" pitchFamily="2" charset="2"/>
                        <a:buChar char="Ø"/>
                      </a:pPr>
                      <a:r>
                        <a:rPr lang="en-GB" sz="2400" dirty="0" smtClean="0">
                          <a:solidFill>
                            <a:srgbClr val="C00000"/>
                          </a:solidFill>
                        </a:rPr>
                        <a:t>What are your opinions of the characters following the fight?</a:t>
                      </a:r>
                    </a:p>
                    <a:p>
                      <a:endParaRPr lang="en-GB"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4" name="Rectangle 3"/>
          <p:cNvSpPr/>
          <p:nvPr/>
        </p:nvSpPr>
        <p:spPr>
          <a:xfrm>
            <a:off x="8297917" y="5903893"/>
            <a:ext cx="3894083" cy="954107"/>
          </a:xfrm>
          <a:prstGeom prst="rect">
            <a:avLst/>
          </a:prstGeom>
          <a:solidFill>
            <a:schemeClr val="bg1"/>
          </a:solidFill>
          <a:ln>
            <a:solidFill>
              <a:srgbClr val="7030A0"/>
            </a:solidFill>
          </a:ln>
        </p:spPr>
        <p:txBody>
          <a:bodyPr wrap="square">
            <a:spAutoFit/>
          </a:bodyPr>
          <a:lstStyle/>
          <a:p>
            <a:pPr algn="ctr"/>
            <a:r>
              <a:rPr lang="en-GB" sz="2000" b="1" dirty="0" smtClean="0">
                <a:solidFill>
                  <a:srgbClr val="7030A0"/>
                </a:solidFill>
              </a:rPr>
              <a:t>What are we working towards? </a:t>
            </a:r>
          </a:p>
          <a:p>
            <a:pPr algn="ctr"/>
            <a:r>
              <a:rPr lang="en-GB" dirty="0" smtClean="0">
                <a:solidFill>
                  <a:srgbClr val="7030A0"/>
                </a:solidFill>
              </a:rPr>
              <a:t>PEA: How </a:t>
            </a:r>
            <a:r>
              <a:rPr lang="en-GB" dirty="0">
                <a:solidFill>
                  <a:srgbClr val="7030A0"/>
                </a:solidFill>
              </a:rPr>
              <a:t>are characters presented within the fight scene?</a:t>
            </a:r>
          </a:p>
        </p:txBody>
      </p:sp>
    </p:spTree>
    <p:extLst>
      <p:ext uri="{BB962C8B-B14F-4D97-AF65-F5344CB8AC3E}">
        <p14:creationId xmlns:p14="http://schemas.microsoft.com/office/powerpoint/2010/main" val="2493107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0853" y="3660350"/>
            <a:ext cx="3061998" cy="3061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12192000" cy="1143000"/>
          </a:xfrm>
        </p:spPr>
        <p:txBody>
          <a:bodyPr>
            <a:normAutofit/>
          </a:bodyPr>
          <a:lstStyle/>
          <a:p>
            <a:r>
              <a:rPr lang="en-GB" dirty="0" smtClean="0">
                <a:solidFill>
                  <a:srgbClr val="002060"/>
                </a:solidFill>
                <a:latin typeface="Bahnschrift SemiBold" panose="020B0502040204020203" pitchFamily="34" charset="0"/>
              </a:rPr>
              <a:t>The Fight! Understanding the event </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0" y="1232374"/>
            <a:ext cx="12192000" cy="5400600"/>
          </a:xfrm>
        </p:spPr>
        <p:txBody>
          <a:bodyPr>
            <a:normAutofit/>
          </a:bodyPr>
          <a:lstStyle/>
          <a:p>
            <a:r>
              <a:rPr lang="en-GB" dirty="0" smtClean="0">
                <a:solidFill>
                  <a:srgbClr val="0070C0"/>
                </a:solidFill>
              </a:rPr>
              <a:t>You need to create a storyboard, focusing on what you think are the four most important images of the fight scene.</a:t>
            </a:r>
          </a:p>
          <a:p>
            <a:r>
              <a:rPr lang="en-GB" dirty="0" smtClean="0">
                <a:solidFill>
                  <a:srgbClr val="0070C0"/>
                </a:solidFill>
              </a:rPr>
              <a:t>Think: how are certain characters made to look? What are their actions telling us?</a:t>
            </a:r>
          </a:p>
          <a:p>
            <a:r>
              <a:rPr lang="en-GB" dirty="0" smtClean="0">
                <a:solidFill>
                  <a:srgbClr val="0070C0"/>
                </a:solidFill>
              </a:rPr>
              <a:t>Annotate with a </a:t>
            </a:r>
            <a:r>
              <a:rPr lang="en-GB" b="1" dirty="0" smtClean="0">
                <a:solidFill>
                  <a:srgbClr val="0070C0"/>
                </a:solidFill>
              </a:rPr>
              <a:t>minimum</a:t>
            </a:r>
            <a:r>
              <a:rPr lang="en-GB" dirty="0" smtClean="0">
                <a:solidFill>
                  <a:srgbClr val="0070C0"/>
                </a:solidFill>
              </a:rPr>
              <a:t> of one quote per image to help explain why you chose it.</a:t>
            </a:r>
          </a:p>
          <a:p>
            <a:pPr marL="0" indent="0">
              <a:buNone/>
            </a:pPr>
            <a:endParaRPr lang="en-GB" dirty="0"/>
          </a:p>
          <a:p>
            <a:pPr marL="0" indent="0">
              <a:buNone/>
            </a:pPr>
            <a:r>
              <a:rPr lang="en-GB" b="1" dirty="0" smtClean="0">
                <a:solidFill>
                  <a:srgbClr val="C00000"/>
                </a:solidFill>
              </a:rPr>
              <a:t>Extension: </a:t>
            </a:r>
            <a:r>
              <a:rPr lang="en-GB" dirty="0" smtClean="0">
                <a:solidFill>
                  <a:srgbClr val="C00000"/>
                </a:solidFill>
              </a:rPr>
              <a:t>Why do you think this scene so important? </a:t>
            </a:r>
          </a:p>
          <a:p>
            <a:pPr marL="0" indent="0">
              <a:buNone/>
            </a:pPr>
            <a:r>
              <a:rPr lang="en-GB" dirty="0" smtClean="0">
                <a:solidFill>
                  <a:srgbClr val="C00000"/>
                </a:solidFill>
              </a:rPr>
              <a:t>Note your answer down in a mind map, a table or a paragraph.</a:t>
            </a:r>
          </a:p>
        </p:txBody>
      </p:sp>
    </p:spTree>
    <p:extLst>
      <p:ext uri="{BB962C8B-B14F-4D97-AF65-F5344CB8AC3E}">
        <p14:creationId xmlns:p14="http://schemas.microsoft.com/office/powerpoint/2010/main" val="4258209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96968050"/>
              </p:ext>
            </p:extLst>
          </p:nvPr>
        </p:nvGraphicFramePr>
        <p:xfrm>
          <a:off x="2179849" y="0"/>
          <a:ext cx="8162330" cy="6858000"/>
        </p:xfrm>
        <a:graphic>
          <a:graphicData uri="http://schemas.openxmlformats.org/drawingml/2006/table">
            <a:tbl>
              <a:tblPr firstRow="1" bandRow="1">
                <a:tableStyleId>{5C22544A-7EE6-4342-B048-85BDC9FD1C3A}</a:tableStyleId>
              </a:tblPr>
              <a:tblGrid>
                <a:gridCol w="4081165"/>
                <a:gridCol w="4081165"/>
              </a:tblGrid>
              <a:tr h="3429000">
                <a:tc>
                  <a:txBody>
                    <a:bodyPr/>
                    <a:lstStyle/>
                    <a:p>
                      <a:r>
                        <a:rPr lang="en-GB" sz="2400" b="1" dirty="0" smtClean="0">
                          <a:solidFill>
                            <a:srgbClr val="002060"/>
                          </a:solidFill>
                        </a:rPr>
                        <a:t>Curley</a:t>
                      </a:r>
                      <a:r>
                        <a:rPr lang="en-GB" sz="2400" b="1" baseline="0" dirty="0" smtClean="0">
                          <a:solidFill>
                            <a:srgbClr val="002060"/>
                          </a:solidFill>
                        </a:rPr>
                        <a:t> turning from Slim to Lennie.</a:t>
                      </a:r>
                    </a:p>
                    <a:p>
                      <a:endParaRPr lang="en-GB" sz="2400" b="1" dirty="0" smtClean="0">
                        <a:solidFill>
                          <a:srgbClr val="002060"/>
                        </a:solidFill>
                      </a:endParaRPr>
                    </a:p>
                    <a:p>
                      <a:r>
                        <a:rPr lang="en-GB" sz="2400" b="0" i="1" dirty="0" smtClean="0">
                          <a:solidFill>
                            <a:srgbClr val="002060"/>
                          </a:solidFill>
                        </a:rPr>
                        <a:t>(I would</a:t>
                      </a:r>
                      <a:r>
                        <a:rPr lang="en-GB" sz="2400" b="0" i="1" baseline="0" dirty="0" smtClean="0">
                          <a:solidFill>
                            <a:srgbClr val="002060"/>
                          </a:solidFill>
                        </a:rPr>
                        <a:t> place Slim standing up, to show his height and power. Lennie would be smiling, with a thought bubble explaining that he is thinking of his dream.)</a:t>
                      </a:r>
                      <a:endParaRPr lang="en-GB" sz="2400" b="0" i="1"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2400" b="1" dirty="0" smtClean="0">
                          <a:solidFill>
                            <a:srgbClr val="002060"/>
                          </a:solidFill>
                        </a:rPr>
                        <a:t>Curley</a:t>
                      </a:r>
                      <a:r>
                        <a:rPr lang="en-GB" sz="2400" b="1" baseline="0" dirty="0" smtClean="0">
                          <a:solidFill>
                            <a:srgbClr val="002060"/>
                          </a:solidFill>
                        </a:rPr>
                        <a:t> is punching Lennie.</a:t>
                      </a:r>
                    </a:p>
                    <a:p>
                      <a:endParaRPr lang="en-GB" sz="2400" b="1" baseline="0" dirty="0" smtClean="0">
                        <a:solidFill>
                          <a:srgbClr val="002060"/>
                        </a:solidFill>
                      </a:endParaRPr>
                    </a:p>
                    <a:p>
                      <a:r>
                        <a:rPr lang="en-GB" sz="2400" b="0" i="1" baseline="0" dirty="0" smtClean="0">
                          <a:solidFill>
                            <a:srgbClr val="002060"/>
                          </a:solidFill>
                        </a:rPr>
                        <a:t>(I would have Lennie doing nothing, and George to the side telling him to fight back. I may even use Steinbeck’s  ‘terrier’ reference with Curley.)</a:t>
                      </a:r>
                      <a:endParaRPr lang="en-GB" sz="2400" b="0" i="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29000">
                <a:tc>
                  <a:txBody>
                    <a:bodyPr/>
                    <a:lstStyle/>
                    <a:p>
                      <a:r>
                        <a:rPr lang="en-GB" sz="2400" b="1" dirty="0" smtClean="0">
                          <a:solidFill>
                            <a:srgbClr val="002060"/>
                          </a:solidFill>
                        </a:rPr>
                        <a:t>Lennie</a:t>
                      </a:r>
                      <a:r>
                        <a:rPr lang="en-GB" sz="2400" b="1" baseline="0" dirty="0" smtClean="0">
                          <a:solidFill>
                            <a:srgbClr val="002060"/>
                          </a:solidFill>
                        </a:rPr>
                        <a:t> fights back.</a:t>
                      </a:r>
                    </a:p>
                    <a:p>
                      <a:endParaRPr lang="en-GB" sz="2400" b="1" baseline="0" dirty="0" smtClean="0">
                        <a:solidFill>
                          <a:srgbClr val="002060"/>
                        </a:solidFill>
                      </a:endParaRPr>
                    </a:p>
                    <a:p>
                      <a:r>
                        <a:rPr lang="en-GB" sz="2400" b="0" i="1" baseline="0" dirty="0" smtClean="0">
                          <a:solidFill>
                            <a:srgbClr val="002060"/>
                          </a:solidFill>
                        </a:rPr>
                        <a:t>(Lennie would have Curley’s fist in his own, with George shouting at him to let go. )</a:t>
                      </a:r>
                      <a:endParaRPr lang="en-GB" sz="2400" b="0" i="1" dirty="0" smtClean="0">
                        <a:solidFill>
                          <a:srgbClr val="002060"/>
                        </a:solidFill>
                      </a:endParaRPr>
                    </a:p>
                    <a:p>
                      <a:endParaRPr lang="en-GB" sz="2400" b="1" dirty="0" smtClean="0">
                        <a:solidFill>
                          <a:srgbClr val="002060"/>
                        </a:solidFill>
                      </a:endParaRPr>
                    </a:p>
                    <a:p>
                      <a:endParaRPr lang="en-GB" sz="2400" b="1" dirty="0" smtClean="0">
                        <a:solidFill>
                          <a:srgbClr val="002060"/>
                        </a:solidFill>
                      </a:endParaRPr>
                    </a:p>
                    <a:p>
                      <a:endParaRPr lang="en-GB" sz="2400" b="1" dirty="0" smtClean="0">
                        <a:solidFill>
                          <a:srgbClr val="002060"/>
                        </a:solidFill>
                      </a:endParaRPr>
                    </a:p>
                    <a:p>
                      <a:endParaRPr lang="en-GB"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2400" b="1" dirty="0" smtClean="0">
                          <a:solidFill>
                            <a:srgbClr val="002060"/>
                          </a:solidFill>
                        </a:rPr>
                        <a:t>Curley is injured, Lennie is scared.</a:t>
                      </a:r>
                    </a:p>
                    <a:p>
                      <a:endParaRPr lang="en-GB" sz="2400" b="1" dirty="0" smtClean="0">
                        <a:solidFill>
                          <a:srgbClr val="002060"/>
                        </a:solidFill>
                      </a:endParaRPr>
                    </a:p>
                    <a:p>
                      <a:r>
                        <a:rPr lang="en-GB" sz="2400" b="0" i="1" dirty="0" smtClean="0">
                          <a:solidFill>
                            <a:srgbClr val="002060"/>
                          </a:solidFill>
                        </a:rPr>
                        <a:t>(Slim</a:t>
                      </a:r>
                      <a:r>
                        <a:rPr lang="en-GB" sz="2400" b="0" i="1" baseline="0" dirty="0" smtClean="0">
                          <a:solidFill>
                            <a:srgbClr val="002060"/>
                          </a:solidFill>
                        </a:rPr>
                        <a:t> would be stood over Curley, who would be lying down. Lennie would be in a corner, hunched over, looking very small.)</a:t>
                      </a:r>
                      <a:endParaRPr lang="en-GB" sz="2400" b="0" i="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3" name="TextBox 2"/>
          <p:cNvSpPr txBox="1"/>
          <p:nvPr/>
        </p:nvSpPr>
        <p:spPr>
          <a:xfrm>
            <a:off x="0" y="0"/>
            <a:ext cx="2037959" cy="954107"/>
          </a:xfrm>
          <a:prstGeom prst="rect">
            <a:avLst/>
          </a:prstGeom>
          <a:noFill/>
        </p:spPr>
        <p:txBody>
          <a:bodyPr wrap="square" rtlCol="0">
            <a:spAutoFit/>
          </a:bodyPr>
          <a:lstStyle/>
          <a:p>
            <a:r>
              <a:rPr lang="en-GB" sz="2800" dirty="0" smtClean="0">
                <a:solidFill>
                  <a:srgbClr val="002060"/>
                </a:solidFill>
                <a:latin typeface="Bahnschrift SemiBold" panose="020B0502040204020203" pitchFamily="34" charset="0"/>
              </a:rPr>
              <a:t>For example…</a:t>
            </a:r>
            <a:endParaRPr lang="en-GB" sz="2800" dirty="0">
              <a:solidFill>
                <a:srgbClr val="002060"/>
              </a:solidFill>
              <a:latin typeface="Bahnschrift SemiBold" panose="020B0502040204020203" pitchFamily="34" charset="0"/>
            </a:endParaRPr>
          </a:p>
        </p:txBody>
      </p:sp>
    </p:spTree>
    <p:extLst>
      <p:ext uri="{BB962C8B-B14F-4D97-AF65-F5344CB8AC3E}">
        <p14:creationId xmlns:p14="http://schemas.microsoft.com/office/powerpoint/2010/main" val="2691299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977462"/>
          </a:xfrm>
        </p:spPr>
        <p:txBody>
          <a:bodyPr/>
          <a:lstStyle/>
          <a:p>
            <a:r>
              <a:rPr lang="en-GB" dirty="0" smtClean="0">
                <a:solidFill>
                  <a:srgbClr val="002060"/>
                </a:solidFill>
                <a:latin typeface="Bahnschrift SemiBold" panose="020B0502040204020203" pitchFamily="34" charset="0"/>
              </a:rPr>
              <a:t>Character analysis: Curley</a:t>
            </a:r>
            <a:endParaRPr lang="en-GB" dirty="0">
              <a:solidFill>
                <a:srgbClr val="002060"/>
              </a:solidFill>
              <a:latin typeface="Bahnschrift SemiBold" panose="020B0502040204020203" pitchFamily="34" charset="0"/>
            </a:endParaRPr>
          </a:p>
        </p:txBody>
      </p:sp>
      <p:pic>
        <p:nvPicPr>
          <p:cNvPr id="4" name="Picture 3"/>
          <p:cNvPicPr>
            <a:picLocks noChangeAspect="1"/>
          </p:cNvPicPr>
          <p:nvPr/>
        </p:nvPicPr>
        <p:blipFill>
          <a:blip r:embed="rId2"/>
          <a:stretch>
            <a:fillRect/>
          </a:stretch>
        </p:blipFill>
        <p:spPr>
          <a:xfrm>
            <a:off x="7620000" y="0"/>
            <a:ext cx="4572000" cy="6858000"/>
          </a:xfrm>
          <a:prstGeom prst="rect">
            <a:avLst/>
          </a:prstGeom>
        </p:spPr>
      </p:pic>
      <p:sp>
        <p:nvSpPr>
          <p:cNvPr id="7" name="TextBox 6"/>
          <p:cNvSpPr txBox="1"/>
          <p:nvPr/>
        </p:nvSpPr>
        <p:spPr>
          <a:xfrm>
            <a:off x="0" y="867104"/>
            <a:ext cx="7620000" cy="6124754"/>
          </a:xfrm>
          <a:prstGeom prst="rect">
            <a:avLst/>
          </a:prstGeom>
          <a:noFill/>
        </p:spPr>
        <p:txBody>
          <a:bodyPr wrap="square" rtlCol="0">
            <a:spAutoFit/>
          </a:bodyPr>
          <a:lstStyle/>
          <a:p>
            <a:pPr marL="342900" indent="-342900">
              <a:buFont typeface="Arial" panose="020B0604020202020204" pitchFamily="34" charset="0"/>
              <a:buChar char="•"/>
            </a:pPr>
            <a:r>
              <a:rPr lang="en-GB" sz="2800" dirty="0" smtClean="0">
                <a:solidFill>
                  <a:srgbClr val="0070C0"/>
                </a:solidFill>
              </a:rPr>
              <a:t>Curley would be considered to be relatively neutral place in society because his father owns a ranch. </a:t>
            </a:r>
          </a:p>
          <a:p>
            <a:pPr marL="342900" indent="-342900">
              <a:buFont typeface="Arial" panose="020B0604020202020204" pitchFamily="34" charset="0"/>
              <a:buChar char="•"/>
            </a:pPr>
            <a:r>
              <a:rPr lang="en-GB" sz="2800" dirty="0" smtClean="0">
                <a:solidFill>
                  <a:srgbClr val="7030A0"/>
                </a:solidFill>
              </a:rPr>
              <a:t>He wouldn’t have the struggles many men have to do with finding work and keeping their jobs. </a:t>
            </a:r>
          </a:p>
          <a:p>
            <a:pPr marL="342900" indent="-342900">
              <a:buFont typeface="Arial" panose="020B0604020202020204" pitchFamily="34" charset="0"/>
              <a:buChar char="•"/>
            </a:pPr>
            <a:r>
              <a:rPr lang="en-GB" sz="2800" dirty="0" smtClean="0">
                <a:solidFill>
                  <a:schemeClr val="accent6">
                    <a:lumMod val="75000"/>
                  </a:schemeClr>
                </a:solidFill>
              </a:rPr>
              <a:t>Whilst he wouldn’t have to ‘slum it’ working physical labour at the command of others like George etc. which would make him feel like he was better than them. </a:t>
            </a:r>
          </a:p>
          <a:p>
            <a:pPr marL="342900" indent="-342900">
              <a:buFont typeface="Arial" panose="020B0604020202020204" pitchFamily="34" charset="0"/>
              <a:buChar char="•"/>
            </a:pPr>
            <a:r>
              <a:rPr lang="en-GB" sz="2800" dirty="0" smtClean="0">
                <a:solidFill>
                  <a:schemeClr val="accent2">
                    <a:lumMod val="75000"/>
                  </a:schemeClr>
                </a:solidFill>
              </a:rPr>
              <a:t>However, his business did still depend on the farming industry and how successful their crops were. Farming wouldn’t be as highly thought of as office work so he may feel he has something to prove.</a:t>
            </a:r>
            <a:endParaRPr lang="en-GB" sz="2800" dirty="0">
              <a:solidFill>
                <a:schemeClr val="accent2">
                  <a:lumMod val="75000"/>
                </a:schemeClr>
              </a:solidFill>
            </a:endParaRPr>
          </a:p>
        </p:txBody>
      </p:sp>
      <p:sp>
        <p:nvSpPr>
          <p:cNvPr id="9" name="TextBox 8"/>
          <p:cNvSpPr txBox="1"/>
          <p:nvPr/>
        </p:nvSpPr>
        <p:spPr>
          <a:xfrm>
            <a:off x="8500242" y="5842337"/>
            <a:ext cx="3691758" cy="1015663"/>
          </a:xfrm>
          <a:prstGeom prst="rect">
            <a:avLst/>
          </a:prstGeom>
          <a:solidFill>
            <a:schemeClr val="bg1"/>
          </a:solidFill>
          <a:ln>
            <a:solidFill>
              <a:srgbClr val="C00000"/>
            </a:solidFill>
          </a:ln>
        </p:spPr>
        <p:txBody>
          <a:bodyPr wrap="square" rtlCol="0">
            <a:spAutoFit/>
          </a:bodyPr>
          <a:lstStyle/>
          <a:p>
            <a:pPr algn="ctr"/>
            <a:r>
              <a:rPr lang="en-GB" sz="2000" b="1" dirty="0" smtClean="0">
                <a:solidFill>
                  <a:srgbClr val="C00000"/>
                </a:solidFill>
              </a:rPr>
              <a:t>Can you remember how Curley was described when we first met him in Chapter Two?</a:t>
            </a:r>
            <a:endParaRPr lang="en-GB" sz="2000" b="1" dirty="0">
              <a:solidFill>
                <a:srgbClr val="C00000"/>
              </a:solidFill>
            </a:endParaRPr>
          </a:p>
        </p:txBody>
      </p:sp>
    </p:spTree>
    <p:extLst>
      <p:ext uri="{BB962C8B-B14F-4D97-AF65-F5344CB8AC3E}">
        <p14:creationId xmlns:p14="http://schemas.microsoft.com/office/powerpoint/2010/main" val="3318265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977462"/>
          </a:xfrm>
        </p:spPr>
        <p:txBody>
          <a:bodyPr/>
          <a:lstStyle/>
          <a:p>
            <a:r>
              <a:rPr lang="en-GB" dirty="0" smtClean="0">
                <a:solidFill>
                  <a:srgbClr val="002060"/>
                </a:solidFill>
                <a:latin typeface="Bahnschrift SemiBold" panose="020B0502040204020203" pitchFamily="34" charset="0"/>
              </a:rPr>
              <a:t>Character analysis: Curley</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0" y="819808"/>
            <a:ext cx="7620000" cy="6038192"/>
          </a:xfrm>
        </p:spPr>
        <p:txBody>
          <a:bodyPr>
            <a:normAutofit lnSpcReduction="10000"/>
          </a:bodyPr>
          <a:lstStyle/>
          <a:p>
            <a:r>
              <a:rPr lang="en-GB" dirty="0" smtClean="0">
                <a:solidFill>
                  <a:srgbClr val="7030A0"/>
                </a:solidFill>
              </a:rPr>
              <a:t>‘Curley stepped over to Lennie like a terrier’</a:t>
            </a:r>
          </a:p>
          <a:p>
            <a:endParaRPr lang="en-GB" dirty="0">
              <a:solidFill>
                <a:srgbClr val="7030A0"/>
              </a:solidFill>
            </a:endParaRPr>
          </a:p>
          <a:p>
            <a:r>
              <a:rPr lang="en-GB" dirty="0" smtClean="0">
                <a:solidFill>
                  <a:srgbClr val="7030A0"/>
                </a:solidFill>
              </a:rPr>
              <a:t>‘Curley’s rage exploded’</a:t>
            </a:r>
          </a:p>
          <a:p>
            <a:endParaRPr lang="en-GB" dirty="0" smtClean="0">
              <a:solidFill>
                <a:srgbClr val="7030A0"/>
              </a:solidFill>
            </a:endParaRPr>
          </a:p>
          <a:p>
            <a:r>
              <a:rPr lang="en-GB" dirty="0" smtClean="0">
                <a:solidFill>
                  <a:srgbClr val="7030A0"/>
                </a:solidFill>
              </a:rPr>
              <a:t>‘Curley was balanced then poised’</a:t>
            </a:r>
          </a:p>
          <a:p>
            <a:endParaRPr lang="en-GB" dirty="0" smtClean="0">
              <a:solidFill>
                <a:srgbClr val="7030A0"/>
              </a:solidFill>
            </a:endParaRPr>
          </a:p>
          <a:p>
            <a:r>
              <a:rPr lang="en-GB" dirty="0" smtClean="0">
                <a:solidFill>
                  <a:srgbClr val="7030A0"/>
                </a:solidFill>
              </a:rPr>
              <a:t>‘Curley slashed at his eyes’</a:t>
            </a:r>
          </a:p>
          <a:p>
            <a:endParaRPr lang="en-GB" dirty="0" smtClean="0">
              <a:solidFill>
                <a:srgbClr val="7030A0"/>
              </a:solidFill>
            </a:endParaRPr>
          </a:p>
          <a:p>
            <a:r>
              <a:rPr lang="en-GB" dirty="0" smtClean="0">
                <a:solidFill>
                  <a:srgbClr val="7030A0"/>
                </a:solidFill>
              </a:rPr>
              <a:t>‘Curley was flopping like a fish on a line’</a:t>
            </a:r>
          </a:p>
          <a:p>
            <a:endParaRPr lang="en-GB" dirty="0" smtClean="0">
              <a:solidFill>
                <a:srgbClr val="7030A0"/>
              </a:solidFill>
            </a:endParaRPr>
          </a:p>
          <a:p>
            <a:r>
              <a:rPr lang="en-GB" dirty="0" smtClean="0">
                <a:solidFill>
                  <a:srgbClr val="7030A0"/>
                </a:solidFill>
              </a:rPr>
              <a:t>‘Curley was white and shrunken by now, and his struggling had become weak. He stood crying, his fist lost in Lennie’s paw’</a:t>
            </a:r>
            <a:endParaRPr lang="en-GB" dirty="0">
              <a:solidFill>
                <a:srgbClr val="7030A0"/>
              </a:solidFill>
            </a:endParaRPr>
          </a:p>
        </p:txBody>
      </p:sp>
      <p:pic>
        <p:nvPicPr>
          <p:cNvPr id="4" name="Picture 3"/>
          <p:cNvPicPr>
            <a:picLocks noChangeAspect="1"/>
          </p:cNvPicPr>
          <p:nvPr/>
        </p:nvPicPr>
        <p:blipFill>
          <a:blip r:embed="rId2"/>
          <a:stretch>
            <a:fillRect/>
          </a:stretch>
        </p:blipFill>
        <p:spPr>
          <a:xfrm>
            <a:off x="7620000" y="0"/>
            <a:ext cx="4572000" cy="6858000"/>
          </a:xfrm>
          <a:prstGeom prst="rect">
            <a:avLst/>
          </a:prstGeom>
        </p:spPr>
      </p:pic>
      <p:sp>
        <p:nvSpPr>
          <p:cNvPr id="5" name="TextBox 4"/>
          <p:cNvSpPr txBox="1"/>
          <p:nvPr/>
        </p:nvSpPr>
        <p:spPr>
          <a:xfrm>
            <a:off x="5805267" y="1797270"/>
            <a:ext cx="3629465" cy="2246769"/>
          </a:xfrm>
          <a:prstGeom prst="rect">
            <a:avLst/>
          </a:prstGeom>
          <a:solidFill>
            <a:schemeClr val="bg1"/>
          </a:solidFill>
          <a:ln>
            <a:solidFill>
              <a:srgbClr val="00B050"/>
            </a:solidFill>
          </a:ln>
        </p:spPr>
        <p:txBody>
          <a:bodyPr wrap="square" rtlCol="0">
            <a:spAutoFit/>
          </a:bodyPr>
          <a:lstStyle/>
          <a:p>
            <a:pPr algn="ctr"/>
            <a:r>
              <a:rPr lang="en-US" sz="2000" dirty="0" smtClean="0">
                <a:solidFill>
                  <a:srgbClr val="00B050"/>
                </a:solidFill>
              </a:rPr>
              <a:t>Choose three of these quotes. Write them out and make notes around them like a spider diagram. Think about our connotations of words in the quote, any techniques and what the quotes tell us about Curley.</a:t>
            </a:r>
            <a:endParaRPr lang="en-US" sz="2000" dirty="0">
              <a:solidFill>
                <a:srgbClr val="00B050"/>
              </a:solidFill>
            </a:endParaRPr>
          </a:p>
        </p:txBody>
      </p:sp>
    </p:spTree>
    <p:extLst>
      <p:ext uri="{BB962C8B-B14F-4D97-AF65-F5344CB8AC3E}">
        <p14:creationId xmlns:p14="http://schemas.microsoft.com/office/powerpoint/2010/main" val="1915205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1170</Words>
  <Application>Microsoft Office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Bahnschrift SemiBold</vt:lpstr>
      <vt:lpstr>Calibri</vt:lpstr>
      <vt:lpstr>Calibri Light</vt:lpstr>
      <vt:lpstr>Wingdings</vt:lpstr>
      <vt:lpstr>Office Theme</vt:lpstr>
      <vt:lpstr>Chapter three</vt:lpstr>
      <vt:lpstr>Read chapter three</vt:lpstr>
      <vt:lpstr>Character analysis: Candy</vt:lpstr>
      <vt:lpstr>Candy’s dog and metaphor</vt:lpstr>
      <vt:lpstr>The Fight: Zooming in</vt:lpstr>
      <vt:lpstr>The Fight! Understanding the event </vt:lpstr>
      <vt:lpstr>PowerPoint Presentation</vt:lpstr>
      <vt:lpstr>Character analysis: Curley</vt:lpstr>
      <vt:lpstr>Character analysis: Curley</vt:lpstr>
      <vt:lpstr>Character analysis: Lennie</vt:lpstr>
      <vt:lpstr>Character analysis: Lennie</vt:lpstr>
      <vt:lpstr>Deeper thinking:  Both Curley and Lennie are described using animal qualities. Why do you think this is? Can we relate this to the natural description at the beginning?</vt:lpstr>
      <vt:lpstr>How has Steinbeck presented his characters within the fight scene?</vt:lpstr>
      <vt:lpstr>How has Steinbeck presented his characters within the fight scene?</vt:lpstr>
      <vt:lpstr>Quick self assessment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three</dc:title>
  <dc:creator>Jacqueline de Carles</dc:creator>
  <cp:lastModifiedBy>Jacqueline de Carles</cp:lastModifiedBy>
  <cp:revision>7</cp:revision>
  <dcterms:created xsi:type="dcterms:W3CDTF">2020-09-15T07:28:46Z</dcterms:created>
  <dcterms:modified xsi:type="dcterms:W3CDTF">2020-09-15T13:57:46Z</dcterms:modified>
</cp:coreProperties>
</file>