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77" r:id="rId4"/>
    <p:sldId id="258" r:id="rId5"/>
    <p:sldId id="278" r:id="rId6"/>
    <p:sldId id="260" r:id="rId7"/>
    <p:sldId id="261" r:id="rId8"/>
    <p:sldId id="262" r:id="rId9"/>
    <p:sldId id="263" r:id="rId10"/>
    <p:sldId id="264" r:id="rId11"/>
    <p:sldId id="265" r:id="rId12"/>
    <p:sldId id="266" r:id="rId13"/>
    <p:sldId id="279" r:id="rId14"/>
    <p:sldId id="267" r:id="rId15"/>
    <p:sldId id="268" r:id="rId16"/>
    <p:sldId id="269" r:id="rId17"/>
    <p:sldId id="270" r:id="rId18"/>
    <p:sldId id="280" r:id="rId19"/>
    <p:sldId id="272"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1CB638-5354-4EF3-B4E6-79B017F17F13}"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488F0-703B-4669-AFF0-88261157C31A}" type="slidenum">
              <a:rPr lang="en-US" smtClean="0"/>
              <a:t>‹#›</a:t>
            </a:fld>
            <a:endParaRPr lang="en-US"/>
          </a:p>
        </p:txBody>
      </p:sp>
    </p:spTree>
    <p:extLst>
      <p:ext uri="{BB962C8B-B14F-4D97-AF65-F5344CB8AC3E}">
        <p14:creationId xmlns:p14="http://schemas.microsoft.com/office/powerpoint/2010/main" val="347510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CB638-5354-4EF3-B4E6-79B017F17F13}"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488F0-703B-4669-AFF0-88261157C31A}" type="slidenum">
              <a:rPr lang="en-US" smtClean="0"/>
              <a:t>‹#›</a:t>
            </a:fld>
            <a:endParaRPr lang="en-US"/>
          </a:p>
        </p:txBody>
      </p:sp>
    </p:spTree>
    <p:extLst>
      <p:ext uri="{BB962C8B-B14F-4D97-AF65-F5344CB8AC3E}">
        <p14:creationId xmlns:p14="http://schemas.microsoft.com/office/powerpoint/2010/main" val="87456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CB638-5354-4EF3-B4E6-79B017F17F13}"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488F0-703B-4669-AFF0-88261157C31A}" type="slidenum">
              <a:rPr lang="en-US" smtClean="0"/>
              <a:t>‹#›</a:t>
            </a:fld>
            <a:endParaRPr lang="en-US"/>
          </a:p>
        </p:txBody>
      </p:sp>
    </p:spTree>
    <p:extLst>
      <p:ext uri="{BB962C8B-B14F-4D97-AF65-F5344CB8AC3E}">
        <p14:creationId xmlns:p14="http://schemas.microsoft.com/office/powerpoint/2010/main" val="48562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CB638-5354-4EF3-B4E6-79B017F17F13}"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488F0-703B-4669-AFF0-88261157C31A}" type="slidenum">
              <a:rPr lang="en-US" smtClean="0"/>
              <a:t>‹#›</a:t>
            </a:fld>
            <a:endParaRPr lang="en-US"/>
          </a:p>
        </p:txBody>
      </p:sp>
    </p:spTree>
    <p:extLst>
      <p:ext uri="{BB962C8B-B14F-4D97-AF65-F5344CB8AC3E}">
        <p14:creationId xmlns:p14="http://schemas.microsoft.com/office/powerpoint/2010/main" val="294049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1CB638-5354-4EF3-B4E6-79B017F17F13}"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488F0-703B-4669-AFF0-88261157C31A}" type="slidenum">
              <a:rPr lang="en-US" smtClean="0"/>
              <a:t>‹#›</a:t>
            </a:fld>
            <a:endParaRPr lang="en-US"/>
          </a:p>
        </p:txBody>
      </p:sp>
    </p:spTree>
    <p:extLst>
      <p:ext uri="{BB962C8B-B14F-4D97-AF65-F5344CB8AC3E}">
        <p14:creationId xmlns:p14="http://schemas.microsoft.com/office/powerpoint/2010/main" val="291421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1CB638-5354-4EF3-B4E6-79B017F17F13}"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488F0-703B-4669-AFF0-88261157C31A}" type="slidenum">
              <a:rPr lang="en-US" smtClean="0"/>
              <a:t>‹#›</a:t>
            </a:fld>
            <a:endParaRPr lang="en-US"/>
          </a:p>
        </p:txBody>
      </p:sp>
    </p:spTree>
    <p:extLst>
      <p:ext uri="{BB962C8B-B14F-4D97-AF65-F5344CB8AC3E}">
        <p14:creationId xmlns:p14="http://schemas.microsoft.com/office/powerpoint/2010/main" val="4327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1CB638-5354-4EF3-B4E6-79B017F17F13}" type="datetimeFigureOut">
              <a:rPr lang="en-US" smtClean="0"/>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F488F0-703B-4669-AFF0-88261157C31A}" type="slidenum">
              <a:rPr lang="en-US" smtClean="0"/>
              <a:t>‹#›</a:t>
            </a:fld>
            <a:endParaRPr lang="en-US"/>
          </a:p>
        </p:txBody>
      </p:sp>
    </p:spTree>
    <p:extLst>
      <p:ext uri="{BB962C8B-B14F-4D97-AF65-F5344CB8AC3E}">
        <p14:creationId xmlns:p14="http://schemas.microsoft.com/office/powerpoint/2010/main" val="419040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1CB638-5354-4EF3-B4E6-79B017F17F13}" type="datetimeFigureOut">
              <a:rPr lang="en-US" smtClean="0"/>
              <a:t>9/14/2020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488F0-703B-4669-AFF0-88261157C31A}" type="slidenum">
              <a:rPr lang="en-US" smtClean="0"/>
              <a:t>‹#›</a:t>
            </a:fld>
            <a:endParaRPr lang="en-US"/>
          </a:p>
        </p:txBody>
      </p:sp>
    </p:spTree>
    <p:extLst>
      <p:ext uri="{BB962C8B-B14F-4D97-AF65-F5344CB8AC3E}">
        <p14:creationId xmlns:p14="http://schemas.microsoft.com/office/powerpoint/2010/main" val="43222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CB638-5354-4EF3-B4E6-79B017F17F13}" type="datetimeFigureOut">
              <a:rPr lang="en-US" smtClean="0"/>
              <a:t>9/14/2020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F488F0-703B-4669-AFF0-88261157C31A}" type="slidenum">
              <a:rPr lang="en-US" smtClean="0"/>
              <a:t>‹#›</a:t>
            </a:fld>
            <a:endParaRPr lang="en-US"/>
          </a:p>
        </p:txBody>
      </p:sp>
    </p:spTree>
    <p:extLst>
      <p:ext uri="{BB962C8B-B14F-4D97-AF65-F5344CB8AC3E}">
        <p14:creationId xmlns:p14="http://schemas.microsoft.com/office/powerpoint/2010/main" val="53562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CB638-5354-4EF3-B4E6-79B017F17F13}"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488F0-703B-4669-AFF0-88261157C31A}" type="slidenum">
              <a:rPr lang="en-US" smtClean="0"/>
              <a:t>‹#›</a:t>
            </a:fld>
            <a:endParaRPr lang="en-US"/>
          </a:p>
        </p:txBody>
      </p:sp>
    </p:spTree>
    <p:extLst>
      <p:ext uri="{BB962C8B-B14F-4D97-AF65-F5344CB8AC3E}">
        <p14:creationId xmlns:p14="http://schemas.microsoft.com/office/powerpoint/2010/main" val="415926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CB638-5354-4EF3-B4E6-79B017F17F13}"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488F0-703B-4669-AFF0-88261157C31A}" type="slidenum">
              <a:rPr lang="en-US" smtClean="0"/>
              <a:t>‹#›</a:t>
            </a:fld>
            <a:endParaRPr lang="en-US"/>
          </a:p>
        </p:txBody>
      </p:sp>
    </p:spTree>
    <p:extLst>
      <p:ext uri="{BB962C8B-B14F-4D97-AF65-F5344CB8AC3E}">
        <p14:creationId xmlns:p14="http://schemas.microsoft.com/office/powerpoint/2010/main" val="371374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CB638-5354-4EF3-B4E6-79B017F17F13}" type="datetimeFigureOut">
              <a:rPr lang="en-US" smtClean="0"/>
              <a:t>9/14/2020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488F0-703B-4669-AFF0-88261157C31A}" type="slidenum">
              <a:rPr lang="en-US" smtClean="0"/>
              <a:t>‹#›</a:t>
            </a:fld>
            <a:endParaRPr lang="en-US"/>
          </a:p>
        </p:txBody>
      </p:sp>
    </p:spTree>
    <p:extLst>
      <p:ext uri="{BB962C8B-B14F-4D97-AF65-F5344CB8AC3E}">
        <p14:creationId xmlns:p14="http://schemas.microsoft.com/office/powerpoint/2010/main" val="393262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giove.isti.cnr.it/demo/eread/Libri/sad/OfMiceAndMen.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youtube.com/watch?v=KSbUa4oyoT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2518" y="4745421"/>
            <a:ext cx="5812220" cy="987480"/>
          </a:xfrm>
        </p:spPr>
        <p:txBody>
          <a:bodyPr/>
          <a:lstStyle/>
          <a:p>
            <a:r>
              <a:rPr lang="en-GB" dirty="0" smtClean="0">
                <a:solidFill>
                  <a:srgbClr val="002060"/>
                </a:solidFill>
                <a:latin typeface="Bahnschrift SemiBold" panose="020B0502040204020203" pitchFamily="34" charset="0"/>
              </a:rPr>
              <a:t>Chapter Two</a:t>
            </a:r>
            <a:endParaRPr lang="en-GB" dirty="0">
              <a:solidFill>
                <a:srgbClr val="002060"/>
              </a:solidFill>
              <a:latin typeface="Bahnschrift SemiBold" panose="020B0502040204020203" pitchFamily="34" charset="0"/>
            </a:endParaRPr>
          </a:p>
        </p:txBody>
      </p:sp>
      <p:sp>
        <p:nvSpPr>
          <p:cNvPr id="3" name="Subtitle 2"/>
          <p:cNvSpPr>
            <a:spLocks noGrp="1"/>
          </p:cNvSpPr>
          <p:nvPr>
            <p:ph type="subTitle" idx="1"/>
          </p:nvPr>
        </p:nvSpPr>
        <p:spPr>
          <a:xfrm>
            <a:off x="1292773" y="5872272"/>
            <a:ext cx="9611710" cy="796541"/>
          </a:xfrm>
        </p:spPr>
        <p:txBody>
          <a:bodyPr/>
          <a:lstStyle/>
          <a:p>
            <a:r>
              <a:rPr lang="en-GB" b="1" i="1" u="sng" dirty="0" smtClean="0">
                <a:solidFill>
                  <a:srgbClr val="0070C0"/>
                </a:solidFill>
              </a:rPr>
              <a:t>Learning objective:</a:t>
            </a:r>
            <a:r>
              <a:rPr lang="en-GB" b="1" i="1" dirty="0" smtClean="0">
                <a:solidFill>
                  <a:srgbClr val="0070C0"/>
                </a:solidFill>
              </a:rPr>
              <a:t> </a:t>
            </a:r>
            <a:r>
              <a:rPr lang="en-GB" dirty="0" smtClean="0">
                <a:solidFill>
                  <a:srgbClr val="0070C0"/>
                </a:solidFill>
              </a:rPr>
              <a:t>To explore the events of chapter one and what we learn about George and Lennie</a:t>
            </a:r>
            <a:endParaRPr lang="en-GB" dirty="0">
              <a:solidFill>
                <a:srgbClr val="0070C0"/>
              </a:solidFill>
            </a:endParaRPr>
          </a:p>
        </p:txBody>
      </p:sp>
      <p:pic>
        <p:nvPicPr>
          <p:cNvPr id="5" name="Picture 4"/>
          <p:cNvPicPr>
            <a:picLocks noChangeAspect="1"/>
          </p:cNvPicPr>
          <p:nvPr/>
        </p:nvPicPr>
        <p:blipFill>
          <a:blip r:embed="rId2"/>
          <a:stretch>
            <a:fillRect/>
          </a:stretch>
        </p:blipFill>
        <p:spPr>
          <a:xfrm>
            <a:off x="0" y="0"/>
            <a:ext cx="12192000" cy="4663440"/>
          </a:xfrm>
          <a:prstGeom prst="rect">
            <a:avLst/>
          </a:prstGeom>
        </p:spPr>
      </p:pic>
    </p:spTree>
    <p:extLst>
      <p:ext uri="{BB962C8B-B14F-4D97-AF65-F5344CB8AC3E}">
        <p14:creationId xmlns:p14="http://schemas.microsoft.com/office/powerpoint/2010/main" val="1951628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82058"/>
            <a:ext cx="10137228" cy="5875942"/>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0" y="982059"/>
            <a:ext cx="10137228" cy="5875942"/>
          </a:xfrm>
        </p:spPr>
        <p:txBody>
          <a:bodyPr>
            <a:normAutofit/>
          </a:bodyPr>
          <a:lstStyle/>
          <a:p>
            <a:pPr marL="0" indent="0">
              <a:buNone/>
            </a:pPr>
            <a:r>
              <a:rPr lang="en-GB" sz="2600" b="1" dirty="0" smtClean="0">
                <a:solidFill>
                  <a:srgbClr val="7030A0"/>
                </a:solidFill>
              </a:rPr>
              <a:t>You will need to read through </a:t>
            </a:r>
            <a:r>
              <a:rPr lang="en-GB" sz="2600" b="1" dirty="0" smtClean="0">
                <a:solidFill>
                  <a:srgbClr val="7030A0"/>
                </a:solidFill>
              </a:rPr>
              <a:t>your PEA </a:t>
            </a:r>
            <a:r>
              <a:rPr lang="en-GB" sz="2600" b="1" dirty="0" smtClean="0">
                <a:solidFill>
                  <a:srgbClr val="7030A0"/>
                </a:solidFill>
              </a:rPr>
              <a:t>paragraph and give </a:t>
            </a:r>
            <a:r>
              <a:rPr lang="en-GB" sz="2600" b="1" dirty="0" smtClean="0">
                <a:solidFill>
                  <a:srgbClr val="7030A0"/>
                </a:solidFill>
              </a:rPr>
              <a:t>it </a:t>
            </a:r>
            <a:r>
              <a:rPr lang="en-GB" sz="2600" b="1" dirty="0" smtClean="0">
                <a:solidFill>
                  <a:srgbClr val="7030A0"/>
                </a:solidFill>
              </a:rPr>
              <a:t>a WWW and a </a:t>
            </a:r>
            <a:r>
              <a:rPr lang="en-GB" sz="2600" b="1" dirty="0" smtClean="0">
                <a:solidFill>
                  <a:srgbClr val="7030A0"/>
                </a:solidFill>
              </a:rPr>
              <a:t>HTI, try to use a different colour if possible.</a:t>
            </a:r>
            <a:endParaRPr lang="en-GB" sz="2600" b="1" dirty="0" smtClean="0">
              <a:solidFill>
                <a:srgbClr val="7030A0"/>
              </a:solidFill>
            </a:endParaRPr>
          </a:p>
          <a:p>
            <a:pPr marL="0" indent="0">
              <a:buNone/>
            </a:pPr>
            <a:r>
              <a:rPr lang="en-GB" sz="2600" b="1" dirty="0">
                <a:solidFill>
                  <a:srgbClr val="7030A0"/>
                </a:solidFill>
              </a:rPr>
              <a:t> </a:t>
            </a:r>
            <a:r>
              <a:rPr lang="en-GB" sz="2600" b="1" dirty="0" smtClean="0">
                <a:solidFill>
                  <a:srgbClr val="7030A0"/>
                </a:solidFill>
              </a:rPr>
              <a:t>Use the below to help you.</a:t>
            </a:r>
          </a:p>
          <a:p>
            <a:pPr marL="0" indent="0">
              <a:buNone/>
            </a:pPr>
            <a:r>
              <a:rPr lang="en-GB" sz="2600" b="1" u="sng" dirty="0" smtClean="0">
                <a:solidFill>
                  <a:srgbClr val="7030A0"/>
                </a:solidFill>
              </a:rPr>
              <a:t>Have they:</a:t>
            </a:r>
          </a:p>
          <a:p>
            <a:pPr marL="0" indent="0">
              <a:buNone/>
            </a:pPr>
            <a:r>
              <a:rPr lang="en-GB" sz="2600" dirty="0" smtClean="0">
                <a:solidFill>
                  <a:srgbClr val="7030A0"/>
                </a:solidFill>
              </a:rPr>
              <a:t>Answered in full sentences</a:t>
            </a:r>
          </a:p>
          <a:p>
            <a:pPr marL="0" indent="0">
              <a:buNone/>
            </a:pPr>
            <a:r>
              <a:rPr lang="en-GB" sz="2600" dirty="0" smtClean="0">
                <a:solidFill>
                  <a:srgbClr val="7030A0"/>
                </a:solidFill>
              </a:rPr>
              <a:t>Used an appropriate quote</a:t>
            </a:r>
          </a:p>
          <a:p>
            <a:pPr marL="0" indent="0">
              <a:buNone/>
            </a:pPr>
            <a:r>
              <a:rPr lang="en-GB" sz="2600" dirty="0" smtClean="0">
                <a:solidFill>
                  <a:srgbClr val="7030A0"/>
                </a:solidFill>
              </a:rPr>
              <a:t>Linked all sentences together, preferably with a connective</a:t>
            </a:r>
          </a:p>
          <a:p>
            <a:pPr marL="0" indent="0">
              <a:buNone/>
            </a:pPr>
            <a:r>
              <a:rPr lang="en-GB" sz="2600" dirty="0" smtClean="0">
                <a:solidFill>
                  <a:srgbClr val="7030A0"/>
                </a:solidFill>
              </a:rPr>
              <a:t>Added thoughtful analysis on what the </a:t>
            </a:r>
            <a:r>
              <a:rPr lang="en-GB" sz="2600" dirty="0">
                <a:solidFill>
                  <a:srgbClr val="7030A0"/>
                </a:solidFill>
              </a:rPr>
              <a:t>q</a:t>
            </a:r>
            <a:r>
              <a:rPr lang="en-GB" sz="2600" dirty="0" smtClean="0">
                <a:solidFill>
                  <a:srgbClr val="7030A0"/>
                </a:solidFill>
              </a:rPr>
              <a:t>uote tells us about the character</a:t>
            </a:r>
          </a:p>
          <a:p>
            <a:pPr marL="0" indent="0">
              <a:buNone/>
            </a:pPr>
            <a:r>
              <a:rPr lang="en-GB" sz="2600" dirty="0" smtClean="0">
                <a:solidFill>
                  <a:srgbClr val="7030A0"/>
                </a:solidFill>
              </a:rPr>
              <a:t>Included information about the time period</a:t>
            </a:r>
          </a:p>
          <a:p>
            <a:pPr marL="0" indent="0">
              <a:buNone/>
            </a:pPr>
            <a:r>
              <a:rPr lang="en-GB" sz="2600" dirty="0" smtClean="0">
                <a:solidFill>
                  <a:srgbClr val="7030A0"/>
                </a:solidFill>
              </a:rPr>
              <a:t>Zoomed in on single words or phrases to look at connotations</a:t>
            </a:r>
          </a:p>
          <a:p>
            <a:pPr marL="0" indent="0">
              <a:buNone/>
            </a:pPr>
            <a:r>
              <a:rPr lang="en-GB" sz="2600" dirty="0" smtClean="0">
                <a:solidFill>
                  <a:srgbClr val="7030A0"/>
                </a:solidFill>
              </a:rPr>
              <a:t>Discussed affect on reader</a:t>
            </a:r>
          </a:p>
          <a:p>
            <a:pPr marL="0" indent="0">
              <a:buNone/>
            </a:pPr>
            <a:r>
              <a:rPr lang="en-GB" sz="2600" dirty="0" smtClean="0">
                <a:solidFill>
                  <a:srgbClr val="7030A0"/>
                </a:solidFill>
              </a:rPr>
              <a:t>Discussed writer’s intentions</a:t>
            </a:r>
          </a:p>
          <a:p>
            <a:pPr marL="0" indent="0">
              <a:buNone/>
            </a:pPr>
            <a:endParaRPr lang="en-GB" sz="2600" dirty="0" smtClean="0"/>
          </a:p>
        </p:txBody>
      </p:sp>
      <p:sp>
        <p:nvSpPr>
          <p:cNvPr id="4" name="Title 1"/>
          <p:cNvSpPr>
            <a:spLocks noGrp="1"/>
          </p:cNvSpPr>
          <p:nvPr>
            <p:ph type="title"/>
          </p:nvPr>
        </p:nvSpPr>
        <p:spPr>
          <a:xfrm>
            <a:off x="15765" y="0"/>
            <a:ext cx="11744049" cy="816522"/>
          </a:xfrm>
        </p:spPr>
        <p:txBody>
          <a:bodyPr>
            <a:normAutofit/>
          </a:bodyPr>
          <a:lstStyle/>
          <a:p>
            <a:r>
              <a:rPr lang="en-GB" dirty="0" smtClean="0">
                <a:solidFill>
                  <a:srgbClr val="7030A0"/>
                </a:solidFill>
                <a:latin typeface="Bahnschrift SemiBold SemiConden" panose="020B0502040204020203" pitchFamily="34" charset="0"/>
              </a:rPr>
              <a:t>Quick self assessment</a:t>
            </a:r>
            <a:endParaRPr lang="en-GB" dirty="0">
              <a:solidFill>
                <a:srgbClr val="7030A0"/>
              </a:solidFill>
              <a:latin typeface="Bahnschrift SemiBold SemiConden" panose="020B0502040204020203" pitchFamily="34" charset="0"/>
            </a:endParaRPr>
          </a:p>
        </p:txBody>
      </p:sp>
      <p:pic>
        <p:nvPicPr>
          <p:cNvPr id="7" name="Picture 6"/>
          <p:cNvPicPr>
            <a:picLocks noChangeAspect="1"/>
          </p:cNvPicPr>
          <p:nvPr/>
        </p:nvPicPr>
        <p:blipFill>
          <a:blip r:embed="rId2"/>
          <a:stretch>
            <a:fillRect/>
          </a:stretch>
        </p:blipFill>
        <p:spPr>
          <a:xfrm rot="21035209">
            <a:off x="10517405" y="2336700"/>
            <a:ext cx="1086014" cy="2001869"/>
          </a:xfrm>
          <a:prstGeom prst="rect">
            <a:avLst/>
          </a:prstGeom>
        </p:spPr>
      </p:pic>
      <p:pic>
        <p:nvPicPr>
          <p:cNvPr id="8" name="Picture 7"/>
          <p:cNvPicPr>
            <a:picLocks noChangeAspect="1"/>
          </p:cNvPicPr>
          <p:nvPr/>
        </p:nvPicPr>
        <p:blipFill>
          <a:blip r:embed="rId3"/>
          <a:stretch>
            <a:fillRect/>
          </a:stretch>
        </p:blipFill>
        <p:spPr>
          <a:xfrm rot="2876218">
            <a:off x="10531105" y="4580514"/>
            <a:ext cx="1408298" cy="2158171"/>
          </a:xfrm>
          <a:prstGeom prst="rect">
            <a:avLst/>
          </a:prstGeom>
        </p:spPr>
      </p:pic>
      <p:pic>
        <p:nvPicPr>
          <p:cNvPr id="6" name="Picture 5"/>
          <p:cNvPicPr>
            <a:picLocks noChangeAspect="1"/>
          </p:cNvPicPr>
          <p:nvPr/>
        </p:nvPicPr>
        <p:blipFill>
          <a:blip r:embed="rId4"/>
          <a:stretch>
            <a:fillRect/>
          </a:stretch>
        </p:blipFill>
        <p:spPr>
          <a:xfrm rot="2402599">
            <a:off x="9732622" y="56105"/>
            <a:ext cx="2469212" cy="1851909"/>
          </a:xfrm>
          <a:prstGeom prst="rect">
            <a:avLst/>
          </a:prstGeom>
        </p:spPr>
      </p:pic>
    </p:spTree>
    <p:extLst>
      <p:ext uri="{BB962C8B-B14F-4D97-AF65-F5344CB8AC3E}">
        <p14:creationId xmlns:p14="http://schemas.microsoft.com/office/powerpoint/2010/main" val="1595077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0" y="1387365"/>
            <a:ext cx="6763407" cy="2711669"/>
          </a:xfrm>
        </p:spPr>
        <p:txBody>
          <a:bodyPr>
            <a:normAutofit/>
          </a:bodyPr>
          <a:lstStyle/>
          <a:p>
            <a:pPr algn="ctr"/>
            <a:r>
              <a:rPr lang="en-GB" sz="4800" dirty="0" smtClean="0">
                <a:solidFill>
                  <a:srgbClr val="0070C0"/>
                </a:solidFill>
                <a:latin typeface="Bahnschrift SemiBold" panose="020B0502040204020203" pitchFamily="34" charset="0"/>
              </a:rPr>
              <a:t>Character analysis: </a:t>
            </a:r>
            <a:r>
              <a:rPr lang="en-GB" sz="4800" dirty="0" smtClean="0">
                <a:solidFill>
                  <a:srgbClr val="002060"/>
                </a:solidFill>
                <a:latin typeface="Bahnschrift SemiBold" panose="020B0502040204020203" pitchFamily="34" charset="0"/>
              </a:rPr>
              <a:t/>
            </a:r>
            <a:br>
              <a:rPr lang="en-GB" sz="4800" dirty="0" smtClean="0">
                <a:solidFill>
                  <a:srgbClr val="002060"/>
                </a:solidFill>
                <a:latin typeface="Bahnschrift SemiBold" panose="020B0502040204020203" pitchFamily="34" charset="0"/>
              </a:rPr>
            </a:br>
            <a:r>
              <a:rPr lang="en-GB" sz="4800" dirty="0" smtClean="0">
                <a:solidFill>
                  <a:srgbClr val="002060"/>
                </a:solidFill>
                <a:latin typeface="Bahnschrift SemiBold" panose="020B0502040204020203" pitchFamily="34" charset="0"/>
              </a:rPr>
              <a:t>Curley’s Wife</a:t>
            </a:r>
            <a:br>
              <a:rPr lang="en-GB" sz="4800" dirty="0" smtClean="0">
                <a:solidFill>
                  <a:srgbClr val="002060"/>
                </a:solidFill>
                <a:latin typeface="Bahnschrift SemiBold" panose="020B0502040204020203" pitchFamily="34" charset="0"/>
              </a:rPr>
            </a:br>
            <a:r>
              <a:rPr lang="en-GB" sz="4800" dirty="0" smtClean="0">
                <a:solidFill>
                  <a:srgbClr val="002060"/>
                </a:solidFill>
                <a:latin typeface="Bahnschrift SemiBold" panose="020B0502040204020203" pitchFamily="34" charset="0"/>
              </a:rPr>
              <a:t>(and women in society)</a:t>
            </a:r>
            <a:endParaRPr lang="en-GB" sz="4800" dirty="0">
              <a:solidFill>
                <a:srgbClr val="002060"/>
              </a:solidFill>
              <a:latin typeface="Bahnschrift SemiBold" panose="020B0502040204020203" pitchFamily="34" charset="0"/>
            </a:endParaRPr>
          </a:p>
        </p:txBody>
      </p:sp>
      <p:pic>
        <p:nvPicPr>
          <p:cNvPr id="5" name="Picture 4"/>
          <p:cNvPicPr>
            <a:picLocks noChangeAspect="1"/>
          </p:cNvPicPr>
          <p:nvPr/>
        </p:nvPicPr>
        <p:blipFill>
          <a:blip r:embed="rId2"/>
          <a:stretch>
            <a:fillRect/>
          </a:stretch>
        </p:blipFill>
        <p:spPr>
          <a:xfrm>
            <a:off x="7589454" y="0"/>
            <a:ext cx="4602546" cy="6903819"/>
          </a:xfrm>
          <a:prstGeom prst="rect">
            <a:avLst/>
          </a:prstGeom>
        </p:spPr>
      </p:pic>
    </p:spTree>
    <p:extLst>
      <p:ext uri="{BB962C8B-B14F-4D97-AF65-F5344CB8AC3E}">
        <p14:creationId xmlns:p14="http://schemas.microsoft.com/office/powerpoint/2010/main" val="2631687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14642"/>
            <a:ext cx="6821871" cy="2220420"/>
          </a:xfrm>
        </p:spPr>
        <p:txBody>
          <a:bodyPr>
            <a:noAutofit/>
          </a:bodyPr>
          <a:lstStyle/>
          <a:p>
            <a:pPr algn="r"/>
            <a:r>
              <a:rPr lang="en-GB" sz="6000" dirty="0" smtClean="0">
                <a:solidFill>
                  <a:srgbClr val="002060"/>
                </a:solidFill>
                <a:latin typeface="Bahnschrift SemiBold" panose="020B0502040204020203" pitchFamily="34" charset="0"/>
              </a:rPr>
              <a:t>Women in 1920s America</a:t>
            </a:r>
            <a:endParaRPr lang="en-GB" sz="6000" dirty="0">
              <a:solidFill>
                <a:srgbClr val="002060"/>
              </a:solidFill>
              <a:latin typeface="Bahnschrift SemiBold" panose="020B0502040204020203" pitchFamily="34" charset="0"/>
            </a:endParaRPr>
          </a:p>
        </p:txBody>
      </p:sp>
      <p:pic>
        <p:nvPicPr>
          <p:cNvPr id="4" name="Picture 3"/>
          <p:cNvPicPr>
            <a:picLocks noChangeAspect="1"/>
          </p:cNvPicPr>
          <p:nvPr/>
        </p:nvPicPr>
        <p:blipFill>
          <a:blip r:embed="rId2"/>
          <a:stretch>
            <a:fillRect/>
          </a:stretch>
        </p:blipFill>
        <p:spPr>
          <a:xfrm>
            <a:off x="6821871" y="0"/>
            <a:ext cx="5370129" cy="6894700"/>
          </a:xfrm>
          <a:prstGeom prst="rect">
            <a:avLst/>
          </a:prstGeom>
        </p:spPr>
      </p:pic>
    </p:spTree>
    <p:extLst>
      <p:ext uri="{BB962C8B-B14F-4D97-AF65-F5344CB8AC3E}">
        <p14:creationId xmlns:p14="http://schemas.microsoft.com/office/powerpoint/2010/main" val="1194604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solidFill>
                  <a:srgbClr val="002060"/>
                </a:solidFill>
                <a:latin typeface="Bahnschrift SemiBold" panose="020B0502040204020203" pitchFamily="34" charset="0"/>
              </a:rPr>
              <a:t>Types of women</a:t>
            </a:r>
            <a:endParaRPr lang="en-US"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838200" y="1325563"/>
            <a:ext cx="10515600" cy="953998"/>
          </a:xfrm>
        </p:spPr>
        <p:txBody>
          <a:bodyPr/>
          <a:lstStyle/>
          <a:p>
            <a:pPr>
              <a:buFont typeface="Wingdings" panose="05000000000000000000" pitchFamily="2" charset="2"/>
              <a:buChar char="Ø"/>
            </a:pPr>
            <a:r>
              <a:rPr lang="en-US" dirty="0" smtClean="0">
                <a:solidFill>
                  <a:srgbClr val="0070C0"/>
                </a:solidFill>
              </a:rPr>
              <a:t>Copy out the table below and make notes using the following three slides</a:t>
            </a:r>
            <a:endParaRPr lang="en-US"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26009388"/>
              </p:ext>
            </p:extLst>
          </p:nvPr>
        </p:nvGraphicFramePr>
        <p:xfrm>
          <a:off x="486535" y="2393920"/>
          <a:ext cx="11387787" cy="2584540"/>
        </p:xfrm>
        <a:graphic>
          <a:graphicData uri="http://schemas.openxmlformats.org/drawingml/2006/table">
            <a:tbl>
              <a:tblPr firstRow="1" bandRow="1">
                <a:tableStyleId>{5C22544A-7EE6-4342-B048-85BDC9FD1C3A}</a:tableStyleId>
              </a:tblPr>
              <a:tblGrid>
                <a:gridCol w="3795929"/>
                <a:gridCol w="3795929"/>
                <a:gridCol w="3795929"/>
              </a:tblGrid>
              <a:tr h="593979">
                <a:tc>
                  <a:txBody>
                    <a:bodyPr/>
                    <a:lstStyle/>
                    <a:p>
                      <a:pPr algn="ctr"/>
                      <a:r>
                        <a:rPr lang="en-US" dirty="0" smtClean="0"/>
                        <a:t>Poster girls of the 1920s</a:t>
                      </a:r>
                      <a:endParaRPr lang="en-US" dirty="0"/>
                    </a:p>
                  </a:txBody>
                  <a:tcPr/>
                </a:tc>
                <a:tc>
                  <a:txBody>
                    <a:bodyPr/>
                    <a:lstStyle/>
                    <a:p>
                      <a:pPr algn="ctr"/>
                      <a:r>
                        <a:rPr lang="en-US" dirty="0" smtClean="0"/>
                        <a:t>The fighters of the 1920s</a:t>
                      </a:r>
                      <a:endParaRPr lang="en-US" dirty="0"/>
                    </a:p>
                  </a:txBody>
                  <a:tcPr/>
                </a:tc>
                <a:tc>
                  <a:txBody>
                    <a:bodyPr/>
                    <a:lstStyle/>
                    <a:p>
                      <a:pPr algn="ctr"/>
                      <a:r>
                        <a:rPr lang="en-US" dirty="0" smtClean="0"/>
                        <a:t>The reality of the 1920s</a:t>
                      </a:r>
                      <a:endParaRPr lang="en-US" dirty="0"/>
                    </a:p>
                  </a:txBody>
                  <a:tcPr/>
                </a:tc>
              </a:tr>
              <a:tr h="1990561">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00654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867103"/>
          </a:xfrm>
        </p:spPr>
        <p:txBody>
          <a:bodyPr/>
          <a:lstStyle/>
          <a:p>
            <a:pPr algn="ctr"/>
            <a:r>
              <a:rPr lang="en-GB" dirty="0" smtClean="0">
                <a:solidFill>
                  <a:srgbClr val="002060"/>
                </a:solidFill>
                <a:latin typeface="Bahnschrift SemiBold" panose="020B0502040204020203" pitchFamily="34" charset="0"/>
              </a:rPr>
              <a:t>The poster girls of the 1920s</a:t>
            </a:r>
            <a:endParaRPr lang="en-GB" dirty="0">
              <a:solidFill>
                <a:srgbClr val="002060"/>
              </a:solidFill>
              <a:latin typeface="Bahnschrift SemiBold" panose="020B0502040204020203" pitchFamily="34" charset="0"/>
            </a:endParaRPr>
          </a:p>
        </p:txBody>
      </p:sp>
      <p:pic>
        <p:nvPicPr>
          <p:cNvPr id="4" name="Content Placeholder 3"/>
          <p:cNvPicPr>
            <a:picLocks noGrp="1" noChangeAspect="1"/>
          </p:cNvPicPr>
          <p:nvPr>
            <p:ph idx="1"/>
          </p:nvPr>
        </p:nvPicPr>
        <p:blipFill rotWithShape="1">
          <a:blip r:embed="rId2"/>
          <a:srcRect l="1542" t="1052" r="947" b="1087"/>
          <a:stretch/>
        </p:blipFill>
        <p:spPr>
          <a:xfrm>
            <a:off x="3849412" y="735434"/>
            <a:ext cx="4493173" cy="6122566"/>
          </a:xfrm>
          <a:prstGeom prst="rect">
            <a:avLst/>
          </a:prstGeom>
        </p:spPr>
      </p:pic>
      <p:sp>
        <p:nvSpPr>
          <p:cNvPr id="5" name="TextBox 4"/>
          <p:cNvSpPr txBox="1"/>
          <p:nvPr/>
        </p:nvSpPr>
        <p:spPr>
          <a:xfrm>
            <a:off x="601716" y="3796717"/>
            <a:ext cx="3247696" cy="1384995"/>
          </a:xfrm>
          <a:prstGeom prst="rect">
            <a:avLst/>
          </a:prstGeom>
          <a:noFill/>
        </p:spPr>
        <p:txBody>
          <a:bodyPr wrap="square" rtlCol="0">
            <a:spAutoFit/>
          </a:bodyPr>
          <a:lstStyle/>
          <a:p>
            <a:pPr algn="ctr"/>
            <a:r>
              <a:rPr lang="en-GB" sz="2800" dirty="0" smtClean="0">
                <a:solidFill>
                  <a:srgbClr val="0070C0"/>
                </a:solidFill>
              </a:rPr>
              <a:t>Glamorous, over the top dresses and accessories</a:t>
            </a:r>
            <a:endParaRPr lang="en-GB" sz="2800" dirty="0">
              <a:solidFill>
                <a:srgbClr val="0070C0"/>
              </a:solidFill>
            </a:endParaRPr>
          </a:p>
        </p:txBody>
      </p:sp>
      <p:sp>
        <p:nvSpPr>
          <p:cNvPr id="6" name="TextBox 5"/>
          <p:cNvSpPr txBox="1"/>
          <p:nvPr/>
        </p:nvSpPr>
        <p:spPr>
          <a:xfrm>
            <a:off x="8342585" y="740923"/>
            <a:ext cx="3452649" cy="1384995"/>
          </a:xfrm>
          <a:prstGeom prst="rect">
            <a:avLst/>
          </a:prstGeom>
          <a:noFill/>
        </p:spPr>
        <p:txBody>
          <a:bodyPr wrap="square" rtlCol="0">
            <a:spAutoFit/>
          </a:bodyPr>
          <a:lstStyle/>
          <a:p>
            <a:pPr algn="ctr"/>
            <a:r>
              <a:rPr lang="en-GB" sz="2800" dirty="0" smtClean="0">
                <a:solidFill>
                  <a:srgbClr val="0070C0"/>
                </a:solidFill>
              </a:rPr>
              <a:t>Perfectly styled make up and professionally done hair</a:t>
            </a:r>
            <a:endParaRPr lang="en-GB" sz="2800" dirty="0">
              <a:solidFill>
                <a:srgbClr val="0070C0"/>
              </a:solidFill>
            </a:endParaRPr>
          </a:p>
        </p:txBody>
      </p:sp>
      <p:sp>
        <p:nvSpPr>
          <p:cNvPr id="7" name="TextBox 6"/>
          <p:cNvSpPr txBox="1"/>
          <p:nvPr/>
        </p:nvSpPr>
        <p:spPr>
          <a:xfrm>
            <a:off x="396764" y="5880105"/>
            <a:ext cx="2569779" cy="954107"/>
          </a:xfrm>
          <a:prstGeom prst="rect">
            <a:avLst/>
          </a:prstGeom>
          <a:noFill/>
        </p:spPr>
        <p:txBody>
          <a:bodyPr wrap="square" rtlCol="0">
            <a:spAutoFit/>
          </a:bodyPr>
          <a:lstStyle/>
          <a:p>
            <a:pPr algn="ctr"/>
            <a:r>
              <a:rPr lang="en-GB" sz="2800" dirty="0" smtClean="0">
                <a:solidFill>
                  <a:srgbClr val="7030A0"/>
                </a:solidFill>
              </a:rPr>
              <a:t>High heeled shoes</a:t>
            </a:r>
            <a:endParaRPr lang="en-GB" sz="2800" dirty="0">
              <a:solidFill>
                <a:srgbClr val="7030A0"/>
              </a:solidFill>
            </a:endParaRPr>
          </a:p>
        </p:txBody>
      </p:sp>
      <p:sp>
        <p:nvSpPr>
          <p:cNvPr id="8" name="TextBox 7"/>
          <p:cNvSpPr txBox="1"/>
          <p:nvPr/>
        </p:nvSpPr>
        <p:spPr>
          <a:xfrm>
            <a:off x="1" y="990726"/>
            <a:ext cx="3788976" cy="523220"/>
          </a:xfrm>
          <a:prstGeom prst="rect">
            <a:avLst/>
          </a:prstGeom>
          <a:noFill/>
        </p:spPr>
        <p:txBody>
          <a:bodyPr wrap="square" rtlCol="0">
            <a:spAutoFit/>
          </a:bodyPr>
          <a:lstStyle/>
          <a:p>
            <a:pPr algn="ctr"/>
            <a:r>
              <a:rPr lang="en-GB" sz="2800" dirty="0" smtClean="0">
                <a:solidFill>
                  <a:srgbClr val="0070C0"/>
                </a:solidFill>
              </a:rPr>
              <a:t>Confident and fun-loving</a:t>
            </a:r>
            <a:endParaRPr lang="en-GB" sz="2800" dirty="0">
              <a:solidFill>
                <a:srgbClr val="0070C0"/>
              </a:solidFill>
            </a:endParaRPr>
          </a:p>
        </p:txBody>
      </p:sp>
      <p:sp>
        <p:nvSpPr>
          <p:cNvPr id="9" name="TextBox 8"/>
          <p:cNvSpPr txBox="1"/>
          <p:nvPr/>
        </p:nvSpPr>
        <p:spPr>
          <a:xfrm>
            <a:off x="9020505" y="5042118"/>
            <a:ext cx="3171498" cy="1815882"/>
          </a:xfrm>
          <a:prstGeom prst="rect">
            <a:avLst/>
          </a:prstGeom>
          <a:noFill/>
        </p:spPr>
        <p:txBody>
          <a:bodyPr wrap="square" rtlCol="0">
            <a:spAutoFit/>
          </a:bodyPr>
          <a:lstStyle/>
          <a:p>
            <a:pPr algn="ctr"/>
            <a:r>
              <a:rPr lang="en-GB" sz="2800" dirty="0" smtClean="0">
                <a:solidFill>
                  <a:srgbClr val="7030A0"/>
                </a:solidFill>
              </a:rPr>
              <a:t>Fancy surroundings – usually a party or a smart hotel/ restaurant</a:t>
            </a:r>
            <a:endParaRPr lang="en-GB" sz="2800" dirty="0">
              <a:solidFill>
                <a:srgbClr val="7030A0"/>
              </a:solidFill>
            </a:endParaRPr>
          </a:p>
        </p:txBody>
      </p:sp>
      <p:sp>
        <p:nvSpPr>
          <p:cNvPr id="10" name="TextBox 9"/>
          <p:cNvSpPr txBox="1"/>
          <p:nvPr/>
        </p:nvSpPr>
        <p:spPr>
          <a:xfrm>
            <a:off x="9020505" y="2477556"/>
            <a:ext cx="3171495" cy="1384995"/>
          </a:xfrm>
          <a:prstGeom prst="rect">
            <a:avLst/>
          </a:prstGeom>
          <a:noFill/>
        </p:spPr>
        <p:txBody>
          <a:bodyPr wrap="square" rtlCol="0">
            <a:spAutoFit/>
          </a:bodyPr>
          <a:lstStyle/>
          <a:p>
            <a:pPr algn="ctr"/>
            <a:r>
              <a:rPr lang="en-GB" sz="2800" dirty="0" smtClean="0">
                <a:solidFill>
                  <a:srgbClr val="7030A0"/>
                </a:solidFill>
              </a:rPr>
              <a:t>Focused on money and having nice things</a:t>
            </a:r>
            <a:endParaRPr lang="en-GB" sz="2800" dirty="0">
              <a:solidFill>
                <a:srgbClr val="7030A0"/>
              </a:solidFill>
            </a:endParaRPr>
          </a:p>
        </p:txBody>
      </p:sp>
      <p:sp>
        <p:nvSpPr>
          <p:cNvPr id="11" name="TextBox 10"/>
          <p:cNvSpPr txBox="1"/>
          <p:nvPr/>
        </p:nvSpPr>
        <p:spPr>
          <a:xfrm>
            <a:off x="0" y="2055167"/>
            <a:ext cx="3407978" cy="1384995"/>
          </a:xfrm>
          <a:prstGeom prst="rect">
            <a:avLst/>
          </a:prstGeom>
          <a:noFill/>
        </p:spPr>
        <p:txBody>
          <a:bodyPr wrap="square" rtlCol="0">
            <a:spAutoFit/>
          </a:bodyPr>
          <a:lstStyle/>
          <a:p>
            <a:pPr algn="ctr"/>
            <a:r>
              <a:rPr lang="en-GB" sz="2800" dirty="0" smtClean="0">
                <a:solidFill>
                  <a:srgbClr val="7030A0"/>
                </a:solidFill>
              </a:rPr>
              <a:t>Desire to fit into the top of the social hierarchy</a:t>
            </a:r>
            <a:endParaRPr lang="en-GB" sz="2800" dirty="0">
              <a:solidFill>
                <a:srgbClr val="7030A0"/>
              </a:solidFill>
            </a:endParaRPr>
          </a:p>
        </p:txBody>
      </p:sp>
      <p:sp>
        <p:nvSpPr>
          <p:cNvPr id="12" name="TextBox 11"/>
          <p:cNvSpPr txBox="1"/>
          <p:nvPr/>
        </p:nvSpPr>
        <p:spPr>
          <a:xfrm>
            <a:off x="8416156" y="3959571"/>
            <a:ext cx="2837793" cy="954107"/>
          </a:xfrm>
          <a:prstGeom prst="rect">
            <a:avLst/>
          </a:prstGeom>
          <a:noFill/>
        </p:spPr>
        <p:txBody>
          <a:bodyPr wrap="square" rtlCol="0">
            <a:spAutoFit/>
          </a:bodyPr>
          <a:lstStyle/>
          <a:p>
            <a:pPr algn="ctr"/>
            <a:r>
              <a:rPr lang="en-GB" sz="2800" dirty="0" smtClean="0">
                <a:solidFill>
                  <a:srgbClr val="0070C0"/>
                </a:solidFill>
              </a:rPr>
              <a:t>Priority is social engagements</a:t>
            </a:r>
            <a:endParaRPr lang="en-GB" sz="2800" dirty="0">
              <a:solidFill>
                <a:srgbClr val="0070C0"/>
              </a:solidFill>
            </a:endParaRPr>
          </a:p>
        </p:txBody>
      </p:sp>
      <p:sp>
        <p:nvSpPr>
          <p:cNvPr id="13" name="TextBox 12"/>
          <p:cNvSpPr txBox="1"/>
          <p:nvPr/>
        </p:nvSpPr>
        <p:spPr>
          <a:xfrm>
            <a:off x="6945369" y="6027003"/>
            <a:ext cx="1935215" cy="830997"/>
          </a:xfrm>
          <a:prstGeom prst="rect">
            <a:avLst/>
          </a:prstGeom>
          <a:solidFill>
            <a:schemeClr val="accent1">
              <a:lumMod val="20000"/>
              <a:lumOff val="80000"/>
            </a:schemeClr>
          </a:solidFill>
          <a:ln>
            <a:solidFill>
              <a:srgbClr val="0070C0"/>
            </a:solidFill>
          </a:ln>
        </p:spPr>
        <p:txBody>
          <a:bodyPr wrap="square" rtlCol="0">
            <a:spAutoFit/>
          </a:bodyPr>
          <a:lstStyle/>
          <a:p>
            <a:r>
              <a:rPr lang="en-GB" sz="2400" b="1" dirty="0" smtClean="0">
                <a:solidFill>
                  <a:srgbClr val="0070C0"/>
                </a:solidFill>
              </a:rPr>
              <a:t>Daisy Buchannan</a:t>
            </a:r>
            <a:endParaRPr lang="en-GB" sz="2400" b="1" dirty="0">
              <a:solidFill>
                <a:srgbClr val="0070C0"/>
              </a:solidFill>
            </a:endParaRPr>
          </a:p>
        </p:txBody>
      </p:sp>
    </p:spTree>
    <p:extLst>
      <p:ext uri="{BB962C8B-B14F-4D97-AF65-F5344CB8AC3E}">
        <p14:creationId xmlns:p14="http://schemas.microsoft.com/office/powerpoint/2010/main" val="164562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867103"/>
          </a:xfrm>
        </p:spPr>
        <p:txBody>
          <a:bodyPr/>
          <a:lstStyle/>
          <a:p>
            <a:pPr algn="ctr"/>
            <a:r>
              <a:rPr lang="en-GB" dirty="0" smtClean="0">
                <a:solidFill>
                  <a:srgbClr val="002060"/>
                </a:solidFill>
                <a:latin typeface="Bahnschrift SemiBold" panose="020B0502040204020203" pitchFamily="34" charset="0"/>
              </a:rPr>
              <a:t>The fighters of the 1920s</a:t>
            </a:r>
            <a:endParaRPr lang="en-GB" dirty="0">
              <a:solidFill>
                <a:srgbClr val="002060"/>
              </a:solidFill>
              <a:latin typeface="Bahnschrift SemiBold" panose="020B0502040204020203" pitchFamily="34" charset="0"/>
            </a:endParaRPr>
          </a:p>
        </p:txBody>
      </p:sp>
      <p:pic>
        <p:nvPicPr>
          <p:cNvPr id="7" name="Content Placeholder 6"/>
          <p:cNvPicPr>
            <a:picLocks noGrp="1" noChangeAspect="1"/>
          </p:cNvPicPr>
          <p:nvPr>
            <p:ph idx="1"/>
          </p:nvPr>
        </p:nvPicPr>
        <p:blipFill rotWithShape="1">
          <a:blip r:embed="rId2"/>
          <a:srcRect l="19082"/>
          <a:stretch/>
        </p:blipFill>
        <p:spPr>
          <a:xfrm>
            <a:off x="3307831" y="913788"/>
            <a:ext cx="5576332" cy="3445691"/>
          </a:xfrm>
          <a:prstGeom prst="rect">
            <a:avLst/>
          </a:prstGeom>
        </p:spPr>
      </p:pic>
      <p:sp>
        <p:nvSpPr>
          <p:cNvPr id="3" name="Rectangle 2"/>
          <p:cNvSpPr/>
          <p:nvPr/>
        </p:nvSpPr>
        <p:spPr>
          <a:xfrm>
            <a:off x="7610" y="4628441"/>
            <a:ext cx="12192000" cy="2308324"/>
          </a:xfrm>
          <a:prstGeom prst="rect">
            <a:avLst/>
          </a:prstGeom>
        </p:spPr>
        <p:txBody>
          <a:bodyPr wrap="square">
            <a:spAutoFit/>
          </a:bodyPr>
          <a:lstStyle/>
          <a:p>
            <a:r>
              <a:rPr lang="en-GB" sz="2400" dirty="0" smtClean="0">
                <a:solidFill>
                  <a:srgbClr val="0070C0"/>
                </a:solidFill>
              </a:rPr>
              <a:t>Not everyone was able to participate in NAWSA. Although NAWSA did not exclude African American women from membership at the national level, state and local organisations could and did choose to exclude them. Conventions held in Southern cities like Atlanta (in 1895) and New Orleans (in 1903) were segregated. NAWSA also required black women to march separately during its 1913 parade in Washington, DC. Even within this socially progressive movement, racism persisted.</a:t>
            </a:r>
            <a:endParaRPr lang="en-GB" sz="2400" dirty="0">
              <a:solidFill>
                <a:srgbClr val="0070C0"/>
              </a:solidFill>
            </a:endParaRPr>
          </a:p>
        </p:txBody>
      </p:sp>
      <p:sp>
        <p:nvSpPr>
          <p:cNvPr id="4" name="TextBox 3"/>
          <p:cNvSpPr txBox="1"/>
          <p:nvPr/>
        </p:nvSpPr>
        <p:spPr>
          <a:xfrm>
            <a:off x="336018" y="0"/>
            <a:ext cx="2333297" cy="2554545"/>
          </a:xfrm>
          <a:prstGeom prst="rect">
            <a:avLst/>
          </a:prstGeom>
          <a:noFill/>
        </p:spPr>
        <p:txBody>
          <a:bodyPr wrap="square" rtlCol="0">
            <a:spAutoFit/>
          </a:bodyPr>
          <a:lstStyle/>
          <a:p>
            <a:pPr algn="ctr"/>
            <a:r>
              <a:rPr lang="en-GB" sz="2000" b="1" dirty="0" smtClean="0">
                <a:solidFill>
                  <a:srgbClr val="7030A0"/>
                </a:solidFill>
              </a:rPr>
              <a:t>NAWSA (National American Woman Association) </a:t>
            </a:r>
            <a:r>
              <a:rPr lang="en-GB" sz="2000" dirty="0" smtClean="0">
                <a:solidFill>
                  <a:srgbClr val="7030A0"/>
                </a:solidFill>
              </a:rPr>
              <a:t>existed all over the country and involved women campaigning for equal (or at least more) rights to men.</a:t>
            </a:r>
            <a:endParaRPr lang="en-GB" sz="2000" dirty="0">
              <a:solidFill>
                <a:srgbClr val="7030A0"/>
              </a:solidFill>
            </a:endParaRPr>
          </a:p>
        </p:txBody>
      </p:sp>
      <p:sp>
        <p:nvSpPr>
          <p:cNvPr id="5" name="TextBox 4"/>
          <p:cNvSpPr txBox="1"/>
          <p:nvPr/>
        </p:nvSpPr>
        <p:spPr>
          <a:xfrm>
            <a:off x="8891776" y="238039"/>
            <a:ext cx="3300223" cy="1323439"/>
          </a:xfrm>
          <a:prstGeom prst="rect">
            <a:avLst/>
          </a:prstGeom>
          <a:noFill/>
        </p:spPr>
        <p:txBody>
          <a:bodyPr wrap="square" rtlCol="0">
            <a:spAutoFit/>
          </a:bodyPr>
          <a:lstStyle/>
          <a:p>
            <a:pPr algn="ctr"/>
            <a:r>
              <a:rPr lang="en-GB" sz="2000" dirty="0" smtClean="0">
                <a:solidFill>
                  <a:srgbClr val="0070C0"/>
                </a:solidFill>
              </a:rPr>
              <a:t>Wealthy, educated women were a great focus for the group because of the impact they could have.</a:t>
            </a:r>
            <a:endParaRPr lang="en-GB" sz="2000" dirty="0">
              <a:solidFill>
                <a:srgbClr val="0070C0"/>
              </a:solidFill>
            </a:endParaRPr>
          </a:p>
        </p:txBody>
      </p:sp>
      <p:sp>
        <p:nvSpPr>
          <p:cNvPr id="8" name="TextBox 7"/>
          <p:cNvSpPr txBox="1"/>
          <p:nvPr/>
        </p:nvSpPr>
        <p:spPr>
          <a:xfrm>
            <a:off x="9441208" y="1967966"/>
            <a:ext cx="2236103" cy="707886"/>
          </a:xfrm>
          <a:prstGeom prst="rect">
            <a:avLst/>
          </a:prstGeom>
          <a:noFill/>
        </p:spPr>
        <p:txBody>
          <a:bodyPr wrap="square" rtlCol="0">
            <a:spAutoFit/>
          </a:bodyPr>
          <a:lstStyle/>
          <a:p>
            <a:pPr algn="ctr"/>
            <a:r>
              <a:rPr lang="en-GB" sz="2000" dirty="0" smtClean="0">
                <a:solidFill>
                  <a:srgbClr val="7030A0"/>
                </a:solidFill>
              </a:rPr>
              <a:t>Women were given the vote in 1920.</a:t>
            </a:r>
            <a:endParaRPr lang="en-GB" sz="2000" dirty="0">
              <a:solidFill>
                <a:srgbClr val="7030A0"/>
              </a:solidFill>
            </a:endParaRPr>
          </a:p>
        </p:txBody>
      </p:sp>
      <p:sp>
        <p:nvSpPr>
          <p:cNvPr id="9" name="TextBox 8"/>
          <p:cNvSpPr txBox="1"/>
          <p:nvPr/>
        </p:nvSpPr>
        <p:spPr>
          <a:xfrm>
            <a:off x="336018" y="3013122"/>
            <a:ext cx="2236103" cy="1323439"/>
          </a:xfrm>
          <a:prstGeom prst="rect">
            <a:avLst/>
          </a:prstGeom>
          <a:noFill/>
        </p:spPr>
        <p:txBody>
          <a:bodyPr wrap="square" rtlCol="0">
            <a:spAutoFit/>
          </a:bodyPr>
          <a:lstStyle/>
          <a:p>
            <a:pPr algn="ctr"/>
            <a:r>
              <a:rPr lang="en-GB" sz="2000" dirty="0" smtClean="0">
                <a:solidFill>
                  <a:srgbClr val="002060"/>
                </a:solidFill>
              </a:rPr>
              <a:t>Southern states were the ones against the equality of women.</a:t>
            </a:r>
            <a:endParaRPr lang="en-GB" sz="2000" dirty="0">
              <a:solidFill>
                <a:srgbClr val="002060"/>
              </a:solidFill>
            </a:endParaRPr>
          </a:p>
        </p:txBody>
      </p:sp>
      <p:sp>
        <p:nvSpPr>
          <p:cNvPr id="10" name="TextBox 9"/>
          <p:cNvSpPr txBox="1"/>
          <p:nvPr/>
        </p:nvSpPr>
        <p:spPr>
          <a:xfrm>
            <a:off x="9090427" y="3082340"/>
            <a:ext cx="2937663" cy="1323439"/>
          </a:xfrm>
          <a:prstGeom prst="rect">
            <a:avLst/>
          </a:prstGeom>
          <a:noFill/>
        </p:spPr>
        <p:txBody>
          <a:bodyPr wrap="square" rtlCol="0">
            <a:spAutoFit/>
          </a:bodyPr>
          <a:lstStyle/>
          <a:p>
            <a:pPr algn="ctr"/>
            <a:r>
              <a:rPr lang="en-GB" sz="2000" dirty="0" smtClean="0">
                <a:solidFill>
                  <a:srgbClr val="002060"/>
                </a:solidFill>
              </a:rPr>
              <a:t>Some believed it only had so much backing to make the male politicians look better in elections.</a:t>
            </a:r>
            <a:endParaRPr lang="en-GB" sz="2000" dirty="0">
              <a:solidFill>
                <a:srgbClr val="002060"/>
              </a:solidFill>
            </a:endParaRPr>
          </a:p>
        </p:txBody>
      </p:sp>
    </p:spTree>
    <p:extLst>
      <p:ext uri="{BB962C8B-B14F-4D97-AF65-F5344CB8AC3E}">
        <p14:creationId xmlns:p14="http://schemas.microsoft.com/office/powerpoint/2010/main" val="95744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867103"/>
          </a:xfrm>
        </p:spPr>
        <p:txBody>
          <a:bodyPr/>
          <a:lstStyle/>
          <a:p>
            <a:pPr algn="ctr"/>
            <a:r>
              <a:rPr lang="en-GB" dirty="0" smtClean="0">
                <a:solidFill>
                  <a:srgbClr val="002060"/>
                </a:solidFill>
                <a:latin typeface="Bahnschrift SemiBold" panose="020B0502040204020203" pitchFamily="34" charset="0"/>
              </a:rPr>
              <a:t>The realities of the 1920s</a:t>
            </a:r>
            <a:endParaRPr lang="en-GB" dirty="0">
              <a:solidFill>
                <a:srgbClr val="002060"/>
              </a:solidFill>
              <a:latin typeface="Bahnschrift SemiBold" panose="020B0502040204020203" pitchFamily="34" charset="0"/>
            </a:endParaRPr>
          </a:p>
        </p:txBody>
      </p:sp>
      <p:pic>
        <p:nvPicPr>
          <p:cNvPr id="4" name="Content Placeholder 3"/>
          <p:cNvPicPr>
            <a:picLocks noGrp="1" noChangeAspect="1"/>
          </p:cNvPicPr>
          <p:nvPr>
            <p:ph idx="1"/>
          </p:nvPr>
        </p:nvPicPr>
        <p:blipFill>
          <a:blip r:embed="rId2"/>
          <a:stretch>
            <a:fillRect/>
          </a:stretch>
        </p:blipFill>
        <p:spPr>
          <a:xfrm>
            <a:off x="2796182" y="1223277"/>
            <a:ext cx="6599634" cy="4688791"/>
          </a:xfrm>
          <a:prstGeom prst="rect">
            <a:avLst/>
          </a:prstGeom>
        </p:spPr>
      </p:pic>
      <p:sp>
        <p:nvSpPr>
          <p:cNvPr id="3" name="TextBox 2"/>
          <p:cNvSpPr txBox="1"/>
          <p:nvPr/>
        </p:nvSpPr>
        <p:spPr>
          <a:xfrm>
            <a:off x="78827" y="145501"/>
            <a:ext cx="2354317" cy="1938992"/>
          </a:xfrm>
          <a:prstGeom prst="rect">
            <a:avLst/>
          </a:prstGeom>
          <a:noFill/>
        </p:spPr>
        <p:txBody>
          <a:bodyPr wrap="square" rtlCol="0">
            <a:spAutoFit/>
          </a:bodyPr>
          <a:lstStyle/>
          <a:p>
            <a:pPr algn="ctr"/>
            <a:r>
              <a:rPr lang="en-GB" sz="2000" dirty="0" smtClean="0">
                <a:solidFill>
                  <a:srgbClr val="0070C0"/>
                </a:solidFill>
              </a:rPr>
              <a:t>Woman often felt held back by their families, and couldn’t relate to their ‘old fashioned’ mothers’ views.</a:t>
            </a:r>
            <a:endParaRPr lang="en-GB" sz="2000" dirty="0">
              <a:solidFill>
                <a:srgbClr val="0070C0"/>
              </a:solidFill>
            </a:endParaRPr>
          </a:p>
        </p:txBody>
      </p:sp>
      <p:sp>
        <p:nvSpPr>
          <p:cNvPr id="5" name="TextBox 4"/>
          <p:cNvSpPr txBox="1"/>
          <p:nvPr/>
        </p:nvSpPr>
        <p:spPr>
          <a:xfrm>
            <a:off x="-36788" y="2625251"/>
            <a:ext cx="2585545" cy="2554545"/>
          </a:xfrm>
          <a:prstGeom prst="rect">
            <a:avLst/>
          </a:prstGeom>
          <a:noFill/>
        </p:spPr>
        <p:txBody>
          <a:bodyPr wrap="square" rtlCol="0">
            <a:spAutoFit/>
          </a:bodyPr>
          <a:lstStyle/>
          <a:p>
            <a:pPr algn="ctr"/>
            <a:r>
              <a:rPr lang="en-GB" sz="2000" dirty="0" smtClean="0">
                <a:solidFill>
                  <a:srgbClr val="7030A0"/>
                </a:solidFill>
              </a:rPr>
              <a:t>Despite having the vote in 1920 women still didn’t have the same opportunities as men, most would have to marry to be able to leave their family home.</a:t>
            </a:r>
            <a:endParaRPr lang="en-GB" sz="2000" dirty="0">
              <a:solidFill>
                <a:srgbClr val="7030A0"/>
              </a:solidFill>
            </a:endParaRPr>
          </a:p>
        </p:txBody>
      </p:sp>
      <p:sp>
        <p:nvSpPr>
          <p:cNvPr id="6" name="TextBox 5"/>
          <p:cNvSpPr txBox="1"/>
          <p:nvPr/>
        </p:nvSpPr>
        <p:spPr>
          <a:xfrm>
            <a:off x="9711771" y="700448"/>
            <a:ext cx="2354317" cy="2554545"/>
          </a:xfrm>
          <a:prstGeom prst="rect">
            <a:avLst/>
          </a:prstGeom>
          <a:noFill/>
        </p:spPr>
        <p:txBody>
          <a:bodyPr wrap="square" rtlCol="0">
            <a:spAutoFit/>
          </a:bodyPr>
          <a:lstStyle/>
          <a:p>
            <a:pPr algn="ctr"/>
            <a:r>
              <a:rPr lang="en-GB" sz="2000" dirty="0" smtClean="0">
                <a:solidFill>
                  <a:srgbClr val="7030A0"/>
                </a:solidFill>
              </a:rPr>
              <a:t>Men wanted women to an accessory, something to have on their arm when they were at social events – but not to have opinions or ambitions.</a:t>
            </a:r>
            <a:endParaRPr lang="en-GB" sz="2000" dirty="0">
              <a:solidFill>
                <a:srgbClr val="7030A0"/>
              </a:solidFill>
            </a:endParaRPr>
          </a:p>
        </p:txBody>
      </p:sp>
      <p:sp>
        <p:nvSpPr>
          <p:cNvPr id="7" name="TextBox 6"/>
          <p:cNvSpPr txBox="1"/>
          <p:nvPr/>
        </p:nvSpPr>
        <p:spPr>
          <a:xfrm>
            <a:off x="9606453" y="3702468"/>
            <a:ext cx="2564954" cy="1938992"/>
          </a:xfrm>
          <a:prstGeom prst="rect">
            <a:avLst/>
          </a:prstGeom>
          <a:noFill/>
        </p:spPr>
        <p:txBody>
          <a:bodyPr wrap="square" rtlCol="0">
            <a:spAutoFit/>
          </a:bodyPr>
          <a:lstStyle/>
          <a:p>
            <a:pPr algn="ctr"/>
            <a:r>
              <a:rPr lang="en-GB" sz="2000" dirty="0" smtClean="0">
                <a:solidFill>
                  <a:srgbClr val="002060"/>
                </a:solidFill>
              </a:rPr>
              <a:t>Woman were expected to look after the children and do the housework – so often couldn’t work even if they wanted to.</a:t>
            </a:r>
            <a:endParaRPr lang="en-GB" sz="2000" dirty="0">
              <a:solidFill>
                <a:srgbClr val="002060"/>
              </a:solidFill>
            </a:endParaRPr>
          </a:p>
        </p:txBody>
      </p:sp>
      <p:sp>
        <p:nvSpPr>
          <p:cNvPr id="8" name="TextBox 7"/>
          <p:cNvSpPr txBox="1"/>
          <p:nvPr/>
        </p:nvSpPr>
        <p:spPr>
          <a:xfrm>
            <a:off x="78827" y="6011614"/>
            <a:ext cx="6258911" cy="707886"/>
          </a:xfrm>
          <a:prstGeom prst="rect">
            <a:avLst/>
          </a:prstGeom>
          <a:noFill/>
        </p:spPr>
        <p:txBody>
          <a:bodyPr wrap="square" rtlCol="0">
            <a:spAutoFit/>
          </a:bodyPr>
          <a:lstStyle/>
          <a:p>
            <a:pPr algn="ctr"/>
            <a:r>
              <a:rPr lang="en-GB" sz="2000" dirty="0" smtClean="0">
                <a:solidFill>
                  <a:srgbClr val="002060"/>
                </a:solidFill>
              </a:rPr>
              <a:t>Woman needed men to buy their clothes and possessions most of the time, so had to keep their husbands happy.</a:t>
            </a:r>
            <a:endParaRPr lang="en-GB" sz="2000" dirty="0">
              <a:solidFill>
                <a:srgbClr val="002060"/>
              </a:solidFill>
            </a:endParaRPr>
          </a:p>
        </p:txBody>
      </p:sp>
      <p:sp>
        <p:nvSpPr>
          <p:cNvPr id="9" name="TextBox 8"/>
          <p:cNvSpPr txBox="1"/>
          <p:nvPr/>
        </p:nvSpPr>
        <p:spPr>
          <a:xfrm>
            <a:off x="6732517" y="6073169"/>
            <a:ext cx="5438889" cy="707886"/>
          </a:xfrm>
          <a:prstGeom prst="rect">
            <a:avLst/>
          </a:prstGeom>
          <a:noFill/>
        </p:spPr>
        <p:txBody>
          <a:bodyPr wrap="square" rtlCol="0">
            <a:spAutoFit/>
          </a:bodyPr>
          <a:lstStyle/>
          <a:p>
            <a:pPr algn="ctr"/>
            <a:r>
              <a:rPr lang="en-GB" sz="2000" dirty="0" smtClean="0">
                <a:solidFill>
                  <a:srgbClr val="0070C0"/>
                </a:solidFill>
              </a:rPr>
              <a:t>The war opened up people’s eyes a bit, but there still wasn’t a lot of work or careers for women.</a:t>
            </a:r>
            <a:endParaRPr lang="en-GB" sz="2000" dirty="0">
              <a:solidFill>
                <a:srgbClr val="0070C0"/>
              </a:solidFill>
            </a:endParaRPr>
          </a:p>
        </p:txBody>
      </p:sp>
    </p:spTree>
    <p:extLst>
      <p:ext uri="{BB962C8B-B14F-4D97-AF65-F5344CB8AC3E}">
        <p14:creationId xmlns:p14="http://schemas.microsoft.com/office/powerpoint/2010/main" val="1400703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solidFill>
                  <a:srgbClr val="002060"/>
                </a:solidFill>
                <a:latin typeface="Bahnschrift SemiBold" panose="020B0502040204020203" pitchFamily="34" charset="0"/>
              </a:rPr>
              <a:t>Character analysis: </a:t>
            </a:r>
            <a:br>
              <a:rPr lang="en-GB" dirty="0" smtClean="0">
                <a:solidFill>
                  <a:srgbClr val="002060"/>
                </a:solidFill>
                <a:latin typeface="Bahnschrift SemiBold" panose="020B0502040204020203" pitchFamily="34" charset="0"/>
              </a:rPr>
            </a:br>
            <a:r>
              <a:rPr lang="en-GB" dirty="0" smtClean="0">
                <a:solidFill>
                  <a:srgbClr val="002060"/>
                </a:solidFill>
                <a:latin typeface="Bahnschrift SemiBold" panose="020B0502040204020203" pitchFamily="34" charset="0"/>
              </a:rPr>
              <a:t>Curley’s Wife</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0" y="1517266"/>
            <a:ext cx="7589453" cy="5340734"/>
          </a:xfrm>
        </p:spPr>
        <p:txBody>
          <a:bodyPr>
            <a:normAutofit/>
          </a:bodyPr>
          <a:lstStyle/>
          <a:p>
            <a:pPr marL="0" indent="0" algn="ctr">
              <a:buNone/>
            </a:pPr>
            <a:r>
              <a:rPr lang="en-GB" sz="3600" dirty="0" smtClean="0">
                <a:solidFill>
                  <a:srgbClr val="0070C0"/>
                </a:solidFill>
              </a:rPr>
              <a:t>A </a:t>
            </a:r>
            <a:r>
              <a:rPr lang="en-GB" sz="3600" b="1" dirty="0">
                <a:solidFill>
                  <a:srgbClr val="0070C0"/>
                </a:solidFill>
              </a:rPr>
              <a:t>girl</a:t>
            </a:r>
            <a:r>
              <a:rPr lang="en-GB" sz="3600" dirty="0">
                <a:solidFill>
                  <a:srgbClr val="0070C0"/>
                </a:solidFill>
              </a:rPr>
              <a:t> was standing there looking in. She had full, </a:t>
            </a:r>
            <a:r>
              <a:rPr lang="en-GB" sz="3600" b="1" dirty="0">
                <a:solidFill>
                  <a:srgbClr val="0070C0"/>
                </a:solidFill>
              </a:rPr>
              <a:t>rouged lips </a:t>
            </a:r>
            <a:r>
              <a:rPr lang="en-GB" sz="3600" dirty="0">
                <a:solidFill>
                  <a:srgbClr val="0070C0"/>
                </a:solidFill>
              </a:rPr>
              <a:t>and wide-spaced eyes, </a:t>
            </a:r>
            <a:r>
              <a:rPr lang="en-GB" sz="3600" b="1" dirty="0">
                <a:solidFill>
                  <a:srgbClr val="0070C0"/>
                </a:solidFill>
              </a:rPr>
              <a:t>heavily made up</a:t>
            </a:r>
            <a:r>
              <a:rPr lang="en-GB" sz="3600" dirty="0">
                <a:solidFill>
                  <a:srgbClr val="0070C0"/>
                </a:solidFill>
              </a:rPr>
              <a:t>. Her fingernails were</a:t>
            </a:r>
            <a:r>
              <a:rPr lang="en-GB" sz="3600" b="1" dirty="0">
                <a:solidFill>
                  <a:srgbClr val="0070C0"/>
                </a:solidFill>
              </a:rPr>
              <a:t> red</a:t>
            </a:r>
            <a:r>
              <a:rPr lang="en-GB" sz="3600" dirty="0">
                <a:solidFill>
                  <a:srgbClr val="0070C0"/>
                </a:solidFill>
              </a:rPr>
              <a:t>. Her hair hung in </a:t>
            </a:r>
            <a:r>
              <a:rPr lang="en-GB" sz="3600" b="1" dirty="0">
                <a:solidFill>
                  <a:srgbClr val="0070C0"/>
                </a:solidFill>
              </a:rPr>
              <a:t>little clusters, like sausages</a:t>
            </a:r>
            <a:r>
              <a:rPr lang="en-GB" sz="3600" dirty="0">
                <a:solidFill>
                  <a:srgbClr val="0070C0"/>
                </a:solidFill>
              </a:rPr>
              <a:t>. She wore a </a:t>
            </a:r>
            <a:r>
              <a:rPr lang="en-GB" sz="3600" b="1" dirty="0">
                <a:solidFill>
                  <a:srgbClr val="0070C0"/>
                </a:solidFill>
              </a:rPr>
              <a:t>cotton house dress with red mules</a:t>
            </a:r>
            <a:r>
              <a:rPr lang="en-GB" sz="3600" dirty="0">
                <a:solidFill>
                  <a:srgbClr val="0070C0"/>
                </a:solidFill>
              </a:rPr>
              <a:t>, on the insteps of which were little bouquets of </a:t>
            </a:r>
            <a:r>
              <a:rPr lang="en-GB" sz="3600" b="1" dirty="0">
                <a:solidFill>
                  <a:srgbClr val="0070C0"/>
                </a:solidFill>
              </a:rPr>
              <a:t>red</a:t>
            </a:r>
            <a:r>
              <a:rPr lang="en-GB" sz="3600" dirty="0">
                <a:solidFill>
                  <a:srgbClr val="0070C0"/>
                </a:solidFill>
              </a:rPr>
              <a:t> </a:t>
            </a:r>
            <a:r>
              <a:rPr lang="en-GB" sz="3600" b="1" dirty="0">
                <a:solidFill>
                  <a:srgbClr val="0070C0"/>
                </a:solidFill>
              </a:rPr>
              <a:t>ostrich feathers</a:t>
            </a:r>
            <a:r>
              <a:rPr lang="en-GB" sz="3600" dirty="0">
                <a:solidFill>
                  <a:srgbClr val="0070C0"/>
                </a:solidFill>
              </a:rPr>
              <a:t>. “I’m </a:t>
            </a:r>
            <a:r>
              <a:rPr lang="en-GB" sz="3600" dirty="0" err="1">
                <a:solidFill>
                  <a:srgbClr val="0070C0"/>
                </a:solidFill>
              </a:rPr>
              <a:t>lookin</a:t>
            </a:r>
            <a:r>
              <a:rPr lang="en-GB" sz="3600" dirty="0">
                <a:solidFill>
                  <a:srgbClr val="0070C0"/>
                </a:solidFill>
              </a:rPr>
              <a:t>’ for Curley,’ she said. Her voice had a </a:t>
            </a:r>
            <a:r>
              <a:rPr lang="en-GB" sz="3600" b="1" dirty="0">
                <a:solidFill>
                  <a:srgbClr val="0070C0"/>
                </a:solidFill>
              </a:rPr>
              <a:t>nasal, brittle quality</a:t>
            </a:r>
            <a:r>
              <a:rPr lang="en-GB" sz="3600" dirty="0">
                <a:solidFill>
                  <a:srgbClr val="0070C0"/>
                </a:solidFill>
              </a:rPr>
              <a:t>.</a:t>
            </a:r>
          </a:p>
          <a:p>
            <a:pPr marL="0" indent="0">
              <a:buNone/>
            </a:pPr>
            <a:endParaRPr lang="en-GB" dirty="0"/>
          </a:p>
        </p:txBody>
      </p:sp>
      <p:pic>
        <p:nvPicPr>
          <p:cNvPr id="5" name="Picture 4"/>
          <p:cNvPicPr>
            <a:picLocks noChangeAspect="1"/>
          </p:cNvPicPr>
          <p:nvPr/>
        </p:nvPicPr>
        <p:blipFill>
          <a:blip r:embed="rId2"/>
          <a:stretch>
            <a:fillRect/>
          </a:stretch>
        </p:blipFill>
        <p:spPr>
          <a:xfrm>
            <a:off x="7589454" y="0"/>
            <a:ext cx="4602546" cy="6903819"/>
          </a:xfrm>
          <a:prstGeom prst="rect">
            <a:avLst/>
          </a:prstGeom>
        </p:spPr>
      </p:pic>
    </p:spTree>
    <p:extLst>
      <p:ext uri="{BB962C8B-B14F-4D97-AF65-F5344CB8AC3E}">
        <p14:creationId xmlns:p14="http://schemas.microsoft.com/office/powerpoint/2010/main" val="4128311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solidFill>
                  <a:srgbClr val="002060"/>
                </a:solidFill>
                <a:latin typeface="Bahnschrift SemiBold" panose="020B0502040204020203" pitchFamily="34" charset="0"/>
              </a:rPr>
              <a:t>Character analysis: </a:t>
            </a:r>
            <a:br>
              <a:rPr lang="en-GB" dirty="0" smtClean="0">
                <a:solidFill>
                  <a:srgbClr val="002060"/>
                </a:solidFill>
                <a:latin typeface="Bahnschrift SemiBold" panose="020B0502040204020203" pitchFamily="34" charset="0"/>
              </a:rPr>
            </a:br>
            <a:r>
              <a:rPr lang="en-GB" dirty="0" smtClean="0">
                <a:solidFill>
                  <a:srgbClr val="002060"/>
                </a:solidFill>
                <a:latin typeface="Bahnschrift SemiBold" panose="020B0502040204020203" pitchFamily="34" charset="0"/>
              </a:rPr>
              <a:t>Curley’s Wife</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0" y="1517266"/>
            <a:ext cx="7589453" cy="5340734"/>
          </a:xfrm>
        </p:spPr>
        <p:txBody>
          <a:bodyPr>
            <a:normAutofit fontScale="77500" lnSpcReduction="20000"/>
          </a:bodyPr>
          <a:lstStyle/>
          <a:p>
            <a:pPr marL="742950" indent="-742950">
              <a:buFont typeface="+mj-lt"/>
              <a:buAutoNum type="arabicPeriod"/>
            </a:pPr>
            <a:r>
              <a:rPr lang="en-GB" sz="3600" dirty="0" smtClean="0">
                <a:solidFill>
                  <a:srgbClr val="0070C0"/>
                </a:solidFill>
              </a:rPr>
              <a:t>Find a comical image used to describe Curley’s </a:t>
            </a:r>
            <a:r>
              <a:rPr lang="en-GB" sz="3600" dirty="0" err="1" smtClean="0">
                <a:solidFill>
                  <a:srgbClr val="0070C0"/>
                </a:solidFill>
              </a:rPr>
              <a:t>Wifes’s</a:t>
            </a:r>
            <a:r>
              <a:rPr lang="en-GB" sz="3600" dirty="0" smtClean="0">
                <a:solidFill>
                  <a:srgbClr val="0070C0"/>
                </a:solidFill>
              </a:rPr>
              <a:t> hair. Write it out and label what technique it is. </a:t>
            </a:r>
          </a:p>
          <a:p>
            <a:pPr marL="742950" indent="-742950">
              <a:buFont typeface="+mj-lt"/>
              <a:buAutoNum type="arabicPeriod"/>
            </a:pPr>
            <a:r>
              <a:rPr lang="en-GB" sz="3600" dirty="0" smtClean="0">
                <a:solidFill>
                  <a:srgbClr val="0070C0"/>
                </a:solidFill>
              </a:rPr>
              <a:t>Why is this a funny comparison to make?</a:t>
            </a:r>
          </a:p>
          <a:p>
            <a:pPr marL="742950" indent="-742950">
              <a:buFont typeface="+mj-lt"/>
              <a:buAutoNum type="arabicPeriod"/>
            </a:pPr>
            <a:r>
              <a:rPr lang="en-GB" sz="3600" dirty="0" smtClean="0">
                <a:solidFill>
                  <a:srgbClr val="0070C0"/>
                </a:solidFill>
              </a:rPr>
              <a:t>What colour is repeatedly used in Curley’s Wife’s description?</a:t>
            </a:r>
          </a:p>
          <a:p>
            <a:pPr marL="742950" indent="-742950">
              <a:buFont typeface="+mj-lt"/>
              <a:buAutoNum type="arabicPeriod"/>
            </a:pPr>
            <a:r>
              <a:rPr lang="en-GB" sz="3600" dirty="0" smtClean="0">
                <a:solidFill>
                  <a:srgbClr val="0070C0"/>
                </a:solidFill>
              </a:rPr>
              <a:t>What are your connotations/ associations of this colour? (Where might you see it? What is it often used for?</a:t>
            </a:r>
          </a:p>
          <a:p>
            <a:pPr marL="742950" indent="-742950">
              <a:buFont typeface="+mj-lt"/>
              <a:buAutoNum type="arabicPeriod"/>
            </a:pPr>
            <a:r>
              <a:rPr lang="en-GB" sz="3600" dirty="0" smtClean="0">
                <a:solidFill>
                  <a:srgbClr val="0070C0"/>
                </a:solidFill>
              </a:rPr>
              <a:t>Find the two items of clothes we are told about and note them down</a:t>
            </a:r>
          </a:p>
          <a:p>
            <a:pPr marL="742950" indent="-742950">
              <a:buFont typeface="+mj-lt"/>
              <a:buAutoNum type="arabicPeriod"/>
            </a:pPr>
            <a:r>
              <a:rPr lang="en-GB" sz="3600" dirty="0" smtClean="0">
                <a:solidFill>
                  <a:srgbClr val="0070C0"/>
                </a:solidFill>
              </a:rPr>
              <a:t>Why are these quite contradictory items to where?</a:t>
            </a:r>
          </a:p>
          <a:p>
            <a:pPr marL="742950" indent="-742950">
              <a:buFont typeface="+mj-lt"/>
              <a:buAutoNum type="arabicPeriod"/>
            </a:pPr>
            <a:r>
              <a:rPr lang="en-GB" sz="3600" dirty="0" smtClean="0">
                <a:solidFill>
                  <a:srgbClr val="0070C0"/>
                </a:solidFill>
              </a:rPr>
              <a:t>Why do you think Curley’s Wife is so dressed up on a ranch?</a:t>
            </a:r>
            <a:endParaRPr lang="en-GB" sz="3600" dirty="0">
              <a:solidFill>
                <a:srgbClr val="0070C0"/>
              </a:solidFill>
            </a:endParaRPr>
          </a:p>
          <a:p>
            <a:pPr marL="0" indent="0">
              <a:buNone/>
            </a:pPr>
            <a:endParaRPr lang="en-GB" dirty="0"/>
          </a:p>
        </p:txBody>
      </p:sp>
      <p:pic>
        <p:nvPicPr>
          <p:cNvPr id="5" name="Picture 4"/>
          <p:cNvPicPr>
            <a:picLocks noChangeAspect="1"/>
          </p:cNvPicPr>
          <p:nvPr/>
        </p:nvPicPr>
        <p:blipFill>
          <a:blip r:embed="rId2"/>
          <a:stretch>
            <a:fillRect/>
          </a:stretch>
        </p:blipFill>
        <p:spPr>
          <a:xfrm>
            <a:off x="7589454" y="0"/>
            <a:ext cx="4602546" cy="6903819"/>
          </a:xfrm>
          <a:prstGeom prst="rect">
            <a:avLst/>
          </a:prstGeom>
        </p:spPr>
      </p:pic>
    </p:spTree>
    <p:extLst>
      <p:ext uri="{BB962C8B-B14F-4D97-AF65-F5344CB8AC3E}">
        <p14:creationId xmlns:p14="http://schemas.microsoft.com/office/powerpoint/2010/main" val="1424795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solidFill>
                  <a:srgbClr val="002060"/>
                </a:solidFill>
                <a:latin typeface="Bahnschrift SemiBold" panose="020B0502040204020203" pitchFamily="34" charset="0"/>
              </a:rPr>
              <a:t>Curley’s Wife’s letter</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333704" y="1385450"/>
            <a:ext cx="7969466" cy="5311563"/>
          </a:xfrm>
        </p:spPr>
        <p:txBody>
          <a:bodyPr>
            <a:normAutofit/>
          </a:bodyPr>
          <a:lstStyle/>
          <a:p>
            <a:pPr>
              <a:buFont typeface="Wingdings" panose="05000000000000000000" pitchFamily="2" charset="2"/>
              <a:buChar char="Ø"/>
            </a:pPr>
            <a:r>
              <a:rPr lang="en-GB" dirty="0" smtClean="0">
                <a:solidFill>
                  <a:srgbClr val="0070C0"/>
                </a:solidFill>
              </a:rPr>
              <a:t>Your challenge is </a:t>
            </a:r>
            <a:r>
              <a:rPr lang="en-GB" dirty="0" smtClean="0">
                <a:solidFill>
                  <a:srgbClr val="0070C0"/>
                </a:solidFill>
              </a:rPr>
              <a:t>to </a:t>
            </a:r>
            <a:r>
              <a:rPr lang="en-GB" dirty="0" smtClean="0">
                <a:solidFill>
                  <a:srgbClr val="0070C0"/>
                </a:solidFill>
              </a:rPr>
              <a:t>create a piece of writing in the style of a letter from Curley’s Wife to a friend she had growing </a:t>
            </a:r>
            <a:r>
              <a:rPr lang="en-GB" dirty="0" smtClean="0">
                <a:solidFill>
                  <a:srgbClr val="0070C0"/>
                </a:solidFill>
              </a:rPr>
              <a:t>up or to her mother back home.</a:t>
            </a:r>
          </a:p>
          <a:p>
            <a:pPr>
              <a:buFont typeface="Wingdings" panose="05000000000000000000" pitchFamily="2" charset="2"/>
              <a:buChar char="Ø"/>
            </a:pPr>
            <a:r>
              <a:rPr lang="en-GB" dirty="0" smtClean="0">
                <a:solidFill>
                  <a:srgbClr val="0070C0"/>
                </a:solidFill>
              </a:rPr>
              <a:t>You will need to ensure you have explored how a woman in Curley’s Wife’s position may feel.</a:t>
            </a:r>
          </a:p>
          <a:p>
            <a:pPr>
              <a:buFont typeface="Wingdings" panose="05000000000000000000" pitchFamily="2" charset="2"/>
              <a:buChar char="Ø"/>
            </a:pPr>
            <a:r>
              <a:rPr lang="en-GB" dirty="0" smtClean="0">
                <a:solidFill>
                  <a:srgbClr val="0070C0"/>
                </a:solidFill>
              </a:rPr>
              <a:t>You need to include contextual information.</a:t>
            </a:r>
          </a:p>
          <a:p>
            <a:pPr>
              <a:buFont typeface="Wingdings" panose="05000000000000000000" pitchFamily="2" charset="2"/>
              <a:buChar char="Ø"/>
            </a:pPr>
            <a:r>
              <a:rPr lang="en-US" dirty="0" smtClean="0">
                <a:solidFill>
                  <a:srgbClr val="0070C0"/>
                </a:solidFill>
              </a:rPr>
              <a:t>You will need to make sure that the narration sounds Curley’s Wife and a woman in 1920s America. </a:t>
            </a:r>
          </a:p>
          <a:p>
            <a:pPr>
              <a:buFont typeface="Wingdings" panose="05000000000000000000" pitchFamily="2" charset="2"/>
              <a:buChar char="Ø"/>
            </a:pPr>
            <a:r>
              <a:rPr lang="en-US" dirty="0" smtClean="0">
                <a:solidFill>
                  <a:srgbClr val="0070C0"/>
                </a:solidFill>
              </a:rPr>
              <a:t>You can use the story to help you find relevant information, such as what the characters look like, say to her and the setting in which she lives.</a:t>
            </a:r>
          </a:p>
          <a:p>
            <a:pPr>
              <a:buFont typeface="Wingdings" panose="05000000000000000000" pitchFamily="2" charset="2"/>
              <a:buChar char="Ø"/>
            </a:pPr>
            <a:endParaRPr lang="en-GB" dirty="0" smtClean="0">
              <a:solidFill>
                <a:srgbClr val="0070C0"/>
              </a:solidFill>
            </a:endParaRPr>
          </a:p>
        </p:txBody>
      </p:sp>
      <p:pic>
        <p:nvPicPr>
          <p:cNvPr id="1026" name="Picture 2" descr="Image result for diary front cov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564"/>
          <a:stretch/>
        </p:blipFill>
        <p:spPr bwMode="auto">
          <a:xfrm rot="698617">
            <a:off x="8454042" y="368167"/>
            <a:ext cx="3306444" cy="46132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658232">
            <a:off x="9459309" y="1471683"/>
            <a:ext cx="1576552" cy="707886"/>
          </a:xfrm>
          <a:prstGeom prst="rect">
            <a:avLst/>
          </a:prstGeom>
          <a:noFill/>
        </p:spPr>
        <p:txBody>
          <a:bodyPr wrap="square" rtlCol="0">
            <a:spAutoFit/>
          </a:bodyPr>
          <a:lstStyle/>
          <a:p>
            <a:pPr algn="ctr"/>
            <a:r>
              <a:rPr lang="en-GB" sz="4000" dirty="0" smtClean="0">
                <a:latin typeface="Freestyle Script" panose="030804020302050B0404" pitchFamily="66" charset="0"/>
              </a:rPr>
              <a:t>Mrs C</a:t>
            </a:r>
            <a:endParaRPr lang="en-GB" sz="4000" dirty="0">
              <a:latin typeface="Freestyle Script" panose="030804020302050B0404" pitchFamily="66" charset="0"/>
            </a:endParaRPr>
          </a:p>
        </p:txBody>
      </p:sp>
    </p:spTree>
    <p:extLst>
      <p:ext uri="{BB962C8B-B14F-4D97-AF65-F5344CB8AC3E}">
        <p14:creationId xmlns:p14="http://schemas.microsoft.com/office/powerpoint/2010/main" val="1817174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2113" y="3111256"/>
            <a:ext cx="5812220" cy="987480"/>
          </a:xfrm>
        </p:spPr>
        <p:txBody>
          <a:bodyPr>
            <a:normAutofit fontScale="90000"/>
          </a:bodyPr>
          <a:lstStyle/>
          <a:p>
            <a:r>
              <a:rPr lang="en-GB" dirty="0" smtClean="0">
                <a:solidFill>
                  <a:srgbClr val="002060"/>
                </a:solidFill>
                <a:latin typeface="Bahnschrift SemiBold" panose="020B0502040204020203" pitchFamily="34" charset="0"/>
              </a:rPr>
              <a:t>Read Chapter </a:t>
            </a:r>
            <a:r>
              <a:rPr lang="en-GB" dirty="0" smtClean="0">
                <a:solidFill>
                  <a:srgbClr val="002060"/>
                </a:solidFill>
                <a:latin typeface="Bahnschrift SemiBold" panose="020B0502040204020203" pitchFamily="34" charset="0"/>
              </a:rPr>
              <a:t>Two</a:t>
            </a:r>
            <a:endParaRPr lang="en-GB" dirty="0">
              <a:solidFill>
                <a:srgbClr val="002060"/>
              </a:solidFill>
              <a:latin typeface="Bahnschrift SemiBold" panose="020B0502040204020203" pitchFamily="34" charset="0"/>
            </a:endParaRPr>
          </a:p>
        </p:txBody>
      </p:sp>
      <p:pic>
        <p:nvPicPr>
          <p:cNvPr id="5" name="Picture 4"/>
          <p:cNvPicPr>
            <a:picLocks noChangeAspect="1"/>
          </p:cNvPicPr>
          <p:nvPr/>
        </p:nvPicPr>
        <p:blipFill>
          <a:blip r:embed="rId2"/>
          <a:stretch>
            <a:fillRect/>
          </a:stretch>
        </p:blipFill>
        <p:spPr>
          <a:xfrm>
            <a:off x="2362222" y="218941"/>
            <a:ext cx="7138094" cy="2730321"/>
          </a:xfrm>
          <a:prstGeom prst="rect">
            <a:avLst/>
          </a:prstGeom>
        </p:spPr>
      </p:pic>
      <p:sp>
        <p:nvSpPr>
          <p:cNvPr id="6" name="Subtitle 2"/>
          <p:cNvSpPr txBox="1">
            <a:spLocks/>
          </p:cNvSpPr>
          <p:nvPr/>
        </p:nvSpPr>
        <p:spPr>
          <a:xfrm>
            <a:off x="1275008" y="4260731"/>
            <a:ext cx="9415215" cy="19960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hlinkClick r:id="rId3"/>
              </a:rPr>
              <a:t>http://giove.isti.cnr.it/demo/eread/Libri/sad/OfMiceAndMen.pdf</a:t>
            </a:r>
            <a:endParaRPr lang="en-US" dirty="0" smtClean="0"/>
          </a:p>
          <a:p>
            <a:r>
              <a:rPr lang="en-US" dirty="0" smtClean="0">
                <a:solidFill>
                  <a:srgbClr val="7030A0"/>
                </a:solidFill>
              </a:rPr>
              <a:t>Please find a PDF copy of the novella here.</a:t>
            </a:r>
          </a:p>
          <a:p>
            <a:r>
              <a:rPr lang="en-US" dirty="0" smtClean="0">
                <a:solidFill>
                  <a:srgbClr val="7030A0"/>
                </a:solidFill>
                <a:hlinkClick r:id="rId4"/>
              </a:rPr>
              <a:t>https://www.youtube.com/watch?v=KSbUa4oyoT0</a:t>
            </a:r>
            <a:endParaRPr lang="en-US" dirty="0" smtClean="0">
              <a:solidFill>
                <a:srgbClr val="7030A0"/>
              </a:solidFill>
            </a:endParaRPr>
          </a:p>
          <a:p>
            <a:r>
              <a:rPr lang="en-US" dirty="0" smtClean="0">
                <a:solidFill>
                  <a:srgbClr val="7030A0"/>
                </a:solidFill>
              </a:rPr>
              <a:t>And the audio version to read along to here.</a:t>
            </a:r>
            <a:endParaRPr lang="en-US" dirty="0">
              <a:solidFill>
                <a:srgbClr val="7030A0"/>
              </a:solidFill>
            </a:endParaRPr>
          </a:p>
        </p:txBody>
      </p:sp>
    </p:spTree>
    <p:extLst>
      <p:ext uri="{BB962C8B-B14F-4D97-AF65-F5344CB8AC3E}">
        <p14:creationId xmlns:p14="http://schemas.microsoft.com/office/powerpoint/2010/main" val="1941968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23745" y="2323113"/>
            <a:ext cx="3024351" cy="2380593"/>
          </a:xfrm>
          <a:prstGeom prst="ellipse">
            <a:avLst/>
          </a:prstGeom>
          <a:solidFill>
            <a:srgbClr val="808000"/>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0"/>
            <a:ext cx="10515600" cy="1325563"/>
          </a:xfrm>
        </p:spPr>
        <p:txBody>
          <a:bodyPr/>
          <a:lstStyle/>
          <a:p>
            <a:r>
              <a:rPr lang="en-GB" dirty="0" smtClean="0">
                <a:latin typeface="Broadway" panose="04040905080B02020502" pitchFamily="82" charset="0"/>
              </a:rPr>
              <a:t>Curley’s Wife’s diary</a:t>
            </a:r>
            <a:endParaRPr lang="en-GB" dirty="0">
              <a:latin typeface="Broadway" panose="04040905080B02020502" pitchFamily="82" charset="0"/>
            </a:endParaRPr>
          </a:p>
        </p:txBody>
      </p:sp>
      <p:sp>
        <p:nvSpPr>
          <p:cNvPr id="3" name="Content Placeholder 2"/>
          <p:cNvSpPr>
            <a:spLocks noGrp="1"/>
          </p:cNvSpPr>
          <p:nvPr>
            <p:ph idx="1"/>
          </p:nvPr>
        </p:nvSpPr>
        <p:spPr>
          <a:xfrm>
            <a:off x="3423745" y="2883175"/>
            <a:ext cx="3024351" cy="1515404"/>
          </a:xfrm>
        </p:spPr>
        <p:txBody>
          <a:bodyPr>
            <a:noAutofit/>
          </a:bodyPr>
          <a:lstStyle/>
          <a:p>
            <a:pPr marL="0" indent="0" algn="ctr">
              <a:buNone/>
            </a:pPr>
            <a:r>
              <a:rPr lang="en-GB" sz="4000" dirty="0" smtClean="0">
                <a:solidFill>
                  <a:srgbClr val="FFCCCC"/>
                </a:solidFill>
                <a:latin typeface="Broadway" panose="04040905080B02020502" pitchFamily="82" charset="0"/>
              </a:rPr>
              <a:t>Features of a diary</a:t>
            </a:r>
          </a:p>
        </p:txBody>
      </p:sp>
      <p:pic>
        <p:nvPicPr>
          <p:cNvPr id="1026" name="Picture 2" descr="Image result for diary front cov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564"/>
          <a:stretch/>
        </p:blipFill>
        <p:spPr bwMode="auto">
          <a:xfrm rot="698617">
            <a:off x="8454042" y="368167"/>
            <a:ext cx="3306444" cy="46132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658232">
            <a:off x="9459309" y="1471683"/>
            <a:ext cx="1576552" cy="707886"/>
          </a:xfrm>
          <a:prstGeom prst="rect">
            <a:avLst/>
          </a:prstGeom>
          <a:noFill/>
        </p:spPr>
        <p:txBody>
          <a:bodyPr wrap="square" rtlCol="0">
            <a:spAutoFit/>
          </a:bodyPr>
          <a:lstStyle/>
          <a:p>
            <a:pPr algn="ctr"/>
            <a:r>
              <a:rPr lang="en-GB" sz="4000" dirty="0" smtClean="0">
                <a:latin typeface="Freestyle Script" panose="030804020302050B0404" pitchFamily="66" charset="0"/>
              </a:rPr>
              <a:t>Mrs C</a:t>
            </a:r>
            <a:endParaRPr lang="en-GB" sz="4000" dirty="0">
              <a:latin typeface="Freestyle Script" panose="030804020302050B0404" pitchFamily="66" charset="0"/>
            </a:endParaRPr>
          </a:p>
        </p:txBody>
      </p:sp>
      <p:cxnSp>
        <p:nvCxnSpPr>
          <p:cNvPr id="7" name="Straight Arrow Connector 6"/>
          <p:cNvCxnSpPr/>
          <p:nvPr/>
        </p:nvCxnSpPr>
        <p:spPr>
          <a:xfrm flipH="1" flipV="1">
            <a:off x="2774732" y="2531484"/>
            <a:ext cx="930165" cy="351691"/>
          </a:xfrm>
          <a:prstGeom prst="straightConnector1">
            <a:avLst/>
          </a:prstGeom>
          <a:ln>
            <a:solidFill>
              <a:srgbClr val="808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012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Bahnschrift SemiBold" panose="020B0502040204020203" pitchFamily="34" charset="0"/>
              </a:rPr>
              <a:t>What happened in Chapter 2?</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solidFill>
                  <a:srgbClr val="0070C0"/>
                </a:solidFill>
              </a:rPr>
              <a:t>Create a flow chart plotting what happened in Chapter 2</a:t>
            </a:r>
            <a:endParaRPr lang="en-US" dirty="0">
              <a:solidFill>
                <a:srgbClr val="0070C0"/>
              </a:solidFill>
            </a:endParaRPr>
          </a:p>
        </p:txBody>
      </p:sp>
      <p:pic>
        <p:nvPicPr>
          <p:cNvPr id="4" name="Picture 3"/>
          <p:cNvPicPr>
            <a:picLocks noChangeAspect="1"/>
          </p:cNvPicPr>
          <p:nvPr/>
        </p:nvPicPr>
        <p:blipFill>
          <a:blip r:embed="rId2"/>
          <a:stretch>
            <a:fillRect/>
          </a:stretch>
        </p:blipFill>
        <p:spPr>
          <a:xfrm>
            <a:off x="3464416" y="3382668"/>
            <a:ext cx="6048777" cy="2313657"/>
          </a:xfrm>
          <a:prstGeom prst="rect">
            <a:avLst/>
          </a:prstGeom>
        </p:spPr>
      </p:pic>
    </p:spTree>
    <p:extLst>
      <p:ext uri="{BB962C8B-B14F-4D97-AF65-F5344CB8AC3E}">
        <p14:creationId xmlns:p14="http://schemas.microsoft.com/office/powerpoint/2010/main" val="124311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669" y="0"/>
            <a:ext cx="10515600" cy="1325563"/>
          </a:xfrm>
        </p:spPr>
        <p:txBody>
          <a:bodyPr/>
          <a:lstStyle/>
          <a:p>
            <a:r>
              <a:rPr lang="en-GB" dirty="0" smtClean="0">
                <a:solidFill>
                  <a:srgbClr val="002060"/>
                </a:solidFill>
                <a:latin typeface="Bahnschrift SemiBold" panose="020B0502040204020203" pitchFamily="34" charset="0"/>
              </a:rPr>
              <a:t>What happened in Chapter 2?</a:t>
            </a:r>
            <a:endParaRPr lang="en-GB" dirty="0">
              <a:solidFill>
                <a:srgbClr val="002060"/>
              </a:solidFill>
              <a:latin typeface="Bahnschrift SemiBold" panose="020B0502040204020203" pitchFamily="34" charset="0"/>
            </a:endParaRPr>
          </a:p>
        </p:txBody>
      </p:sp>
      <p:sp>
        <p:nvSpPr>
          <p:cNvPr id="4" name="TextBox 3"/>
          <p:cNvSpPr txBox="1"/>
          <p:nvPr/>
        </p:nvSpPr>
        <p:spPr>
          <a:xfrm>
            <a:off x="207579" y="1325563"/>
            <a:ext cx="2346434" cy="1754326"/>
          </a:xfrm>
          <a:prstGeom prst="rect">
            <a:avLst/>
          </a:prstGeom>
          <a:noFill/>
        </p:spPr>
        <p:txBody>
          <a:bodyPr wrap="square" rtlCol="0">
            <a:spAutoFit/>
          </a:bodyPr>
          <a:lstStyle/>
          <a:p>
            <a:pPr algn="ctr"/>
            <a:r>
              <a:rPr lang="en-GB" b="1" dirty="0" smtClean="0">
                <a:solidFill>
                  <a:srgbClr val="0070C0"/>
                </a:solidFill>
              </a:rPr>
              <a:t>George and Lennie arrive at the ranch where they meet an old, ‘stoop-shouldered’ man with no right hand.</a:t>
            </a:r>
            <a:endParaRPr lang="en-GB" b="1" dirty="0">
              <a:solidFill>
                <a:srgbClr val="0070C0"/>
              </a:solidFill>
            </a:endParaRPr>
          </a:p>
        </p:txBody>
      </p:sp>
      <p:sp>
        <p:nvSpPr>
          <p:cNvPr id="5" name="TextBox 4"/>
          <p:cNvSpPr txBox="1"/>
          <p:nvPr/>
        </p:nvSpPr>
        <p:spPr>
          <a:xfrm>
            <a:off x="3153103" y="1325563"/>
            <a:ext cx="2346434" cy="2031325"/>
          </a:xfrm>
          <a:prstGeom prst="rect">
            <a:avLst/>
          </a:prstGeom>
          <a:noFill/>
        </p:spPr>
        <p:txBody>
          <a:bodyPr wrap="square" rtlCol="0">
            <a:spAutoFit/>
          </a:bodyPr>
          <a:lstStyle/>
          <a:p>
            <a:pPr algn="ctr"/>
            <a:r>
              <a:rPr lang="en-GB" b="1" dirty="0" smtClean="0">
                <a:solidFill>
                  <a:schemeClr val="accent2">
                    <a:lumMod val="75000"/>
                  </a:schemeClr>
                </a:solidFill>
              </a:rPr>
              <a:t>George and Lennie get settled into their bunks. George is a little suspicious of why the man before him left – and questions the hygiene.</a:t>
            </a:r>
            <a:endParaRPr lang="en-GB" b="1" dirty="0">
              <a:solidFill>
                <a:schemeClr val="accent2">
                  <a:lumMod val="75000"/>
                </a:schemeClr>
              </a:solidFill>
            </a:endParaRPr>
          </a:p>
        </p:txBody>
      </p:sp>
      <p:sp>
        <p:nvSpPr>
          <p:cNvPr id="6" name="TextBox 5"/>
          <p:cNvSpPr txBox="1"/>
          <p:nvPr/>
        </p:nvSpPr>
        <p:spPr>
          <a:xfrm>
            <a:off x="6098627" y="1315411"/>
            <a:ext cx="2346434" cy="2585323"/>
          </a:xfrm>
          <a:prstGeom prst="rect">
            <a:avLst/>
          </a:prstGeom>
          <a:noFill/>
        </p:spPr>
        <p:txBody>
          <a:bodyPr wrap="square" rtlCol="0">
            <a:spAutoFit/>
          </a:bodyPr>
          <a:lstStyle/>
          <a:p>
            <a:pPr algn="ctr"/>
            <a:r>
              <a:rPr lang="en-GB" b="1" dirty="0" smtClean="0">
                <a:solidFill>
                  <a:schemeClr val="accent6">
                    <a:lumMod val="50000"/>
                  </a:schemeClr>
                </a:solidFill>
              </a:rPr>
              <a:t>Candy </a:t>
            </a:r>
            <a:r>
              <a:rPr lang="en-GB" b="1" dirty="0">
                <a:solidFill>
                  <a:schemeClr val="accent6">
                    <a:lumMod val="50000"/>
                  </a:schemeClr>
                </a:solidFill>
              </a:rPr>
              <a:t>(</a:t>
            </a:r>
            <a:r>
              <a:rPr lang="en-GB" b="1" dirty="0" smtClean="0">
                <a:solidFill>
                  <a:schemeClr val="accent6">
                    <a:lumMod val="50000"/>
                  </a:schemeClr>
                </a:solidFill>
              </a:rPr>
              <a:t>the old man) says how decent the boss is. The boss is annoyed because they were meant to arrive the night before. The boss seems suspicious of Lennie and why he isn’t talking.</a:t>
            </a:r>
            <a:endParaRPr lang="en-GB" b="1" dirty="0">
              <a:solidFill>
                <a:schemeClr val="accent6">
                  <a:lumMod val="50000"/>
                </a:schemeClr>
              </a:solidFill>
            </a:endParaRPr>
          </a:p>
        </p:txBody>
      </p:sp>
      <p:sp>
        <p:nvSpPr>
          <p:cNvPr id="7" name="TextBox 6"/>
          <p:cNvSpPr txBox="1"/>
          <p:nvPr/>
        </p:nvSpPr>
        <p:spPr>
          <a:xfrm>
            <a:off x="9044151" y="1315411"/>
            <a:ext cx="2346434" cy="1477328"/>
          </a:xfrm>
          <a:prstGeom prst="rect">
            <a:avLst/>
          </a:prstGeom>
          <a:noFill/>
        </p:spPr>
        <p:txBody>
          <a:bodyPr wrap="square" rtlCol="0">
            <a:spAutoFit/>
          </a:bodyPr>
          <a:lstStyle/>
          <a:p>
            <a:pPr algn="ctr"/>
            <a:r>
              <a:rPr lang="en-GB" b="1" dirty="0" smtClean="0">
                <a:solidFill>
                  <a:schemeClr val="accent4">
                    <a:lumMod val="50000"/>
                  </a:schemeClr>
                </a:solidFill>
              </a:rPr>
              <a:t>Curley (the boss’ son) then comes in and acts aggressively towards Lennie. George defends him.</a:t>
            </a:r>
            <a:endParaRPr lang="en-GB" b="1" dirty="0">
              <a:solidFill>
                <a:schemeClr val="accent4">
                  <a:lumMod val="50000"/>
                </a:schemeClr>
              </a:solidFill>
            </a:endParaRPr>
          </a:p>
        </p:txBody>
      </p:sp>
      <p:sp>
        <p:nvSpPr>
          <p:cNvPr id="8" name="TextBox 7"/>
          <p:cNvSpPr txBox="1"/>
          <p:nvPr/>
        </p:nvSpPr>
        <p:spPr>
          <a:xfrm>
            <a:off x="9044151" y="4108150"/>
            <a:ext cx="2346434" cy="2585323"/>
          </a:xfrm>
          <a:prstGeom prst="rect">
            <a:avLst/>
          </a:prstGeom>
          <a:noFill/>
        </p:spPr>
        <p:txBody>
          <a:bodyPr wrap="square" rtlCol="0">
            <a:spAutoFit/>
          </a:bodyPr>
          <a:lstStyle/>
          <a:p>
            <a:pPr algn="ctr"/>
            <a:r>
              <a:rPr lang="en-GB" b="1" dirty="0" smtClean="0">
                <a:solidFill>
                  <a:srgbClr val="7030A0"/>
                </a:solidFill>
              </a:rPr>
              <a:t>Candy tells George about Curley’s new wife and how flirtatious she is. George expresses his fears to Lennie. He reminds Lennie what to do if there’s trouble.</a:t>
            </a:r>
            <a:endParaRPr lang="en-GB" b="1" dirty="0">
              <a:solidFill>
                <a:srgbClr val="7030A0"/>
              </a:solidFill>
            </a:endParaRPr>
          </a:p>
        </p:txBody>
      </p:sp>
      <p:sp>
        <p:nvSpPr>
          <p:cNvPr id="9" name="TextBox 8"/>
          <p:cNvSpPr txBox="1"/>
          <p:nvPr/>
        </p:nvSpPr>
        <p:spPr>
          <a:xfrm>
            <a:off x="6098627" y="4118264"/>
            <a:ext cx="2346434" cy="2585323"/>
          </a:xfrm>
          <a:prstGeom prst="rect">
            <a:avLst/>
          </a:prstGeom>
          <a:noFill/>
        </p:spPr>
        <p:txBody>
          <a:bodyPr wrap="square" rtlCol="0">
            <a:spAutoFit/>
          </a:bodyPr>
          <a:lstStyle/>
          <a:p>
            <a:pPr algn="ctr"/>
            <a:r>
              <a:rPr lang="en-GB" b="1" dirty="0" smtClean="0">
                <a:solidFill>
                  <a:srgbClr val="C00000"/>
                </a:solidFill>
              </a:rPr>
              <a:t>Curley’s Wife comes into the room ‘looking for Curley’. She leaves and they discuss her in a derogatory way. They meet Slim who is ‘the prince of the ranch’ and very popular and fair.</a:t>
            </a:r>
            <a:endParaRPr lang="en-GB" b="1" dirty="0">
              <a:solidFill>
                <a:srgbClr val="C00000"/>
              </a:solidFill>
            </a:endParaRPr>
          </a:p>
        </p:txBody>
      </p:sp>
      <p:sp>
        <p:nvSpPr>
          <p:cNvPr id="10" name="TextBox 9"/>
          <p:cNvSpPr txBox="1"/>
          <p:nvPr/>
        </p:nvSpPr>
        <p:spPr>
          <a:xfrm>
            <a:off x="3153103" y="4118264"/>
            <a:ext cx="2346434" cy="1754326"/>
          </a:xfrm>
          <a:prstGeom prst="rect">
            <a:avLst/>
          </a:prstGeom>
          <a:noFill/>
        </p:spPr>
        <p:txBody>
          <a:bodyPr wrap="square" rtlCol="0">
            <a:spAutoFit/>
          </a:bodyPr>
          <a:lstStyle/>
          <a:p>
            <a:pPr algn="ctr"/>
            <a:r>
              <a:rPr lang="en-GB" b="1" dirty="0" smtClean="0">
                <a:solidFill>
                  <a:schemeClr val="accent3">
                    <a:lumMod val="50000"/>
                  </a:schemeClr>
                </a:solidFill>
              </a:rPr>
              <a:t>Slim and Carlson discuss </a:t>
            </a:r>
            <a:r>
              <a:rPr lang="en-GB" b="1" dirty="0" err="1" smtClean="0">
                <a:solidFill>
                  <a:schemeClr val="accent3">
                    <a:lumMod val="50000"/>
                  </a:schemeClr>
                </a:solidFill>
              </a:rPr>
              <a:t>Slim’s</a:t>
            </a:r>
            <a:r>
              <a:rPr lang="en-GB" b="1" dirty="0" smtClean="0">
                <a:solidFill>
                  <a:schemeClr val="accent3">
                    <a:lumMod val="50000"/>
                  </a:schemeClr>
                </a:solidFill>
              </a:rPr>
              <a:t> dog’s puppies, which excites Lennie.</a:t>
            </a:r>
          </a:p>
          <a:p>
            <a:pPr algn="ctr"/>
            <a:r>
              <a:rPr lang="en-GB" b="1" dirty="0" smtClean="0">
                <a:solidFill>
                  <a:schemeClr val="accent3">
                    <a:lumMod val="50000"/>
                  </a:schemeClr>
                </a:solidFill>
              </a:rPr>
              <a:t>Curley comes in looking for his wife.</a:t>
            </a:r>
            <a:endParaRPr lang="en-GB" b="1" dirty="0">
              <a:solidFill>
                <a:schemeClr val="accent3">
                  <a:lumMod val="50000"/>
                </a:schemeClr>
              </a:solidFill>
            </a:endParaRPr>
          </a:p>
        </p:txBody>
      </p:sp>
      <p:sp>
        <p:nvSpPr>
          <p:cNvPr id="11" name="TextBox 10"/>
          <p:cNvSpPr txBox="1"/>
          <p:nvPr/>
        </p:nvSpPr>
        <p:spPr>
          <a:xfrm>
            <a:off x="237136" y="4990731"/>
            <a:ext cx="2346434" cy="523220"/>
          </a:xfrm>
          <a:prstGeom prst="rect">
            <a:avLst/>
          </a:prstGeom>
          <a:noFill/>
        </p:spPr>
        <p:txBody>
          <a:bodyPr wrap="square" rtlCol="0">
            <a:spAutoFit/>
          </a:bodyPr>
          <a:lstStyle/>
          <a:p>
            <a:pPr algn="ctr"/>
            <a:r>
              <a:rPr lang="en-GB" sz="2800" b="1" dirty="0" smtClean="0">
                <a:solidFill>
                  <a:srgbClr val="0070C0"/>
                </a:solidFill>
              </a:rPr>
              <a:t>Predictions?</a:t>
            </a:r>
            <a:endParaRPr lang="en-GB" sz="2800" b="1" dirty="0">
              <a:solidFill>
                <a:srgbClr val="0070C0"/>
              </a:solidFill>
            </a:endParaRPr>
          </a:p>
        </p:txBody>
      </p:sp>
      <p:sp>
        <p:nvSpPr>
          <p:cNvPr id="12" name="Right Arrow 11"/>
          <p:cNvSpPr/>
          <p:nvPr/>
        </p:nvSpPr>
        <p:spPr>
          <a:xfrm>
            <a:off x="2624958" y="1962279"/>
            <a:ext cx="457200" cy="480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5607269" y="1962279"/>
            <a:ext cx="457200" cy="480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8586951" y="1961797"/>
            <a:ext cx="457200" cy="480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247238">
            <a:off x="9988768" y="3078498"/>
            <a:ext cx="457200" cy="480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10800000">
            <a:off x="8586951" y="4995427"/>
            <a:ext cx="457200" cy="480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10800000">
            <a:off x="5499537" y="4995427"/>
            <a:ext cx="457200" cy="480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rot="10800000">
            <a:off x="2621015" y="5020198"/>
            <a:ext cx="457200" cy="480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155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9"/>
            <a:ext cx="10515600" cy="1325563"/>
          </a:xfrm>
        </p:spPr>
        <p:txBody>
          <a:bodyPr/>
          <a:lstStyle/>
          <a:p>
            <a:r>
              <a:rPr lang="en-US" dirty="0" smtClean="0">
                <a:solidFill>
                  <a:srgbClr val="002060"/>
                </a:solidFill>
                <a:latin typeface="Bahnschrift SemiBold" panose="020B0502040204020203" pitchFamily="34" charset="0"/>
              </a:rPr>
              <a:t>The characters so far…</a:t>
            </a:r>
            <a:endParaRPr lang="en-US" dirty="0">
              <a:solidFill>
                <a:srgbClr val="002060"/>
              </a:solidFill>
              <a:latin typeface="Bahnschrift SemiBold" panose="020B05020402040202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5701533"/>
              </p:ext>
            </p:extLst>
          </p:nvPr>
        </p:nvGraphicFramePr>
        <p:xfrm>
          <a:off x="735169" y="1915777"/>
          <a:ext cx="10515603" cy="4668520"/>
        </p:xfrm>
        <a:graphic>
          <a:graphicData uri="http://schemas.openxmlformats.org/drawingml/2006/table">
            <a:tbl>
              <a:tblPr firstRow="1" bandRow="1">
                <a:tableStyleId>{5C22544A-7EE6-4342-B048-85BDC9FD1C3A}</a:tableStyleId>
              </a:tblPr>
              <a:tblGrid>
                <a:gridCol w="1502229"/>
                <a:gridCol w="1502229"/>
                <a:gridCol w="1502229"/>
                <a:gridCol w="1502229"/>
                <a:gridCol w="1502229"/>
                <a:gridCol w="1502229"/>
                <a:gridCol w="1502229"/>
              </a:tblGrid>
              <a:tr h="370840">
                <a:tc>
                  <a:txBody>
                    <a:bodyPr/>
                    <a:lstStyle/>
                    <a:p>
                      <a:pPr algn="ctr"/>
                      <a:endParaRPr lang="en-US" dirty="0"/>
                    </a:p>
                  </a:txBody>
                  <a:tcPr/>
                </a:tc>
                <a:tc>
                  <a:txBody>
                    <a:bodyPr/>
                    <a:lstStyle/>
                    <a:p>
                      <a:pPr algn="ctr"/>
                      <a:r>
                        <a:rPr lang="en-US" dirty="0" smtClean="0"/>
                        <a:t>Candy</a:t>
                      </a:r>
                      <a:endParaRPr lang="en-US" dirty="0"/>
                    </a:p>
                  </a:txBody>
                  <a:tcPr/>
                </a:tc>
                <a:tc>
                  <a:txBody>
                    <a:bodyPr/>
                    <a:lstStyle/>
                    <a:p>
                      <a:pPr algn="ctr"/>
                      <a:r>
                        <a:rPr lang="en-US" dirty="0" smtClean="0"/>
                        <a:t>Boss</a:t>
                      </a:r>
                      <a:endParaRPr lang="en-US" dirty="0"/>
                    </a:p>
                  </a:txBody>
                  <a:tcPr/>
                </a:tc>
                <a:tc>
                  <a:txBody>
                    <a:bodyPr/>
                    <a:lstStyle/>
                    <a:p>
                      <a:pPr algn="ctr"/>
                      <a:r>
                        <a:rPr lang="en-US" dirty="0" smtClean="0"/>
                        <a:t>Curley</a:t>
                      </a:r>
                      <a:endParaRPr lang="en-US" dirty="0"/>
                    </a:p>
                  </a:txBody>
                  <a:tcPr/>
                </a:tc>
                <a:tc>
                  <a:txBody>
                    <a:bodyPr/>
                    <a:lstStyle/>
                    <a:p>
                      <a:pPr algn="ctr"/>
                      <a:r>
                        <a:rPr lang="en-US" dirty="0" smtClean="0"/>
                        <a:t>Curley’s Wife</a:t>
                      </a:r>
                      <a:endParaRPr lang="en-US" dirty="0"/>
                    </a:p>
                  </a:txBody>
                  <a:tcPr/>
                </a:tc>
                <a:tc>
                  <a:txBody>
                    <a:bodyPr/>
                    <a:lstStyle/>
                    <a:p>
                      <a:pPr algn="ctr"/>
                      <a:r>
                        <a:rPr lang="en-US" dirty="0" smtClean="0"/>
                        <a:t>Slim</a:t>
                      </a:r>
                      <a:endParaRPr lang="en-US" dirty="0"/>
                    </a:p>
                  </a:txBody>
                  <a:tcPr/>
                </a:tc>
                <a:tc>
                  <a:txBody>
                    <a:bodyPr/>
                    <a:lstStyle/>
                    <a:p>
                      <a:pPr algn="ctr"/>
                      <a:r>
                        <a:rPr lang="en-US" dirty="0" smtClean="0"/>
                        <a:t>Carlson</a:t>
                      </a:r>
                      <a:endParaRPr lang="en-US" dirty="0"/>
                    </a:p>
                  </a:txBody>
                  <a:tcPr/>
                </a:tc>
              </a:tr>
              <a:tr h="370840">
                <a:tc>
                  <a:txBody>
                    <a:bodyPr/>
                    <a:lstStyle/>
                    <a:p>
                      <a:r>
                        <a:rPr lang="en-US" b="1" dirty="0" smtClean="0">
                          <a:solidFill>
                            <a:srgbClr val="002060"/>
                          </a:solidFill>
                        </a:rPr>
                        <a:t>Impressions of these characters</a:t>
                      </a:r>
                      <a:endParaRPr lang="en-US" b="1" dirty="0">
                        <a:solidFill>
                          <a:srgbClr val="002060"/>
                        </a:solidFill>
                      </a:endParaRPr>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b="1" dirty="0" smtClean="0">
                          <a:solidFill>
                            <a:srgbClr val="002060"/>
                          </a:solidFill>
                        </a:rPr>
                        <a:t>Quotes to prove this</a:t>
                      </a:r>
                      <a:endParaRPr lang="en-US" b="1" dirty="0">
                        <a:solidFill>
                          <a:srgbClr val="002060"/>
                        </a:solidFill>
                      </a:endParaRPr>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8077200" y="5288340"/>
            <a:ext cx="4114800" cy="1569660"/>
          </a:xfrm>
          <a:prstGeom prst="rect">
            <a:avLst/>
          </a:prstGeom>
          <a:solidFill>
            <a:schemeClr val="bg1"/>
          </a:solidFill>
          <a:ln>
            <a:solidFill>
              <a:srgbClr val="C00000"/>
            </a:solidFill>
          </a:ln>
        </p:spPr>
        <p:txBody>
          <a:bodyPr wrap="square" rtlCol="0">
            <a:spAutoFit/>
          </a:bodyPr>
          <a:lstStyle/>
          <a:p>
            <a:pPr algn="ctr"/>
            <a:r>
              <a:rPr lang="en-GB" sz="2400" b="1" u="sng" dirty="0">
                <a:solidFill>
                  <a:srgbClr val="C00000"/>
                </a:solidFill>
                <a:latin typeface="Bahnschrift SemiBold" panose="020B0502040204020203" pitchFamily="34" charset="0"/>
              </a:rPr>
              <a:t>S</a:t>
            </a:r>
            <a:r>
              <a:rPr lang="en-GB" sz="2400" b="1" u="sng" dirty="0" smtClean="0">
                <a:solidFill>
                  <a:srgbClr val="C00000"/>
                </a:solidFill>
                <a:latin typeface="Bahnschrift SemiBold" panose="020B0502040204020203" pitchFamily="34" charset="0"/>
              </a:rPr>
              <a:t>tretch yourself: </a:t>
            </a:r>
          </a:p>
          <a:p>
            <a:pPr algn="ctr"/>
            <a:r>
              <a:rPr lang="en-GB" sz="2400" dirty="0" smtClean="0">
                <a:solidFill>
                  <a:srgbClr val="C00000"/>
                </a:solidFill>
              </a:rPr>
              <a:t>Add a row for </a:t>
            </a:r>
            <a:r>
              <a:rPr lang="en-GB" sz="2400" dirty="0" smtClean="0">
                <a:solidFill>
                  <a:srgbClr val="C00000"/>
                </a:solidFill>
              </a:rPr>
              <a:t>predictions about what you think could happen to them and why.</a:t>
            </a:r>
            <a:endParaRPr lang="en-GB" sz="2400" dirty="0">
              <a:solidFill>
                <a:srgbClr val="C00000"/>
              </a:solidFill>
            </a:endParaRPr>
          </a:p>
        </p:txBody>
      </p:sp>
      <p:sp>
        <p:nvSpPr>
          <p:cNvPr id="6" name="TextBox 5"/>
          <p:cNvSpPr txBox="1"/>
          <p:nvPr/>
        </p:nvSpPr>
        <p:spPr>
          <a:xfrm>
            <a:off x="735170" y="1084780"/>
            <a:ext cx="10894454" cy="830997"/>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solidFill>
                  <a:srgbClr val="0070C0"/>
                </a:solidFill>
              </a:rPr>
              <a:t>Copy out the table below and then go back over Chapter 2 filling in the boxes for each character.</a:t>
            </a:r>
            <a:endParaRPr lang="en-US" sz="2400" dirty="0">
              <a:solidFill>
                <a:srgbClr val="0070C0"/>
              </a:solidFill>
            </a:endParaRPr>
          </a:p>
        </p:txBody>
      </p:sp>
    </p:spTree>
    <p:extLst>
      <p:ext uri="{BB962C8B-B14F-4D97-AF65-F5344CB8AC3E}">
        <p14:creationId xmlns:p14="http://schemas.microsoft.com/office/powerpoint/2010/main" val="389164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96" y="178934"/>
            <a:ext cx="10515600" cy="1325563"/>
          </a:xfrm>
        </p:spPr>
        <p:txBody>
          <a:bodyPr>
            <a:normAutofit fontScale="90000"/>
          </a:bodyPr>
          <a:lstStyle/>
          <a:p>
            <a:pPr algn="ctr"/>
            <a:r>
              <a:rPr lang="en-GB" sz="4800" dirty="0">
                <a:solidFill>
                  <a:srgbClr val="002060"/>
                </a:solidFill>
                <a:latin typeface="Bahnschrift SemiBold" panose="020B0502040204020203" pitchFamily="34" charset="0"/>
              </a:rPr>
              <a:t>What does the word power mean to you?</a:t>
            </a:r>
          </a:p>
        </p:txBody>
      </p:sp>
      <p:sp>
        <p:nvSpPr>
          <p:cNvPr id="4" name="Rounded Rectangle 3"/>
          <p:cNvSpPr/>
          <p:nvPr/>
        </p:nvSpPr>
        <p:spPr>
          <a:xfrm>
            <a:off x="1847528" y="2008553"/>
            <a:ext cx="3528392" cy="1872208"/>
          </a:xfrm>
          <a:prstGeom prst="roundRect">
            <a:avLst/>
          </a:prstGeom>
          <a:ln>
            <a:solidFill>
              <a:srgbClr val="0070C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3200" dirty="0"/>
              <a:t>Who do you know who has power?</a:t>
            </a:r>
          </a:p>
        </p:txBody>
      </p:sp>
      <p:sp>
        <p:nvSpPr>
          <p:cNvPr id="5" name="Rounded Rectangle 4"/>
          <p:cNvSpPr/>
          <p:nvPr/>
        </p:nvSpPr>
        <p:spPr>
          <a:xfrm>
            <a:off x="6744072" y="2008553"/>
            <a:ext cx="3528392" cy="1872208"/>
          </a:xfrm>
          <a:prstGeom prst="roundRect">
            <a:avLst/>
          </a:prstGeom>
          <a:ln>
            <a:solidFill>
              <a:srgbClr val="0070C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3200" dirty="0"/>
              <a:t>Is power fair?</a:t>
            </a:r>
          </a:p>
        </p:txBody>
      </p:sp>
      <p:sp>
        <p:nvSpPr>
          <p:cNvPr id="6" name="Rounded Rectangle 5"/>
          <p:cNvSpPr/>
          <p:nvPr/>
        </p:nvSpPr>
        <p:spPr>
          <a:xfrm>
            <a:off x="4295800" y="4384817"/>
            <a:ext cx="3528392" cy="1872208"/>
          </a:xfrm>
          <a:prstGeom prst="roundRect">
            <a:avLst/>
          </a:prstGeom>
          <a:solidFill>
            <a:srgbClr val="00B050"/>
          </a:solidFill>
          <a:ln>
            <a:solidFill>
              <a:srgbClr val="0070C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dirty="0"/>
              <a:t>Is power right?</a:t>
            </a:r>
          </a:p>
        </p:txBody>
      </p:sp>
    </p:spTree>
    <p:extLst>
      <p:ext uri="{BB962C8B-B14F-4D97-AF65-F5344CB8AC3E}">
        <p14:creationId xmlns:p14="http://schemas.microsoft.com/office/powerpoint/2010/main" val="3981865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41586" y="0"/>
            <a:ext cx="1564812" cy="151216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2800" b="1" dirty="0"/>
              <a:t>The Boss</a:t>
            </a:r>
          </a:p>
        </p:txBody>
      </p:sp>
      <p:sp>
        <p:nvSpPr>
          <p:cNvPr id="6" name="Rectangle 5"/>
          <p:cNvSpPr/>
          <p:nvPr/>
        </p:nvSpPr>
        <p:spPr>
          <a:xfrm>
            <a:off x="10039429" y="5113240"/>
            <a:ext cx="1564812" cy="151216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2800" b="1" dirty="0"/>
              <a:t>George</a:t>
            </a:r>
          </a:p>
        </p:txBody>
      </p:sp>
      <p:sp>
        <p:nvSpPr>
          <p:cNvPr id="7" name="Rectangle 6"/>
          <p:cNvSpPr/>
          <p:nvPr/>
        </p:nvSpPr>
        <p:spPr>
          <a:xfrm>
            <a:off x="111721" y="2524749"/>
            <a:ext cx="1564812" cy="151216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800" b="1" dirty="0"/>
              <a:t>Slim</a:t>
            </a:r>
          </a:p>
        </p:txBody>
      </p:sp>
      <p:sp>
        <p:nvSpPr>
          <p:cNvPr id="8" name="Rectangle 7"/>
          <p:cNvSpPr/>
          <p:nvPr/>
        </p:nvSpPr>
        <p:spPr>
          <a:xfrm>
            <a:off x="252925" y="0"/>
            <a:ext cx="1564812" cy="151216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t>Curley</a:t>
            </a:r>
          </a:p>
        </p:txBody>
      </p:sp>
      <p:sp>
        <p:nvSpPr>
          <p:cNvPr id="9" name="Rectangle 8"/>
          <p:cNvSpPr/>
          <p:nvPr/>
        </p:nvSpPr>
        <p:spPr>
          <a:xfrm>
            <a:off x="210617" y="5233406"/>
            <a:ext cx="1564812" cy="151216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2800" b="1" dirty="0"/>
              <a:t>Lennie</a:t>
            </a:r>
          </a:p>
        </p:txBody>
      </p:sp>
      <p:sp>
        <p:nvSpPr>
          <p:cNvPr id="10" name="Rectangle 9"/>
          <p:cNvSpPr/>
          <p:nvPr/>
        </p:nvSpPr>
        <p:spPr>
          <a:xfrm>
            <a:off x="10490953" y="2524749"/>
            <a:ext cx="1564812" cy="151216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b="1" dirty="0"/>
              <a:t>Candy</a:t>
            </a:r>
          </a:p>
        </p:txBody>
      </p:sp>
      <p:sp>
        <p:nvSpPr>
          <p:cNvPr id="11" name="Rectangle 10"/>
          <p:cNvSpPr/>
          <p:nvPr/>
        </p:nvSpPr>
        <p:spPr>
          <a:xfrm>
            <a:off x="10039429" y="0"/>
            <a:ext cx="1564812" cy="151216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b="1" dirty="0"/>
              <a:t>Carlson</a:t>
            </a:r>
          </a:p>
        </p:txBody>
      </p:sp>
      <p:sp>
        <p:nvSpPr>
          <p:cNvPr id="2" name="TextBox 1"/>
          <p:cNvSpPr txBox="1"/>
          <p:nvPr/>
        </p:nvSpPr>
        <p:spPr>
          <a:xfrm>
            <a:off x="1697687" y="1384722"/>
            <a:ext cx="8913316" cy="5016758"/>
          </a:xfrm>
          <a:prstGeom prst="rect">
            <a:avLst/>
          </a:prstGeom>
          <a:noFill/>
        </p:spPr>
        <p:txBody>
          <a:bodyPr wrap="square" rtlCol="0">
            <a:spAutoFit/>
          </a:bodyPr>
          <a:lstStyle/>
          <a:p>
            <a:pPr algn="ctr"/>
            <a:r>
              <a:rPr lang="en-GB" sz="3200" dirty="0">
                <a:solidFill>
                  <a:srgbClr val="0070C0"/>
                </a:solidFill>
              </a:rPr>
              <a:t>Placing the names into a triangle (most powerful on top, least on the bottom) decide how you think the ranch hierarchy sits</a:t>
            </a:r>
            <a:r>
              <a:rPr lang="en-GB" sz="3200" dirty="0" smtClean="0">
                <a:solidFill>
                  <a:srgbClr val="0070C0"/>
                </a:solidFill>
              </a:rPr>
              <a:t>.</a:t>
            </a:r>
          </a:p>
          <a:p>
            <a:pPr algn="ctr"/>
            <a:r>
              <a:rPr lang="en-GB" sz="3200" dirty="0" smtClean="0">
                <a:solidFill>
                  <a:srgbClr val="0070C0"/>
                </a:solidFill>
              </a:rPr>
              <a:t>Label and annotate with </a:t>
            </a:r>
            <a:r>
              <a:rPr lang="en-GB" sz="3200" b="1" u="sng" dirty="0" smtClean="0">
                <a:solidFill>
                  <a:srgbClr val="0070C0"/>
                </a:solidFill>
              </a:rPr>
              <a:t>why</a:t>
            </a:r>
            <a:r>
              <a:rPr lang="en-GB" sz="3200" dirty="0" smtClean="0">
                <a:solidFill>
                  <a:srgbClr val="0070C0"/>
                </a:solidFill>
              </a:rPr>
              <a:t> you have put everyone where you have.</a:t>
            </a:r>
          </a:p>
          <a:p>
            <a:pPr algn="ctr"/>
            <a:r>
              <a:rPr lang="en-GB" sz="3200" dirty="0">
                <a:solidFill>
                  <a:srgbClr val="7030A0"/>
                </a:solidFill>
              </a:rPr>
              <a:t>Consider the characters roles as workers – are they skilled? </a:t>
            </a:r>
          </a:p>
          <a:p>
            <a:pPr algn="ctr"/>
            <a:r>
              <a:rPr lang="en-GB" sz="3200" dirty="0">
                <a:solidFill>
                  <a:srgbClr val="7030A0"/>
                </a:solidFill>
              </a:rPr>
              <a:t>Consider social, historical context – prejudice?</a:t>
            </a:r>
          </a:p>
          <a:p>
            <a:pPr algn="ctr"/>
            <a:endParaRPr lang="en-GB" sz="3200" dirty="0"/>
          </a:p>
          <a:p>
            <a:pPr algn="ctr"/>
            <a:endParaRPr lang="en-GB" sz="3200" dirty="0" smtClean="0"/>
          </a:p>
        </p:txBody>
      </p:sp>
      <p:sp>
        <p:nvSpPr>
          <p:cNvPr id="12" name="Rectangle 11"/>
          <p:cNvSpPr/>
          <p:nvPr/>
        </p:nvSpPr>
        <p:spPr>
          <a:xfrm>
            <a:off x="5441283" y="5345832"/>
            <a:ext cx="1564812" cy="1512168"/>
          </a:xfrm>
          <a:prstGeom prst="rect">
            <a:avLst/>
          </a:prstGeom>
          <a:solidFill>
            <a:srgbClr val="7030A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GB" sz="2800" b="1" dirty="0" smtClean="0"/>
              <a:t>Curley’s Wife</a:t>
            </a:r>
            <a:endParaRPr lang="en-GB" sz="2800" b="1" dirty="0"/>
          </a:p>
        </p:txBody>
      </p:sp>
    </p:spTree>
    <p:extLst>
      <p:ext uri="{BB962C8B-B14F-4D97-AF65-F5344CB8AC3E}">
        <p14:creationId xmlns:p14="http://schemas.microsoft.com/office/powerpoint/2010/main" val="3227052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2971800" y="762000"/>
            <a:ext cx="6172200" cy="4800600"/>
            <a:chOff x="1248" y="240"/>
            <a:chExt cx="4176" cy="3600"/>
          </a:xfrm>
        </p:grpSpPr>
        <p:sp>
          <p:nvSpPr>
            <p:cNvPr id="91156" name="Pyr1"/>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GB"/>
            </a:p>
          </p:txBody>
        </p:sp>
        <p:sp>
          <p:nvSpPr>
            <p:cNvPr id="91157" name="Pyr2"/>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GB"/>
            </a:p>
          </p:txBody>
        </p:sp>
        <p:sp>
          <p:nvSpPr>
            <p:cNvPr id="91158" name="Pyr3"/>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GB"/>
            </a:p>
          </p:txBody>
        </p:sp>
        <p:sp>
          <p:nvSpPr>
            <p:cNvPr id="91159" name="Pyr4"/>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GB"/>
            </a:p>
          </p:txBody>
        </p:sp>
      </p:grpSp>
      <p:sp>
        <p:nvSpPr>
          <p:cNvPr id="91139" name="Rectangle 7"/>
          <p:cNvSpPr>
            <a:spLocks noChangeArrowheads="1"/>
          </p:cNvSpPr>
          <p:nvPr/>
        </p:nvSpPr>
        <p:spPr bwMode="auto">
          <a:xfrm>
            <a:off x="1981200" y="11206"/>
            <a:ext cx="8229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GB" sz="4000" dirty="0">
                <a:solidFill>
                  <a:srgbClr val="002060"/>
                </a:solidFill>
                <a:latin typeface="Bahnschrift SemiBold" panose="020B0502040204020203" pitchFamily="34" charset="0"/>
              </a:rPr>
              <a:t>Ranch Hierarchy </a:t>
            </a:r>
          </a:p>
        </p:txBody>
      </p:sp>
      <p:sp>
        <p:nvSpPr>
          <p:cNvPr id="91140" name="Text Box 8"/>
          <p:cNvSpPr txBox="1">
            <a:spLocks noChangeArrowheads="1"/>
          </p:cNvSpPr>
          <p:nvPr/>
        </p:nvSpPr>
        <p:spPr bwMode="auto">
          <a:xfrm>
            <a:off x="5486400" y="13716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pPr>
            <a:r>
              <a:rPr lang="en-GB" sz="1800" b="1" dirty="0"/>
              <a:t>The Boss</a:t>
            </a:r>
          </a:p>
        </p:txBody>
      </p:sp>
      <p:sp>
        <p:nvSpPr>
          <p:cNvPr id="91144" name="AutoShape 12"/>
          <p:cNvSpPr>
            <a:spLocks noChangeArrowheads="1"/>
          </p:cNvSpPr>
          <p:nvPr/>
        </p:nvSpPr>
        <p:spPr bwMode="auto">
          <a:xfrm flipV="1">
            <a:off x="1981200" y="5181600"/>
            <a:ext cx="8153400" cy="1447800"/>
          </a:xfrm>
          <a:custGeom>
            <a:avLst/>
            <a:gdLst>
              <a:gd name="T0" fmla="*/ 2147483646 w 21600"/>
              <a:gd name="T1" fmla="*/ 48521408 h 21600"/>
              <a:gd name="T2" fmla="*/ 1538841008 w 21600"/>
              <a:gd name="T3" fmla="*/ 97042817 h 21600"/>
              <a:gd name="T4" fmla="*/ 231966117 w 21600"/>
              <a:gd name="T5" fmla="*/ 48521408 h 21600"/>
              <a:gd name="T6" fmla="*/ 1538841008 w 21600"/>
              <a:gd name="T7" fmla="*/ 0 h 21600"/>
              <a:gd name="T8" fmla="*/ 0 60000 65536"/>
              <a:gd name="T9" fmla="*/ 0 60000 65536"/>
              <a:gd name="T10" fmla="*/ 0 60000 65536"/>
              <a:gd name="T11" fmla="*/ 0 60000 65536"/>
              <a:gd name="T12" fmla="*/ 3428 w 21600"/>
              <a:gd name="T13" fmla="*/ 3428 h 21600"/>
              <a:gd name="T14" fmla="*/ 18172 w 21600"/>
              <a:gd name="T15" fmla="*/ 18172 h 21600"/>
            </a:gdLst>
            <a:ahLst/>
            <a:cxnLst>
              <a:cxn ang="T8">
                <a:pos x="T0" y="T1"/>
              </a:cxn>
              <a:cxn ang="T9">
                <a:pos x="T2" y="T3"/>
              </a:cxn>
              <a:cxn ang="T10">
                <a:pos x="T4" y="T5"/>
              </a:cxn>
              <a:cxn ang="T11">
                <a:pos x="T6" y="T7"/>
              </a:cxn>
            </a:cxnLst>
            <a:rect l="T12" t="T13" r="T14" b="T15"/>
            <a:pathLst>
              <a:path w="21600" h="21600">
                <a:moveTo>
                  <a:pt x="0" y="0"/>
                </a:moveTo>
                <a:lnTo>
                  <a:pt x="3255" y="21600"/>
                </a:lnTo>
                <a:lnTo>
                  <a:pt x="18345"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146" name="Text Box 14"/>
          <p:cNvSpPr txBox="1">
            <a:spLocks noChangeArrowheads="1"/>
          </p:cNvSpPr>
          <p:nvPr/>
        </p:nvSpPr>
        <p:spPr bwMode="auto">
          <a:xfrm>
            <a:off x="8382000" y="685800"/>
            <a:ext cx="2057400" cy="120015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pPr>
            <a:r>
              <a:rPr lang="en-GB" sz="1800" b="1">
                <a:solidFill>
                  <a:schemeClr val="bg1"/>
                </a:solidFill>
                <a:latin typeface="Trebuchet MS" pitchFamily="34" charset="0"/>
              </a:rPr>
              <a:t>The Boss owns the ranch and hires and fires the workers</a:t>
            </a:r>
          </a:p>
        </p:txBody>
      </p:sp>
      <p:sp>
        <p:nvSpPr>
          <p:cNvPr id="91151" name="Line 19"/>
          <p:cNvSpPr>
            <a:spLocks noChangeShapeType="1"/>
          </p:cNvSpPr>
          <p:nvPr/>
        </p:nvSpPr>
        <p:spPr bwMode="auto">
          <a:xfrm flipH="1">
            <a:off x="6705600" y="1066800"/>
            <a:ext cx="1752600" cy="457200"/>
          </a:xfrm>
          <a:prstGeom prst="line">
            <a:avLst/>
          </a:prstGeom>
          <a:noFill/>
          <a:ln w="762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218450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84" y="184129"/>
            <a:ext cx="11228906" cy="1143000"/>
          </a:xfrm>
        </p:spPr>
        <p:txBody>
          <a:bodyPr>
            <a:noAutofit/>
          </a:bodyPr>
          <a:lstStyle/>
          <a:p>
            <a:pPr algn="ctr"/>
            <a:r>
              <a:rPr lang="en-GB" sz="4000" dirty="0">
                <a:solidFill>
                  <a:srgbClr val="002060"/>
                </a:solidFill>
                <a:latin typeface="Bahnschrift SemiBold" panose="020B0502040204020203" pitchFamily="34" charset="0"/>
              </a:rPr>
              <a:t>How </a:t>
            </a:r>
            <a:r>
              <a:rPr lang="en-GB" sz="4000" dirty="0" smtClean="0">
                <a:solidFill>
                  <a:srgbClr val="002060"/>
                </a:solidFill>
                <a:latin typeface="Bahnschrift SemiBold" panose="020B0502040204020203" pitchFamily="34" charset="0"/>
              </a:rPr>
              <a:t>has power been presented in </a:t>
            </a:r>
            <a:r>
              <a:rPr lang="en-GB" sz="4000" i="1" dirty="0">
                <a:solidFill>
                  <a:srgbClr val="002060"/>
                </a:solidFill>
                <a:latin typeface="Bahnschrift SemiBold" panose="020B0502040204020203" pitchFamily="34" charset="0"/>
              </a:rPr>
              <a:t>Of Mice and Men</a:t>
            </a:r>
            <a:r>
              <a:rPr lang="en-GB" sz="4000" dirty="0">
                <a:solidFill>
                  <a:srgbClr val="002060"/>
                </a:solidFill>
                <a:latin typeface="Bahnschrift SemiBold" panose="020B0502040204020203" pitchFamily="34" charset="0"/>
              </a:rPr>
              <a:t>?</a:t>
            </a:r>
          </a:p>
        </p:txBody>
      </p:sp>
      <p:sp>
        <p:nvSpPr>
          <p:cNvPr id="5" name="TextBox 4"/>
          <p:cNvSpPr txBox="1"/>
          <p:nvPr/>
        </p:nvSpPr>
        <p:spPr>
          <a:xfrm>
            <a:off x="342984" y="1939159"/>
            <a:ext cx="10866299" cy="3416320"/>
          </a:xfrm>
          <a:prstGeom prst="rect">
            <a:avLst/>
          </a:prstGeom>
          <a:noFill/>
        </p:spPr>
        <p:txBody>
          <a:bodyPr wrap="square" rtlCol="0">
            <a:spAutoFit/>
          </a:bodyPr>
          <a:lstStyle/>
          <a:p>
            <a:r>
              <a:rPr lang="en-GB" sz="2400" b="1" u="sng" dirty="0" smtClean="0">
                <a:solidFill>
                  <a:srgbClr val="C00000"/>
                </a:solidFill>
              </a:rPr>
              <a:t>POINT:</a:t>
            </a:r>
            <a:r>
              <a:rPr lang="en-GB" sz="2400" dirty="0" smtClean="0">
                <a:solidFill>
                  <a:srgbClr val="C00000"/>
                </a:solidFill>
              </a:rPr>
              <a:t> Tell me how much power one of the characters has</a:t>
            </a:r>
          </a:p>
          <a:p>
            <a:endParaRPr lang="en-GB" sz="2400" dirty="0">
              <a:solidFill>
                <a:srgbClr val="C00000"/>
              </a:solidFill>
            </a:endParaRPr>
          </a:p>
          <a:p>
            <a:r>
              <a:rPr lang="en-GB" sz="2400" b="1" u="sng" dirty="0" smtClean="0">
                <a:solidFill>
                  <a:schemeClr val="accent2">
                    <a:lumMod val="75000"/>
                  </a:schemeClr>
                </a:solidFill>
              </a:rPr>
              <a:t>EVIDENCE:</a:t>
            </a:r>
            <a:r>
              <a:rPr lang="en-GB" sz="2400" dirty="0" smtClean="0">
                <a:solidFill>
                  <a:schemeClr val="accent2">
                    <a:lumMod val="75000"/>
                  </a:schemeClr>
                </a:solidFill>
              </a:rPr>
              <a:t> </a:t>
            </a:r>
            <a:r>
              <a:rPr lang="en-GB" sz="2400" dirty="0" smtClean="0">
                <a:solidFill>
                  <a:schemeClr val="accent2">
                    <a:lumMod val="75000"/>
                  </a:schemeClr>
                </a:solidFill>
              </a:rPr>
              <a:t>Now prove that the character has that much power with a quote from Chapter 2</a:t>
            </a:r>
          </a:p>
          <a:p>
            <a:endParaRPr lang="en-GB" sz="2400" dirty="0">
              <a:solidFill>
                <a:srgbClr val="C00000"/>
              </a:solidFill>
            </a:endParaRPr>
          </a:p>
          <a:p>
            <a:r>
              <a:rPr lang="en-GB" sz="2400" b="1" u="sng" dirty="0" smtClean="0">
                <a:solidFill>
                  <a:srgbClr val="00B050"/>
                </a:solidFill>
              </a:rPr>
              <a:t>ANALYSIS:</a:t>
            </a:r>
            <a:r>
              <a:rPr lang="en-GB" sz="2400" dirty="0" smtClean="0">
                <a:solidFill>
                  <a:srgbClr val="00B050"/>
                </a:solidFill>
              </a:rPr>
              <a:t> Now explain how that quote proves their power status. Try to zoom in on key words within the quote.</a:t>
            </a:r>
          </a:p>
          <a:p>
            <a:r>
              <a:rPr lang="en-GB" sz="2400" dirty="0" smtClean="0">
                <a:solidFill>
                  <a:srgbClr val="00B050"/>
                </a:solidFill>
              </a:rPr>
              <a:t>Now link this to context – is there a reason why this character does/ doesn’t have power?</a:t>
            </a:r>
            <a:endParaRPr lang="en-GB" sz="2400" dirty="0">
              <a:solidFill>
                <a:srgbClr val="00B050"/>
              </a:solidFill>
            </a:endParaRPr>
          </a:p>
        </p:txBody>
      </p:sp>
    </p:spTree>
    <p:extLst>
      <p:ext uri="{BB962C8B-B14F-4D97-AF65-F5344CB8AC3E}">
        <p14:creationId xmlns:p14="http://schemas.microsoft.com/office/powerpoint/2010/main" val="197017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1347</Words>
  <Application>Microsoft Office PowerPoint</Application>
  <PresentationFormat>Widescreen</PresentationFormat>
  <Paragraphs>131</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Bahnschrift SemiBold</vt:lpstr>
      <vt:lpstr>Bahnschrift SemiBold SemiConden</vt:lpstr>
      <vt:lpstr>Broadway</vt:lpstr>
      <vt:lpstr>Calibri</vt:lpstr>
      <vt:lpstr>Calibri Light</vt:lpstr>
      <vt:lpstr>Freestyle Script</vt:lpstr>
      <vt:lpstr>Trebuchet MS</vt:lpstr>
      <vt:lpstr>Wingdings</vt:lpstr>
      <vt:lpstr>Office Theme</vt:lpstr>
      <vt:lpstr>Chapter Two</vt:lpstr>
      <vt:lpstr>Read Chapter Two</vt:lpstr>
      <vt:lpstr>What happened in Chapter 2?</vt:lpstr>
      <vt:lpstr>What happened in Chapter 2?</vt:lpstr>
      <vt:lpstr>The characters so far…</vt:lpstr>
      <vt:lpstr>What does the word power mean to you?</vt:lpstr>
      <vt:lpstr>PowerPoint Presentation</vt:lpstr>
      <vt:lpstr>PowerPoint Presentation</vt:lpstr>
      <vt:lpstr>How has power been presented in Of Mice and Men?</vt:lpstr>
      <vt:lpstr>Quick self assessment</vt:lpstr>
      <vt:lpstr>Character analysis:  Curley’s Wife (and women in society)</vt:lpstr>
      <vt:lpstr>Women in 1920s America</vt:lpstr>
      <vt:lpstr>Types of women</vt:lpstr>
      <vt:lpstr>The poster girls of the 1920s</vt:lpstr>
      <vt:lpstr>The fighters of the 1920s</vt:lpstr>
      <vt:lpstr>The realities of the 1920s</vt:lpstr>
      <vt:lpstr>Character analysis:  Curley’s Wife</vt:lpstr>
      <vt:lpstr>Character analysis:  Curley’s Wife</vt:lpstr>
      <vt:lpstr>Curley’s Wife’s letter</vt:lpstr>
      <vt:lpstr>Curley’s Wife’s diary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dc:title>
  <dc:creator>Jacqueline de Carles</dc:creator>
  <cp:lastModifiedBy>Jacqueline de Carles</cp:lastModifiedBy>
  <cp:revision>4</cp:revision>
  <dcterms:created xsi:type="dcterms:W3CDTF">2020-09-14T13:00:24Z</dcterms:created>
  <dcterms:modified xsi:type="dcterms:W3CDTF">2020-09-14T14:34:12Z</dcterms:modified>
</cp:coreProperties>
</file>