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3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1483-8D9C-4AAE-B3D6-95954D8DBE87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FF42-FDE5-4431-BC16-8D76EC485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gr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1" y="0"/>
            <a:ext cx="10067925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Subtitle 2"/>
          <p:cNvSpPr>
            <a:spLocks noGrp="1"/>
          </p:cNvSpPr>
          <p:nvPr>
            <p:ph type="subTitle" idx="1"/>
          </p:nvPr>
        </p:nvSpPr>
        <p:spPr>
          <a:xfrm>
            <a:off x="9430044" y="5087708"/>
            <a:ext cx="2658011" cy="15495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en-US" sz="2400" u="sng" dirty="0" smtClean="0">
                <a:solidFill>
                  <a:srgbClr val="00B050"/>
                </a:solidFill>
              </a:rPr>
              <a:t>Starter </a:t>
            </a:r>
          </a:p>
          <a:p>
            <a:r>
              <a:rPr lang="en-US" altLang="en-US" sz="2400" dirty="0" smtClean="0">
                <a:solidFill>
                  <a:srgbClr val="00B050"/>
                </a:solidFill>
              </a:rPr>
              <a:t>What is a migrant? </a:t>
            </a:r>
          </a:p>
          <a:p>
            <a:r>
              <a:rPr lang="en-US" altLang="en-US" sz="2400" dirty="0" smtClean="0">
                <a:solidFill>
                  <a:srgbClr val="00B050"/>
                </a:solidFill>
              </a:rPr>
              <a:t>What is a refugee? </a:t>
            </a:r>
            <a:endParaRPr lang="en-GB" alt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47974" y="5087708"/>
            <a:ext cx="87884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The Migrant Crisis</a:t>
            </a:r>
            <a:endParaRPr lang="en-GB" sz="66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68413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following should be roughly enough work to cover </a:t>
            </a:r>
            <a:r>
              <a:rPr lang="en-US" dirty="0" smtClean="0">
                <a:solidFill>
                  <a:srgbClr val="0070C0"/>
                </a:solidFill>
              </a:rPr>
              <a:t>2 - 3 lessons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allowing for additional reading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4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838200" y="211512"/>
            <a:ext cx="10515600" cy="1325563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Siba’s</a:t>
            </a:r>
            <a:r>
              <a:rPr lang="en-US" alt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story: </a:t>
            </a:r>
            <a:endParaRPr lang="en-GB" altLang="en-US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022"/>
            <a:ext cx="10515600" cy="53129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Note down all </a:t>
            </a:r>
            <a:r>
              <a:rPr lang="en-US" dirty="0" smtClean="0">
                <a:solidFill>
                  <a:srgbClr val="0070C0"/>
                </a:solidFill>
              </a:rPr>
              <a:t>the true statements: 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</a:t>
            </a:r>
            <a:r>
              <a:rPr lang="en-US" dirty="0" smtClean="0">
                <a:solidFill>
                  <a:srgbClr val="0070C0"/>
                </a:solidFill>
              </a:rPr>
              <a:t> fled from Syria.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Siba’s</a:t>
            </a:r>
            <a:r>
              <a:rPr lang="en-US" dirty="0" smtClean="0">
                <a:solidFill>
                  <a:srgbClr val="0070C0"/>
                </a:solidFill>
              </a:rPr>
              <a:t> father was shot.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Siba’s</a:t>
            </a:r>
            <a:r>
              <a:rPr lang="en-US" dirty="0" smtClean="0">
                <a:solidFill>
                  <a:srgbClr val="0070C0"/>
                </a:solidFill>
              </a:rPr>
              <a:t> parents fled with her.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Siba’s</a:t>
            </a:r>
            <a:r>
              <a:rPr lang="en-US" dirty="0" smtClean="0">
                <a:solidFill>
                  <a:srgbClr val="0070C0"/>
                </a:solidFill>
              </a:rPr>
              <a:t> sister is six years old.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</a:t>
            </a:r>
            <a:r>
              <a:rPr lang="en-US" dirty="0" smtClean="0">
                <a:solidFill>
                  <a:srgbClr val="0070C0"/>
                </a:solidFill>
              </a:rPr>
              <a:t> wants to go to Germany.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</a:t>
            </a:r>
            <a:r>
              <a:rPr lang="en-US" dirty="0" smtClean="0">
                <a:solidFill>
                  <a:srgbClr val="0070C0"/>
                </a:solidFill>
              </a:rPr>
              <a:t> speaks Arabic.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Siba’s</a:t>
            </a:r>
            <a:r>
              <a:rPr lang="en-US" dirty="0" smtClean="0">
                <a:solidFill>
                  <a:srgbClr val="0070C0"/>
                </a:solidFill>
              </a:rPr>
              <a:t> dream is to be a teacher.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Siba</a:t>
            </a:r>
            <a:r>
              <a:rPr lang="en-US" dirty="0" smtClean="0">
                <a:solidFill>
                  <a:srgbClr val="0070C0"/>
                </a:solidFill>
              </a:rPr>
              <a:t> still feels positively about her home country.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4359" y="2380594"/>
            <a:ext cx="2651234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Stretch yourself:</a:t>
            </a:r>
          </a:p>
          <a:p>
            <a:pPr algn="ctr"/>
            <a:endParaRPr lang="en-GB" sz="2400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Can you prove you are right using quotes from the text?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5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989779" y="1833564"/>
            <a:ext cx="9951490" cy="29058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en-US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err="1" smtClean="0">
                <a:solidFill>
                  <a:srgbClr val="0070C0"/>
                </a:solidFill>
              </a:rPr>
              <a:t>Summarise</a:t>
            </a:r>
            <a:r>
              <a:rPr lang="en-US" altLang="en-US" sz="3000" dirty="0" smtClean="0">
                <a:solidFill>
                  <a:srgbClr val="0070C0"/>
                </a:solidFill>
              </a:rPr>
              <a:t> </a:t>
            </a:r>
            <a:r>
              <a:rPr lang="en-US" altLang="en-US" sz="3000" dirty="0" err="1" smtClean="0">
                <a:solidFill>
                  <a:srgbClr val="0070C0"/>
                </a:solidFill>
              </a:rPr>
              <a:t>Siba’s</a:t>
            </a:r>
            <a:r>
              <a:rPr lang="en-US" altLang="en-US" sz="3000" dirty="0" smtClean="0">
                <a:solidFill>
                  <a:srgbClr val="0070C0"/>
                </a:solidFill>
              </a:rPr>
              <a:t> story in 5 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solidFill>
                  <a:srgbClr val="0070C0"/>
                </a:solidFill>
              </a:rPr>
              <a:t>Note down what you think is </a:t>
            </a:r>
            <a:r>
              <a:rPr lang="en-US" altLang="en-US" sz="3000" b="1" u="sng" dirty="0" smtClean="0">
                <a:solidFill>
                  <a:srgbClr val="0070C0"/>
                </a:solidFill>
              </a:rPr>
              <a:t>most </a:t>
            </a:r>
            <a:r>
              <a:rPr lang="en-US" altLang="en-US" sz="3000" b="1" u="sng" dirty="0" smtClean="0">
                <a:solidFill>
                  <a:srgbClr val="0070C0"/>
                </a:solidFill>
              </a:rPr>
              <a:t>important </a:t>
            </a:r>
            <a:r>
              <a:rPr lang="en-US" altLang="en-US" sz="3000" dirty="0" smtClean="0">
                <a:solidFill>
                  <a:srgbClr val="0070C0"/>
                </a:solidFill>
              </a:rPr>
              <a:t>bits of i</a:t>
            </a:r>
            <a:r>
              <a:rPr lang="en-US" altLang="en-US" sz="3000" dirty="0" smtClean="0">
                <a:solidFill>
                  <a:srgbClr val="0070C0"/>
                </a:solidFill>
              </a:rPr>
              <a:t>nformation </a:t>
            </a:r>
            <a:r>
              <a:rPr lang="en-US" altLang="en-US" sz="3000" dirty="0" smtClean="0">
                <a:solidFill>
                  <a:srgbClr val="0070C0"/>
                </a:solidFill>
              </a:rPr>
              <a:t>from the text. </a:t>
            </a:r>
          </a:p>
          <a:p>
            <a:pPr marL="0" indent="0">
              <a:buNone/>
            </a:pPr>
            <a:endParaRPr lang="en-US" altLang="en-US" i="1" dirty="0" smtClean="0">
              <a:solidFill>
                <a:srgbClr val="FF66FF"/>
              </a:solidFill>
            </a:endParaRPr>
          </a:p>
          <a:p>
            <a:pPr marL="0" indent="0">
              <a:buNone/>
            </a:pPr>
            <a:endParaRPr lang="en-US" altLang="en-US" i="1" dirty="0" smtClean="0">
              <a:solidFill>
                <a:srgbClr val="FF66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Siba’s</a:t>
            </a:r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story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16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806669" y="11534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‘My parents are still there.’</a:t>
            </a:r>
            <a:endParaRPr lang="en-GB" altLang="en-US" sz="4800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7096" y="3310759"/>
            <a:ext cx="7614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What does this quote tell us? 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What can we infer from it? 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Why do we infer that?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996"/>
            <a:ext cx="60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Zooming in on a quote…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129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Using quotes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70C0"/>
                </a:solidFill>
              </a:rPr>
              <a:t>Your challenge is to use quotes from the extract to tell me what you learn from this extract. </a:t>
            </a:r>
            <a:r>
              <a:rPr lang="en-US" altLang="en-US" dirty="0" err="1" smtClean="0">
                <a:solidFill>
                  <a:srgbClr val="0070C0"/>
                </a:solidFill>
              </a:rPr>
              <a:t>E.g</a:t>
            </a:r>
            <a:r>
              <a:rPr lang="en-US" altLang="en-US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en-US" alt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B050"/>
                </a:solidFill>
              </a:rPr>
              <a:t>I </a:t>
            </a:r>
            <a:r>
              <a:rPr lang="en-US" altLang="en-US" dirty="0">
                <a:solidFill>
                  <a:srgbClr val="00B050"/>
                </a:solidFill>
              </a:rPr>
              <a:t>learn that life was very dangerous for </a:t>
            </a:r>
            <a:r>
              <a:rPr lang="en-US" altLang="en-US" dirty="0" err="1">
                <a:solidFill>
                  <a:srgbClr val="00B050"/>
                </a:solidFill>
              </a:rPr>
              <a:t>Siba</a:t>
            </a:r>
            <a:r>
              <a:rPr lang="en-US" altLang="en-US" dirty="0">
                <a:solidFill>
                  <a:srgbClr val="00B050"/>
                </a:solidFill>
              </a:rPr>
              <a:t> and her family, it says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‘a bomb went off and my father was injured’</a:t>
            </a:r>
            <a:r>
              <a:rPr lang="en-US" altLang="en-US" dirty="0">
                <a:solidFill>
                  <a:srgbClr val="00B050"/>
                </a:solidFill>
              </a:rPr>
              <a:t>. I also learn that </a:t>
            </a:r>
            <a:r>
              <a:rPr lang="en-US" altLang="en-US" dirty="0" err="1">
                <a:solidFill>
                  <a:srgbClr val="00B050"/>
                </a:solidFill>
              </a:rPr>
              <a:t>Siba</a:t>
            </a:r>
            <a:r>
              <a:rPr lang="en-US" altLang="en-US" dirty="0">
                <a:solidFill>
                  <a:srgbClr val="00B050"/>
                </a:solidFill>
              </a:rPr>
              <a:t> has been separated from her family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‘My parents are still there.’ </a:t>
            </a:r>
            <a:r>
              <a:rPr lang="en-US" altLang="en-US" dirty="0">
                <a:solidFill>
                  <a:srgbClr val="00B050"/>
                </a:solidFill>
              </a:rPr>
              <a:t>In addition, I know that… </a:t>
            </a:r>
            <a:endParaRPr lang="en-GB" alt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95"/>
          <a:stretch/>
        </p:blipFill>
        <p:spPr>
          <a:xfrm>
            <a:off x="4823098" y="4644751"/>
            <a:ext cx="2545803" cy="20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Narges</a:t>
            </a:r>
            <a:r>
              <a:rPr lang="en-US" alt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’ Story </a:t>
            </a:r>
            <a:endParaRPr lang="en-GB" altLang="en-US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32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List four things that you learn about </a:t>
            </a:r>
            <a:r>
              <a:rPr lang="en-US" altLang="en-US" sz="2400" dirty="0" err="1" smtClean="0">
                <a:solidFill>
                  <a:srgbClr val="0070C0"/>
                </a:solidFill>
              </a:rPr>
              <a:t>Narges</a:t>
            </a:r>
            <a:r>
              <a:rPr lang="en-US" altLang="en-US" sz="2400" dirty="0" smtClean="0">
                <a:solidFill>
                  <a:srgbClr val="0070C0"/>
                </a:solidFill>
              </a:rPr>
              <a:t> from the first two paragraphs: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1.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2.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3. 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70C0"/>
                </a:solidFill>
              </a:rPr>
              <a:t>4.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altLang="en-US" sz="3200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Challenge: </a:t>
            </a:r>
          </a:p>
          <a:p>
            <a:pPr marL="0" indent="0"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Summarise </a:t>
            </a:r>
            <a:r>
              <a:rPr lang="en-GB" altLang="en-US" sz="2400" dirty="0">
                <a:solidFill>
                  <a:srgbClr val="0070C0"/>
                </a:solidFill>
              </a:rPr>
              <a:t>what you learn abut </a:t>
            </a:r>
            <a:r>
              <a:rPr lang="en-GB" altLang="en-US" sz="2400" dirty="0" err="1">
                <a:solidFill>
                  <a:srgbClr val="0070C0"/>
                </a:solidFill>
              </a:rPr>
              <a:t>Narges</a:t>
            </a:r>
            <a:r>
              <a:rPr lang="en-GB" altLang="en-US" sz="2400" dirty="0">
                <a:solidFill>
                  <a:srgbClr val="0070C0"/>
                </a:solidFill>
              </a:rPr>
              <a:t> from her story. Use quotes to support your points</a:t>
            </a:r>
            <a:r>
              <a:rPr lang="en-GB" altLang="en-US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GB" altLang="en-US" sz="32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Super </a:t>
            </a:r>
            <a:r>
              <a:rPr lang="en-GB" altLang="en-US" sz="32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Challenge: </a:t>
            </a:r>
          </a:p>
          <a:p>
            <a:pPr marL="0" indent="0">
              <a:buNone/>
            </a:pPr>
            <a:r>
              <a:rPr lang="en-GB" altLang="en-US" sz="2400" dirty="0" smtClean="0">
                <a:solidFill>
                  <a:srgbClr val="0070C0"/>
                </a:solidFill>
              </a:rPr>
              <a:t>How </a:t>
            </a:r>
            <a:r>
              <a:rPr lang="en-GB" altLang="en-US" sz="2400" dirty="0">
                <a:solidFill>
                  <a:srgbClr val="0070C0"/>
                </a:solidFill>
              </a:rPr>
              <a:t>does </a:t>
            </a:r>
            <a:r>
              <a:rPr lang="en-GB" altLang="en-US" sz="2400" dirty="0" err="1">
                <a:solidFill>
                  <a:srgbClr val="0070C0"/>
                </a:solidFill>
              </a:rPr>
              <a:t>Narges</a:t>
            </a:r>
            <a:r>
              <a:rPr lang="en-GB" altLang="en-US" sz="2400" dirty="0">
                <a:solidFill>
                  <a:srgbClr val="0070C0"/>
                </a:solidFill>
              </a:rPr>
              <a:t> use language to describe her experience? </a:t>
            </a:r>
          </a:p>
          <a:p>
            <a:pPr marL="0" indent="0">
              <a:buNone/>
            </a:pPr>
            <a:endParaRPr lang="en-GB" alt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alt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alt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13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838201" y="55564"/>
            <a:ext cx="10515600" cy="13255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Let’s compare </a:t>
            </a:r>
            <a:r>
              <a:rPr lang="en-US" altLang="en-US" dirty="0" err="1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Siba</a:t>
            </a:r>
            <a:r>
              <a:rPr lang="en-US" alt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and </a:t>
            </a:r>
            <a:r>
              <a:rPr lang="en-US" altLang="en-US" dirty="0" err="1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Narges’s</a:t>
            </a:r>
            <a:r>
              <a:rPr lang="en-US" altLang="en-US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stories: </a:t>
            </a:r>
            <a:endParaRPr lang="en-GB" altLang="en-US" dirty="0" smtClean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2979739" y="2068514"/>
            <a:ext cx="6232525" cy="33940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            </a:t>
            </a:r>
            <a:r>
              <a:rPr lang="en-US" altLang="en-US" dirty="0" err="1" smtClean="0">
                <a:solidFill>
                  <a:srgbClr val="0070C0"/>
                </a:solidFill>
              </a:rPr>
              <a:t>Siba</a:t>
            </a:r>
            <a:r>
              <a:rPr lang="en-US" altLang="en-US" dirty="0" smtClean="0">
                <a:solidFill>
                  <a:srgbClr val="0070C0"/>
                </a:solidFill>
              </a:rPr>
              <a:t>				</a:t>
            </a:r>
            <a:r>
              <a:rPr lang="en-US" altLang="en-US" dirty="0" err="1" smtClean="0">
                <a:solidFill>
                  <a:srgbClr val="0070C0"/>
                </a:solidFill>
              </a:rPr>
              <a:t>Narges</a:t>
            </a:r>
            <a:endParaRPr lang="en-GB" altLang="en-US" dirty="0" smtClean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68550" y="1814513"/>
            <a:ext cx="5009712" cy="40814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98124" y="1784460"/>
            <a:ext cx="5125329" cy="408146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15155" y="5895975"/>
            <a:ext cx="1003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All the similarities between their stories go in the middle section where their circles cross over one another. Differences go in the outside sections.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04441"/>
            <a:ext cx="9144000" cy="1003246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Itinerant workers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0070C0"/>
                </a:solidFill>
              </a:rPr>
              <a:t>Learning objective</a:t>
            </a:r>
            <a:r>
              <a:rPr lang="en-GB" b="1" i="1" dirty="0" smtClean="0">
                <a:solidFill>
                  <a:srgbClr val="0070C0"/>
                </a:solidFill>
              </a:rPr>
              <a:t>: </a:t>
            </a:r>
            <a:r>
              <a:rPr lang="en-GB" dirty="0" smtClean="0">
                <a:solidFill>
                  <a:srgbClr val="0070C0"/>
                </a:solidFill>
              </a:rPr>
              <a:t>To use our knowledge of the Dust Bowl, The Great Depression, The American Dream along with our </a:t>
            </a:r>
            <a:r>
              <a:rPr lang="en-GB" dirty="0" err="1" smtClean="0">
                <a:solidFill>
                  <a:srgbClr val="0070C0"/>
                </a:solidFill>
              </a:rPr>
              <a:t>protagmosts</a:t>
            </a:r>
            <a:r>
              <a:rPr lang="en-GB" dirty="0" smtClean="0">
                <a:solidFill>
                  <a:srgbClr val="0070C0"/>
                </a:solidFill>
              </a:rPr>
              <a:t> George and Lennie and our thoughts on migrants refugees to create a piece of assessed writing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32693"/>
            <a:ext cx="6667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69" y="1084208"/>
            <a:ext cx="6096000" cy="424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10" y="1084208"/>
            <a:ext cx="520262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Buckin</a:t>
            </a:r>
            <a:r>
              <a:rPr lang="en-GB" sz="4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g</a:t>
            </a:r>
            <a:r>
              <a:rPr lang="en-GB" sz="44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barley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To </a:t>
            </a:r>
            <a:r>
              <a:rPr lang="en-GB" sz="2800" dirty="0">
                <a:solidFill>
                  <a:srgbClr val="0070C0"/>
                </a:solidFill>
              </a:rPr>
              <a:t>buck in this instance is to throw large </a:t>
            </a:r>
            <a:r>
              <a:rPr lang="en-GB" sz="2800" dirty="0" smtClean="0">
                <a:solidFill>
                  <a:srgbClr val="0070C0"/>
                </a:solidFill>
              </a:rPr>
              <a:t>bulks of barley grass onto a truck or horse drawn trap. The barley gets turned to grain which is </a:t>
            </a:r>
            <a:r>
              <a:rPr lang="en-GB" sz="2800" dirty="0">
                <a:solidFill>
                  <a:srgbClr val="0070C0"/>
                </a:solidFill>
              </a:rPr>
              <a:t>poured into large burlap bags </a:t>
            </a:r>
            <a:r>
              <a:rPr lang="en-GB" sz="2800" dirty="0" smtClean="0">
                <a:solidFill>
                  <a:srgbClr val="0070C0"/>
                </a:solidFill>
              </a:rPr>
              <a:t>and </a:t>
            </a:r>
            <a:r>
              <a:rPr lang="en-GB" sz="2800" dirty="0">
                <a:solidFill>
                  <a:srgbClr val="0070C0"/>
                </a:solidFill>
              </a:rPr>
              <a:t>passed brigade-style </a:t>
            </a:r>
            <a:r>
              <a:rPr lang="en-GB" sz="2800" dirty="0" smtClean="0">
                <a:solidFill>
                  <a:srgbClr val="0070C0"/>
                </a:solidFill>
              </a:rPr>
              <a:t>to another truck or trap to be sold.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177" y="0"/>
            <a:ext cx="3282183" cy="9144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Ranch life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309" y="112877"/>
            <a:ext cx="5419980" cy="4064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734"/>
          <a:stretch/>
        </p:blipFill>
        <p:spPr>
          <a:xfrm>
            <a:off x="6225510" y="3894082"/>
            <a:ext cx="3776232" cy="1639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333875"/>
            <a:ext cx="3810000" cy="2524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123" y="914400"/>
            <a:ext cx="62273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Ranch workers would have to live in cramped conditions with many people sharing a one-room bunkhouse filled with bunk beds. They would possibly get just one or two shelves for all their possessions.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There may be a table and chairs for social activities – like playing cards or reading magazines.</a:t>
            </a:r>
          </a:p>
          <a:p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They would have a sink – usually outside – to wash and shave in, and an outhouse for a toilet.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They would have somewhere to eat their meals.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These would be simple and cheap – bosses wouldn’t want to spend much money on workers because it would cut into profit, but also because workers didn’t tend to stay around too long.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Writing a diary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9860"/>
            <a:ext cx="78354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What is the purpose of a diary?</a:t>
            </a:r>
          </a:p>
          <a:p>
            <a:pPr marL="0" indent="0" algn="ctr"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What are the features of a diary?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88" b="1379"/>
          <a:stretch/>
        </p:blipFill>
        <p:spPr>
          <a:xfrm rot="703975">
            <a:off x="7831460" y="422536"/>
            <a:ext cx="3707623" cy="35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9835"/>
            <a:ext cx="10748211" cy="27802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A series of images will come up on the board.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As they do, write down any words that come to mind when you look at the image.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0" y="4333006"/>
            <a:ext cx="10058400" cy="2524994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Stretch yourself: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C00000"/>
                </a:solidFill>
              </a:rPr>
              <a:t>Challenge: can you consider how the people in the image are feeling? </a:t>
            </a: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C00000"/>
                </a:solidFill>
              </a:rPr>
              <a:t>Super Challenge: can you consider why the media have used this image?</a:t>
            </a:r>
          </a:p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156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82" y="0"/>
            <a:ext cx="10279118" cy="1017287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Over to you…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538"/>
            <a:ext cx="4979276" cy="486842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1-2 pages of writing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Varied sentence structure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Varied punctuation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Adventurous vocabulary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Clear emotion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 range of methods used (think: SOSMAPS)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Appropriate tone of voice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" y="0"/>
            <a:ext cx="1056289" cy="1017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476" y="508643"/>
            <a:ext cx="5612524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Plan</a:t>
            </a:r>
            <a:endParaRPr lang="en-GB" dirty="0"/>
          </a:p>
          <a:p>
            <a:r>
              <a:rPr lang="en-GB" sz="2400" b="1" dirty="0" smtClean="0">
                <a:solidFill>
                  <a:srgbClr val="7030A0"/>
                </a:solidFill>
              </a:rPr>
              <a:t>Introduction: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Paragraph One:</a:t>
            </a:r>
          </a:p>
          <a:p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Paragraph two: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Paragraph three: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Paragraph four:</a:t>
            </a:r>
          </a:p>
          <a:p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Any other paragraphs: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Conclusion: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72" y="0"/>
            <a:ext cx="9472627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Writing your diary entry</a:t>
            </a:r>
            <a:endParaRPr lang="en-GB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86" y="1639613"/>
            <a:ext cx="10515600" cy="48514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You should start by addressing your diary in some way, and making it clear what mood your character is in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If something really dramatic has happened then you may want to describe that first – in diaries you’ll often list events based on how they make you feel, or because the dramatic events are more clear in your mind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If you are writing it chronologically don’t forget to use connectives!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You don’t want to repeat the same words – especially because you’ll be talking about emotions and feelings a lot – so use a thesaurus to help you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404"/>
          <a:stretch/>
        </p:blipFill>
        <p:spPr>
          <a:xfrm>
            <a:off x="0" y="0"/>
            <a:ext cx="1881173" cy="15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96" y="1"/>
            <a:ext cx="6092793" cy="750374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Editing your diary entry</a:t>
            </a:r>
            <a:endParaRPr lang="en-GB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52" y="838595"/>
            <a:ext cx="11649872" cy="6019405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Highlight/ circle any words you could improve and use a thesaurus to edit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E.g. ‘I went to the dining room, I was feeling so hungry’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Look at every verb you have used and see if you can in any adverbs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E.g. I </a:t>
            </a:r>
            <a:r>
              <a:rPr lang="en-GB" dirty="0" smtClean="0">
                <a:solidFill>
                  <a:srgbClr val="7030A0"/>
                </a:solidFill>
              </a:rPr>
              <a:t>slowly and dejectedly </a:t>
            </a:r>
            <a:r>
              <a:rPr lang="en-GB" dirty="0" smtClean="0">
                <a:solidFill>
                  <a:srgbClr val="0070C0"/>
                </a:solidFill>
              </a:rPr>
              <a:t>ambled along to the dining room, I was feeling so 	famished.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Look at your sentence types and try to vary your sentence structure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E.g. </a:t>
            </a:r>
            <a:r>
              <a:rPr lang="en-GB" dirty="0" smtClean="0">
                <a:solidFill>
                  <a:srgbClr val="7030A0"/>
                </a:solidFill>
              </a:rPr>
              <a:t>Slowly and dejectedly</a:t>
            </a:r>
            <a:r>
              <a:rPr lang="en-GB" dirty="0" smtClean="0">
                <a:solidFill>
                  <a:srgbClr val="0070C0"/>
                </a:solidFill>
              </a:rPr>
              <a:t>, I ambled along to the dining room. </a:t>
            </a:r>
            <a:r>
              <a:rPr lang="en-GB" dirty="0" smtClean="0">
                <a:solidFill>
                  <a:srgbClr val="7030A0"/>
                </a:solidFill>
              </a:rPr>
              <a:t>I felt famished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Can you add any more contextual links?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E.g. Slowly and dejectedly, I ambled along to the dining room. I felt famished. I 	wasn’t expecting much though, </a:t>
            </a:r>
            <a:r>
              <a:rPr lang="en-GB" dirty="0" smtClean="0">
                <a:solidFill>
                  <a:srgbClr val="7030A0"/>
                </a:solidFill>
              </a:rPr>
              <a:t>not since the dust bowl had destroyed so 	many of the crops around here.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Look at your punctuation use, edit to add in a variety of punctuation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E.g</a:t>
            </a:r>
            <a:r>
              <a:rPr lang="en-GB" dirty="0">
                <a:solidFill>
                  <a:srgbClr val="0070C0"/>
                </a:solidFill>
              </a:rPr>
              <a:t>. Slowly and dejectedly, I ambled along to the dining room. I </a:t>
            </a:r>
            <a:r>
              <a:rPr lang="en-GB" dirty="0" smtClean="0">
                <a:solidFill>
                  <a:srgbClr val="0070C0"/>
                </a:solidFill>
              </a:rPr>
              <a:t>felt famished</a:t>
            </a:r>
            <a:r>
              <a:rPr lang="en-GB" dirty="0" smtClean="0">
                <a:solidFill>
                  <a:srgbClr val="7030A0"/>
                </a:solidFill>
              </a:rPr>
              <a:t>!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I </a:t>
            </a:r>
            <a:r>
              <a:rPr lang="en-GB" dirty="0" smtClean="0">
                <a:solidFill>
                  <a:srgbClr val="0070C0"/>
                </a:solidFill>
              </a:rPr>
              <a:t>	wasn’t </a:t>
            </a:r>
            <a:r>
              <a:rPr lang="en-GB" dirty="0">
                <a:solidFill>
                  <a:srgbClr val="0070C0"/>
                </a:solidFill>
              </a:rPr>
              <a:t>expecting much though, not since the dust bowl </a:t>
            </a:r>
            <a:r>
              <a:rPr lang="en-GB" dirty="0" smtClean="0">
                <a:solidFill>
                  <a:srgbClr val="0070C0"/>
                </a:solidFill>
              </a:rPr>
              <a:t>had </a:t>
            </a:r>
            <a:r>
              <a:rPr lang="en-GB" dirty="0">
                <a:solidFill>
                  <a:srgbClr val="0070C0"/>
                </a:solidFill>
              </a:rPr>
              <a:t>destroyed so </a:t>
            </a:r>
            <a:r>
              <a:rPr lang="en-GB" dirty="0" smtClean="0">
                <a:solidFill>
                  <a:srgbClr val="0070C0"/>
                </a:solidFill>
              </a:rPr>
              <a:t>	many </a:t>
            </a:r>
            <a:r>
              <a:rPr lang="en-GB" dirty="0">
                <a:solidFill>
                  <a:srgbClr val="0070C0"/>
                </a:solidFill>
              </a:rPr>
              <a:t>of the crops around </a:t>
            </a:r>
            <a:r>
              <a:rPr lang="en-GB" dirty="0" smtClean="0">
                <a:solidFill>
                  <a:srgbClr val="0070C0"/>
                </a:solidFill>
              </a:rPr>
              <a:t>here</a:t>
            </a:r>
            <a:r>
              <a:rPr lang="en-GB" dirty="0" smtClean="0">
                <a:solidFill>
                  <a:srgbClr val="7030A0"/>
                </a:solidFill>
              </a:rPr>
              <a:t>… </a:t>
            </a:r>
            <a:r>
              <a:rPr lang="en-GB" dirty="0" smtClean="0">
                <a:solidFill>
                  <a:srgbClr val="0070C0"/>
                </a:solidFill>
              </a:rPr>
              <a:t>When will I have a decent dinner again</a:t>
            </a:r>
            <a:r>
              <a:rPr lang="en-GB" dirty="0" smtClean="0">
                <a:solidFill>
                  <a:srgbClr val="7030A0"/>
                </a:solidFill>
              </a:rPr>
              <a:t>?!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94440">
            <a:off x="223903" y="-28731"/>
            <a:ext cx="414872" cy="76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6515">
            <a:off x="7193016" y="84311"/>
            <a:ext cx="382219" cy="7065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82288" y="1578189"/>
            <a:ext cx="1182414" cy="5990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17053" y="1113204"/>
            <a:ext cx="19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famished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01408" y="1500748"/>
            <a:ext cx="978776" cy="59908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34355" y="1127332"/>
            <a:ext cx="191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ambled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7413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5050"/>
            <a:ext cx="91440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7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57250"/>
            <a:ext cx="92503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1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3091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2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280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857250"/>
            <a:ext cx="75580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0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r="4756"/>
          <a:stretch>
            <a:fillRect/>
          </a:stretch>
        </p:blipFill>
        <p:spPr bwMode="auto">
          <a:xfrm>
            <a:off x="-52388" y="781050"/>
            <a:ext cx="8337551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781050"/>
            <a:ext cx="72882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3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013" y="64445"/>
            <a:ext cx="9268787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625" dirty="0">
                <a:solidFill>
                  <a:srgbClr val="002060"/>
                </a:solidFill>
                <a:latin typeface="Bahnschrift SemiBold" panose="020B0502040204020203" pitchFamily="34" charset="0"/>
              </a:rPr>
              <a:t>Migrant or Refugee?</a:t>
            </a:r>
            <a:endParaRPr lang="en-GB" sz="5625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000" dirty="0">
                <a:solidFill>
                  <a:srgbClr val="0070C0"/>
                </a:solidFill>
              </a:rPr>
              <a:t>Migrant</a:t>
            </a:r>
          </a:p>
          <a:p>
            <a:pPr marL="0" indent="0">
              <a:buNone/>
              <a:defRPr/>
            </a:pPr>
            <a:r>
              <a:rPr lang="en-GB" sz="3000" dirty="0">
                <a:solidFill>
                  <a:srgbClr val="0070C0"/>
                </a:solidFill>
              </a:rPr>
              <a:t>A person who moves from one place to another in order to find work or better living conditions.</a:t>
            </a:r>
          </a:p>
          <a:p>
            <a:pPr marL="0" indent="0">
              <a:buNone/>
              <a:defRPr/>
            </a:pPr>
            <a:endParaRPr lang="en-GB" sz="3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3000" dirty="0">
                <a:solidFill>
                  <a:srgbClr val="7030A0"/>
                </a:solidFill>
              </a:rPr>
              <a:t>Refugee</a:t>
            </a:r>
          </a:p>
          <a:p>
            <a:pPr marL="0" indent="0">
              <a:buNone/>
              <a:defRPr/>
            </a:pPr>
            <a:r>
              <a:rPr lang="en-GB" sz="3000" dirty="0">
                <a:solidFill>
                  <a:srgbClr val="7030A0"/>
                </a:solidFill>
              </a:rPr>
              <a:t>A person who has been forced to leave their country in order to escape war, persecution, or natural disaster.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8501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8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825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Bahnschrift SemiBold</vt:lpstr>
      <vt:lpstr>Calibri</vt:lpstr>
      <vt:lpstr>Calibri Light</vt:lpstr>
      <vt:lpstr>Wingdings</vt:lpstr>
      <vt:lpstr>Office Theme</vt:lpstr>
      <vt:lpstr>PowerPoint Presentation</vt:lpstr>
      <vt:lpstr>A series of images will come up on the board.   As they do, write down any words that come to mind when you look at the image.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Migrant or Refugee?</vt:lpstr>
      <vt:lpstr>Siba’s story: </vt:lpstr>
      <vt:lpstr>Siba’s story</vt:lpstr>
      <vt:lpstr>‘My parents are still there.’</vt:lpstr>
      <vt:lpstr>Using quotes</vt:lpstr>
      <vt:lpstr>Narges’ Story </vt:lpstr>
      <vt:lpstr>Let’s compare Siba and Narges’s stories: </vt:lpstr>
      <vt:lpstr>Itinerant workers</vt:lpstr>
      <vt:lpstr>PowerPoint Presentation</vt:lpstr>
      <vt:lpstr>Ranch life</vt:lpstr>
      <vt:lpstr>Writing a diary</vt:lpstr>
      <vt:lpstr>Over to you…</vt:lpstr>
      <vt:lpstr>Writing your diary entry</vt:lpstr>
      <vt:lpstr>Editing your diary entry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de Carles</dc:creator>
  <cp:lastModifiedBy>Jacqueline de Carles</cp:lastModifiedBy>
  <cp:revision>3</cp:revision>
  <dcterms:created xsi:type="dcterms:W3CDTF">2020-09-14T12:47:05Z</dcterms:created>
  <dcterms:modified xsi:type="dcterms:W3CDTF">2020-09-14T12:51:03Z</dcterms:modified>
</cp:coreProperties>
</file>