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0" r:id="rId4"/>
    <p:sldId id="261" r:id="rId5"/>
    <p:sldId id="262" r:id="rId6"/>
    <p:sldId id="263" r:id="rId7"/>
    <p:sldId id="264" r:id="rId8"/>
    <p:sldId id="266" r:id="rId9"/>
    <p:sldId id="267" r:id="rId10"/>
    <p:sldId id="268"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0799E0-DD03-4C71-8CA2-9970867933C2}" type="datetimeFigureOut">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E6838-9D15-426D-AC56-8EC8CB2F9638}" type="slidenum">
              <a:rPr lang="en-US" smtClean="0"/>
              <a:t>‹#›</a:t>
            </a:fld>
            <a:endParaRPr lang="en-US"/>
          </a:p>
        </p:txBody>
      </p:sp>
    </p:spTree>
    <p:extLst>
      <p:ext uri="{BB962C8B-B14F-4D97-AF65-F5344CB8AC3E}">
        <p14:creationId xmlns:p14="http://schemas.microsoft.com/office/powerpoint/2010/main" val="3649333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0799E0-DD03-4C71-8CA2-9970867933C2}" type="datetimeFigureOut">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E6838-9D15-426D-AC56-8EC8CB2F9638}" type="slidenum">
              <a:rPr lang="en-US" smtClean="0"/>
              <a:t>‹#›</a:t>
            </a:fld>
            <a:endParaRPr lang="en-US"/>
          </a:p>
        </p:txBody>
      </p:sp>
    </p:spTree>
    <p:extLst>
      <p:ext uri="{BB962C8B-B14F-4D97-AF65-F5344CB8AC3E}">
        <p14:creationId xmlns:p14="http://schemas.microsoft.com/office/powerpoint/2010/main" val="2872432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0799E0-DD03-4C71-8CA2-9970867933C2}" type="datetimeFigureOut">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E6838-9D15-426D-AC56-8EC8CB2F9638}" type="slidenum">
              <a:rPr lang="en-US" smtClean="0"/>
              <a:t>‹#›</a:t>
            </a:fld>
            <a:endParaRPr lang="en-US"/>
          </a:p>
        </p:txBody>
      </p:sp>
    </p:spTree>
    <p:extLst>
      <p:ext uri="{BB962C8B-B14F-4D97-AF65-F5344CB8AC3E}">
        <p14:creationId xmlns:p14="http://schemas.microsoft.com/office/powerpoint/2010/main" val="743048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0799E0-DD03-4C71-8CA2-9970867933C2}" type="datetimeFigureOut">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E6838-9D15-426D-AC56-8EC8CB2F9638}" type="slidenum">
              <a:rPr lang="en-US" smtClean="0"/>
              <a:t>‹#›</a:t>
            </a:fld>
            <a:endParaRPr lang="en-US"/>
          </a:p>
        </p:txBody>
      </p:sp>
    </p:spTree>
    <p:extLst>
      <p:ext uri="{BB962C8B-B14F-4D97-AF65-F5344CB8AC3E}">
        <p14:creationId xmlns:p14="http://schemas.microsoft.com/office/powerpoint/2010/main" val="2819318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0799E0-DD03-4C71-8CA2-9970867933C2}" type="datetimeFigureOut">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E6838-9D15-426D-AC56-8EC8CB2F9638}" type="slidenum">
              <a:rPr lang="en-US" smtClean="0"/>
              <a:t>‹#›</a:t>
            </a:fld>
            <a:endParaRPr lang="en-US"/>
          </a:p>
        </p:txBody>
      </p:sp>
    </p:spTree>
    <p:extLst>
      <p:ext uri="{BB962C8B-B14F-4D97-AF65-F5344CB8AC3E}">
        <p14:creationId xmlns:p14="http://schemas.microsoft.com/office/powerpoint/2010/main" val="3911512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0799E0-DD03-4C71-8CA2-9970867933C2}" type="datetimeFigureOut">
              <a:rPr lang="en-US" smtClean="0"/>
              <a:t>9/14/2020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E6838-9D15-426D-AC56-8EC8CB2F9638}" type="slidenum">
              <a:rPr lang="en-US" smtClean="0"/>
              <a:t>‹#›</a:t>
            </a:fld>
            <a:endParaRPr lang="en-US"/>
          </a:p>
        </p:txBody>
      </p:sp>
    </p:spTree>
    <p:extLst>
      <p:ext uri="{BB962C8B-B14F-4D97-AF65-F5344CB8AC3E}">
        <p14:creationId xmlns:p14="http://schemas.microsoft.com/office/powerpoint/2010/main" val="731714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0799E0-DD03-4C71-8CA2-9970867933C2}" type="datetimeFigureOut">
              <a:rPr lang="en-US" smtClean="0"/>
              <a:t>9/14/2020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CE6838-9D15-426D-AC56-8EC8CB2F9638}" type="slidenum">
              <a:rPr lang="en-US" smtClean="0"/>
              <a:t>‹#›</a:t>
            </a:fld>
            <a:endParaRPr lang="en-US"/>
          </a:p>
        </p:txBody>
      </p:sp>
    </p:spTree>
    <p:extLst>
      <p:ext uri="{BB962C8B-B14F-4D97-AF65-F5344CB8AC3E}">
        <p14:creationId xmlns:p14="http://schemas.microsoft.com/office/powerpoint/2010/main" val="1397813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0799E0-DD03-4C71-8CA2-9970867933C2}" type="datetimeFigureOut">
              <a:rPr lang="en-US" smtClean="0"/>
              <a:t>9/14/2020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CE6838-9D15-426D-AC56-8EC8CB2F9638}" type="slidenum">
              <a:rPr lang="en-US" smtClean="0"/>
              <a:t>‹#›</a:t>
            </a:fld>
            <a:endParaRPr lang="en-US"/>
          </a:p>
        </p:txBody>
      </p:sp>
    </p:spTree>
    <p:extLst>
      <p:ext uri="{BB962C8B-B14F-4D97-AF65-F5344CB8AC3E}">
        <p14:creationId xmlns:p14="http://schemas.microsoft.com/office/powerpoint/2010/main" val="1304091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0799E0-DD03-4C71-8CA2-9970867933C2}" type="datetimeFigureOut">
              <a:rPr lang="en-US" smtClean="0"/>
              <a:t>9/14/2020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CE6838-9D15-426D-AC56-8EC8CB2F9638}" type="slidenum">
              <a:rPr lang="en-US" smtClean="0"/>
              <a:t>‹#›</a:t>
            </a:fld>
            <a:endParaRPr lang="en-US"/>
          </a:p>
        </p:txBody>
      </p:sp>
    </p:spTree>
    <p:extLst>
      <p:ext uri="{BB962C8B-B14F-4D97-AF65-F5344CB8AC3E}">
        <p14:creationId xmlns:p14="http://schemas.microsoft.com/office/powerpoint/2010/main" val="3436426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0799E0-DD03-4C71-8CA2-9970867933C2}" type="datetimeFigureOut">
              <a:rPr lang="en-US" smtClean="0"/>
              <a:t>9/14/2020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E6838-9D15-426D-AC56-8EC8CB2F9638}" type="slidenum">
              <a:rPr lang="en-US" smtClean="0"/>
              <a:t>‹#›</a:t>
            </a:fld>
            <a:endParaRPr lang="en-US"/>
          </a:p>
        </p:txBody>
      </p:sp>
    </p:spTree>
    <p:extLst>
      <p:ext uri="{BB962C8B-B14F-4D97-AF65-F5344CB8AC3E}">
        <p14:creationId xmlns:p14="http://schemas.microsoft.com/office/powerpoint/2010/main" val="2380563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0799E0-DD03-4C71-8CA2-9970867933C2}" type="datetimeFigureOut">
              <a:rPr lang="en-US" smtClean="0"/>
              <a:t>9/14/2020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E6838-9D15-426D-AC56-8EC8CB2F9638}" type="slidenum">
              <a:rPr lang="en-US" smtClean="0"/>
              <a:t>‹#›</a:t>
            </a:fld>
            <a:endParaRPr lang="en-US"/>
          </a:p>
        </p:txBody>
      </p:sp>
    </p:spTree>
    <p:extLst>
      <p:ext uri="{BB962C8B-B14F-4D97-AF65-F5344CB8AC3E}">
        <p14:creationId xmlns:p14="http://schemas.microsoft.com/office/powerpoint/2010/main" val="3155913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0799E0-DD03-4C71-8CA2-9970867933C2}" type="datetimeFigureOut">
              <a:rPr lang="en-US" smtClean="0"/>
              <a:t>9/14/2020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E6838-9D15-426D-AC56-8EC8CB2F9638}" type="slidenum">
              <a:rPr lang="en-US" smtClean="0"/>
              <a:t>‹#›</a:t>
            </a:fld>
            <a:endParaRPr lang="en-US"/>
          </a:p>
        </p:txBody>
      </p:sp>
    </p:spTree>
    <p:extLst>
      <p:ext uri="{BB962C8B-B14F-4D97-AF65-F5344CB8AC3E}">
        <p14:creationId xmlns:p14="http://schemas.microsoft.com/office/powerpoint/2010/main" val="3699789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XIU5PH4_Yno" TargetMode="External"/><Relationship Id="rId2" Type="http://schemas.openxmlformats.org/officeDocument/2006/relationships/hyperlink" Target="http://giove.isti.cnr.it/demo/eread/Libri/sad/OfMiceAndMen.pdf"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97820" y="1987961"/>
            <a:ext cx="6663559" cy="2156864"/>
          </a:xfrm>
        </p:spPr>
        <p:txBody>
          <a:bodyPr>
            <a:normAutofit fontScale="90000"/>
          </a:bodyPr>
          <a:lstStyle/>
          <a:p>
            <a:r>
              <a:rPr lang="en-GB" sz="7200" dirty="0" smtClean="0">
                <a:solidFill>
                  <a:srgbClr val="002060"/>
                </a:solidFill>
                <a:latin typeface="Bahnschrift SemiBold" panose="020B0502040204020203" pitchFamily="34" charset="0"/>
              </a:rPr>
              <a:t>Of Mice and Men: An Introduction</a:t>
            </a:r>
            <a:endParaRPr lang="en-GB" sz="7200" dirty="0">
              <a:solidFill>
                <a:srgbClr val="002060"/>
              </a:solidFill>
              <a:latin typeface="Bahnschrift SemiBold" panose="020B0502040204020203" pitchFamily="34" charset="0"/>
            </a:endParaRPr>
          </a:p>
        </p:txBody>
      </p:sp>
      <p:pic>
        <p:nvPicPr>
          <p:cNvPr id="4" name="Picture 3"/>
          <p:cNvPicPr>
            <a:picLocks noChangeAspect="1"/>
          </p:cNvPicPr>
          <p:nvPr/>
        </p:nvPicPr>
        <p:blipFill>
          <a:blip r:embed="rId2"/>
          <a:stretch>
            <a:fillRect/>
          </a:stretch>
        </p:blipFill>
        <p:spPr>
          <a:xfrm>
            <a:off x="0" y="0"/>
            <a:ext cx="4195633" cy="6858000"/>
          </a:xfrm>
          <a:prstGeom prst="rect">
            <a:avLst/>
          </a:prstGeom>
        </p:spPr>
      </p:pic>
      <p:sp>
        <p:nvSpPr>
          <p:cNvPr id="3" name="TextBox 2"/>
          <p:cNvSpPr txBox="1"/>
          <p:nvPr/>
        </p:nvSpPr>
        <p:spPr>
          <a:xfrm>
            <a:off x="4932608" y="4468969"/>
            <a:ext cx="6684136" cy="646331"/>
          </a:xfrm>
          <a:prstGeom prst="rect">
            <a:avLst/>
          </a:prstGeom>
          <a:noFill/>
        </p:spPr>
        <p:txBody>
          <a:bodyPr wrap="square" rtlCol="0">
            <a:spAutoFit/>
          </a:bodyPr>
          <a:lstStyle/>
          <a:p>
            <a:pPr algn="ctr"/>
            <a:r>
              <a:rPr lang="en-US" dirty="0" smtClean="0">
                <a:solidFill>
                  <a:srgbClr val="0070C0"/>
                </a:solidFill>
              </a:rPr>
              <a:t>The following should be roughly enough work to cover one week of lessons, allowing for additional reading</a:t>
            </a:r>
            <a:endParaRPr lang="en-US" dirty="0">
              <a:solidFill>
                <a:srgbClr val="0070C0"/>
              </a:solidFill>
            </a:endParaRPr>
          </a:p>
        </p:txBody>
      </p:sp>
    </p:spTree>
    <p:extLst>
      <p:ext uri="{BB962C8B-B14F-4D97-AF65-F5344CB8AC3E}">
        <p14:creationId xmlns:p14="http://schemas.microsoft.com/office/powerpoint/2010/main" val="1452523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3291982"/>
          </a:xfrm>
        </p:spPr>
        <p:txBody>
          <a:bodyPr>
            <a:normAutofit fontScale="90000"/>
          </a:bodyPr>
          <a:lstStyle/>
          <a:p>
            <a:r>
              <a:rPr lang="en-GB" dirty="0" smtClean="0">
                <a:solidFill>
                  <a:srgbClr val="002060"/>
                </a:solidFill>
                <a:latin typeface="Bahnschrift SemiBold" panose="020B0502040204020203" pitchFamily="34" charset="0"/>
              </a:rPr>
              <a:t>What are your first impressions of George and Lennie in Chapter One in Of Mice and Men?</a:t>
            </a:r>
            <a:endParaRPr lang="en-GB" dirty="0">
              <a:solidFill>
                <a:srgbClr val="002060"/>
              </a:solidFill>
              <a:latin typeface="Bahnschrift SemiBold" panose="020B0502040204020203" pitchFamily="34" charset="0"/>
            </a:endParaRPr>
          </a:p>
        </p:txBody>
      </p:sp>
      <p:sp>
        <p:nvSpPr>
          <p:cNvPr id="3" name="Subtitle 2"/>
          <p:cNvSpPr>
            <a:spLocks noGrp="1"/>
          </p:cNvSpPr>
          <p:nvPr>
            <p:ph type="subTitle" idx="1"/>
          </p:nvPr>
        </p:nvSpPr>
        <p:spPr>
          <a:xfrm>
            <a:off x="1524000" y="4800218"/>
            <a:ext cx="9144000" cy="1655762"/>
          </a:xfrm>
        </p:spPr>
        <p:txBody>
          <a:bodyPr/>
          <a:lstStyle/>
          <a:p>
            <a:r>
              <a:rPr lang="en-GB" b="1" i="1" u="sng" dirty="0" smtClean="0">
                <a:solidFill>
                  <a:srgbClr val="0070C0"/>
                </a:solidFill>
              </a:rPr>
              <a:t>Learning objective:</a:t>
            </a:r>
            <a:r>
              <a:rPr lang="en-GB" b="1" i="1" dirty="0" smtClean="0">
                <a:solidFill>
                  <a:srgbClr val="0070C0"/>
                </a:solidFill>
              </a:rPr>
              <a:t> </a:t>
            </a:r>
            <a:r>
              <a:rPr lang="en-GB" dirty="0" smtClean="0">
                <a:solidFill>
                  <a:srgbClr val="0070C0"/>
                </a:solidFill>
              </a:rPr>
              <a:t>To explore how we can use our knowledge of these two characters to answer this question. </a:t>
            </a:r>
          </a:p>
          <a:p>
            <a:r>
              <a:rPr lang="en-GB" dirty="0" smtClean="0">
                <a:solidFill>
                  <a:srgbClr val="0070C0"/>
                </a:solidFill>
              </a:rPr>
              <a:t>We will have a go at doing together and then you will complete the second.</a:t>
            </a:r>
            <a:endParaRPr lang="en-GB" dirty="0">
              <a:solidFill>
                <a:srgbClr val="0070C0"/>
              </a:solidFill>
            </a:endParaRPr>
          </a:p>
        </p:txBody>
      </p:sp>
    </p:spTree>
    <p:extLst>
      <p:ext uri="{BB962C8B-B14F-4D97-AF65-F5344CB8AC3E}">
        <p14:creationId xmlns:p14="http://schemas.microsoft.com/office/powerpoint/2010/main" val="3507599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Autofit/>
          </a:bodyPr>
          <a:lstStyle/>
          <a:p>
            <a:pPr>
              <a:defRPr/>
            </a:pPr>
            <a:r>
              <a:rPr lang="en-GB" dirty="0" smtClean="0">
                <a:solidFill>
                  <a:srgbClr val="C00000"/>
                </a:solidFill>
              </a:rPr>
              <a:t>Make a point that answers the question.</a:t>
            </a:r>
          </a:p>
          <a:p>
            <a:pPr marL="0" indent="0">
              <a:buNone/>
              <a:defRPr/>
            </a:pPr>
            <a:r>
              <a:rPr lang="en-GB" dirty="0" smtClean="0">
                <a:solidFill>
                  <a:srgbClr val="C00000"/>
                </a:solidFill>
              </a:rPr>
              <a:t>		</a:t>
            </a:r>
            <a:r>
              <a:rPr lang="en-GB" dirty="0" smtClean="0">
                <a:solidFill>
                  <a:srgbClr val="0070C0"/>
                </a:solidFill>
              </a:rPr>
              <a:t>One of my first impressions is...</a:t>
            </a:r>
          </a:p>
          <a:p>
            <a:pPr>
              <a:defRPr/>
            </a:pPr>
            <a:r>
              <a:rPr lang="en-GB" dirty="0" smtClean="0">
                <a:solidFill>
                  <a:schemeClr val="accent2">
                    <a:lumMod val="75000"/>
                  </a:schemeClr>
                </a:solidFill>
              </a:rPr>
              <a:t>Use a quotation to back up your point.</a:t>
            </a:r>
          </a:p>
          <a:p>
            <a:pPr marL="0" indent="0">
              <a:buNone/>
              <a:defRPr/>
            </a:pPr>
            <a:r>
              <a:rPr lang="en-GB" dirty="0" smtClean="0">
                <a:solidFill>
                  <a:srgbClr val="0070C0"/>
                </a:solidFill>
              </a:rPr>
              <a:t>		Steinbeck creates this impression by using the word/phrase…</a:t>
            </a:r>
          </a:p>
          <a:p>
            <a:pPr>
              <a:defRPr/>
            </a:pPr>
            <a:r>
              <a:rPr lang="en-GB" dirty="0" smtClean="0">
                <a:solidFill>
                  <a:srgbClr val="00B050"/>
                </a:solidFill>
              </a:rPr>
              <a:t>What does the quotation suggest?</a:t>
            </a:r>
          </a:p>
          <a:p>
            <a:pPr marL="0" indent="0">
              <a:buNone/>
              <a:defRPr/>
            </a:pPr>
            <a:r>
              <a:rPr lang="en-GB" dirty="0" smtClean="0">
                <a:solidFill>
                  <a:srgbClr val="0070C0"/>
                </a:solidFill>
              </a:rPr>
              <a:t>		This suggests/creates/ highlights/emphasises….</a:t>
            </a:r>
          </a:p>
          <a:p>
            <a:pPr>
              <a:defRPr/>
            </a:pPr>
            <a:r>
              <a:rPr lang="en-GB" dirty="0" smtClean="0">
                <a:solidFill>
                  <a:srgbClr val="00B050"/>
                </a:solidFill>
              </a:rPr>
              <a:t>What words in the quotation are particularly effective?</a:t>
            </a:r>
          </a:p>
          <a:p>
            <a:pPr marL="0" indent="0">
              <a:buNone/>
              <a:defRPr/>
            </a:pPr>
            <a:r>
              <a:rPr lang="en-GB" dirty="0" smtClean="0">
                <a:solidFill>
                  <a:srgbClr val="0070C0"/>
                </a:solidFill>
              </a:rPr>
              <a:t>		The words…. are particularly effective because they have connotations 		of…</a:t>
            </a:r>
          </a:p>
          <a:p>
            <a:pPr>
              <a:defRPr/>
            </a:pPr>
            <a:r>
              <a:rPr lang="en-GB" dirty="0" smtClean="0">
                <a:solidFill>
                  <a:srgbClr val="00B050"/>
                </a:solidFill>
              </a:rPr>
              <a:t>What effect/impact do these words have on the reader?</a:t>
            </a:r>
          </a:p>
          <a:p>
            <a:pPr marL="0" indent="0">
              <a:buNone/>
              <a:defRPr/>
            </a:pPr>
            <a:r>
              <a:rPr lang="en-GB" dirty="0" smtClean="0">
                <a:solidFill>
                  <a:srgbClr val="0070C0"/>
                </a:solidFill>
              </a:rPr>
              <a:t>		They make the reader think/feel…</a:t>
            </a:r>
          </a:p>
          <a:p>
            <a:pPr>
              <a:defRPr/>
            </a:pPr>
            <a:r>
              <a:rPr lang="en-GB" dirty="0" smtClean="0">
                <a:solidFill>
                  <a:srgbClr val="00B050"/>
                </a:solidFill>
              </a:rPr>
              <a:t>Can you draw any conclusions from this or are there any other interpretations?</a:t>
            </a:r>
          </a:p>
          <a:p>
            <a:pPr marL="0" indent="0">
              <a:buNone/>
              <a:defRPr/>
            </a:pPr>
            <a:r>
              <a:rPr lang="en-GB" dirty="0" smtClean="0">
                <a:solidFill>
                  <a:srgbClr val="0070C0"/>
                </a:solidFill>
              </a:rPr>
              <a:t>		Another interpretation could be…</a:t>
            </a:r>
          </a:p>
        </p:txBody>
      </p:sp>
      <p:pic>
        <p:nvPicPr>
          <p:cNvPr id="1026" name="Picture 2" descr="Image result for traffic ligh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208" t="10752" r="21689" b="17983"/>
          <a:stretch/>
        </p:blipFill>
        <p:spPr bwMode="auto">
          <a:xfrm rot="532215">
            <a:off x="10854185" y="120265"/>
            <a:ext cx="1171698" cy="1579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31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linds(horizont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linds(horizontal)">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3">
                                            <p:txEl>
                                              <p:pRg st="0" end="0"/>
                                            </p:txEl>
                                          </p:spTgt>
                                        </p:tgtEl>
                                        <p:attrNameLst>
                                          <p:attrName>style.visibility</p:attrName>
                                        </p:attrNameLst>
                                      </p:cBhvr>
                                      <p:to>
                                        <p:strVal val="visible"/>
                                      </p:to>
                                    </p:set>
                                    <p:animEffect transition="in" filter="blinds(horizontal)">
                                      <p:cBhvr>
                                        <p:cTn id="67" dur="500"/>
                                        <p:tgtEl>
                                          <p:spTgt spid="3">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3">
                                            <p:txEl>
                                              <p:pRg st="1" end="1"/>
                                            </p:txEl>
                                          </p:spTgt>
                                        </p:tgtEl>
                                        <p:attrNameLst>
                                          <p:attrName>style.visibility</p:attrName>
                                        </p:attrNameLst>
                                      </p:cBhvr>
                                      <p:to>
                                        <p:strVal val="visible"/>
                                      </p:to>
                                    </p:set>
                                    <p:animEffect transition="in" filter="blinds(horizontal)">
                                      <p:cBhvr>
                                        <p:cTn id="72" dur="500"/>
                                        <p:tgtEl>
                                          <p:spTgt spid="3">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3">
                                            <p:txEl>
                                              <p:pRg st="2" end="2"/>
                                            </p:txEl>
                                          </p:spTgt>
                                        </p:tgtEl>
                                        <p:attrNameLst>
                                          <p:attrName>style.visibility</p:attrName>
                                        </p:attrNameLst>
                                      </p:cBhvr>
                                      <p:to>
                                        <p:strVal val="visible"/>
                                      </p:to>
                                    </p:set>
                                    <p:animEffect transition="in" filter="blinds(horizontal)">
                                      <p:cBhvr>
                                        <p:cTn id="77" dur="500"/>
                                        <p:tgtEl>
                                          <p:spTgt spid="3">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3">
                                            <p:txEl>
                                              <p:pRg st="3" end="3"/>
                                            </p:txEl>
                                          </p:spTgt>
                                        </p:tgtEl>
                                        <p:attrNameLst>
                                          <p:attrName>style.visibility</p:attrName>
                                        </p:attrNameLst>
                                      </p:cBhvr>
                                      <p:to>
                                        <p:strVal val="visible"/>
                                      </p:to>
                                    </p:set>
                                    <p:animEffect transition="in" filter="blinds(horizontal)">
                                      <p:cBhvr>
                                        <p:cTn id="82" dur="500"/>
                                        <p:tgtEl>
                                          <p:spTgt spid="3">
                                            <p:txEl>
                                              <p:pRg st="3" end="3"/>
                                            </p:txEl>
                                          </p:spTgt>
                                        </p:tgtEl>
                                      </p:cBhvr>
                                    </p:animEffect>
                                  </p:childTnLst>
                                </p:cTn>
                              </p:par>
                              <p:par>
                                <p:cTn id="83" presetID="3" presetClass="entr" presetSubtype="10" fill="hold" nodeType="withEffect">
                                  <p:stCondLst>
                                    <p:cond delay="0"/>
                                  </p:stCondLst>
                                  <p:childTnLst>
                                    <p:set>
                                      <p:cBhvr>
                                        <p:cTn id="84" dur="1" fill="hold">
                                          <p:stCondLst>
                                            <p:cond delay="0"/>
                                          </p:stCondLst>
                                        </p:cTn>
                                        <p:tgtEl>
                                          <p:spTgt spid="3">
                                            <p:txEl>
                                              <p:pRg st="4" end="4"/>
                                            </p:txEl>
                                          </p:spTgt>
                                        </p:tgtEl>
                                        <p:attrNameLst>
                                          <p:attrName>style.visibility</p:attrName>
                                        </p:attrNameLst>
                                      </p:cBhvr>
                                      <p:to>
                                        <p:strVal val="visible"/>
                                      </p:to>
                                    </p:set>
                                    <p:animEffect transition="in" filter="blinds(horizontal)">
                                      <p:cBhvr>
                                        <p:cTn id="85" dur="500"/>
                                        <p:tgtEl>
                                          <p:spTgt spid="3">
                                            <p:txEl>
                                              <p:pRg st="4" end="4"/>
                                            </p:txEl>
                                          </p:spTgt>
                                        </p:tgtEl>
                                      </p:cBhvr>
                                    </p:animEffect>
                                  </p:childTnLst>
                                </p:cTn>
                              </p:par>
                              <p:par>
                                <p:cTn id="86" presetID="3" presetClass="entr" presetSubtype="10" fill="hold" nodeType="withEffect">
                                  <p:stCondLst>
                                    <p:cond delay="0"/>
                                  </p:stCondLst>
                                  <p:childTnLst>
                                    <p:set>
                                      <p:cBhvr>
                                        <p:cTn id="87" dur="1" fill="hold">
                                          <p:stCondLst>
                                            <p:cond delay="0"/>
                                          </p:stCondLst>
                                        </p:cTn>
                                        <p:tgtEl>
                                          <p:spTgt spid="3">
                                            <p:txEl>
                                              <p:pRg st="5" end="5"/>
                                            </p:txEl>
                                          </p:spTgt>
                                        </p:tgtEl>
                                        <p:attrNameLst>
                                          <p:attrName>style.visibility</p:attrName>
                                        </p:attrNameLst>
                                      </p:cBhvr>
                                      <p:to>
                                        <p:strVal val="visible"/>
                                      </p:to>
                                    </p:set>
                                    <p:animEffect transition="in" filter="blinds(horizontal)">
                                      <p:cBhvr>
                                        <p:cTn id="88" dur="500"/>
                                        <p:tgtEl>
                                          <p:spTgt spid="3">
                                            <p:txEl>
                                              <p:pRg st="5" end="5"/>
                                            </p:txEl>
                                          </p:spTgt>
                                        </p:tgtEl>
                                      </p:cBhvr>
                                    </p:animEffect>
                                  </p:childTnLst>
                                </p:cTn>
                              </p:par>
                              <p:par>
                                <p:cTn id="89" presetID="3" presetClass="entr" presetSubtype="10" fill="hold" nodeType="withEffect">
                                  <p:stCondLst>
                                    <p:cond delay="0"/>
                                  </p:stCondLst>
                                  <p:childTnLst>
                                    <p:set>
                                      <p:cBhvr>
                                        <p:cTn id="90" dur="1" fill="hold">
                                          <p:stCondLst>
                                            <p:cond delay="0"/>
                                          </p:stCondLst>
                                        </p:cTn>
                                        <p:tgtEl>
                                          <p:spTgt spid="3">
                                            <p:txEl>
                                              <p:pRg st="6" end="6"/>
                                            </p:txEl>
                                          </p:spTgt>
                                        </p:tgtEl>
                                        <p:attrNameLst>
                                          <p:attrName>style.visibility</p:attrName>
                                        </p:attrNameLst>
                                      </p:cBhvr>
                                      <p:to>
                                        <p:strVal val="visible"/>
                                      </p:to>
                                    </p:set>
                                    <p:animEffect transition="in" filter="blinds(horizontal)">
                                      <p:cBhvr>
                                        <p:cTn id="91" dur="500"/>
                                        <p:tgtEl>
                                          <p:spTgt spid="3">
                                            <p:txEl>
                                              <p:pRg st="6" end="6"/>
                                            </p:txEl>
                                          </p:spTgt>
                                        </p:tgtEl>
                                      </p:cBhvr>
                                    </p:animEffect>
                                  </p:childTnLst>
                                </p:cTn>
                              </p:par>
                              <p:par>
                                <p:cTn id="92" presetID="3" presetClass="entr" presetSubtype="10" fill="hold" nodeType="withEffect">
                                  <p:stCondLst>
                                    <p:cond delay="0"/>
                                  </p:stCondLst>
                                  <p:childTnLst>
                                    <p:set>
                                      <p:cBhvr>
                                        <p:cTn id="93" dur="1" fill="hold">
                                          <p:stCondLst>
                                            <p:cond delay="0"/>
                                          </p:stCondLst>
                                        </p:cTn>
                                        <p:tgtEl>
                                          <p:spTgt spid="3">
                                            <p:txEl>
                                              <p:pRg st="7" end="7"/>
                                            </p:txEl>
                                          </p:spTgt>
                                        </p:tgtEl>
                                        <p:attrNameLst>
                                          <p:attrName>style.visibility</p:attrName>
                                        </p:attrNameLst>
                                      </p:cBhvr>
                                      <p:to>
                                        <p:strVal val="visible"/>
                                      </p:to>
                                    </p:set>
                                    <p:animEffect transition="in" filter="blinds(horizontal)">
                                      <p:cBhvr>
                                        <p:cTn id="94" dur="500"/>
                                        <p:tgtEl>
                                          <p:spTgt spid="3">
                                            <p:txEl>
                                              <p:pRg st="7" end="7"/>
                                            </p:txEl>
                                          </p:spTgt>
                                        </p:tgtEl>
                                      </p:cBhvr>
                                    </p:animEffect>
                                  </p:childTnLst>
                                </p:cTn>
                              </p:par>
                              <p:par>
                                <p:cTn id="95" presetID="3" presetClass="entr" presetSubtype="10" fill="hold" nodeType="withEffect">
                                  <p:stCondLst>
                                    <p:cond delay="0"/>
                                  </p:stCondLst>
                                  <p:childTnLst>
                                    <p:set>
                                      <p:cBhvr>
                                        <p:cTn id="96" dur="1" fill="hold">
                                          <p:stCondLst>
                                            <p:cond delay="0"/>
                                          </p:stCondLst>
                                        </p:cTn>
                                        <p:tgtEl>
                                          <p:spTgt spid="3">
                                            <p:txEl>
                                              <p:pRg st="8" end="8"/>
                                            </p:txEl>
                                          </p:spTgt>
                                        </p:tgtEl>
                                        <p:attrNameLst>
                                          <p:attrName>style.visibility</p:attrName>
                                        </p:attrNameLst>
                                      </p:cBhvr>
                                      <p:to>
                                        <p:strVal val="visible"/>
                                      </p:to>
                                    </p:set>
                                    <p:animEffect transition="in" filter="blinds(horizontal)">
                                      <p:cBhvr>
                                        <p:cTn id="97" dur="500"/>
                                        <p:tgtEl>
                                          <p:spTgt spid="3">
                                            <p:txEl>
                                              <p:pRg st="8" end="8"/>
                                            </p:txEl>
                                          </p:spTgt>
                                        </p:tgtEl>
                                      </p:cBhvr>
                                    </p:animEffect>
                                  </p:childTnLst>
                                </p:cTn>
                              </p:par>
                              <p:par>
                                <p:cTn id="98" presetID="3" presetClass="entr" presetSubtype="10" fill="hold" nodeType="withEffect">
                                  <p:stCondLst>
                                    <p:cond delay="0"/>
                                  </p:stCondLst>
                                  <p:childTnLst>
                                    <p:set>
                                      <p:cBhvr>
                                        <p:cTn id="99" dur="1" fill="hold">
                                          <p:stCondLst>
                                            <p:cond delay="0"/>
                                          </p:stCondLst>
                                        </p:cTn>
                                        <p:tgtEl>
                                          <p:spTgt spid="3">
                                            <p:txEl>
                                              <p:pRg st="9" end="9"/>
                                            </p:txEl>
                                          </p:spTgt>
                                        </p:tgtEl>
                                        <p:attrNameLst>
                                          <p:attrName>style.visibility</p:attrName>
                                        </p:attrNameLst>
                                      </p:cBhvr>
                                      <p:to>
                                        <p:strVal val="visible"/>
                                      </p:to>
                                    </p:set>
                                    <p:animEffect transition="in" filter="blinds(horizontal)">
                                      <p:cBhvr>
                                        <p:cTn id="100" dur="500"/>
                                        <p:tgtEl>
                                          <p:spTgt spid="3">
                                            <p:txEl>
                                              <p:pRg st="9" end="9"/>
                                            </p:txEl>
                                          </p:spTgt>
                                        </p:tgtEl>
                                      </p:cBhvr>
                                    </p:animEffect>
                                  </p:childTnLst>
                                </p:cTn>
                              </p:par>
                              <p:par>
                                <p:cTn id="101" presetID="3" presetClass="entr" presetSubtype="10" fill="hold" nodeType="withEffect">
                                  <p:stCondLst>
                                    <p:cond delay="0"/>
                                  </p:stCondLst>
                                  <p:childTnLst>
                                    <p:set>
                                      <p:cBhvr>
                                        <p:cTn id="102" dur="1" fill="hold">
                                          <p:stCondLst>
                                            <p:cond delay="0"/>
                                          </p:stCondLst>
                                        </p:cTn>
                                        <p:tgtEl>
                                          <p:spTgt spid="3">
                                            <p:txEl>
                                              <p:pRg st="10" end="10"/>
                                            </p:txEl>
                                          </p:spTgt>
                                        </p:tgtEl>
                                        <p:attrNameLst>
                                          <p:attrName>style.visibility</p:attrName>
                                        </p:attrNameLst>
                                      </p:cBhvr>
                                      <p:to>
                                        <p:strVal val="visible"/>
                                      </p:to>
                                    </p:set>
                                    <p:animEffect transition="in" filter="blinds(horizontal)">
                                      <p:cBhvr>
                                        <p:cTn id="103" dur="500"/>
                                        <p:tgtEl>
                                          <p:spTgt spid="3">
                                            <p:txEl>
                                              <p:pRg st="10" end="10"/>
                                            </p:txEl>
                                          </p:spTgt>
                                        </p:tgtEl>
                                      </p:cBhvr>
                                    </p:animEffect>
                                  </p:childTnLst>
                                </p:cTn>
                              </p:par>
                              <p:par>
                                <p:cTn id="104" presetID="3" presetClass="entr" presetSubtype="10" fill="hold" nodeType="withEffect">
                                  <p:stCondLst>
                                    <p:cond delay="0"/>
                                  </p:stCondLst>
                                  <p:childTnLst>
                                    <p:set>
                                      <p:cBhvr>
                                        <p:cTn id="105" dur="1" fill="hold">
                                          <p:stCondLst>
                                            <p:cond delay="0"/>
                                          </p:stCondLst>
                                        </p:cTn>
                                        <p:tgtEl>
                                          <p:spTgt spid="3">
                                            <p:txEl>
                                              <p:pRg st="11" end="11"/>
                                            </p:txEl>
                                          </p:spTgt>
                                        </p:tgtEl>
                                        <p:attrNameLst>
                                          <p:attrName>style.visibility</p:attrName>
                                        </p:attrNameLst>
                                      </p:cBhvr>
                                      <p:to>
                                        <p:strVal val="visible"/>
                                      </p:to>
                                    </p:set>
                                    <p:animEffect transition="in" filter="blinds(horizontal)">
                                      <p:cBhvr>
                                        <p:cTn id="10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039"/>
            <a:ext cx="10515600" cy="1325563"/>
          </a:xfrm>
        </p:spPr>
        <p:txBody>
          <a:bodyPr/>
          <a:lstStyle/>
          <a:p>
            <a:r>
              <a:rPr lang="en-GB" dirty="0" smtClean="0">
                <a:solidFill>
                  <a:srgbClr val="002060"/>
                </a:solidFill>
                <a:latin typeface="Bahnschrift SemiBold" panose="020B0502040204020203" pitchFamily="34" charset="0"/>
              </a:rPr>
              <a:t>John Steinbeck fact file</a:t>
            </a:r>
            <a:endParaRPr lang="en-GB" dirty="0">
              <a:solidFill>
                <a:srgbClr val="002060"/>
              </a:solidFill>
              <a:latin typeface="Bahnschrift SemiBold" panose="020B0502040204020203" pitchFamily="34" charset="0"/>
            </a:endParaRPr>
          </a:p>
        </p:txBody>
      </p:sp>
      <p:sp>
        <p:nvSpPr>
          <p:cNvPr id="3" name="Content Placeholder 2"/>
          <p:cNvSpPr>
            <a:spLocks noGrp="1"/>
          </p:cNvSpPr>
          <p:nvPr>
            <p:ph idx="1"/>
          </p:nvPr>
        </p:nvSpPr>
        <p:spPr>
          <a:xfrm>
            <a:off x="838200" y="1382602"/>
            <a:ext cx="4390623" cy="4889409"/>
          </a:xfrm>
        </p:spPr>
        <p:txBody>
          <a:bodyPr/>
          <a:lstStyle/>
          <a:p>
            <a:pPr marL="0" indent="0">
              <a:buNone/>
            </a:pPr>
            <a:r>
              <a:rPr lang="en-GB" dirty="0" smtClean="0">
                <a:solidFill>
                  <a:srgbClr val="0070C0"/>
                </a:solidFill>
              </a:rPr>
              <a:t>Create a fact file about John Steinbeck. You should focus on when he was alive, what his work history was, what his family life was and any political views you can find.</a:t>
            </a:r>
          </a:p>
          <a:p>
            <a:pPr marL="0" indent="0">
              <a:buNone/>
            </a:pPr>
            <a:r>
              <a:rPr lang="en-GB" dirty="0" smtClean="0">
                <a:solidFill>
                  <a:srgbClr val="0070C0"/>
                </a:solidFill>
              </a:rPr>
              <a:t>Your findings can be written in bullet point notes.</a:t>
            </a:r>
            <a:endParaRPr lang="en-GB" dirty="0">
              <a:solidFill>
                <a:srgbClr val="0070C0"/>
              </a:solidFill>
            </a:endParaRPr>
          </a:p>
        </p:txBody>
      </p:sp>
      <p:pic>
        <p:nvPicPr>
          <p:cNvPr id="6" name="Picture 5"/>
          <p:cNvPicPr>
            <a:picLocks noChangeAspect="1"/>
          </p:cNvPicPr>
          <p:nvPr/>
        </p:nvPicPr>
        <p:blipFill>
          <a:blip r:embed="rId2"/>
          <a:stretch>
            <a:fillRect/>
          </a:stretch>
        </p:blipFill>
        <p:spPr>
          <a:xfrm>
            <a:off x="5553306" y="1382602"/>
            <a:ext cx="5800494" cy="4349696"/>
          </a:xfrm>
          <a:prstGeom prst="rect">
            <a:avLst/>
          </a:prstGeom>
        </p:spPr>
      </p:pic>
    </p:spTree>
    <p:extLst>
      <p:ext uri="{BB962C8B-B14F-4D97-AF65-F5344CB8AC3E}">
        <p14:creationId xmlns:p14="http://schemas.microsoft.com/office/powerpoint/2010/main" val="955781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539039"/>
            <a:ext cx="9144000" cy="2387600"/>
          </a:xfrm>
        </p:spPr>
        <p:txBody>
          <a:bodyPr/>
          <a:lstStyle/>
          <a:p>
            <a:r>
              <a:rPr lang="en-US" dirty="0" smtClean="0">
                <a:solidFill>
                  <a:srgbClr val="002060"/>
                </a:solidFill>
                <a:latin typeface="Bahnschrift SemiBold" panose="020B0502040204020203" pitchFamily="34" charset="0"/>
              </a:rPr>
              <a:t>Read Chapter One</a:t>
            </a:r>
            <a:endParaRPr lang="en-US" dirty="0">
              <a:solidFill>
                <a:srgbClr val="002060"/>
              </a:solidFill>
              <a:latin typeface="Bahnschrift SemiBold" panose="020B0502040204020203" pitchFamily="34" charset="0"/>
            </a:endParaRPr>
          </a:p>
        </p:txBody>
      </p:sp>
      <p:sp>
        <p:nvSpPr>
          <p:cNvPr id="3" name="Subtitle 2"/>
          <p:cNvSpPr>
            <a:spLocks noGrp="1"/>
          </p:cNvSpPr>
          <p:nvPr>
            <p:ph type="subTitle" idx="1"/>
          </p:nvPr>
        </p:nvSpPr>
        <p:spPr>
          <a:xfrm>
            <a:off x="1524000" y="5108866"/>
            <a:ext cx="9144000" cy="1655762"/>
          </a:xfrm>
        </p:spPr>
        <p:txBody>
          <a:bodyPr>
            <a:normAutofit lnSpcReduction="10000"/>
          </a:bodyPr>
          <a:lstStyle/>
          <a:p>
            <a:r>
              <a:rPr lang="en-US" dirty="0" smtClean="0">
                <a:hlinkClick r:id="rId2"/>
              </a:rPr>
              <a:t>http://giove.isti.cnr.it/demo/eread/Libri/sad/OfMiceAndMen.pdf</a:t>
            </a:r>
            <a:endParaRPr lang="en-US" dirty="0" smtClean="0"/>
          </a:p>
          <a:p>
            <a:r>
              <a:rPr lang="en-US" dirty="0" smtClean="0">
                <a:solidFill>
                  <a:srgbClr val="7030A0"/>
                </a:solidFill>
              </a:rPr>
              <a:t>Please find a PDF copy of the novella here</a:t>
            </a:r>
            <a:r>
              <a:rPr lang="en-US" dirty="0" smtClean="0">
                <a:solidFill>
                  <a:srgbClr val="7030A0"/>
                </a:solidFill>
              </a:rPr>
              <a:t>.</a:t>
            </a:r>
          </a:p>
          <a:p>
            <a:r>
              <a:rPr lang="en-US" dirty="0">
                <a:solidFill>
                  <a:srgbClr val="7030A0"/>
                </a:solidFill>
                <a:hlinkClick r:id="rId3"/>
              </a:rPr>
              <a:t>https://</a:t>
            </a:r>
            <a:r>
              <a:rPr lang="en-US" dirty="0" smtClean="0">
                <a:solidFill>
                  <a:srgbClr val="7030A0"/>
                </a:solidFill>
                <a:hlinkClick r:id="rId3"/>
              </a:rPr>
              <a:t>www.youtube.com/watch?v=XIU5PH4_Yno</a:t>
            </a:r>
            <a:endParaRPr lang="en-US" dirty="0" smtClean="0">
              <a:solidFill>
                <a:srgbClr val="7030A0"/>
              </a:solidFill>
            </a:endParaRPr>
          </a:p>
          <a:p>
            <a:r>
              <a:rPr lang="en-US" dirty="0" smtClean="0">
                <a:solidFill>
                  <a:srgbClr val="7030A0"/>
                </a:solidFill>
              </a:rPr>
              <a:t>And a link for a YouTube audio version to </a:t>
            </a:r>
            <a:r>
              <a:rPr lang="en-US" smtClean="0">
                <a:solidFill>
                  <a:srgbClr val="7030A0"/>
                </a:solidFill>
              </a:rPr>
              <a:t>read along to.</a:t>
            </a:r>
            <a:endParaRPr lang="en-US" dirty="0">
              <a:solidFill>
                <a:srgbClr val="7030A0"/>
              </a:solidFill>
            </a:endParaRPr>
          </a:p>
        </p:txBody>
      </p:sp>
      <p:pic>
        <p:nvPicPr>
          <p:cNvPr id="4" name="Picture 3"/>
          <p:cNvPicPr>
            <a:picLocks noChangeAspect="1"/>
          </p:cNvPicPr>
          <p:nvPr/>
        </p:nvPicPr>
        <p:blipFill>
          <a:blip r:embed="rId4"/>
          <a:stretch>
            <a:fillRect/>
          </a:stretch>
        </p:blipFill>
        <p:spPr>
          <a:xfrm>
            <a:off x="4896305" y="219599"/>
            <a:ext cx="2399389" cy="3621460"/>
          </a:xfrm>
          <a:prstGeom prst="rect">
            <a:avLst/>
          </a:prstGeom>
        </p:spPr>
      </p:pic>
    </p:spTree>
    <p:extLst>
      <p:ext uri="{BB962C8B-B14F-4D97-AF65-F5344CB8AC3E}">
        <p14:creationId xmlns:p14="http://schemas.microsoft.com/office/powerpoint/2010/main" val="4180229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55780" y="1122363"/>
            <a:ext cx="5812220" cy="2387600"/>
          </a:xfrm>
        </p:spPr>
        <p:txBody>
          <a:bodyPr/>
          <a:lstStyle/>
          <a:p>
            <a:r>
              <a:rPr lang="en-GB" dirty="0" smtClean="0">
                <a:solidFill>
                  <a:srgbClr val="002060"/>
                </a:solidFill>
                <a:latin typeface="Bahnschrift SemiBold" panose="020B0502040204020203" pitchFamily="34" charset="0"/>
              </a:rPr>
              <a:t>Chapter One analysis</a:t>
            </a:r>
            <a:endParaRPr lang="en-GB" dirty="0">
              <a:solidFill>
                <a:srgbClr val="002060"/>
              </a:solidFill>
              <a:latin typeface="Bahnschrift SemiBold" panose="020B0502040204020203" pitchFamily="34" charset="0"/>
            </a:endParaRPr>
          </a:p>
        </p:txBody>
      </p:sp>
      <p:sp>
        <p:nvSpPr>
          <p:cNvPr id="3" name="Subtitle 2"/>
          <p:cNvSpPr>
            <a:spLocks noGrp="1"/>
          </p:cNvSpPr>
          <p:nvPr>
            <p:ph type="subTitle" idx="1"/>
          </p:nvPr>
        </p:nvSpPr>
        <p:spPr>
          <a:xfrm>
            <a:off x="5186855" y="3602038"/>
            <a:ext cx="5481145" cy="1269507"/>
          </a:xfrm>
        </p:spPr>
        <p:txBody>
          <a:bodyPr/>
          <a:lstStyle/>
          <a:p>
            <a:r>
              <a:rPr lang="en-GB" b="1" i="1" u="sng" dirty="0" smtClean="0">
                <a:solidFill>
                  <a:srgbClr val="0070C0"/>
                </a:solidFill>
              </a:rPr>
              <a:t>Learning objective:</a:t>
            </a:r>
            <a:r>
              <a:rPr lang="en-GB" b="1" i="1" dirty="0" smtClean="0">
                <a:solidFill>
                  <a:srgbClr val="0070C0"/>
                </a:solidFill>
              </a:rPr>
              <a:t> </a:t>
            </a:r>
            <a:r>
              <a:rPr lang="en-GB" dirty="0" smtClean="0">
                <a:solidFill>
                  <a:srgbClr val="0070C0"/>
                </a:solidFill>
              </a:rPr>
              <a:t>To explore the events of chapter one and what we learn about George and Lennie</a:t>
            </a:r>
            <a:endParaRPr lang="en-GB" dirty="0">
              <a:solidFill>
                <a:srgbClr val="0070C0"/>
              </a:solidFill>
            </a:endParaRPr>
          </a:p>
        </p:txBody>
      </p:sp>
      <p:pic>
        <p:nvPicPr>
          <p:cNvPr id="4" name="Picture 3"/>
          <p:cNvPicPr>
            <a:picLocks noChangeAspect="1"/>
          </p:cNvPicPr>
          <p:nvPr/>
        </p:nvPicPr>
        <p:blipFill>
          <a:blip r:embed="rId2"/>
          <a:stretch>
            <a:fillRect/>
          </a:stretch>
        </p:blipFill>
        <p:spPr>
          <a:xfrm>
            <a:off x="282794" y="160775"/>
            <a:ext cx="4248150" cy="6410325"/>
          </a:xfrm>
          <a:prstGeom prst="rect">
            <a:avLst/>
          </a:prstGeom>
        </p:spPr>
      </p:pic>
    </p:spTree>
    <p:extLst>
      <p:ext uri="{BB962C8B-B14F-4D97-AF65-F5344CB8AC3E}">
        <p14:creationId xmlns:p14="http://schemas.microsoft.com/office/powerpoint/2010/main" val="48107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latin typeface="Bahnschrift SemiBold" panose="020B0502040204020203" pitchFamily="34" charset="0"/>
              </a:rPr>
              <a:t>What happens and how does it link to context?</a:t>
            </a:r>
            <a:endParaRPr lang="en-GB" dirty="0">
              <a:solidFill>
                <a:srgbClr val="002060"/>
              </a:solidFill>
              <a:latin typeface="Bahnschrift SemiBold" panose="020B0502040204020203" pitchFamily="34" charset="0"/>
            </a:endParaRPr>
          </a:p>
        </p:txBody>
      </p:sp>
      <p:sp>
        <p:nvSpPr>
          <p:cNvPr id="3" name="Content Placeholder 2"/>
          <p:cNvSpPr>
            <a:spLocks noGrp="1"/>
          </p:cNvSpPr>
          <p:nvPr>
            <p:ph idx="1"/>
          </p:nvPr>
        </p:nvSpPr>
        <p:spPr>
          <a:xfrm>
            <a:off x="838200" y="1825625"/>
            <a:ext cx="10515600" cy="1311713"/>
          </a:xfrm>
        </p:spPr>
        <p:txBody>
          <a:bodyPr/>
          <a:lstStyle/>
          <a:p>
            <a:pPr>
              <a:buFont typeface="Wingdings" panose="05000000000000000000" pitchFamily="2" charset="2"/>
              <a:buChar char="Ø"/>
            </a:pPr>
            <a:r>
              <a:rPr lang="en-GB" dirty="0">
                <a:solidFill>
                  <a:srgbClr val="0070C0"/>
                </a:solidFill>
              </a:rPr>
              <a:t>C</a:t>
            </a:r>
            <a:r>
              <a:rPr lang="en-GB" dirty="0" smtClean="0">
                <a:solidFill>
                  <a:srgbClr val="0070C0"/>
                </a:solidFill>
              </a:rPr>
              <a:t>reate a flow chart to plot what happens in Chapter One. Throughout the stages see if you can link what’s going on to our knowledge of what life was like in those times</a:t>
            </a:r>
            <a:endParaRPr lang="en-GB" dirty="0">
              <a:solidFill>
                <a:srgbClr val="0070C0"/>
              </a:solidFill>
            </a:endParaRPr>
          </a:p>
        </p:txBody>
      </p:sp>
      <p:sp>
        <p:nvSpPr>
          <p:cNvPr id="4" name="TextBox 3"/>
          <p:cNvSpPr txBox="1"/>
          <p:nvPr/>
        </p:nvSpPr>
        <p:spPr>
          <a:xfrm>
            <a:off x="2569779" y="3272275"/>
            <a:ext cx="6794938" cy="1015663"/>
          </a:xfrm>
          <a:prstGeom prst="rect">
            <a:avLst/>
          </a:prstGeom>
          <a:solidFill>
            <a:schemeClr val="bg1"/>
          </a:solidFill>
          <a:ln>
            <a:solidFill>
              <a:srgbClr val="00B050"/>
            </a:solidFill>
          </a:ln>
        </p:spPr>
        <p:txBody>
          <a:bodyPr wrap="square" rtlCol="0">
            <a:spAutoFit/>
          </a:bodyPr>
          <a:lstStyle/>
          <a:p>
            <a:pPr algn="ctr"/>
            <a:r>
              <a:rPr lang="en-GB" sz="2000" dirty="0" smtClean="0">
                <a:solidFill>
                  <a:srgbClr val="00B050"/>
                </a:solidFill>
              </a:rPr>
              <a:t>John Steinbeck describes the landscape for the setting of Chapter One. It is very calm, tranquil and full of nature, for example: ‘…’</a:t>
            </a:r>
            <a:endParaRPr lang="en-GB" sz="2000" dirty="0">
              <a:solidFill>
                <a:srgbClr val="00B050"/>
              </a:solidFill>
            </a:endParaRPr>
          </a:p>
        </p:txBody>
      </p:sp>
      <p:sp>
        <p:nvSpPr>
          <p:cNvPr id="5" name="Down Arrow 4"/>
          <p:cNvSpPr/>
          <p:nvPr/>
        </p:nvSpPr>
        <p:spPr>
          <a:xfrm>
            <a:off x="5667703" y="4287938"/>
            <a:ext cx="599090" cy="457483"/>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2569779" y="4862166"/>
            <a:ext cx="6794938" cy="882869"/>
          </a:xfrm>
          <a:prstGeom prst="rect">
            <a:avLst/>
          </a:prstGeom>
          <a:solidFill>
            <a:schemeClr val="bg1"/>
          </a:solidFill>
          <a:ln>
            <a:solidFill>
              <a:srgbClr val="7030A0"/>
            </a:solidFill>
          </a:ln>
        </p:spPr>
        <p:txBody>
          <a:bodyPr wrap="square" rtlCol="0">
            <a:spAutoFit/>
          </a:bodyPr>
          <a:lstStyle/>
          <a:p>
            <a:endParaRPr lang="en-GB" dirty="0"/>
          </a:p>
        </p:txBody>
      </p:sp>
      <p:sp>
        <p:nvSpPr>
          <p:cNvPr id="7" name="Down Arrow 6"/>
          <p:cNvSpPr/>
          <p:nvPr/>
        </p:nvSpPr>
        <p:spPr>
          <a:xfrm>
            <a:off x="5667703" y="5745035"/>
            <a:ext cx="599090" cy="457483"/>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63709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5013" y="157655"/>
            <a:ext cx="8430587" cy="784876"/>
          </a:xfrm>
        </p:spPr>
        <p:txBody>
          <a:bodyPr>
            <a:noAutofit/>
          </a:bodyPr>
          <a:lstStyle/>
          <a:p>
            <a:r>
              <a:rPr lang="en-GB" sz="5400" dirty="0" smtClean="0">
                <a:solidFill>
                  <a:srgbClr val="002060"/>
                </a:solidFill>
                <a:latin typeface="Bahnschrift SemiBold" panose="020B0502040204020203" pitchFamily="34" charset="0"/>
              </a:rPr>
              <a:t>Inference</a:t>
            </a:r>
            <a:endParaRPr lang="en-GB" sz="5400" dirty="0">
              <a:solidFill>
                <a:srgbClr val="002060"/>
              </a:solidFill>
              <a:latin typeface="Bahnschrift SemiBold" panose="020B0502040204020203" pitchFamily="34" charset="0"/>
            </a:endParaRPr>
          </a:p>
        </p:txBody>
      </p:sp>
      <p:pic>
        <p:nvPicPr>
          <p:cNvPr id="9" name="Picture 8"/>
          <p:cNvPicPr>
            <a:picLocks noChangeAspect="1"/>
          </p:cNvPicPr>
          <p:nvPr/>
        </p:nvPicPr>
        <p:blipFill>
          <a:blip r:embed="rId2"/>
          <a:stretch>
            <a:fillRect/>
          </a:stretch>
        </p:blipFill>
        <p:spPr>
          <a:xfrm>
            <a:off x="0" y="0"/>
            <a:ext cx="2085013" cy="1390008"/>
          </a:xfrm>
          <a:prstGeom prst="rect">
            <a:avLst/>
          </a:prstGeom>
        </p:spPr>
      </p:pic>
      <p:pic>
        <p:nvPicPr>
          <p:cNvPr id="4" name="Picture 3"/>
          <p:cNvPicPr>
            <a:picLocks noChangeAspect="1"/>
          </p:cNvPicPr>
          <p:nvPr/>
        </p:nvPicPr>
        <p:blipFill rotWithShape="1">
          <a:blip r:embed="rId3"/>
          <a:srcRect l="15057" t="55172" r="25865" b="22989"/>
          <a:stretch/>
        </p:blipFill>
        <p:spPr>
          <a:xfrm>
            <a:off x="147646" y="1411817"/>
            <a:ext cx="11363356" cy="3150461"/>
          </a:xfrm>
          <a:prstGeom prst="rect">
            <a:avLst/>
          </a:prstGeom>
        </p:spPr>
      </p:pic>
      <p:pic>
        <p:nvPicPr>
          <p:cNvPr id="5" name="Picture 4"/>
          <p:cNvPicPr>
            <a:picLocks noChangeAspect="1"/>
          </p:cNvPicPr>
          <p:nvPr/>
        </p:nvPicPr>
        <p:blipFill>
          <a:blip r:embed="rId4"/>
          <a:stretch>
            <a:fillRect/>
          </a:stretch>
        </p:blipFill>
        <p:spPr>
          <a:xfrm>
            <a:off x="8122921" y="4114801"/>
            <a:ext cx="4069080" cy="2743200"/>
          </a:xfrm>
          <a:prstGeom prst="rect">
            <a:avLst/>
          </a:prstGeom>
        </p:spPr>
      </p:pic>
      <p:sp>
        <p:nvSpPr>
          <p:cNvPr id="7" name="TextBox 6"/>
          <p:cNvSpPr txBox="1"/>
          <p:nvPr/>
        </p:nvSpPr>
        <p:spPr>
          <a:xfrm>
            <a:off x="147646" y="4741909"/>
            <a:ext cx="7110248" cy="1938992"/>
          </a:xfrm>
          <a:prstGeom prst="rect">
            <a:avLst/>
          </a:prstGeom>
          <a:solidFill>
            <a:schemeClr val="bg1"/>
          </a:solidFill>
          <a:ln>
            <a:solidFill>
              <a:srgbClr val="0070C0"/>
            </a:solidFill>
          </a:ln>
        </p:spPr>
        <p:txBody>
          <a:bodyPr wrap="square" rtlCol="0">
            <a:spAutoFit/>
          </a:bodyPr>
          <a:lstStyle/>
          <a:p>
            <a:r>
              <a:rPr lang="en-GB" sz="2400" dirty="0" smtClean="0">
                <a:solidFill>
                  <a:srgbClr val="0070C0"/>
                </a:solidFill>
              </a:rPr>
              <a:t>It’s a bit like reading between the lines…. </a:t>
            </a:r>
          </a:p>
          <a:p>
            <a:r>
              <a:rPr lang="en-GB" sz="2400" dirty="0" smtClean="0">
                <a:solidFill>
                  <a:srgbClr val="0070C0"/>
                </a:solidFill>
              </a:rPr>
              <a:t>Or seeing a piece of text as full of clues and hints which you need to work out.</a:t>
            </a:r>
          </a:p>
          <a:p>
            <a:r>
              <a:rPr lang="en-GB" sz="2400" dirty="0" smtClean="0">
                <a:solidFill>
                  <a:srgbClr val="0070C0"/>
                </a:solidFill>
              </a:rPr>
              <a:t>Writers don’t want to have tell us every bit of detail in an obvious way, so they hint at things.</a:t>
            </a:r>
            <a:endParaRPr lang="en-GB" sz="2400" dirty="0">
              <a:solidFill>
                <a:srgbClr val="0070C0"/>
              </a:solidFill>
            </a:endParaRPr>
          </a:p>
        </p:txBody>
      </p:sp>
    </p:spTree>
    <p:extLst>
      <p:ext uri="{BB962C8B-B14F-4D97-AF65-F5344CB8AC3E}">
        <p14:creationId xmlns:p14="http://schemas.microsoft.com/office/powerpoint/2010/main" val="3513692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5013" y="0"/>
            <a:ext cx="9268787" cy="1325563"/>
          </a:xfrm>
        </p:spPr>
        <p:txBody>
          <a:bodyPr>
            <a:normAutofit fontScale="90000"/>
          </a:bodyPr>
          <a:lstStyle/>
          <a:p>
            <a:r>
              <a:rPr lang="en-GB" dirty="0" smtClean="0">
                <a:solidFill>
                  <a:srgbClr val="002060"/>
                </a:solidFill>
                <a:latin typeface="Bahnschrift SemiBold" panose="020B0502040204020203" pitchFamily="34" charset="0"/>
              </a:rPr>
              <a:t>What can you gather about this man from this piece of text? That’s inferring!</a:t>
            </a:r>
            <a:endParaRPr lang="en-GB" dirty="0">
              <a:solidFill>
                <a:srgbClr val="002060"/>
              </a:solidFill>
              <a:latin typeface="Bahnschrift SemiBold" panose="020B0502040204020203" pitchFamily="34" charset="0"/>
            </a:endParaRPr>
          </a:p>
        </p:txBody>
      </p:sp>
      <p:sp>
        <p:nvSpPr>
          <p:cNvPr id="3" name="Content Placeholder 2"/>
          <p:cNvSpPr>
            <a:spLocks noGrp="1"/>
          </p:cNvSpPr>
          <p:nvPr>
            <p:ph idx="1"/>
          </p:nvPr>
        </p:nvSpPr>
        <p:spPr>
          <a:xfrm>
            <a:off x="838200" y="1547663"/>
            <a:ext cx="10515600" cy="5152682"/>
          </a:xfrm>
        </p:spPr>
        <p:txBody>
          <a:bodyPr>
            <a:normAutofit/>
          </a:bodyPr>
          <a:lstStyle/>
          <a:p>
            <a:pPr marL="0" indent="0" algn="ctr">
              <a:buNone/>
            </a:pPr>
            <a:r>
              <a:rPr lang="en-GB" dirty="0" smtClean="0">
                <a:solidFill>
                  <a:srgbClr val="0070C0"/>
                </a:solidFill>
              </a:rPr>
              <a:t> The man opened his front door and went into his house. It was dark, and cold, from remaining empty all day. He wondered through to kitchen, flipped the light and sat at the table opposite nothing but a blank wall. It was a table for four, but only he ever sat there.          “Looks like dinner for one. Again.” He muttered to himself, something he did a lot just to fill the void and break the deafening silence.</a:t>
            </a:r>
          </a:p>
          <a:p>
            <a:pPr marL="0" indent="0" algn="ctr">
              <a:buNone/>
            </a:pPr>
            <a:r>
              <a:rPr lang="en-GB" dirty="0" smtClean="0">
                <a:solidFill>
                  <a:srgbClr val="0070C0"/>
                </a:solidFill>
              </a:rPr>
              <a:t>He put the kettle on to boil and took his mug off of the draining rack. He did have others, stacked up and attracting cobwebs on one of the cupboards that lined his tiny kitchen. After making his tea he opened up the fridge, scanning for leftovers. He liked to cook, but there was always so much left over that he ended up having to eat the same meal for days.</a:t>
            </a:r>
            <a:endParaRPr lang="en-GB" dirty="0">
              <a:solidFill>
                <a:srgbClr val="0070C0"/>
              </a:solidFill>
            </a:endParaRPr>
          </a:p>
        </p:txBody>
      </p:sp>
      <p:pic>
        <p:nvPicPr>
          <p:cNvPr id="4" name="Picture 3"/>
          <p:cNvPicPr>
            <a:picLocks noChangeAspect="1"/>
          </p:cNvPicPr>
          <p:nvPr/>
        </p:nvPicPr>
        <p:blipFill>
          <a:blip r:embed="rId2"/>
          <a:stretch>
            <a:fillRect/>
          </a:stretch>
        </p:blipFill>
        <p:spPr>
          <a:xfrm>
            <a:off x="0" y="0"/>
            <a:ext cx="2085013" cy="1390008"/>
          </a:xfrm>
          <a:prstGeom prst="rect">
            <a:avLst/>
          </a:prstGeom>
        </p:spPr>
      </p:pic>
    </p:spTree>
    <p:extLst>
      <p:ext uri="{BB962C8B-B14F-4D97-AF65-F5344CB8AC3E}">
        <p14:creationId xmlns:p14="http://schemas.microsoft.com/office/powerpoint/2010/main" val="515882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48" y="160173"/>
            <a:ext cx="5105400" cy="1444734"/>
          </a:xfrm>
        </p:spPr>
        <p:txBody>
          <a:bodyPr/>
          <a:lstStyle/>
          <a:p>
            <a:r>
              <a:rPr lang="en-GB" dirty="0" smtClean="0">
                <a:solidFill>
                  <a:srgbClr val="002060"/>
                </a:solidFill>
                <a:latin typeface="Bahnschrift SemiBold" panose="020B0502040204020203" pitchFamily="34" charset="0"/>
              </a:rPr>
              <a:t>The protagonists: George and Lennie</a:t>
            </a:r>
            <a:endParaRPr lang="en-GB" dirty="0">
              <a:solidFill>
                <a:srgbClr val="002060"/>
              </a:solidFill>
              <a:latin typeface="Bahnschrift SemiBold" panose="020B0502040204020203" pitchFamily="34" charset="0"/>
            </a:endParaRPr>
          </a:p>
        </p:txBody>
      </p:sp>
      <p:sp>
        <p:nvSpPr>
          <p:cNvPr id="3" name="Content Placeholder 2"/>
          <p:cNvSpPr>
            <a:spLocks noGrp="1"/>
          </p:cNvSpPr>
          <p:nvPr>
            <p:ph idx="1"/>
          </p:nvPr>
        </p:nvSpPr>
        <p:spPr>
          <a:xfrm>
            <a:off x="176048" y="1809859"/>
            <a:ext cx="4821621" cy="4638237"/>
          </a:xfrm>
        </p:spPr>
        <p:txBody>
          <a:bodyPr/>
          <a:lstStyle/>
          <a:p>
            <a:pPr>
              <a:buFont typeface="Wingdings" panose="05000000000000000000" pitchFamily="2" charset="2"/>
              <a:buChar char="Ø"/>
            </a:pPr>
            <a:r>
              <a:rPr lang="en-GB" dirty="0" smtClean="0">
                <a:solidFill>
                  <a:srgbClr val="0070C0"/>
                </a:solidFill>
              </a:rPr>
              <a:t>Your challenge is going to be to create two wanted posters – one for George and one for Lennie. You will be skimming and scanning  and using your inference skills of Chapter One to fill your posters with as much information as possible</a:t>
            </a:r>
            <a:endParaRPr lang="en-GB" dirty="0">
              <a:solidFill>
                <a:srgbClr val="0070C0"/>
              </a:solidFill>
            </a:endParaRPr>
          </a:p>
        </p:txBody>
      </p:sp>
      <p:sp>
        <p:nvSpPr>
          <p:cNvPr id="4" name="TextBox 3"/>
          <p:cNvSpPr txBox="1"/>
          <p:nvPr/>
        </p:nvSpPr>
        <p:spPr>
          <a:xfrm>
            <a:off x="5785945" y="0"/>
            <a:ext cx="6406055" cy="6524863"/>
          </a:xfrm>
          <a:prstGeom prst="rect">
            <a:avLst/>
          </a:prstGeom>
          <a:solidFill>
            <a:schemeClr val="bg1"/>
          </a:solidFill>
          <a:ln>
            <a:solidFill>
              <a:srgbClr val="002060"/>
            </a:solidFill>
          </a:ln>
        </p:spPr>
        <p:txBody>
          <a:bodyPr wrap="square" rtlCol="0">
            <a:spAutoFit/>
          </a:bodyPr>
          <a:lstStyle/>
          <a:p>
            <a:pPr algn="ctr"/>
            <a:r>
              <a:rPr lang="en-GB" sz="6600" dirty="0" smtClean="0">
                <a:solidFill>
                  <a:srgbClr val="002060"/>
                </a:solidFill>
                <a:latin typeface="Engravers MT" panose="02090707080505020304" pitchFamily="18" charset="0"/>
              </a:rPr>
              <a:t>Wanted!</a:t>
            </a:r>
          </a:p>
          <a:p>
            <a:pPr algn="ctr"/>
            <a:r>
              <a:rPr lang="en-GB" sz="2800" dirty="0" smtClean="0">
                <a:solidFill>
                  <a:srgbClr val="002060"/>
                </a:solidFill>
              </a:rPr>
              <a:t>Reward: $500</a:t>
            </a:r>
          </a:p>
          <a:p>
            <a:pPr algn="ctr"/>
            <a:endParaRPr lang="en-GB" sz="2800" dirty="0">
              <a:solidFill>
                <a:srgbClr val="002060"/>
              </a:solidFill>
            </a:endParaRPr>
          </a:p>
          <a:p>
            <a:r>
              <a:rPr lang="en-GB" sz="2800" dirty="0" smtClean="0">
                <a:solidFill>
                  <a:srgbClr val="002060"/>
                </a:solidFill>
              </a:rPr>
              <a:t>Name: </a:t>
            </a:r>
            <a:r>
              <a:rPr lang="en-GB" sz="2000" i="1" dirty="0" smtClean="0">
                <a:solidFill>
                  <a:srgbClr val="00B050"/>
                </a:solidFill>
              </a:rPr>
              <a:t>George Milton/</a:t>
            </a:r>
          </a:p>
          <a:p>
            <a:r>
              <a:rPr lang="en-GB" sz="2000" i="1" dirty="0" smtClean="0">
                <a:solidFill>
                  <a:srgbClr val="00B050"/>
                </a:solidFill>
              </a:rPr>
              <a:t>Lennie Small</a:t>
            </a:r>
          </a:p>
          <a:p>
            <a:r>
              <a:rPr lang="en-GB" sz="2800" dirty="0" smtClean="0">
                <a:solidFill>
                  <a:srgbClr val="002060"/>
                </a:solidFill>
              </a:rPr>
              <a:t>Description:</a:t>
            </a:r>
          </a:p>
          <a:p>
            <a:r>
              <a:rPr lang="en-GB" sz="2000" i="1" dirty="0" smtClean="0">
                <a:solidFill>
                  <a:srgbClr val="00B050"/>
                </a:solidFill>
              </a:rPr>
              <a:t>What do they look like? </a:t>
            </a:r>
            <a:endParaRPr lang="en-GB" sz="2800" dirty="0">
              <a:solidFill>
                <a:srgbClr val="002060"/>
              </a:solidFill>
            </a:endParaRPr>
          </a:p>
          <a:p>
            <a:r>
              <a:rPr lang="en-GB" sz="2800" dirty="0" smtClean="0">
                <a:solidFill>
                  <a:srgbClr val="002060"/>
                </a:solidFill>
              </a:rPr>
              <a:t>Personality:</a:t>
            </a:r>
          </a:p>
          <a:p>
            <a:pPr lvl="0"/>
            <a:r>
              <a:rPr lang="en-GB" sz="2000" i="1" dirty="0" smtClean="0">
                <a:solidFill>
                  <a:srgbClr val="00B050"/>
                </a:solidFill>
              </a:rPr>
              <a:t>How do they act? How do they treat each other? </a:t>
            </a:r>
            <a:endParaRPr lang="en-GB" sz="2800" dirty="0">
              <a:solidFill>
                <a:srgbClr val="002060"/>
              </a:solidFill>
            </a:endParaRPr>
          </a:p>
          <a:p>
            <a:r>
              <a:rPr lang="en-GB" sz="2800" dirty="0" smtClean="0">
                <a:solidFill>
                  <a:srgbClr val="002060"/>
                </a:solidFill>
              </a:rPr>
              <a:t>Things to look out for:</a:t>
            </a:r>
          </a:p>
          <a:p>
            <a:pPr lvl="0"/>
            <a:r>
              <a:rPr lang="en-GB" sz="2000" i="1" dirty="0" smtClean="0">
                <a:solidFill>
                  <a:srgbClr val="00B050"/>
                </a:solidFill>
              </a:rPr>
              <a:t>Is there anything to know about them that might make it easier or harder to catch them? </a:t>
            </a:r>
            <a:endParaRPr lang="en-GB" sz="2800" dirty="0">
              <a:solidFill>
                <a:srgbClr val="002060"/>
              </a:solidFill>
            </a:endParaRPr>
          </a:p>
          <a:p>
            <a:r>
              <a:rPr lang="en-GB" sz="2800" dirty="0" smtClean="0">
                <a:solidFill>
                  <a:srgbClr val="002060"/>
                </a:solidFill>
              </a:rPr>
              <a:t>Backstory:</a:t>
            </a:r>
          </a:p>
          <a:p>
            <a:pPr lvl="0"/>
            <a:r>
              <a:rPr lang="en-GB" sz="2000" i="1" dirty="0" smtClean="0">
                <a:solidFill>
                  <a:srgbClr val="00B050"/>
                </a:solidFill>
              </a:rPr>
              <a:t>Why are they on the run? </a:t>
            </a:r>
            <a:endParaRPr lang="en-GB" sz="2800" dirty="0">
              <a:solidFill>
                <a:srgbClr val="002060"/>
              </a:solidFill>
            </a:endParaRPr>
          </a:p>
          <a:p>
            <a:endParaRPr lang="en-GB" sz="2800" dirty="0">
              <a:solidFill>
                <a:srgbClr val="00B050"/>
              </a:solidFill>
            </a:endParaRPr>
          </a:p>
        </p:txBody>
      </p:sp>
      <p:sp>
        <p:nvSpPr>
          <p:cNvPr id="5" name="Rectangle 4"/>
          <p:cNvSpPr/>
          <p:nvPr/>
        </p:nvSpPr>
        <p:spPr>
          <a:xfrm>
            <a:off x="9380483" y="1604907"/>
            <a:ext cx="2554013" cy="1910803"/>
          </a:xfrm>
          <a:prstGeom prst="rect">
            <a:avLst/>
          </a:prstGeom>
          <a:solidFill>
            <a:schemeClr val="bg1">
              <a:lumMod val="8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58140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2795" y="124866"/>
            <a:ext cx="10515600" cy="1325563"/>
          </a:xfrm>
        </p:spPr>
        <p:txBody>
          <a:bodyPr/>
          <a:lstStyle/>
          <a:p>
            <a:r>
              <a:rPr lang="en-GB" dirty="0" smtClean="0">
                <a:solidFill>
                  <a:srgbClr val="002060"/>
                </a:solidFill>
                <a:latin typeface="Bahnschrift SemiBold" panose="020B0502040204020203" pitchFamily="34" charset="0"/>
              </a:rPr>
              <a:t>Language analysis – zooming in</a:t>
            </a:r>
            <a:endParaRPr lang="en-GB" dirty="0">
              <a:solidFill>
                <a:srgbClr val="002060"/>
              </a:solidFill>
              <a:latin typeface="Bahnschrift SemiBold" panose="020B0502040204020203" pitchFamily="34" charset="0"/>
            </a:endParaRPr>
          </a:p>
        </p:txBody>
      </p:sp>
      <p:sp>
        <p:nvSpPr>
          <p:cNvPr id="3" name="Content Placeholder 2"/>
          <p:cNvSpPr>
            <a:spLocks noGrp="1"/>
          </p:cNvSpPr>
          <p:nvPr>
            <p:ph idx="1"/>
          </p:nvPr>
        </p:nvSpPr>
        <p:spPr/>
        <p:txBody>
          <a:bodyPr/>
          <a:lstStyle/>
          <a:p>
            <a:pPr marL="0" indent="0">
              <a:buNone/>
            </a:pPr>
            <a:r>
              <a:rPr lang="en-GB" sz="3600" b="1" u="sng" dirty="0" smtClean="0">
                <a:solidFill>
                  <a:srgbClr val="0070C0"/>
                </a:solidFill>
              </a:rPr>
              <a:t>Lennie:</a:t>
            </a:r>
          </a:p>
          <a:p>
            <a:endParaRPr lang="en-GB" dirty="0">
              <a:solidFill>
                <a:srgbClr val="0070C0"/>
              </a:solidFill>
            </a:endParaRPr>
          </a:p>
          <a:p>
            <a:pPr marL="0" indent="0">
              <a:buNone/>
            </a:pPr>
            <a:r>
              <a:rPr lang="en-GB" dirty="0" smtClean="0">
                <a:solidFill>
                  <a:srgbClr val="0070C0"/>
                </a:solidFill>
              </a:rPr>
              <a:t>‘…dragging his feet a little, the way a bear drags his paws</a:t>
            </a:r>
          </a:p>
          <a:p>
            <a:endParaRPr lang="en-GB" dirty="0" smtClean="0">
              <a:solidFill>
                <a:srgbClr val="0070C0"/>
              </a:solidFill>
            </a:endParaRPr>
          </a:p>
          <a:p>
            <a:pPr marL="514350" indent="-514350">
              <a:buFont typeface="+mj-lt"/>
              <a:buAutoNum type="arabicPeriod"/>
            </a:pPr>
            <a:r>
              <a:rPr lang="en-GB" dirty="0" smtClean="0">
                <a:solidFill>
                  <a:srgbClr val="0070C0"/>
                </a:solidFill>
              </a:rPr>
              <a:t>What are your connotations of a bear?</a:t>
            </a:r>
          </a:p>
          <a:p>
            <a:pPr marL="514350" indent="-514350">
              <a:buFont typeface="+mj-lt"/>
              <a:buAutoNum type="arabicPeriod"/>
            </a:pPr>
            <a:r>
              <a:rPr lang="en-GB" dirty="0" smtClean="0">
                <a:solidFill>
                  <a:srgbClr val="0070C0"/>
                </a:solidFill>
              </a:rPr>
              <a:t>What about of a teddy bear?</a:t>
            </a:r>
          </a:p>
          <a:p>
            <a:pPr marL="514350" indent="-514350">
              <a:buFont typeface="+mj-lt"/>
              <a:buAutoNum type="arabicPeriod"/>
            </a:pPr>
            <a:r>
              <a:rPr lang="en-GB" dirty="0" smtClean="0">
                <a:solidFill>
                  <a:srgbClr val="0070C0"/>
                </a:solidFill>
              </a:rPr>
              <a:t>How could these represent Lennie?</a:t>
            </a:r>
            <a:endParaRPr lang="en-GB" dirty="0">
              <a:solidFill>
                <a:srgbClr val="0070C0"/>
              </a:solidFill>
            </a:endParaRPr>
          </a:p>
        </p:txBody>
      </p:sp>
      <p:pic>
        <p:nvPicPr>
          <p:cNvPr id="4" name="Picture 3"/>
          <p:cNvPicPr>
            <a:picLocks noChangeAspect="1"/>
          </p:cNvPicPr>
          <p:nvPr/>
        </p:nvPicPr>
        <p:blipFill rotWithShape="1">
          <a:blip r:embed="rId2"/>
          <a:srcRect b="9425"/>
          <a:stretch/>
        </p:blipFill>
        <p:spPr>
          <a:xfrm>
            <a:off x="1" y="82961"/>
            <a:ext cx="1512794" cy="1367468"/>
          </a:xfrm>
          <a:prstGeom prst="rect">
            <a:avLst/>
          </a:prstGeom>
        </p:spPr>
      </p:pic>
    </p:spTree>
    <p:extLst>
      <p:ext uri="{BB962C8B-B14F-4D97-AF65-F5344CB8AC3E}">
        <p14:creationId xmlns:p14="http://schemas.microsoft.com/office/powerpoint/2010/main" val="17056405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657</Words>
  <Application>Microsoft Office PowerPoint</Application>
  <PresentationFormat>Widescreen</PresentationFormat>
  <Paragraphs>60</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Bahnschrift SemiBold</vt:lpstr>
      <vt:lpstr>Calibri</vt:lpstr>
      <vt:lpstr>Calibri Light</vt:lpstr>
      <vt:lpstr>Engravers MT</vt:lpstr>
      <vt:lpstr>Wingdings</vt:lpstr>
      <vt:lpstr>Office Theme</vt:lpstr>
      <vt:lpstr>Of Mice and Men: An Introduction</vt:lpstr>
      <vt:lpstr>John Steinbeck fact file</vt:lpstr>
      <vt:lpstr>Read Chapter One</vt:lpstr>
      <vt:lpstr>Chapter One analysis</vt:lpstr>
      <vt:lpstr>What happens and how does it link to context?</vt:lpstr>
      <vt:lpstr>Inference</vt:lpstr>
      <vt:lpstr>What can you gather about this man from this piece of text? That’s inferring!</vt:lpstr>
      <vt:lpstr>The protagonists: George and Lennie</vt:lpstr>
      <vt:lpstr>Language analysis – zooming in</vt:lpstr>
      <vt:lpstr>What are your first impressions of George and Lennie in Chapter One in Of Mice and Men?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 Mice and Men: An Introduction</dc:title>
  <dc:creator>Jacqueline de Carles</dc:creator>
  <cp:lastModifiedBy>Jacqueline de Carles</cp:lastModifiedBy>
  <cp:revision>4</cp:revision>
  <dcterms:created xsi:type="dcterms:W3CDTF">2020-09-14T12:36:41Z</dcterms:created>
  <dcterms:modified xsi:type="dcterms:W3CDTF">2020-09-14T14:32:31Z</dcterms:modified>
</cp:coreProperties>
</file>