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A50BAE-1DC8-4F8C-973C-95814AA312F0}"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141478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50BAE-1DC8-4F8C-973C-95814AA312F0}"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392090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50BAE-1DC8-4F8C-973C-95814AA312F0}"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53597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50BAE-1DC8-4F8C-973C-95814AA312F0}"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276220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A50BAE-1DC8-4F8C-973C-95814AA312F0}"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406021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A50BAE-1DC8-4F8C-973C-95814AA312F0}"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420389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A50BAE-1DC8-4F8C-973C-95814AA312F0}"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178773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A50BAE-1DC8-4F8C-973C-95814AA312F0}"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210713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0BAE-1DC8-4F8C-973C-95814AA312F0}"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419100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50BAE-1DC8-4F8C-973C-95814AA312F0}"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33922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50BAE-1DC8-4F8C-973C-95814AA312F0}"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AD1D9-1B76-45FC-8E9F-8A2BD3DE828D}" type="slidenum">
              <a:rPr lang="en-US" smtClean="0"/>
              <a:t>‹#›</a:t>
            </a:fld>
            <a:endParaRPr lang="en-US"/>
          </a:p>
        </p:txBody>
      </p:sp>
    </p:spTree>
    <p:extLst>
      <p:ext uri="{BB962C8B-B14F-4D97-AF65-F5344CB8AC3E}">
        <p14:creationId xmlns:p14="http://schemas.microsoft.com/office/powerpoint/2010/main" val="91255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50BAE-1DC8-4F8C-973C-95814AA312F0}" type="datetimeFigureOut">
              <a:rPr lang="en-US" smtClean="0"/>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AD1D9-1B76-45FC-8E9F-8A2BD3DE828D}" type="slidenum">
              <a:rPr lang="en-US" smtClean="0"/>
              <a:t>‹#›</a:t>
            </a:fld>
            <a:endParaRPr lang="en-US"/>
          </a:p>
        </p:txBody>
      </p:sp>
    </p:spTree>
    <p:extLst>
      <p:ext uri="{BB962C8B-B14F-4D97-AF65-F5344CB8AC3E}">
        <p14:creationId xmlns:p14="http://schemas.microsoft.com/office/powerpoint/2010/main" val="10823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8986" y="5148719"/>
            <a:ext cx="7583214" cy="921006"/>
          </a:xfrm>
        </p:spPr>
        <p:txBody>
          <a:bodyPr/>
          <a:lstStyle/>
          <a:p>
            <a:r>
              <a:rPr lang="en-GB" dirty="0" smtClean="0">
                <a:solidFill>
                  <a:srgbClr val="002060"/>
                </a:solidFill>
                <a:latin typeface="Bahnschrift SemiBold" panose="020B0502040204020203" pitchFamily="34" charset="0"/>
              </a:rPr>
              <a:t>Hope and Despair</a:t>
            </a:r>
            <a:endParaRPr lang="en-GB" dirty="0">
              <a:solidFill>
                <a:srgbClr val="002060"/>
              </a:solidFill>
              <a:latin typeface="Bahnschrift SemiBold" panose="020B0502040204020203" pitchFamily="34" charset="0"/>
            </a:endParaRPr>
          </a:p>
        </p:txBody>
      </p:sp>
      <p:pic>
        <p:nvPicPr>
          <p:cNvPr id="4" name="Picture 3"/>
          <p:cNvPicPr>
            <a:picLocks noChangeAspect="1"/>
          </p:cNvPicPr>
          <p:nvPr/>
        </p:nvPicPr>
        <p:blipFill>
          <a:blip r:embed="rId2"/>
          <a:stretch>
            <a:fillRect/>
          </a:stretch>
        </p:blipFill>
        <p:spPr>
          <a:xfrm>
            <a:off x="2349062" y="1"/>
            <a:ext cx="7683062" cy="5148718"/>
          </a:xfrm>
          <a:prstGeom prst="rect">
            <a:avLst/>
          </a:prstGeom>
        </p:spPr>
      </p:pic>
      <p:sp>
        <p:nvSpPr>
          <p:cNvPr id="3" name="TextBox 2"/>
          <p:cNvSpPr txBox="1"/>
          <p:nvPr/>
        </p:nvSpPr>
        <p:spPr>
          <a:xfrm>
            <a:off x="515007" y="6069725"/>
            <a:ext cx="11351172" cy="707886"/>
          </a:xfrm>
          <a:prstGeom prst="rect">
            <a:avLst/>
          </a:prstGeom>
          <a:noFill/>
        </p:spPr>
        <p:txBody>
          <a:bodyPr wrap="square" rtlCol="0">
            <a:spAutoFit/>
          </a:bodyPr>
          <a:lstStyle/>
          <a:p>
            <a:r>
              <a:rPr lang="en-GB" sz="2000" b="1" i="1" u="sng" dirty="0" smtClean="0">
                <a:solidFill>
                  <a:srgbClr val="0070C0"/>
                </a:solidFill>
              </a:rPr>
              <a:t>Learning objective: </a:t>
            </a:r>
            <a:r>
              <a:rPr lang="en-GB" sz="2000" dirty="0" smtClean="0">
                <a:solidFill>
                  <a:srgbClr val="0070C0"/>
                </a:solidFill>
              </a:rPr>
              <a:t>To explore the words ‘hope’ and ‘despair’ and what a topic of this theme could involve.</a:t>
            </a:r>
          </a:p>
          <a:p>
            <a:r>
              <a:rPr lang="en-GB" sz="2000" dirty="0" smtClean="0">
                <a:solidFill>
                  <a:srgbClr val="0070C0"/>
                </a:solidFill>
              </a:rPr>
              <a:t>To begin looking at a period of time filled with hope and despair</a:t>
            </a:r>
            <a:endParaRPr lang="en-GB" sz="2000" dirty="0">
              <a:solidFill>
                <a:srgbClr val="0070C0"/>
              </a:solidFill>
            </a:endParaRPr>
          </a:p>
        </p:txBody>
      </p:sp>
    </p:spTree>
    <p:extLst>
      <p:ext uri="{BB962C8B-B14F-4D97-AF65-F5344CB8AC3E}">
        <p14:creationId xmlns:p14="http://schemas.microsoft.com/office/powerpoint/2010/main" val="1422623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4403" y="0"/>
            <a:ext cx="9358313" cy="6858000"/>
          </a:xfrm>
          <a:prstGeom prst="rect">
            <a:avLst/>
          </a:prstGeom>
        </p:spPr>
      </p:pic>
    </p:spTree>
    <p:extLst>
      <p:ext uri="{BB962C8B-B14F-4D97-AF65-F5344CB8AC3E}">
        <p14:creationId xmlns:p14="http://schemas.microsoft.com/office/powerpoint/2010/main" val="1275245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1697"/>
          </a:xfrm>
        </p:spPr>
        <p:txBody>
          <a:bodyPr>
            <a:noAutofit/>
          </a:bodyPr>
          <a:lstStyle/>
          <a:p>
            <a:pPr algn="ctr"/>
            <a:r>
              <a:rPr lang="en-GB" sz="3200" dirty="0" smtClean="0">
                <a:solidFill>
                  <a:srgbClr val="00B050"/>
                </a:solidFill>
                <a:latin typeface="Bahnschrift SemiBold" panose="020B0502040204020203" pitchFamily="34" charset="0"/>
              </a:rPr>
              <a:t>Summarise the information below in one paragraph or no more than 5 bullet points</a:t>
            </a:r>
            <a:endParaRPr lang="en-GB" sz="3200" dirty="0">
              <a:solidFill>
                <a:srgbClr val="00B050"/>
              </a:solidFill>
              <a:latin typeface="Bahnschrift SemiBold" panose="020B0502040204020203" pitchFamily="34" charset="0"/>
            </a:endParaRPr>
          </a:p>
        </p:txBody>
      </p:sp>
      <p:sp>
        <p:nvSpPr>
          <p:cNvPr id="3" name="Content Placeholder 2"/>
          <p:cNvSpPr>
            <a:spLocks noGrp="1"/>
          </p:cNvSpPr>
          <p:nvPr>
            <p:ph idx="1"/>
          </p:nvPr>
        </p:nvSpPr>
        <p:spPr>
          <a:xfrm>
            <a:off x="157656" y="961697"/>
            <a:ext cx="11713778" cy="5722882"/>
          </a:xfrm>
        </p:spPr>
        <p:txBody>
          <a:bodyPr>
            <a:normAutofit/>
          </a:bodyPr>
          <a:lstStyle/>
          <a:p>
            <a:pPr marL="0" indent="0">
              <a:buNone/>
            </a:pPr>
            <a:r>
              <a:rPr lang="en-GB" dirty="0" smtClean="0">
                <a:solidFill>
                  <a:srgbClr val="0070C0"/>
                </a:solidFill>
              </a:rPr>
              <a:t>The Dust Bowl, also known as the Dirty Thirties, was a period of severe dust storms that greatly damaged the ecology and agriculture of the American prairies during the 1930s; severe drought and a failure to apply dryland farming methods to prevent wind erosion caused the problem. The drought came in three waves, 1934, 1936, and 1939–1940, but some areas experienced drought conditions for as many as eight years</a:t>
            </a:r>
          </a:p>
          <a:p>
            <a:pPr marL="0" indent="0">
              <a:buNone/>
            </a:pPr>
            <a:r>
              <a:rPr lang="en-GB" dirty="0">
                <a:solidFill>
                  <a:srgbClr val="7030A0"/>
                </a:solidFill>
              </a:rPr>
              <a:t>During the drought of the 1930s, the </a:t>
            </a:r>
            <a:r>
              <a:rPr lang="en-GB" dirty="0" smtClean="0">
                <a:solidFill>
                  <a:srgbClr val="7030A0"/>
                </a:solidFill>
              </a:rPr>
              <a:t>dry </a:t>
            </a:r>
            <a:r>
              <a:rPr lang="en-GB" dirty="0">
                <a:solidFill>
                  <a:srgbClr val="7030A0"/>
                </a:solidFill>
              </a:rPr>
              <a:t>soil turned to dust, </a:t>
            </a:r>
            <a:r>
              <a:rPr lang="en-GB" dirty="0" smtClean="0">
                <a:solidFill>
                  <a:srgbClr val="7030A0"/>
                </a:solidFill>
              </a:rPr>
              <a:t>which winds </a:t>
            </a:r>
            <a:r>
              <a:rPr lang="en-GB" dirty="0">
                <a:solidFill>
                  <a:srgbClr val="7030A0"/>
                </a:solidFill>
              </a:rPr>
              <a:t>blew away in huge clouds that sometimes blackened the sky. These choking billows of dust – named "black blizzards" or "black rollers</a:t>
            </a:r>
            <a:r>
              <a:rPr lang="en-GB" dirty="0" smtClean="0">
                <a:solidFill>
                  <a:srgbClr val="7030A0"/>
                </a:solidFill>
              </a:rPr>
              <a:t>" – travelled cross country.</a:t>
            </a:r>
            <a:r>
              <a:rPr lang="en-GB" dirty="0">
                <a:solidFill>
                  <a:srgbClr val="7030A0"/>
                </a:solidFill>
              </a:rPr>
              <a:t> On the plains, they often reduced visibility to 3 feet (1 m) or less</a:t>
            </a:r>
            <a:r>
              <a:rPr lang="en-GB" dirty="0" smtClean="0">
                <a:solidFill>
                  <a:srgbClr val="7030A0"/>
                </a:solidFill>
              </a:rPr>
              <a:t>.</a:t>
            </a:r>
          </a:p>
          <a:p>
            <a:pPr marL="0" indent="0">
              <a:buNone/>
            </a:pPr>
            <a:r>
              <a:rPr lang="en-GB" dirty="0">
                <a:solidFill>
                  <a:srgbClr val="0070C0"/>
                </a:solidFill>
              </a:rPr>
              <a:t>The Dust Bowl forced tens of thousands of </a:t>
            </a:r>
            <a:r>
              <a:rPr lang="en-GB" dirty="0" smtClean="0">
                <a:solidFill>
                  <a:srgbClr val="0070C0"/>
                </a:solidFill>
              </a:rPr>
              <a:t>poor </a:t>
            </a:r>
            <a:r>
              <a:rPr lang="en-GB" dirty="0">
                <a:solidFill>
                  <a:srgbClr val="0070C0"/>
                </a:solidFill>
              </a:rPr>
              <a:t>families to abandon their farms, unable to pay mortgages or grow </a:t>
            </a:r>
            <a:r>
              <a:rPr lang="en-GB" dirty="0" smtClean="0">
                <a:solidFill>
                  <a:srgbClr val="0070C0"/>
                </a:solidFill>
              </a:rPr>
              <a:t>crops.</a:t>
            </a:r>
            <a:r>
              <a:rPr lang="en-GB" dirty="0">
                <a:solidFill>
                  <a:srgbClr val="0070C0"/>
                </a:solidFill>
              </a:rPr>
              <a:t> Many of these </a:t>
            </a:r>
            <a:r>
              <a:rPr lang="en-GB" dirty="0" smtClean="0">
                <a:solidFill>
                  <a:srgbClr val="0070C0"/>
                </a:solidFill>
              </a:rPr>
              <a:t>families migrated </a:t>
            </a:r>
            <a:r>
              <a:rPr lang="en-GB" dirty="0">
                <a:solidFill>
                  <a:srgbClr val="0070C0"/>
                </a:solidFill>
              </a:rPr>
              <a:t>to California and other states to find that the Great Depression had </a:t>
            </a:r>
            <a:r>
              <a:rPr lang="en-GB" dirty="0" smtClean="0">
                <a:solidFill>
                  <a:srgbClr val="0070C0"/>
                </a:solidFill>
              </a:rPr>
              <a:t>left economic </a:t>
            </a:r>
            <a:r>
              <a:rPr lang="en-GB" dirty="0">
                <a:solidFill>
                  <a:srgbClr val="0070C0"/>
                </a:solidFill>
              </a:rPr>
              <a:t>conditions there little better than those they had left.</a:t>
            </a:r>
            <a:endParaRPr lang="en-GB" dirty="0" smtClean="0">
              <a:solidFill>
                <a:srgbClr val="0070C0"/>
              </a:solidFill>
            </a:endParaRPr>
          </a:p>
          <a:p>
            <a:pPr marL="0" indent="0">
              <a:buNone/>
            </a:pPr>
            <a:endParaRPr lang="en-GB" dirty="0"/>
          </a:p>
        </p:txBody>
      </p:sp>
    </p:spTree>
    <p:extLst>
      <p:ext uri="{BB962C8B-B14F-4D97-AF65-F5344CB8AC3E}">
        <p14:creationId xmlns:p14="http://schemas.microsoft.com/office/powerpoint/2010/main" val="245730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563" y="0"/>
            <a:ext cx="11287481" cy="6858000"/>
          </a:xfrm>
          <a:prstGeom prst="rect">
            <a:avLst/>
          </a:prstGeom>
        </p:spPr>
      </p:pic>
      <p:sp>
        <p:nvSpPr>
          <p:cNvPr id="4" name="TextBox 3"/>
          <p:cNvSpPr txBox="1"/>
          <p:nvPr/>
        </p:nvSpPr>
        <p:spPr>
          <a:xfrm>
            <a:off x="1" y="0"/>
            <a:ext cx="9569668" cy="923330"/>
          </a:xfrm>
          <a:prstGeom prst="rect">
            <a:avLst/>
          </a:prstGeom>
          <a:solidFill>
            <a:schemeClr val="bg1"/>
          </a:solidFill>
          <a:ln>
            <a:solidFill>
              <a:srgbClr val="0070C0"/>
            </a:solidFill>
          </a:ln>
        </p:spPr>
        <p:txBody>
          <a:bodyPr wrap="square" rtlCol="0">
            <a:spAutoFit/>
          </a:bodyPr>
          <a:lstStyle/>
          <a:p>
            <a:r>
              <a:rPr lang="en-GB" u="sng" dirty="0" smtClean="0">
                <a:solidFill>
                  <a:srgbClr val="0070C0"/>
                </a:solidFill>
              </a:rPr>
              <a:t>Your teacher has asked you to enter a writing competition. Using this picture as inspiration either: </a:t>
            </a:r>
          </a:p>
          <a:p>
            <a:pPr marL="342900" indent="-342900">
              <a:buAutoNum type="alphaLcParenR"/>
            </a:pPr>
            <a:r>
              <a:rPr lang="en-GB" dirty="0" smtClean="0">
                <a:solidFill>
                  <a:srgbClr val="0070C0"/>
                </a:solidFill>
              </a:rPr>
              <a:t>Write a description that is inspired by this image</a:t>
            </a:r>
          </a:p>
          <a:p>
            <a:pPr marL="342900" indent="-342900">
              <a:buAutoNum type="alphaLcParenR"/>
            </a:pPr>
            <a:r>
              <a:rPr lang="en-GB" dirty="0" smtClean="0">
                <a:solidFill>
                  <a:srgbClr val="0070C0"/>
                </a:solidFill>
              </a:rPr>
              <a:t>Write a narrative titled ‘The day the dust hit’</a:t>
            </a:r>
            <a:endParaRPr lang="en-GB" dirty="0">
              <a:solidFill>
                <a:srgbClr val="0070C0"/>
              </a:solidFill>
            </a:endParaRPr>
          </a:p>
        </p:txBody>
      </p:sp>
    </p:spTree>
    <p:extLst>
      <p:ext uri="{BB962C8B-B14F-4D97-AF65-F5344CB8AC3E}">
        <p14:creationId xmlns:p14="http://schemas.microsoft.com/office/powerpoint/2010/main" val="333347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402599">
            <a:off x="9998327" y="193107"/>
            <a:ext cx="2469212" cy="1851909"/>
          </a:xfrm>
          <a:prstGeom prst="rect">
            <a:avLst/>
          </a:prstGeom>
        </p:spPr>
      </p:pic>
      <p:sp>
        <p:nvSpPr>
          <p:cNvPr id="5" name="Rectangle 4"/>
          <p:cNvSpPr/>
          <p:nvPr/>
        </p:nvSpPr>
        <p:spPr>
          <a:xfrm>
            <a:off x="0" y="982058"/>
            <a:ext cx="10137228" cy="4252093"/>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0" y="982059"/>
            <a:ext cx="10137228" cy="5875941"/>
          </a:xfrm>
        </p:spPr>
        <p:txBody>
          <a:bodyPr>
            <a:normAutofit lnSpcReduction="10000"/>
          </a:bodyPr>
          <a:lstStyle/>
          <a:p>
            <a:pPr marL="0" indent="0">
              <a:buNone/>
            </a:pPr>
            <a:r>
              <a:rPr lang="en-GB" sz="2000" dirty="0" smtClean="0"/>
              <a:t>Have </a:t>
            </a:r>
            <a:r>
              <a:rPr lang="en-GB" sz="2000" dirty="0"/>
              <a:t>you used basic punctuation such as capital letters and full stops?</a:t>
            </a:r>
          </a:p>
          <a:p>
            <a:pPr marL="0" indent="0">
              <a:buNone/>
            </a:pPr>
            <a:r>
              <a:rPr lang="en-GB" sz="2000" dirty="0"/>
              <a:t>Have you used punctuation such as commas, question and exclamation marks?</a:t>
            </a:r>
          </a:p>
          <a:p>
            <a:pPr marL="0" indent="0">
              <a:buNone/>
            </a:pPr>
            <a:r>
              <a:rPr lang="en-GB" sz="2000" dirty="0"/>
              <a:t>Have you used more challenging punctuation such as colons, semi colons and ellipsis?</a:t>
            </a:r>
          </a:p>
          <a:p>
            <a:pPr marL="0" indent="0">
              <a:buNone/>
            </a:pPr>
            <a:r>
              <a:rPr lang="en-GB" sz="2000" dirty="0"/>
              <a:t>Have you used sentence structure for effect?</a:t>
            </a:r>
          </a:p>
          <a:p>
            <a:pPr marL="0" indent="0">
              <a:buNone/>
            </a:pPr>
            <a:r>
              <a:rPr lang="en-GB" sz="2000" dirty="0"/>
              <a:t>Have you used paragraphs?</a:t>
            </a:r>
          </a:p>
          <a:p>
            <a:pPr marL="0" indent="0">
              <a:buNone/>
            </a:pPr>
            <a:r>
              <a:rPr lang="en-GB" sz="2000" dirty="0"/>
              <a:t>Have you varied your paragraph length throughout?</a:t>
            </a:r>
          </a:p>
          <a:p>
            <a:pPr marL="0" indent="0">
              <a:buNone/>
            </a:pPr>
            <a:r>
              <a:rPr lang="en-GB" sz="2000" dirty="0"/>
              <a:t>Have you written in the same tense throughout?</a:t>
            </a:r>
          </a:p>
          <a:p>
            <a:pPr marL="0" indent="0">
              <a:buNone/>
            </a:pPr>
            <a:r>
              <a:rPr lang="en-GB" sz="2000" dirty="0"/>
              <a:t>Have you circled spellings you are unsure of and checked them in the dictionary?</a:t>
            </a:r>
          </a:p>
          <a:p>
            <a:pPr marL="0" indent="0">
              <a:buNone/>
            </a:pPr>
            <a:r>
              <a:rPr lang="en-GB" sz="2000" dirty="0"/>
              <a:t>Have you used ambitious vocabulary?</a:t>
            </a:r>
          </a:p>
          <a:p>
            <a:pPr marL="0" indent="0">
              <a:buNone/>
            </a:pPr>
            <a:r>
              <a:rPr lang="en-GB" sz="2000" dirty="0"/>
              <a:t>Have you circled words that you could make more ambitious and used a thesaurus to change them</a:t>
            </a:r>
            <a:r>
              <a:rPr lang="en-GB" sz="2000" dirty="0" smtClean="0"/>
              <a:t>?</a:t>
            </a:r>
          </a:p>
          <a:p>
            <a:pPr marL="0" indent="0">
              <a:buNone/>
            </a:pPr>
            <a:endParaRPr lang="en-GB" sz="2600" dirty="0" smtClean="0"/>
          </a:p>
          <a:p>
            <a:pPr marL="0" indent="0">
              <a:buNone/>
            </a:pPr>
            <a:r>
              <a:rPr lang="en-GB" sz="2600" dirty="0" smtClean="0"/>
              <a:t>Now give yourself a wish for the future by using the success criteria above:</a:t>
            </a:r>
            <a:endParaRPr lang="en-GB" sz="2600" dirty="0"/>
          </a:p>
          <a:p>
            <a:pPr marL="0" indent="0">
              <a:buNone/>
            </a:pPr>
            <a:r>
              <a:rPr lang="en-GB" sz="2600" i="1" dirty="0"/>
              <a:t>In the future I </a:t>
            </a:r>
            <a:r>
              <a:rPr lang="en-GB" sz="2600" i="1" dirty="0" smtClean="0"/>
              <a:t>will…</a:t>
            </a:r>
            <a:endParaRPr lang="en-GB" sz="2600" i="1" dirty="0"/>
          </a:p>
        </p:txBody>
      </p:sp>
      <p:sp>
        <p:nvSpPr>
          <p:cNvPr id="4" name="Title 1"/>
          <p:cNvSpPr>
            <a:spLocks noGrp="1"/>
          </p:cNvSpPr>
          <p:nvPr>
            <p:ph type="title"/>
          </p:nvPr>
        </p:nvSpPr>
        <p:spPr>
          <a:xfrm>
            <a:off x="15766" y="0"/>
            <a:ext cx="10515600" cy="816522"/>
          </a:xfrm>
        </p:spPr>
        <p:txBody>
          <a:bodyPr/>
          <a:lstStyle/>
          <a:p>
            <a:r>
              <a:rPr lang="en-GB" dirty="0" smtClean="0">
                <a:solidFill>
                  <a:srgbClr val="7030A0"/>
                </a:solidFill>
                <a:latin typeface="Britannic Bold" panose="020B0903060703020204" pitchFamily="34" charset="0"/>
              </a:rPr>
              <a:t>Peer assess and Purple </a:t>
            </a:r>
            <a:r>
              <a:rPr lang="en-GB" dirty="0">
                <a:solidFill>
                  <a:srgbClr val="7030A0"/>
                </a:solidFill>
                <a:latin typeface="Britannic Bold" panose="020B0903060703020204" pitchFamily="34" charset="0"/>
              </a:rPr>
              <a:t>P</a:t>
            </a:r>
            <a:r>
              <a:rPr lang="en-GB" dirty="0" smtClean="0">
                <a:solidFill>
                  <a:srgbClr val="7030A0"/>
                </a:solidFill>
                <a:latin typeface="Britannic Bold" panose="020B0903060703020204" pitchFamily="34" charset="0"/>
              </a:rPr>
              <a:t>en (the 3 p’s!)</a:t>
            </a:r>
            <a:endParaRPr lang="en-GB" dirty="0">
              <a:solidFill>
                <a:srgbClr val="7030A0"/>
              </a:solidFill>
              <a:latin typeface="Britannic Bold" panose="020B0903060703020204" pitchFamily="34" charset="0"/>
            </a:endParaRPr>
          </a:p>
        </p:txBody>
      </p:sp>
      <p:pic>
        <p:nvPicPr>
          <p:cNvPr id="7" name="Picture 6"/>
          <p:cNvPicPr>
            <a:picLocks noChangeAspect="1"/>
          </p:cNvPicPr>
          <p:nvPr/>
        </p:nvPicPr>
        <p:blipFill>
          <a:blip r:embed="rId3"/>
          <a:stretch>
            <a:fillRect/>
          </a:stretch>
        </p:blipFill>
        <p:spPr>
          <a:xfrm rot="21035209">
            <a:off x="10517407" y="2005418"/>
            <a:ext cx="1086014" cy="2001869"/>
          </a:xfrm>
          <a:prstGeom prst="rect">
            <a:avLst/>
          </a:prstGeom>
        </p:spPr>
      </p:pic>
      <p:pic>
        <p:nvPicPr>
          <p:cNvPr id="8" name="Picture 7"/>
          <p:cNvPicPr>
            <a:picLocks noChangeAspect="1"/>
          </p:cNvPicPr>
          <p:nvPr/>
        </p:nvPicPr>
        <p:blipFill>
          <a:blip r:embed="rId4"/>
          <a:stretch>
            <a:fillRect/>
          </a:stretch>
        </p:blipFill>
        <p:spPr>
          <a:xfrm rot="2876218">
            <a:off x="10356265" y="4287202"/>
            <a:ext cx="1408298" cy="2158171"/>
          </a:xfrm>
          <a:prstGeom prst="rect">
            <a:avLst/>
          </a:prstGeom>
        </p:spPr>
      </p:pic>
    </p:spTree>
    <p:extLst>
      <p:ext uri="{BB962C8B-B14F-4D97-AF65-F5344CB8AC3E}">
        <p14:creationId xmlns:p14="http://schemas.microsoft.com/office/powerpoint/2010/main" val="160074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69" y="0"/>
            <a:ext cx="9144000" cy="911389"/>
          </a:xfrm>
        </p:spPr>
        <p:txBody>
          <a:bodyPr>
            <a:normAutofit fontScale="90000"/>
          </a:bodyPr>
          <a:lstStyle/>
          <a:p>
            <a:r>
              <a:rPr lang="en-GB" dirty="0" smtClean="0">
                <a:solidFill>
                  <a:srgbClr val="002060"/>
                </a:solidFill>
                <a:latin typeface="Bahnschrift SemiBold" panose="020B0502040204020203" pitchFamily="34" charset="0"/>
              </a:rPr>
              <a:t>Meanwhile in the city…</a:t>
            </a:r>
            <a:endParaRPr lang="en-GB" dirty="0">
              <a:solidFill>
                <a:srgbClr val="002060"/>
              </a:solidFill>
              <a:latin typeface="Bahnschrift SemiBold" panose="020B0502040204020203" pitchFamily="34" charset="0"/>
            </a:endParaRPr>
          </a:p>
        </p:txBody>
      </p:sp>
      <p:sp>
        <p:nvSpPr>
          <p:cNvPr id="3" name="Title 1"/>
          <p:cNvSpPr txBox="1">
            <a:spLocks/>
          </p:cNvSpPr>
          <p:nvPr/>
        </p:nvSpPr>
        <p:spPr>
          <a:xfrm>
            <a:off x="1492469" y="5749158"/>
            <a:ext cx="9144000" cy="91138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rgbClr val="002060"/>
                </a:solidFill>
                <a:latin typeface="Bahnschrift SemiBold" panose="020B0502040204020203" pitchFamily="34" charset="0"/>
              </a:rPr>
              <a:t>The Great Depression</a:t>
            </a:r>
            <a:endParaRPr lang="en-GB" dirty="0">
              <a:solidFill>
                <a:srgbClr val="002060"/>
              </a:solidFill>
              <a:latin typeface="Bahnschrift SemiBold" panose="020B0502040204020203" pitchFamily="34" charset="0"/>
            </a:endParaRPr>
          </a:p>
        </p:txBody>
      </p:sp>
      <p:pic>
        <p:nvPicPr>
          <p:cNvPr id="4" name="Picture 3"/>
          <p:cNvPicPr>
            <a:picLocks noChangeAspect="1"/>
          </p:cNvPicPr>
          <p:nvPr/>
        </p:nvPicPr>
        <p:blipFill>
          <a:blip r:embed="rId2"/>
          <a:stretch>
            <a:fillRect/>
          </a:stretch>
        </p:blipFill>
        <p:spPr>
          <a:xfrm>
            <a:off x="2351769" y="1240023"/>
            <a:ext cx="7425400" cy="4180500"/>
          </a:xfrm>
          <a:prstGeom prst="rect">
            <a:avLst/>
          </a:prstGeom>
        </p:spPr>
      </p:pic>
    </p:spTree>
    <p:extLst>
      <p:ext uri="{BB962C8B-B14F-4D97-AF65-F5344CB8AC3E}">
        <p14:creationId xmlns:p14="http://schemas.microsoft.com/office/powerpoint/2010/main" val="1801448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50"/>
            <a:ext cx="6006661" cy="851338"/>
          </a:xfrm>
        </p:spPr>
        <p:txBody>
          <a:bodyPr>
            <a:normAutofit/>
          </a:bodyPr>
          <a:lstStyle/>
          <a:p>
            <a:pPr algn="ctr"/>
            <a:r>
              <a:rPr lang="en-GB" dirty="0" smtClean="0">
                <a:solidFill>
                  <a:srgbClr val="002060"/>
                </a:solidFill>
                <a:latin typeface="Bahnschrift SemiBold" panose="020B0502040204020203" pitchFamily="34" charset="0"/>
              </a:rPr>
              <a:t>The Great Depression</a:t>
            </a:r>
            <a:endParaRPr lang="en-GB" dirty="0">
              <a:solidFill>
                <a:srgbClr val="002060"/>
              </a:solidFill>
              <a:latin typeface="Bahnschrift SemiBold" panose="020B0502040204020203" pitchFamily="34" charset="0"/>
            </a:endParaRPr>
          </a:p>
        </p:txBody>
      </p:sp>
      <p:pic>
        <p:nvPicPr>
          <p:cNvPr id="4" name="Content Placeholder 3"/>
          <p:cNvPicPr>
            <a:picLocks noGrp="1" noChangeAspect="1"/>
          </p:cNvPicPr>
          <p:nvPr>
            <p:ph idx="1"/>
          </p:nvPr>
        </p:nvPicPr>
        <p:blipFill rotWithShape="1">
          <a:blip r:embed="rId2"/>
          <a:srcRect r="9726"/>
          <a:stretch/>
        </p:blipFill>
        <p:spPr>
          <a:xfrm>
            <a:off x="0" y="1056287"/>
            <a:ext cx="5707117" cy="4934873"/>
          </a:xfrm>
          <a:prstGeom prst="rect">
            <a:avLst/>
          </a:prstGeom>
        </p:spPr>
      </p:pic>
      <p:sp>
        <p:nvSpPr>
          <p:cNvPr id="5" name="Rectangle 4"/>
          <p:cNvSpPr/>
          <p:nvPr/>
        </p:nvSpPr>
        <p:spPr>
          <a:xfrm>
            <a:off x="5896302" y="36550"/>
            <a:ext cx="6295698" cy="6555641"/>
          </a:xfrm>
          <a:prstGeom prst="rect">
            <a:avLst/>
          </a:prstGeom>
        </p:spPr>
        <p:txBody>
          <a:bodyPr wrap="square">
            <a:spAutoFit/>
          </a:bodyPr>
          <a:lstStyle/>
          <a:p>
            <a:r>
              <a:rPr lang="en-GB" sz="2800" dirty="0" smtClean="0">
                <a:solidFill>
                  <a:srgbClr val="0070C0"/>
                </a:solidFill>
              </a:rPr>
              <a:t>The Great Depression was the worst economic downturn in the history of the industrialised world, lasting from 1929 to 1939. It began after the stock market crash of October 1929, which sent Wall Street into a panic and wiped out millions of investors. Over the next several years, consumer spending and investment dropped, causing steep declines in industrial output and employment as failing companies laid off workers. By 1933, when the Great Depression reached its lowest point, some 15 million Americans were unemployed and nearly half the country’s banks had failed.</a:t>
            </a:r>
            <a:endParaRPr lang="en-GB" sz="2800" dirty="0">
              <a:solidFill>
                <a:srgbClr val="0070C0"/>
              </a:solidFill>
            </a:endParaRPr>
          </a:p>
        </p:txBody>
      </p:sp>
      <p:sp>
        <p:nvSpPr>
          <p:cNvPr id="6" name="TextBox 5"/>
          <p:cNvSpPr txBox="1"/>
          <p:nvPr/>
        </p:nvSpPr>
        <p:spPr>
          <a:xfrm>
            <a:off x="0" y="6024896"/>
            <a:ext cx="5707117" cy="830997"/>
          </a:xfrm>
          <a:prstGeom prst="rect">
            <a:avLst/>
          </a:prstGeom>
          <a:solidFill>
            <a:schemeClr val="bg1"/>
          </a:solidFill>
          <a:ln>
            <a:solidFill>
              <a:srgbClr val="00B050"/>
            </a:solidFill>
          </a:ln>
        </p:spPr>
        <p:txBody>
          <a:bodyPr wrap="square" rtlCol="0">
            <a:spAutoFit/>
          </a:bodyPr>
          <a:lstStyle/>
          <a:p>
            <a:pPr marL="342900" indent="-342900">
              <a:buFont typeface="Wingdings" panose="05000000000000000000" pitchFamily="2" charset="2"/>
              <a:buChar char="Ø"/>
            </a:pPr>
            <a:r>
              <a:rPr lang="en-GB" sz="2400" b="1" dirty="0" smtClean="0">
                <a:solidFill>
                  <a:srgbClr val="00B050"/>
                </a:solidFill>
              </a:rPr>
              <a:t>Write out information about The Great Depression in your own words.</a:t>
            </a:r>
            <a:endParaRPr lang="en-GB" sz="2400" b="1" dirty="0">
              <a:solidFill>
                <a:srgbClr val="00B050"/>
              </a:solidFill>
            </a:endParaRPr>
          </a:p>
        </p:txBody>
      </p:sp>
    </p:spTree>
    <p:extLst>
      <p:ext uri="{BB962C8B-B14F-4D97-AF65-F5344CB8AC3E}">
        <p14:creationId xmlns:p14="http://schemas.microsoft.com/office/powerpoint/2010/main" val="681674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6496" y="0"/>
            <a:ext cx="9800897" cy="6860628"/>
          </a:xfrm>
          <a:prstGeom prst="rect">
            <a:avLst/>
          </a:prstGeom>
        </p:spPr>
      </p:pic>
      <p:sp>
        <p:nvSpPr>
          <p:cNvPr id="3" name="TextBox 2"/>
          <p:cNvSpPr txBox="1"/>
          <p:nvPr/>
        </p:nvSpPr>
        <p:spPr>
          <a:xfrm>
            <a:off x="241737" y="2270235"/>
            <a:ext cx="4900448" cy="3785652"/>
          </a:xfrm>
          <a:prstGeom prst="rect">
            <a:avLst/>
          </a:prstGeom>
          <a:solidFill>
            <a:schemeClr val="accent2">
              <a:lumMod val="20000"/>
              <a:lumOff val="80000"/>
            </a:schemeClr>
          </a:solidFill>
          <a:ln>
            <a:solidFill>
              <a:srgbClr val="0070C0"/>
            </a:solidFill>
          </a:ln>
        </p:spPr>
        <p:txBody>
          <a:bodyPr wrap="square" rtlCol="0">
            <a:spAutoFit/>
          </a:bodyPr>
          <a:lstStyle/>
          <a:p>
            <a:r>
              <a:rPr lang="en-GB" sz="2400" dirty="0" smtClean="0">
                <a:solidFill>
                  <a:srgbClr val="0070C0"/>
                </a:solidFill>
              </a:rPr>
              <a:t>Create three newspaper headings reporting the Wall Street Crash from the 1930s.</a:t>
            </a:r>
          </a:p>
          <a:p>
            <a:endParaRPr lang="en-GB" sz="2400" dirty="0" smtClean="0">
              <a:solidFill>
                <a:srgbClr val="0070C0"/>
              </a:solidFill>
            </a:endParaRPr>
          </a:p>
          <a:p>
            <a:r>
              <a:rPr lang="en-GB" sz="2400" b="1" u="sng" dirty="0" smtClean="0">
                <a:solidFill>
                  <a:srgbClr val="C00000"/>
                </a:solidFill>
              </a:rPr>
              <a:t>Extension:</a:t>
            </a:r>
            <a:r>
              <a:rPr lang="en-GB" sz="2400" dirty="0" smtClean="0">
                <a:solidFill>
                  <a:srgbClr val="C00000"/>
                </a:solidFill>
              </a:rPr>
              <a:t> Create three contrasting news heading which you may find in the news today if the same thing happened.</a:t>
            </a:r>
          </a:p>
          <a:p>
            <a:endParaRPr lang="en-GB" sz="2400" dirty="0" smtClean="0">
              <a:solidFill>
                <a:srgbClr val="C00000"/>
              </a:solidFill>
            </a:endParaRPr>
          </a:p>
          <a:p>
            <a:r>
              <a:rPr lang="en-GB" sz="2400" dirty="0" smtClean="0">
                <a:solidFill>
                  <a:srgbClr val="C00000"/>
                </a:solidFill>
              </a:rPr>
              <a:t>How would they differ? Why?</a:t>
            </a:r>
            <a:endParaRPr lang="en-GB" sz="2400" dirty="0">
              <a:solidFill>
                <a:srgbClr val="C00000"/>
              </a:solidFill>
            </a:endParaRPr>
          </a:p>
        </p:txBody>
      </p:sp>
    </p:spTree>
    <p:extLst>
      <p:ext uri="{BB962C8B-B14F-4D97-AF65-F5344CB8AC3E}">
        <p14:creationId xmlns:p14="http://schemas.microsoft.com/office/powerpoint/2010/main" val="162659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69" y="2052528"/>
            <a:ext cx="9144000" cy="2387600"/>
          </a:xfrm>
        </p:spPr>
        <p:txBody>
          <a:bodyPr>
            <a:normAutofit/>
          </a:bodyPr>
          <a:lstStyle/>
          <a:p>
            <a:r>
              <a:rPr lang="en-GB" sz="7200" dirty="0" smtClean="0">
                <a:solidFill>
                  <a:srgbClr val="002060"/>
                </a:solidFill>
                <a:latin typeface="Bahnschrift SemiBold" panose="020B0502040204020203" pitchFamily="34" charset="0"/>
              </a:rPr>
              <a:t>So where was the hope…?</a:t>
            </a:r>
            <a:endParaRPr lang="en-GB" sz="7200" dirty="0">
              <a:solidFill>
                <a:srgbClr val="002060"/>
              </a:solidFill>
              <a:latin typeface="Bahnschrift SemiBold" panose="020B0502040204020203" pitchFamily="34" charset="0"/>
            </a:endParaRPr>
          </a:p>
        </p:txBody>
      </p:sp>
    </p:spTree>
    <p:extLst>
      <p:ext uri="{BB962C8B-B14F-4D97-AF65-F5344CB8AC3E}">
        <p14:creationId xmlns:p14="http://schemas.microsoft.com/office/powerpoint/2010/main" val="3064902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1347" y="0"/>
            <a:ext cx="10550769" cy="6858000"/>
          </a:xfrm>
          <a:prstGeom prst="rect">
            <a:avLst/>
          </a:prstGeom>
        </p:spPr>
      </p:pic>
    </p:spTree>
    <p:extLst>
      <p:ext uri="{BB962C8B-B14F-4D97-AF65-F5344CB8AC3E}">
        <p14:creationId xmlns:p14="http://schemas.microsoft.com/office/powerpoint/2010/main" val="1097457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827" y="721217"/>
            <a:ext cx="9144000" cy="4529365"/>
          </a:xfrm>
          <a:solidFill>
            <a:schemeClr val="bg1"/>
          </a:solidFill>
          <a:ln>
            <a:solidFill>
              <a:srgbClr val="002060"/>
            </a:solidFill>
          </a:ln>
        </p:spPr>
        <p:txBody>
          <a:bodyPr>
            <a:normAutofit/>
          </a:bodyPr>
          <a:lstStyle/>
          <a:p>
            <a:r>
              <a:rPr lang="en-GB" b="1" dirty="0" smtClean="0">
                <a:solidFill>
                  <a:srgbClr val="7030A0"/>
                </a:solidFill>
              </a:rPr>
              <a:t>What </a:t>
            </a:r>
            <a:r>
              <a:rPr lang="en-GB" b="1" dirty="0" smtClean="0">
                <a:solidFill>
                  <a:srgbClr val="7030A0"/>
                </a:solidFill>
              </a:rPr>
              <a:t>are dreams?</a:t>
            </a:r>
            <a:r>
              <a:rPr lang="en-GB" b="1" dirty="0" smtClean="0"/>
              <a:t/>
            </a:r>
            <a:br>
              <a:rPr lang="en-GB" b="1" dirty="0" smtClean="0"/>
            </a:br>
            <a:r>
              <a:rPr lang="en-GB" b="1" dirty="0" smtClean="0">
                <a:solidFill>
                  <a:schemeClr val="accent2">
                    <a:lumMod val="75000"/>
                  </a:schemeClr>
                </a:solidFill>
              </a:rPr>
              <a:t>Is it good or bad to have dreams?</a:t>
            </a:r>
            <a:r>
              <a:rPr lang="en-GB" b="1" dirty="0" smtClean="0">
                <a:solidFill>
                  <a:srgbClr val="0070C0"/>
                </a:solidFill>
              </a:rPr>
              <a:t/>
            </a:r>
            <a:br>
              <a:rPr lang="en-GB" b="1" dirty="0" smtClean="0">
                <a:solidFill>
                  <a:srgbClr val="0070C0"/>
                </a:solidFill>
              </a:rPr>
            </a:br>
            <a:r>
              <a:rPr lang="en-GB" b="1" dirty="0" smtClean="0">
                <a:solidFill>
                  <a:srgbClr val="00B050"/>
                </a:solidFill>
              </a:rPr>
              <a:t>Is there anything that we as a society all dream of?</a:t>
            </a:r>
            <a:endParaRPr lang="en-GB" b="1" dirty="0">
              <a:solidFill>
                <a:srgbClr val="00B050"/>
              </a:solidFill>
            </a:endParaRPr>
          </a:p>
        </p:txBody>
      </p:sp>
      <p:sp>
        <p:nvSpPr>
          <p:cNvPr id="3" name="TextBox 2"/>
          <p:cNvSpPr txBox="1"/>
          <p:nvPr/>
        </p:nvSpPr>
        <p:spPr>
          <a:xfrm>
            <a:off x="286406" y="5896304"/>
            <a:ext cx="11776842" cy="830997"/>
          </a:xfrm>
          <a:prstGeom prst="rect">
            <a:avLst/>
          </a:prstGeom>
          <a:solidFill>
            <a:schemeClr val="accent1">
              <a:lumMod val="20000"/>
              <a:lumOff val="80000"/>
            </a:schemeClr>
          </a:solidFill>
          <a:ln>
            <a:solidFill>
              <a:srgbClr val="0070C0"/>
            </a:solidFill>
          </a:ln>
        </p:spPr>
        <p:txBody>
          <a:bodyPr wrap="square" rtlCol="0">
            <a:spAutoFit/>
          </a:bodyPr>
          <a:lstStyle/>
          <a:p>
            <a:pPr marL="342900" indent="-342900" algn="ctr">
              <a:buFont typeface="Wingdings" panose="05000000000000000000" pitchFamily="2" charset="2"/>
              <a:buChar char="Ø"/>
            </a:pPr>
            <a:r>
              <a:rPr lang="en-GB" sz="2400" b="1" dirty="0" smtClean="0">
                <a:solidFill>
                  <a:srgbClr val="0070C0"/>
                </a:solidFill>
              </a:rPr>
              <a:t>Create a spider diagram as a way of noting down all your thoughts about these questions – you may be able to see different points of view</a:t>
            </a:r>
            <a:endParaRPr lang="en-GB" sz="2400" b="1" dirty="0">
              <a:solidFill>
                <a:srgbClr val="0070C0"/>
              </a:solidFill>
            </a:endParaRPr>
          </a:p>
        </p:txBody>
      </p:sp>
    </p:spTree>
    <p:extLst>
      <p:ext uri="{BB962C8B-B14F-4D97-AF65-F5344CB8AC3E}">
        <p14:creationId xmlns:p14="http://schemas.microsoft.com/office/powerpoint/2010/main" val="240121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053" y="1192339"/>
            <a:ext cx="4388580" cy="844243"/>
          </a:xfrm>
          <a:solidFill>
            <a:schemeClr val="bg1"/>
          </a:solidFill>
          <a:ln>
            <a:solidFill>
              <a:srgbClr val="0070C0"/>
            </a:solidFill>
          </a:ln>
        </p:spPr>
        <p:txBody>
          <a:bodyPr/>
          <a:lstStyle/>
          <a:p>
            <a:r>
              <a:rPr lang="en-GB" dirty="0" smtClean="0">
                <a:solidFill>
                  <a:srgbClr val="0070C0"/>
                </a:solidFill>
                <a:latin typeface="Bahnschrift SemiBold" panose="020B0502040204020203" pitchFamily="34" charset="0"/>
              </a:rPr>
              <a:t>Warm up task</a:t>
            </a:r>
            <a:endParaRPr lang="en-GB" dirty="0">
              <a:solidFill>
                <a:srgbClr val="0070C0"/>
              </a:solidFill>
              <a:latin typeface="Bahnschrift SemiBold" panose="020B0502040204020203" pitchFamily="34" charset="0"/>
            </a:endParaRPr>
          </a:p>
        </p:txBody>
      </p:sp>
      <p:sp>
        <p:nvSpPr>
          <p:cNvPr id="7" name="TextBox 6"/>
          <p:cNvSpPr txBox="1"/>
          <p:nvPr/>
        </p:nvSpPr>
        <p:spPr>
          <a:xfrm>
            <a:off x="3503053" y="2521035"/>
            <a:ext cx="4498258" cy="2677656"/>
          </a:xfrm>
          <a:prstGeom prst="rect">
            <a:avLst/>
          </a:prstGeom>
          <a:solidFill>
            <a:schemeClr val="bg1"/>
          </a:solidFill>
          <a:ln>
            <a:solidFill>
              <a:srgbClr val="0070C0"/>
            </a:solidFill>
          </a:ln>
        </p:spPr>
        <p:txBody>
          <a:bodyPr wrap="square" rtlCol="0">
            <a:spAutoFit/>
          </a:bodyPr>
          <a:lstStyle/>
          <a:p>
            <a:pPr marL="342900" indent="-342900">
              <a:buFont typeface="Arial" panose="020B0604020202020204" pitchFamily="34" charset="0"/>
              <a:buChar char="•"/>
            </a:pPr>
            <a:r>
              <a:rPr lang="en-GB" sz="2800" dirty="0" smtClean="0">
                <a:solidFill>
                  <a:srgbClr val="0070C0"/>
                </a:solidFill>
              </a:rPr>
              <a:t>Write a definition for both ‘hope’ and ‘despair’</a:t>
            </a:r>
          </a:p>
          <a:p>
            <a:pPr marL="342900" indent="-342900">
              <a:buFont typeface="Arial" panose="020B0604020202020204" pitchFamily="34" charset="0"/>
              <a:buChar char="•"/>
            </a:pPr>
            <a:endParaRPr lang="en-GB" sz="2800" dirty="0" smtClean="0">
              <a:solidFill>
                <a:srgbClr val="0070C0"/>
              </a:solidFill>
            </a:endParaRPr>
          </a:p>
          <a:p>
            <a:pPr marL="342900" indent="-342900">
              <a:buFont typeface="Arial" panose="020B0604020202020204" pitchFamily="34" charset="0"/>
              <a:buChar char="•"/>
            </a:pPr>
            <a:r>
              <a:rPr lang="en-GB" sz="2800" dirty="0" smtClean="0">
                <a:solidFill>
                  <a:srgbClr val="0070C0"/>
                </a:solidFill>
              </a:rPr>
              <a:t>Write as many synonyms as you can for each of these words</a:t>
            </a:r>
            <a:endParaRPr lang="en-GB" sz="2800" dirty="0" smtClean="0">
              <a:solidFill>
                <a:srgbClr val="7030A0"/>
              </a:solidFill>
            </a:endParaRPr>
          </a:p>
        </p:txBody>
      </p:sp>
      <p:sp>
        <p:nvSpPr>
          <p:cNvPr id="3" name="TextBox 2"/>
          <p:cNvSpPr txBox="1"/>
          <p:nvPr/>
        </p:nvSpPr>
        <p:spPr>
          <a:xfrm>
            <a:off x="522981" y="0"/>
            <a:ext cx="9579664" cy="707886"/>
          </a:xfrm>
          <a:prstGeom prst="rect">
            <a:avLst/>
          </a:prstGeom>
          <a:noFill/>
        </p:spPr>
        <p:txBody>
          <a:bodyPr wrap="square" rtlCol="0">
            <a:spAutoFit/>
          </a:bodyPr>
          <a:lstStyle/>
          <a:p>
            <a:r>
              <a:rPr lang="en-GB" sz="4000" dirty="0" smtClean="0">
                <a:solidFill>
                  <a:srgbClr val="002060"/>
                </a:solidFill>
                <a:latin typeface="Bahnschrift SemiBold" panose="020B0502040204020203" pitchFamily="34" charset="0"/>
              </a:rPr>
              <a:t>Title: ‘Hope and Despair’: An Introduction</a:t>
            </a:r>
            <a:endParaRPr lang="en-GB" sz="4000" dirty="0">
              <a:solidFill>
                <a:srgbClr val="002060"/>
              </a:solidFill>
              <a:latin typeface="Bahnschrift SemiBold" panose="020B0502040204020203" pitchFamily="34" charset="0"/>
            </a:endParaRPr>
          </a:p>
        </p:txBody>
      </p:sp>
    </p:spTree>
    <p:extLst>
      <p:ext uri="{BB962C8B-B14F-4D97-AF65-F5344CB8AC3E}">
        <p14:creationId xmlns:p14="http://schemas.microsoft.com/office/powerpoint/2010/main" val="56900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433852" cy="6858000"/>
          </a:xfrm>
          <a:prstGeom prst="rect">
            <a:avLst/>
          </a:prstGeom>
        </p:spPr>
      </p:pic>
      <p:sp>
        <p:nvSpPr>
          <p:cNvPr id="3" name="TextBox 2"/>
          <p:cNvSpPr txBox="1"/>
          <p:nvPr/>
        </p:nvSpPr>
        <p:spPr>
          <a:xfrm>
            <a:off x="9475076" y="1623848"/>
            <a:ext cx="2716924" cy="3046988"/>
          </a:xfrm>
          <a:prstGeom prst="rect">
            <a:avLst/>
          </a:prstGeom>
          <a:noFill/>
        </p:spPr>
        <p:txBody>
          <a:bodyPr wrap="square" rtlCol="0">
            <a:spAutoFit/>
          </a:bodyPr>
          <a:lstStyle/>
          <a:p>
            <a:r>
              <a:rPr lang="en-GB" sz="3200" dirty="0" smtClean="0">
                <a:solidFill>
                  <a:srgbClr val="0070C0"/>
                </a:solidFill>
                <a:latin typeface="Bahnschrift SemiBold" panose="020B0502040204020203" pitchFamily="34" charset="0"/>
              </a:rPr>
              <a:t>How has what's important to us changed over the years?</a:t>
            </a:r>
            <a:endParaRPr lang="en-GB" sz="3200" dirty="0">
              <a:solidFill>
                <a:srgbClr val="0070C0"/>
              </a:solidFill>
              <a:latin typeface="Bahnschrift SemiBold" panose="020B0502040204020203" pitchFamily="34" charset="0"/>
            </a:endParaRPr>
          </a:p>
        </p:txBody>
      </p:sp>
    </p:spTree>
    <p:extLst>
      <p:ext uri="{BB962C8B-B14F-4D97-AF65-F5344CB8AC3E}">
        <p14:creationId xmlns:p14="http://schemas.microsoft.com/office/powerpoint/2010/main" val="33793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966" y="19543"/>
            <a:ext cx="10515600" cy="894857"/>
          </a:xfrm>
        </p:spPr>
        <p:txBody>
          <a:bodyPr/>
          <a:lstStyle/>
          <a:p>
            <a:r>
              <a:rPr lang="en-GB" dirty="0" smtClean="0">
                <a:solidFill>
                  <a:srgbClr val="0070C0"/>
                </a:solidFill>
                <a:latin typeface="Broadway" panose="04040905080B02020502" pitchFamily="82" charset="0"/>
              </a:rPr>
              <a:t>What</a:t>
            </a:r>
            <a:r>
              <a:rPr lang="en-GB" dirty="0" smtClean="0">
                <a:latin typeface="Broadway" panose="04040905080B02020502" pitchFamily="82" charset="0"/>
              </a:rPr>
              <a:t> </a:t>
            </a:r>
            <a:r>
              <a:rPr lang="en-GB" dirty="0" smtClean="0">
                <a:solidFill>
                  <a:srgbClr val="FF0000"/>
                </a:solidFill>
                <a:latin typeface="Broadway" panose="04040905080B02020502" pitchFamily="82" charset="0"/>
              </a:rPr>
              <a:t>was</a:t>
            </a:r>
            <a:r>
              <a:rPr lang="en-GB" dirty="0" smtClean="0">
                <a:latin typeface="Broadway" panose="04040905080B02020502" pitchFamily="82" charset="0"/>
              </a:rPr>
              <a:t> </a:t>
            </a:r>
            <a:r>
              <a:rPr lang="en-GB" dirty="0" smtClean="0">
                <a:solidFill>
                  <a:srgbClr val="0070C0"/>
                </a:solidFill>
                <a:latin typeface="Broadway" panose="04040905080B02020502" pitchFamily="82" charset="0"/>
              </a:rPr>
              <a:t>the</a:t>
            </a:r>
            <a:r>
              <a:rPr lang="en-GB" dirty="0" smtClean="0">
                <a:latin typeface="Broadway" panose="04040905080B02020502" pitchFamily="82" charset="0"/>
              </a:rPr>
              <a:t> </a:t>
            </a:r>
            <a:r>
              <a:rPr lang="en-GB" dirty="0" smtClean="0">
                <a:solidFill>
                  <a:srgbClr val="FF0000"/>
                </a:solidFill>
                <a:latin typeface="Broadway" panose="04040905080B02020502" pitchFamily="82" charset="0"/>
              </a:rPr>
              <a:t>American</a:t>
            </a:r>
            <a:r>
              <a:rPr lang="en-GB" dirty="0" smtClean="0">
                <a:latin typeface="Broadway" panose="04040905080B02020502" pitchFamily="82" charset="0"/>
              </a:rPr>
              <a:t> </a:t>
            </a:r>
            <a:r>
              <a:rPr lang="en-GB" dirty="0" smtClean="0">
                <a:solidFill>
                  <a:srgbClr val="0070C0"/>
                </a:solidFill>
                <a:latin typeface="Broadway" panose="04040905080B02020502" pitchFamily="82" charset="0"/>
              </a:rPr>
              <a:t>Dream</a:t>
            </a:r>
            <a:r>
              <a:rPr lang="en-GB" dirty="0" smtClean="0">
                <a:solidFill>
                  <a:srgbClr val="FF0000"/>
                </a:solidFill>
                <a:latin typeface="Broadway" panose="04040905080B02020502" pitchFamily="82" charset="0"/>
              </a:rPr>
              <a:t>?</a:t>
            </a:r>
            <a:endParaRPr lang="en-GB" dirty="0">
              <a:solidFill>
                <a:srgbClr val="FF0000"/>
              </a:solidFill>
              <a:latin typeface="Broadway" panose="04040905080B02020502" pitchFamily="82" charset="0"/>
            </a:endParaRPr>
          </a:p>
        </p:txBody>
      </p:sp>
      <p:sp>
        <p:nvSpPr>
          <p:cNvPr id="3" name="Content Placeholder 2"/>
          <p:cNvSpPr>
            <a:spLocks noGrp="1"/>
          </p:cNvSpPr>
          <p:nvPr>
            <p:ph idx="1"/>
          </p:nvPr>
        </p:nvSpPr>
        <p:spPr>
          <a:xfrm>
            <a:off x="315310" y="914401"/>
            <a:ext cx="11587656" cy="4193628"/>
          </a:xfrm>
        </p:spPr>
        <p:txBody>
          <a:bodyPr>
            <a:normAutofit/>
          </a:bodyPr>
          <a:lstStyle/>
          <a:p>
            <a:pPr marL="0" indent="0">
              <a:buNone/>
            </a:pPr>
            <a:r>
              <a:rPr lang="en-GB" dirty="0">
                <a:solidFill>
                  <a:srgbClr val="0070C0"/>
                </a:solidFill>
              </a:rPr>
              <a:t>The American Dream is a national</a:t>
            </a:r>
            <a:r>
              <a:rPr lang="en-GB" b="1" dirty="0">
                <a:solidFill>
                  <a:srgbClr val="0070C0"/>
                </a:solidFill>
              </a:rPr>
              <a:t> ethos </a:t>
            </a:r>
            <a:r>
              <a:rPr lang="en-GB" dirty="0">
                <a:solidFill>
                  <a:srgbClr val="0070C0"/>
                </a:solidFill>
              </a:rPr>
              <a:t>of the United States, the set of </a:t>
            </a:r>
            <a:r>
              <a:rPr lang="en-GB" b="1" dirty="0">
                <a:solidFill>
                  <a:srgbClr val="0070C0"/>
                </a:solidFill>
              </a:rPr>
              <a:t>ideals </a:t>
            </a:r>
            <a:r>
              <a:rPr lang="en-GB" dirty="0">
                <a:solidFill>
                  <a:srgbClr val="0070C0"/>
                </a:solidFill>
              </a:rPr>
              <a:t>(democracy, rights, liberty, opportunity and equality) in which freedom includes the opportunity for </a:t>
            </a:r>
            <a:r>
              <a:rPr lang="en-GB" b="1" dirty="0">
                <a:solidFill>
                  <a:srgbClr val="0070C0"/>
                </a:solidFill>
              </a:rPr>
              <a:t>prosperity</a:t>
            </a:r>
            <a:r>
              <a:rPr lang="en-GB" dirty="0">
                <a:solidFill>
                  <a:srgbClr val="0070C0"/>
                </a:solidFill>
              </a:rPr>
              <a:t> and success, as well as </a:t>
            </a:r>
            <a:r>
              <a:rPr lang="en-GB" dirty="0" smtClean="0">
                <a:solidFill>
                  <a:srgbClr val="0070C0"/>
                </a:solidFill>
              </a:rPr>
              <a:t>the ability to move up in society for </a:t>
            </a:r>
            <a:r>
              <a:rPr lang="en-GB" dirty="0">
                <a:solidFill>
                  <a:srgbClr val="0070C0"/>
                </a:solidFill>
              </a:rPr>
              <a:t>the family and children, achieved through hard </a:t>
            </a:r>
            <a:r>
              <a:rPr lang="en-GB" dirty="0" smtClean="0">
                <a:solidFill>
                  <a:srgbClr val="0070C0"/>
                </a:solidFill>
              </a:rPr>
              <a:t>work. </a:t>
            </a:r>
            <a:r>
              <a:rPr lang="en-GB" dirty="0">
                <a:solidFill>
                  <a:srgbClr val="0070C0"/>
                </a:solidFill>
              </a:rPr>
              <a:t>In </a:t>
            </a:r>
            <a:r>
              <a:rPr lang="en-GB" dirty="0" smtClean="0">
                <a:solidFill>
                  <a:srgbClr val="0070C0"/>
                </a:solidFill>
              </a:rPr>
              <a:t>1931 a definition of the American Dream said: </a:t>
            </a:r>
            <a:r>
              <a:rPr lang="en-GB" dirty="0">
                <a:solidFill>
                  <a:srgbClr val="0070C0"/>
                </a:solidFill>
              </a:rPr>
              <a:t>"life should be better and richer and fuller for everyone, with opportunity for each according to ability or achievement" regardless of social class or circumstances of birth</a:t>
            </a:r>
            <a:r>
              <a:rPr lang="en-GB" dirty="0" smtClean="0">
                <a:solidFill>
                  <a:srgbClr val="0070C0"/>
                </a:solidFill>
              </a:rPr>
              <a:t>.</a:t>
            </a:r>
            <a:endParaRPr lang="en-GB" dirty="0">
              <a:solidFill>
                <a:srgbClr val="0070C0"/>
              </a:solidFill>
            </a:endParaRPr>
          </a:p>
          <a:p>
            <a:pPr marL="0" indent="0">
              <a:buNone/>
            </a:pPr>
            <a:r>
              <a:rPr lang="en-GB" dirty="0">
                <a:solidFill>
                  <a:srgbClr val="0070C0"/>
                </a:solidFill>
              </a:rPr>
              <a:t>The American Dream is rooted in the Declaration of Independence, which proclaims that "</a:t>
            </a:r>
            <a:r>
              <a:rPr lang="en-GB" b="1" dirty="0">
                <a:solidFill>
                  <a:srgbClr val="0070C0"/>
                </a:solidFill>
              </a:rPr>
              <a:t>all men are created equal</a:t>
            </a:r>
            <a:r>
              <a:rPr lang="en-GB" dirty="0">
                <a:solidFill>
                  <a:srgbClr val="0070C0"/>
                </a:solidFill>
              </a:rPr>
              <a:t>" with the right to "life, liberty and the pursuit of happiness."</a:t>
            </a:r>
          </a:p>
        </p:txBody>
      </p:sp>
      <p:sp>
        <p:nvSpPr>
          <p:cNvPr id="4" name="TextBox 3"/>
          <p:cNvSpPr txBox="1"/>
          <p:nvPr/>
        </p:nvSpPr>
        <p:spPr>
          <a:xfrm>
            <a:off x="0" y="5657671"/>
            <a:ext cx="8403021" cy="1200329"/>
          </a:xfrm>
          <a:prstGeom prst="rect">
            <a:avLst/>
          </a:prstGeom>
          <a:solidFill>
            <a:schemeClr val="bg1"/>
          </a:solidFill>
          <a:ln>
            <a:solidFill>
              <a:srgbClr val="00B050"/>
            </a:solidFill>
          </a:ln>
        </p:spPr>
        <p:txBody>
          <a:bodyPr wrap="square" rtlCol="0">
            <a:spAutoFit/>
          </a:bodyPr>
          <a:lstStyle/>
          <a:p>
            <a:r>
              <a:rPr lang="en-GB" sz="2400" dirty="0" smtClean="0">
                <a:solidFill>
                  <a:srgbClr val="00B050"/>
                </a:solidFill>
                <a:latin typeface="Bahnschrift SemiBold" panose="020B0502040204020203" pitchFamily="34" charset="0"/>
              </a:rPr>
              <a:t>Think, discuss, write:</a:t>
            </a:r>
          </a:p>
          <a:p>
            <a:pPr marL="342900" indent="-342900">
              <a:buFont typeface="Wingdings" panose="05000000000000000000" pitchFamily="2" charset="2"/>
              <a:buChar char="Ø"/>
            </a:pPr>
            <a:r>
              <a:rPr lang="en-GB" sz="2400" dirty="0" smtClean="0">
                <a:solidFill>
                  <a:srgbClr val="00B050"/>
                </a:solidFill>
              </a:rPr>
              <a:t>What do you think the American Dream is (in your own words)?</a:t>
            </a:r>
          </a:p>
          <a:p>
            <a:pPr marL="342900" indent="-342900">
              <a:buFont typeface="Wingdings" panose="05000000000000000000" pitchFamily="2" charset="2"/>
              <a:buChar char="Ø"/>
            </a:pPr>
            <a:r>
              <a:rPr lang="en-GB" sz="2400" dirty="0" smtClean="0">
                <a:solidFill>
                  <a:srgbClr val="00B050"/>
                </a:solidFill>
              </a:rPr>
              <a:t>Do you think there is still evidence of this today? Where?</a:t>
            </a:r>
            <a:endParaRPr lang="en-GB" sz="2400" dirty="0">
              <a:solidFill>
                <a:srgbClr val="00B050"/>
              </a:solidFill>
            </a:endParaRPr>
          </a:p>
        </p:txBody>
      </p:sp>
      <p:sp>
        <p:nvSpPr>
          <p:cNvPr id="5" name="TextBox 4"/>
          <p:cNvSpPr txBox="1"/>
          <p:nvPr/>
        </p:nvSpPr>
        <p:spPr>
          <a:xfrm>
            <a:off x="9593317" y="4826675"/>
            <a:ext cx="2598683" cy="2031325"/>
          </a:xfrm>
          <a:prstGeom prst="rect">
            <a:avLst/>
          </a:prstGeom>
          <a:solidFill>
            <a:schemeClr val="accent2">
              <a:lumMod val="20000"/>
              <a:lumOff val="80000"/>
            </a:schemeClr>
          </a:solidFill>
          <a:ln>
            <a:solidFill>
              <a:srgbClr val="C00000"/>
            </a:solidFill>
          </a:ln>
        </p:spPr>
        <p:txBody>
          <a:bodyPr wrap="square" rtlCol="0">
            <a:spAutoFit/>
          </a:bodyPr>
          <a:lstStyle/>
          <a:p>
            <a:r>
              <a:rPr lang="en-GB" b="1" u="sng" dirty="0" smtClean="0">
                <a:solidFill>
                  <a:srgbClr val="C00000"/>
                </a:solidFill>
              </a:rPr>
              <a:t>New vocab!</a:t>
            </a:r>
          </a:p>
          <a:p>
            <a:r>
              <a:rPr lang="en-GB" b="1" dirty="0" smtClean="0">
                <a:solidFill>
                  <a:srgbClr val="C00000"/>
                </a:solidFill>
              </a:rPr>
              <a:t>Ethos: </a:t>
            </a:r>
            <a:r>
              <a:rPr lang="en-GB" dirty="0">
                <a:solidFill>
                  <a:srgbClr val="C00000"/>
                </a:solidFill>
              </a:rPr>
              <a:t>set of beliefs, </a:t>
            </a:r>
            <a:r>
              <a:rPr lang="en-GB" dirty="0" smtClean="0">
                <a:solidFill>
                  <a:srgbClr val="C00000"/>
                </a:solidFill>
              </a:rPr>
              <a:t>morals, ideas</a:t>
            </a:r>
          </a:p>
          <a:p>
            <a:r>
              <a:rPr lang="en-GB" b="1" dirty="0" smtClean="0">
                <a:solidFill>
                  <a:srgbClr val="C00000"/>
                </a:solidFill>
              </a:rPr>
              <a:t>Ideals: </a:t>
            </a:r>
            <a:r>
              <a:rPr lang="en-GB" dirty="0">
                <a:solidFill>
                  <a:srgbClr val="C00000"/>
                </a:solidFill>
              </a:rPr>
              <a:t>a standard </a:t>
            </a:r>
            <a:r>
              <a:rPr lang="en-GB" dirty="0" smtClean="0">
                <a:solidFill>
                  <a:srgbClr val="C00000"/>
                </a:solidFill>
              </a:rPr>
              <a:t>to aim for</a:t>
            </a:r>
          </a:p>
          <a:p>
            <a:r>
              <a:rPr lang="en-GB" b="1" dirty="0" smtClean="0">
                <a:solidFill>
                  <a:srgbClr val="C00000"/>
                </a:solidFill>
              </a:rPr>
              <a:t>Prosperity: </a:t>
            </a:r>
            <a:r>
              <a:rPr lang="en-GB" dirty="0" smtClean="0">
                <a:solidFill>
                  <a:srgbClr val="C00000"/>
                </a:solidFill>
              </a:rPr>
              <a:t>wealth and success</a:t>
            </a:r>
            <a:endParaRPr lang="en-GB" dirty="0">
              <a:solidFill>
                <a:srgbClr val="C00000"/>
              </a:solidFill>
            </a:endParaRPr>
          </a:p>
        </p:txBody>
      </p:sp>
    </p:spTree>
    <p:extLst>
      <p:ext uri="{BB962C8B-B14F-4D97-AF65-F5344CB8AC3E}">
        <p14:creationId xmlns:p14="http://schemas.microsoft.com/office/powerpoint/2010/main" val="183379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7525" y="327955"/>
            <a:ext cx="6076950" cy="4562475"/>
          </a:xfrm>
          <a:prstGeom prst="rect">
            <a:avLst/>
          </a:prstGeom>
        </p:spPr>
      </p:pic>
      <p:sp>
        <p:nvSpPr>
          <p:cNvPr id="2" name="Title 1"/>
          <p:cNvSpPr>
            <a:spLocks noGrp="1"/>
          </p:cNvSpPr>
          <p:nvPr>
            <p:ph type="ctrTitle"/>
          </p:nvPr>
        </p:nvSpPr>
        <p:spPr>
          <a:xfrm>
            <a:off x="935420" y="5063850"/>
            <a:ext cx="10321159" cy="1604964"/>
          </a:xfrm>
        </p:spPr>
        <p:txBody>
          <a:bodyPr>
            <a:normAutofit fontScale="90000"/>
          </a:bodyPr>
          <a:lstStyle/>
          <a:p>
            <a:r>
              <a:rPr lang="en-GB" dirty="0">
                <a:solidFill>
                  <a:srgbClr val="002060"/>
                </a:solidFill>
                <a:latin typeface="Bahnschrift SemiBold" panose="020B0502040204020203" pitchFamily="34" charset="0"/>
              </a:rPr>
              <a:t>	</a:t>
            </a:r>
            <a:r>
              <a:rPr lang="en-GB" dirty="0" smtClean="0">
                <a:solidFill>
                  <a:srgbClr val="002060"/>
                </a:solidFill>
                <a:latin typeface="Bahnschrift SemiBold" panose="020B0502040204020203" pitchFamily="34" charset="0"/>
              </a:rPr>
              <a:t>Context: The Roaring Twenties in America</a:t>
            </a:r>
            <a:endParaRPr lang="en-GB" dirty="0">
              <a:solidFill>
                <a:srgbClr val="002060"/>
              </a:solidFill>
              <a:latin typeface="Bahnschrift SemiBold" panose="020B0502040204020203" pitchFamily="34" charset="0"/>
            </a:endParaRPr>
          </a:p>
        </p:txBody>
      </p:sp>
    </p:spTree>
    <p:extLst>
      <p:ext uri="{BB962C8B-B14F-4D97-AF65-F5344CB8AC3E}">
        <p14:creationId xmlns:p14="http://schemas.microsoft.com/office/powerpoint/2010/main" val="209682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9669" y="1595328"/>
            <a:ext cx="8045669" cy="3670354"/>
          </a:xfrm>
        </p:spPr>
        <p:txBody>
          <a:bodyPr>
            <a:normAutofit/>
          </a:bodyPr>
          <a:lstStyle/>
          <a:p>
            <a:r>
              <a:rPr lang="en-GB" sz="7200" dirty="0" smtClean="0">
                <a:solidFill>
                  <a:srgbClr val="002060"/>
                </a:solidFill>
                <a:latin typeface="Bahnschrift SemiBold" panose="020B0502040204020203" pitchFamily="34" charset="0"/>
              </a:rPr>
              <a:t>Quick task:</a:t>
            </a:r>
            <a:br>
              <a:rPr lang="en-GB" sz="7200" dirty="0" smtClean="0">
                <a:solidFill>
                  <a:srgbClr val="002060"/>
                </a:solidFill>
                <a:latin typeface="Bahnschrift SemiBold" panose="020B0502040204020203" pitchFamily="34" charset="0"/>
              </a:rPr>
            </a:br>
            <a:r>
              <a:rPr lang="en-GB" sz="7200" dirty="0" smtClean="0">
                <a:solidFill>
                  <a:srgbClr val="0070C0"/>
                </a:solidFill>
                <a:latin typeface="Bahnschrift SemiBold" panose="020B0502040204020203" pitchFamily="34" charset="0"/>
              </a:rPr>
              <a:t>Connotations of ‘roar’</a:t>
            </a:r>
            <a:endParaRPr lang="en-GB" sz="7200" dirty="0">
              <a:solidFill>
                <a:srgbClr val="0070C0"/>
              </a:solidFill>
              <a:latin typeface="Bahnschrift SemiBold" panose="020B0502040204020203" pitchFamily="34" charset="0"/>
            </a:endParaRPr>
          </a:p>
        </p:txBody>
      </p:sp>
      <p:pic>
        <p:nvPicPr>
          <p:cNvPr id="4" name="Picture 3"/>
          <p:cNvPicPr>
            <a:picLocks noChangeAspect="1"/>
          </p:cNvPicPr>
          <p:nvPr/>
        </p:nvPicPr>
        <p:blipFill>
          <a:blip r:embed="rId2"/>
          <a:stretch>
            <a:fillRect/>
          </a:stretch>
        </p:blipFill>
        <p:spPr>
          <a:xfrm>
            <a:off x="5208664" y="681333"/>
            <a:ext cx="1207113" cy="1207113"/>
          </a:xfrm>
          <a:prstGeom prst="rect">
            <a:avLst/>
          </a:prstGeom>
        </p:spPr>
      </p:pic>
    </p:spTree>
    <p:extLst>
      <p:ext uri="{BB962C8B-B14F-4D97-AF65-F5344CB8AC3E}">
        <p14:creationId xmlns:p14="http://schemas.microsoft.com/office/powerpoint/2010/main" val="376366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62096"/>
            <a:ext cx="9144000" cy="1040141"/>
          </a:xfrm>
        </p:spPr>
        <p:txBody>
          <a:bodyPr/>
          <a:lstStyle/>
          <a:p>
            <a:r>
              <a:rPr lang="en-GB" dirty="0" smtClean="0">
                <a:solidFill>
                  <a:srgbClr val="002060"/>
                </a:solidFill>
                <a:latin typeface="Bahnschrift SemiBold" panose="020B0502040204020203" pitchFamily="34" charset="0"/>
              </a:rPr>
              <a:t>The Dustbowl</a:t>
            </a:r>
            <a:endParaRPr lang="en-GB" dirty="0">
              <a:solidFill>
                <a:srgbClr val="002060"/>
              </a:solidFill>
              <a:latin typeface="Bahnschrift SemiBold" panose="020B0502040204020203" pitchFamily="34" charset="0"/>
            </a:endParaRPr>
          </a:p>
        </p:txBody>
      </p:sp>
      <p:sp>
        <p:nvSpPr>
          <p:cNvPr id="3" name="Subtitle 2"/>
          <p:cNvSpPr>
            <a:spLocks noGrp="1"/>
          </p:cNvSpPr>
          <p:nvPr>
            <p:ph type="subTitle" idx="1"/>
          </p:nvPr>
        </p:nvSpPr>
        <p:spPr>
          <a:xfrm>
            <a:off x="1524000" y="5355895"/>
            <a:ext cx="9144000" cy="1213945"/>
          </a:xfrm>
        </p:spPr>
        <p:txBody>
          <a:bodyPr/>
          <a:lstStyle/>
          <a:p>
            <a:r>
              <a:rPr lang="en-GB" dirty="0" smtClean="0">
                <a:solidFill>
                  <a:srgbClr val="0070C0"/>
                </a:solidFill>
              </a:rPr>
              <a:t>You</a:t>
            </a:r>
            <a:r>
              <a:rPr lang="en-GB" dirty="0" smtClean="0">
                <a:solidFill>
                  <a:srgbClr val="0070C0"/>
                </a:solidFill>
              </a:rPr>
              <a:t>’re </a:t>
            </a:r>
            <a:r>
              <a:rPr lang="en-GB" dirty="0" smtClean="0">
                <a:solidFill>
                  <a:srgbClr val="0070C0"/>
                </a:solidFill>
              </a:rPr>
              <a:t>going to look at one example of something that was going on during America in the twenties which contributed to the feeling of despair among many living in rural, less affluent areas.</a:t>
            </a:r>
            <a:endParaRPr lang="en-GB" dirty="0">
              <a:solidFill>
                <a:srgbClr val="0070C0"/>
              </a:solidFill>
            </a:endParaRPr>
          </a:p>
        </p:txBody>
      </p:sp>
      <p:pic>
        <p:nvPicPr>
          <p:cNvPr id="4" name="Picture 3"/>
          <p:cNvPicPr>
            <a:picLocks noChangeAspect="1"/>
          </p:cNvPicPr>
          <p:nvPr/>
        </p:nvPicPr>
        <p:blipFill>
          <a:blip r:embed="rId2"/>
          <a:stretch>
            <a:fillRect/>
          </a:stretch>
        </p:blipFill>
        <p:spPr>
          <a:xfrm>
            <a:off x="2905690" y="132522"/>
            <a:ext cx="6380620" cy="3875916"/>
          </a:xfrm>
          <a:prstGeom prst="rect">
            <a:avLst/>
          </a:prstGeom>
        </p:spPr>
      </p:pic>
    </p:spTree>
    <p:extLst>
      <p:ext uri="{BB962C8B-B14F-4D97-AF65-F5344CB8AC3E}">
        <p14:creationId xmlns:p14="http://schemas.microsoft.com/office/powerpoint/2010/main" val="360675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41890" y="-1108"/>
            <a:ext cx="12050110" cy="1421928"/>
          </a:xfrm>
          <a:prstGeom prst="rect">
            <a:avLst/>
          </a:prstGeom>
          <a:noFill/>
        </p:spPr>
        <p:txBody>
          <a:bodyPr wrap="square" rtlCol="0">
            <a:spAutoFit/>
          </a:bodyPr>
          <a:lstStyle/>
          <a:p>
            <a:r>
              <a:rPr lang="en-GB" sz="2400" dirty="0" smtClean="0">
                <a:solidFill>
                  <a:srgbClr val="00B050"/>
                </a:solidFill>
                <a:latin typeface="+mn-lt"/>
              </a:rPr>
              <a:t>Draw a table like the one below. Each box is linked to a picture on a following slide. You need to fill in the box with…</a:t>
            </a:r>
            <a:br>
              <a:rPr lang="en-GB" sz="2400" dirty="0" smtClean="0">
                <a:solidFill>
                  <a:srgbClr val="00B050"/>
                </a:solidFill>
                <a:latin typeface="+mn-lt"/>
              </a:rPr>
            </a:br>
            <a:r>
              <a:rPr lang="en-GB" sz="2400" dirty="0" smtClean="0">
                <a:solidFill>
                  <a:srgbClr val="00B050"/>
                </a:solidFill>
                <a:latin typeface="+mn-lt"/>
              </a:rPr>
              <a:t>What </a:t>
            </a:r>
            <a:r>
              <a:rPr lang="en-GB" sz="2400" dirty="0" smtClean="0">
                <a:solidFill>
                  <a:srgbClr val="00B050"/>
                </a:solidFill>
                <a:latin typeface="+mn-lt"/>
              </a:rPr>
              <a:t>do you think is going on in the following images? </a:t>
            </a:r>
          </a:p>
          <a:p>
            <a:r>
              <a:rPr lang="en-GB" sz="2400" dirty="0" smtClean="0">
                <a:solidFill>
                  <a:srgbClr val="00B050"/>
                </a:solidFill>
                <a:latin typeface="+mn-lt"/>
              </a:rPr>
              <a:t>What words/ phrases come to mind?</a:t>
            </a:r>
            <a:endParaRPr lang="en-GB" sz="2400" dirty="0">
              <a:solidFill>
                <a:srgbClr val="00B050"/>
              </a:solidFill>
              <a:latin typeface="+mn-lt"/>
            </a:endParaRPr>
          </a:p>
        </p:txBody>
      </p:sp>
      <p:graphicFrame>
        <p:nvGraphicFramePr>
          <p:cNvPr id="7" name="Content Placeholder 6"/>
          <p:cNvGraphicFramePr>
            <a:graphicFrameLocks noGrp="1"/>
          </p:cNvGraphicFramePr>
          <p:nvPr>
            <p:ph idx="1"/>
            <p:extLst/>
          </p:nvPr>
        </p:nvGraphicFramePr>
        <p:xfrm>
          <a:off x="727841" y="1337936"/>
          <a:ext cx="10515600" cy="4480582"/>
        </p:xfrm>
        <a:graphic>
          <a:graphicData uri="http://schemas.openxmlformats.org/drawingml/2006/table">
            <a:tbl>
              <a:tblPr firstRow="1" bandRow="1">
                <a:tableStyleId>{5C22544A-7EE6-4342-B048-85BDC9FD1C3A}</a:tableStyleId>
              </a:tblPr>
              <a:tblGrid>
                <a:gridCol w="5257800"/>
                <a:gridCol w="5257800"/>
              </a:tblGrid>
              <a:tr h="2240291">
                <a:tc>
                  <a:txBody>
                    <a:bodyPr/>
                    <a:lstStyle/>
                    <a:p>
                      <a:r>
                        <a:rPr lang="en-GB" sz="2800" b="1" u="sng" dirty="0" smtClean="0">
                          <a:solidFill>
                            <a:srgbClr val="002060"/>
                          </a:solidFill>
                          <a:latin typeface="Bahnschrift SemiBold" panose="020B0502040204020203" pitchFamily="34" charset="0"/>
                        </a:rPr>
                        <a:t>Picture 1:</a:t>
                      </a:r>
                    </a:p>
                    <a:p>
                      <a:endParaRPr lang="en-GB" sz="2800" b="1" u="sng" dirty="0" smtClean="0">
                        <a:solidFill>
                          <a:srgbClr val="002060"/>
                        </a:solidFill>
                        <a:latin typeface="Bahnschrift SemiBold" panose="020B0502040204020203" pitchFamily="34" charset="0"/>
                      </a:endParaRPr>
                    </a:p>
                    <a:p>
                      <a:endParaRPr lang="en-GB" sz="2800" b="1" u="sng" dirty="0" smtClean="0">
                        <a:solidFill>
                          <a:srgbClr val="002060"/>
                        </a:solidFill>
                        <a:latin typeface="Bahnschrift SemiBold" panose="020B0502040204020203" pitchFamily="34" charset="0"/>
                      </a:endParaRPr>
                    </a:p>
                    <a:p>
                      <a:endParaRPr lang="en-GB" sz="2800" b="1" u="sng" dirty="0" smtClean="0">
                        <a:solidFill>
                          <a:srgbClr val="002060"/>
                        </a:solidFill>
                        <a:latin typeface="Bahnschrift SemiBold" panose="020B0502040204020203" pitchFamily="34" charset="0"/>
                      </a:endParaRPr>
                    </a:p>
                    <a:p>
                      <a:endParaRPr lang="en-GB" sz="2800" b="1" u="sng" dirty="0">
                        <a:solidFill>
                          <a:srgbClr val="002060"/>
                        </a:solidFill>
                        <a:latin typeface="Bahnschrift SemiBol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2800" b="1" u="sng" dirty="0" smtClean="0">
                          <a:solidFill>
                            <a:srgbClr val="002060"/>
                          </a:solidFill>
                          <a:latin typeface="Bahnschrift SemiBold" panose="020B0502040204020203" pitchFamily="34" charset="0"/>
                        </a:rPr>
                        <a:t>Picture 2:</a:t>
                      </a:r>
                      <a:endParaRPr lang="en-GB" sz="2800" b="1" u="sng" dirty="0">
                        <a:solidFill>
                          <a:srgbClr val="002060"/>
                        </a:solidFill>
                        <a:latin typeface="Bahnschrift SemiBol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240291">
                <a:tc>
                  <a:txBody>
                    <a:bodyPr/>
                    <a:lstStyle/>
                    <a:p>
                      <a:r>
                        <a:rPr lang="en-GB" sz="2800" b="1" u="sng" dirty="0" smtClean="0">
                          <a:solidFill>
                            <a:srgbClr val="002060"/>
                          </a:solidFill>
                          <a:latin typeface="Bahnschrift SemiBold" panose="020B0502040204020203" pitchFamily="34" charset="0"/>
                        </a:rPr>
                        <a:t>Picture 3:</a:t>
                      </a:r>
                    </a:p>
                    <a:p>
                      <a:endParaRPr lang="en-GB" sz="2800" b="1" u="sng" dirty="0" smtClean="0">
                        <a:solidFill>
                          <a:srgbClr val="002060"/>
                        </a:solidFill>
                        <a:latin typeface="Bahnschrift SemiBold" panose="020B0502040204020203" pitchFamily="34" charset="0"/>
                      </a:endParaRPr>
                    </a:p>
                    <a:p>
                      <a:endParaRPr lang="en-GB" sz="2800" b="1" u="sng" dirty="0" smtClean="0">
                        <a:solidFill>
                          <a:srgbClr val="002060"/>
                        </a:solidFill>
                        <a:latin typeface="Bahnschrift SemiBold" panose="020B0502040204020203" pitchFamily="34" charset="0"/>
                      </a:endParaRPr>
                    </a:p>
                    <a:p>
                      <a:endParaRPr lang="en-GB" sz="2800" b="1" u="sng" dirty="0" smtClean="0">
                        <a:solidFill>
                          <a:srgbClr val="002060"/>
                        </a:solidFill>
                        <a:latin typeface="Bahnschrift SemiBold" panose="020B0502040204020203" pitchFamily="34" charset="0"/>
                      </a:endParaRPr>
                    </a:p>
                    <a:p>
                      <a:endParaRPr lang="en-GB" sz="2800" b="1" u="sng" dirty="0">
                        <a:solidFill>
                          <a:srgbClr val="002060"/>
                        </a:solidFill>
                        <a:latin typeface="Bahnschrift SemiBol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2800" b="1" u="sng" dirty="0" smtClean="0">
                          <a:solidFill>
                            <a:srgbClr val="002060"/>
                          </a:solidFill>
                          <a:latin typeface="Bahnschrift SemiBold" panose="020B0502040204020203" pitchFamily="34" charset="0"/>
                        </a:rPr>
                        <a:t>Picture 4:</a:t>
                      </a:r>
                      <a:endParaRPr lang="en-GB" sz="2800" b="1" u="sng" dirty="0">
                        <a:solidFill>
                          <a:srgbClr val="002060"/>
                        </a:solidFill>
                        <a:latin typeface="Bahnschrift SemiBol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5" name="TextBox 4"/>
          <p:cNvSpPr txBox="1"/>
          <p:nvPr/>
        </p:nvSpPr>
        <p:spPr>
          <a:xfrm>
            <a:off x="1610710" y="5957233"/>
            <a:ext cx="8749862" cy="830997"/>
          </a:xfrm>
          <a:prstGeom prst="rect">
            <a:avLst/>
          </a:prstGeom>
          <a:solidFill>
            <a:schemeClr val="bg1"/>
          </a:solidFill>
          <a:ln>
            <a:solidFill>
              <a:srgbClr val="C00000"/>
            </a:solidFill>
          </a:ln>
        </p:spPr>
        <p:txBody>
          <a:bodyPr wrap="square" rtlCol="0">
            <a:spAutoFit/>
          </a:bodyPr>
          <a:lstStyle/>
          <a:p>
            <a:r>
              <a:rPr lang="en-GB" sz="2400" b="1" u="sng" dirty="0" smtClean="0">
                <a:solidFill>
                  <a:srgbClr val="C00000"/>
                </a:solidFill>
                <a:latin typeface="Bahnschrift SemiBold" panose="020B0502040204020203" pitchFamily="34" charset="0"/>
              </a:rPr>
              <a:t>Stretch yourself: </a:t>
            </a:r>
            <a:r>
              <a:rPr lang="en-GB" sz="2400" dirty="0" smtClean="0">
                <a:solidFill>
                  <a:srgbClr val="C00000"/>
                </a:solidFill>
              </a:rPr>
              <a:t>Can you also add to your table sophisticated descriptive words for each picture</a:t>
            </a:r>
            <a:endParaRPr lang="en-GB" sz="2400" dirty="0">
              <a:solidFill>
                <a:srgbClr val="C00000"/>
              </a:solidFill>
            </a:endParaRPr>
          </a:p>
        </p:txBody>
      </p:sp>
      <p:pic>
        <p:nvPicPr>
          <p:cNvPr id="8" name="Picture 7"/>
          <p:cNvPicPr>
            <a:picLocks noChangeAspect="1"/>
          </p:cNvPicPr>
          <p:nvPr/>
        </p:nvPicPr>
        <p:blipFill rotWithShape="1">
          <a:blip r:embed="rId2"/>
          <a:srcRect l="25842" t="18279" r="28136" b="19140"/>
          <a:stretch/>
        </p:blipFill>
        <p:spPr>
          <a:xfrm>
            <a:off x="870975" y="5852098"/>
            <a:ext cx="739735" cy="1005902"/>
          </a:xfrm>
          <a:prstGeom prst="rect">
            <a:avLst/>
          </a:prstGeom>
          <a:ln>
            <a:solidFill>
              <a:srgbClr val="C00000"/>
            </a:solidFill>
          </a:ln>
        </p:spPr>
      </p:pic>
    </p:spTree>
    <p:extLst>
      <p:ext uri="{BB962C8B-B14F-4D97-AF65-F5344CB8AC3E}">
        <p14:creationId xmlns:p14="http://schemas.microsoft.com/office/powerpoint/2010/main" val="3814726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563" y="0"/>
            <a:ext cx="11287481" cy="6858000"/>
          </a:xfrm>
          <a:prstGeom prst="rect">
            <a:avLst/>
          </a:prstGeom>
        </p:spPr>
      </p:pic>
    </p:spTree>
    <p:extLst>
      <p:ext uri="{BB962C8B-B14F-4D97-AF65-F5344CB8AC3E}">
        <p14:creationId xmlns:p14="http://schemas.microsoft.com/office/powerpoint/2010/main" val="2647255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324" y="315309"/>
            <a:ext cx="10963341" cy="5990897"/>
          </a:xfrm>
          <a:prstGeom prst="rect">
            <a:avLst/>
          </a:prstGeom>
        </p:spPr>
      </p:pic>
    </p:spTree>
    <p:extLst>
      <p:ext uri="{BB962C8B-B14F-4D97-AF65-F5344CB8AC3E}">
        <p14:creationId xmlns:p14="http://schemas.microsoft.com/office/powerpoint/2010/main" val="1638752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3005" y="0"/>
            <a:ext cx="10287000" cy="6858000"/>
          </a:xfrm>
          <a:prstGeom prst="rect">
            <a:avLst/>
          </a:prstGeom>
        </p:spPr>
      </p:pic>
    </p:spTree>
    <p:extLst>
      <p:ext uri="{BB962C8B-B14F-4D97-AF65-F5344CB8AC3E}">
        <p14:creationId xmlns:p14="http://schemas.microsoft.com/office/powerpoint/2010/main" val="2268416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Bahnschrift SemiBold</vt:lpstr>
      <vt:lpstr>Britannic Bold</vt:lpstr>
      <vt:lpstr>Broadway</vt:lpstr>
      <vt:lpstr>Calibri</vt:lpstr>
      <vt:lpstr>Calibri Light</vt:lpstr>
      <vt:lpstr>Wingdings</vt:lpstr>
      <vt:lpstr>Office Theme</vt:lpstr>
      <vt:lpstr>Hope and Despair</vt:lpstr>
      <vt:lpstr>Warm up task</vt:lpstr>
      <vt:lpstr> Context: The Roaring Twenties in America</vt:lpstr>
      <vt:lpstr>Quick task: Connotations of ‘roar’</vt:lpstr>
      <vt:lpstr>The Dustbowl</vt:lpstr>
      <vt:lpstr>Draw a table like the one below. Each box is linked to a picture on a following slide. You need to fill in the box with… What do you think is going on in the following images?  What words/ phrases come to mind?</vt:lpstr>
      <vt:lpstr>PowerPoint Presentation</vt:lpstr>
      <vt:lpstr>PowerPoint Presentation</vt:lpstr>
      <vt:lpstr>PowerPoint Presentation</vt:lpstr>
      <vt:lpstr>PowerPoint Presentation</vt:lpstr>
      <vt:lpstr>Summarise the information below in one paragraph or no more than 5 bullet points</vt:lpstr>
      <vt:lpstr>PowerPoint Presentation</vt:lpstr>
      <vt:lpstr>Peer assess and Purple Pen (the 3 p’s!)</vt:lpstr>
      <vt:lpstr>Meanwhile in the city…</vt:lpstr>
      <vt:lpstr>The Great Depression</vt:lpstr>
      <vt:lpstr>PowerPoint Presentation</vt:lpstr>
      <vt:lpstr>So where was the hope…?</vt:lpstr>
      <vt:lpstr>PowerPoint Presentation</vt:lpstr>
      <vt:lpstr>What are dreams? Is it good or bad to have dreams? Is there anything that we as a society all dream of?</vt:lpstr>
      <vt:lpstr>PowerPoint Presentation</vt:lpstr>
      <vt:lpstr>What was the American Dream?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and Despair</dc:title>
  <dc:creator>Jacqueline de Carles</dc:creator>
  <cp:lastModifiedBy>Jacqueline de Carles</cp:lastModifiedBy>
  <cp:revision>1</cp:revision>
  <dcterms:created xsi:type="dcterms:W3CDTF">2020-09-08T07:12:18Z</dcterms:created>
  <dcterms:modified xsi:type="dcterms:W3CDTF">2020-09-08T07:12:54Z</dcterms:modified>
</cp:coreProperties>
</file>