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70" r:id="rId11"/>
    <p:sldId id="271"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A02055D-017E-4493-B8A2-CF4724FC76AF}" type="datetimeFigureOut">
              <a:rPr lang="en-GB" smtClean="0"/>
              <a:t>23/09/20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184414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2055D-017E-4493-B8A2-CF4724FC76AF}" type="datetimeFigureOut">
              <a:rPr lang="en-GB" smtClean="0"/>
              <a:t>23/09/20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26989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2055D-017E-4493-B8A2-CF4724FC76AF}" type="datetimeFigureOut">
              <a:rPr lang="en-GB" smtClean="0"/>
              <a:t>23/09/20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35932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02055D-017E-4493-B8A2-CF4724FC76AF}" type="datetimeFigureOut">
              <a:rPr lang="en-GB" smtClean="0"/>
              <a:t>23/09/20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25114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2055D-017E-4493-B8A2-CF4724FC76AF}" type="datetimeFigureOut">
              <a:rPr lang="en-GB" smtClean="0"/>
              <a:t>23/09/20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118094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A02055D-017E-4493-B8A2-CF4724FC76AF}" type="datetimeFigureOut">
              <a:rPr lang="en-GB" smtClean="0"/>
              <a:t>23/09/20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60183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02055D-017E-4493-B8A2-CF4724FC76AF}" type="datetimeFigureOut">
              <a:rPr lang="en-GB" smtClean="0"/>
              <a:t>23/09/20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36626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A02055D-017E-4493-B8A2-CF4724FC76AF}" type="datetimeFigureOut">
              <a:rPr lang="en-GB" smtClean="0"/>
              <a:t>23/09/20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277922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2055D-017E-4493-B8A2-CF4724FC76AF}" type="datetimeFigureOut">
              <a:rPr lang="en-GB" smtClean="0"/>
              <a:t>23/09/20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103317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2055D-017E-4493-B8A2-CF4724FC76AF}" type="datetimeFigureOut">
              <a:rPr lang="en-GB" smtClean="0"/>
              <a:t>23/09/20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218449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2055D-017E-4493-B8A2-CF4724FC76AF}" type="datetimeFigureOut">
              <a:rPr lang="en-GB" smtClean="0"/>
              <a:t>23/09/20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C4034C-11BA-43ED-A112-44B91B3D3F4E}" type="slidenum">
              <a:rPr lang="en-GB" smtClean="0"/>
              <a:t>‹#›</a:t>
            </a:fld>
            <a:endParaRPr lang="en-GB"/>
          </a:p>
        </p:txBody>
      </p:sp>
    </p:spTree>
    <p:extLst>
      <p:ext uri="{BB962C8B-B14F-4D97-AF65-F5344CB8AC3E}">
        <p14:creationId xmlns:p14="http://schemas.microsoft.com/office/powerpoint/2010/main" val="80660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2055D-017E-4493-B8A2-CF4724FC76AF}" type="datetimeFigureOut">
              <a:rPr lang="en-GB" smtClean="0"/>
              <a:t>23/09/20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4034C-11BA-43ED-A112-44B91B3D3F4E}" type="slidenum">
              <a:rPr lang="en-GB" smtClean="0"/>
              <a:t>‹#›</a:t>
            </a:fld>
            <a:endParaRPr lang="en-GB"/>
          </a:p>
        </p:txBody>
      </p:sp>
    </p:spTree>
    <p:extLst>
      <p:ext uri="{BB962C8B-B14F-4D97-AF65-F5344CB8AC3E}">
        <p14:creationId xmlns:p14="http://schemas.microsoft.com/office/powerpoint/2010/main" val="153811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345" y="854348"/>
            <a:ext cx="9144000" cy="4742409"/>
          </a:xfrm>
          <a:solidFill>
            <a:schemeClr val="bg1"/>
          </a:solidFill>
          <a:ln>
            <a:solidFill>
              <a:srgbClr val="00B050"/>
            </a:solidFill>
          </a:ln>
        </p:spPr>
        <p:txBody>
          <a:bodyPr>
            <a:normAutofit fontScale="90000"/>
          </a:bodyPr>
          <a:lstStyle/>
          <a:p>
            <a:r>
              <a:rPr lang="en-GB" b="1" u="sng" dirty="0" smtClean="0">
                <a:solidFill>
                  <a:srgbClr val="00B050"/>
                </a:solidFill>
              </a:rPr>
              <a:t>Please note:</a:t>
            </a:r>
            <a:r>
              <a:rPr lang="en-GB" dirty="0" smtClean="0"/>
              <a:t/>
            </a:r>
            <a:br>
              <a:rPr lang="en-GB" dirty="0" smtClean="0"/>
            </a:br>
            <a:r>
              <a:rPr lang="en-GB" dirty="0" smtClean="0">
                <a:solidFill>
                  <a:srgbClr val="C00000"/>
                </a:solidFill>
              </a:rPr>
              <a:t>You do not need to print off this PowerPoint. It is designed to take you through your work step by step and some slide may just be for information.</a:t>
            </a:r>
            <a:endParaRPr lang="en-GB" dirty="0">
              <a:solidFill>
                <a:srgbClr val="C00000"/>
              </a:solidFill>
            </a:endParaRPr>
          </a:p>
        </p:txBody>
      </p:sp>
    </p:spTree>
    <p:extLst>
      <p:ext uri="{BB962C8B-B14F-4D97-AF65-F5344CB8AC3E}">
        <p14:creationId xmlns:p14="http://schemas.microsoft.com/office/powerpoint/2010/main" val="303784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40200" cy="1325563"/>
          </a:xfrm>
        </p:spPr>
        <p:txBody>
          <a:bodyPr/>
          <a:lstStyle/>
          <a:p>
            <a:r>
              <a:rPr lang="en-GB" dirty="0" smtClean="0">
                <a:solidFill>
                  <a:srgbClr val="002060"/>
                </a:solidFill>
                <a:latin typeface="Bahnschrift SemiBold" panose="020B0502040204020203" pitchFamily="34" charset="0"/>
              </a:rPr>
              <a:t>Image task #2</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190500" y="1431924"/>
            <a:ext cx="6273800" cy="5146675"/>
          </a:xfrm>
        </p:spPr>
        <p:txBody>
          <a:bodyPr>
            <a:normAutofit lnSpcReduction="10000"/>
          </a:bodyPr>
          <a:lstStyle/>
          <a:p>
            <a:r>
              <a:rPr lang="en-GB" dirty="0" smtClean="0">
                <a:solidFill>
                  <a:srgbClr val="0070C0"/>
                </a:solidFill>
              </a:rPr>
              <a:t>Your next challenge is to look into some real life war photography.</a:t>
            </a:r>
          </a:p>
          <a:p>
            <a:r>
              <a:rPr lang="en-GB" dirty="0" smtClean="0">
                <a:solidFill>
                  <a:srgbClr val="0070C0"/>
                </a:solidFill>
              </a:rPr>
              <a:t>You can type ‘war photography’ into a search station and read through any linked articles and look in the image section.</a:t>
            </a:r>
          </a:p>
          <a:p>
            <a:r>
              <a:rPr lang="en-GB" dirty="0" smtClean="0">
                <a:solidFill>
                  <a:srgbClr val="0070C0"/>
                </a:solidFill>
              </a:rPr>
              <a:t>You then need to choose between 3 and 5 pictures which you personally think are particularly powerful images. </a:t>
            </a:r>
          </a:p>
          <a:p>
            <a:r>
              <a:rPr lang="en-GB" dirty="0" smtClean="0">
                <a:solidFill>
                  <a:srgbClr val="0070C0"/>
                </a:solidFill>
              </a:rPr>
              <a:t>Describe the photo briefly or copy into a Word document and then explain why it is such a powerful image and how you think it would make people feel</a:t>
            </a:r>
            <a:endParaRPr lang="en-GB" dirty="0">
              <a:solidFill>
                <a:srgbClr val="0070C0"/>
              </a:solidFill>
            </a:endParaRPr>
          </a:p>
        </p:txBody>
      </p:sp>
      <p:pic>
        <p:nvPicPr>
          <p:cNvPr id="4" name="Picture 3"/>
          <p:cNvPicPr>
            <a:picLocks noChangeAspect="1"/>
          </p:cNvPicPr>
          <p:nvPr/>
        </p:nvPicPr>
        <p:blipFill rotWithShape="1">
          <a:blip r:embed="rId2"/>
          <a:srcRect l="11925" t="7222" r="35334" b="19445"/>
          <a:stretch/>
        </p:blipFill>
        <p:spPr>
          <a:xfrm>
            <a:off x="6464300" y="0"/>
            <a:ext cx="4521200" cy="5029200"/>
          </a:xfrm>
          <a:prstGeom prst="rect">
            <a:avLst/>
          </a:prstGeom>
          <a:ln>
            <a:solidFill>
              <a:srgbClr val="0070C0"/>
            </a:solidFill>
          </a:ln>
        </p:spPr>
      </p:pic>
      <p:pic>
        <p:nvPicPr>
          <p:cNvPr id="5" name="Picture 4"/>
          <p:cNvPicPr>
            <a:picLocks noChangeAspect="1"/>
          </p:cNvPicPr>
          <p:nvPr/>
        </p:nvPicPr>
        <p:blipFill rotWithShape="1">
          <a:blip r:embed="rId3"/>
          <a:srcRect t="7948" r="53852" b="36784"/>
          <a:stretch/>
        </p:blipFill>
        <p:spPr>
          <a:xfrm>
            <a:off x="8235950" y="3060700"/>
            <a:ext cx="3956050" cy="3797300"/>
          </a:xfrm>
          <a:prstGeom prst="rect">
            <a:avLst/>
          </a:prstGeom>
          <a:ln>
            <a:solidFill>
              <a:srgbClr val="0070C0"/>
            </a:solidFill>
          </a:ln>
        </p:spPr>
      </p:pic>
    </p:spTree>
    <p:extLst>
      <p:ext uri="{BB962C8B-B14F-4D97-AF65-F5344CB8AC3E}">
        <p14:creationId xmlns:p14="http://schemas.microsoft.com/office/powerpoint/2010/main" val="176675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Bahnschrift SemiBold" panose="020B0502040204020203" pitchFamily="34" charset="0"/>
              </a:rPr>
              <a:t>Optional f</a:t>
            </a:r>
            <a:r>
              <a:rPr lang="en-GB" dirty="0" smtClean="0">
                <a:solidFill>
                  <a:srgbClr val="002060"/>
                </a:solidFill>
                <a:latin typeface="Bahnschrift SemiBold" panose="020B0502040204020203" pitchFamily="34" charset="0"/>
              </a:rPr>
              <a:t>urther </a:t>
            </a:r>
            <a:r>
              <a:rPr lang="en-GB" dirty="0" smtClean="0">
                <a:solidFill>
                  <a:srgbClr val="002060"/>
                </a:solidFill>
                <a:latin typeface="Bahnschrift SemiBold" panose="020B0502040204020203" pitchFamily="34" charset="0"/>
              </a:rPr>
              <a:t>research</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825625"/>
            <a:ext cx="5972503" cy="4351338"/>
          </a:xfrm>
        </p:spPr>
        <p:txBody>
          <a:bodyPr/>
          <a:lstStyle/>
          <a:p>
            <a:pPr>
              <a:buFont typeface="Wingdings" panose="05000000000000000000" pitchFamily="2" charset="2"/>
              <a:buChar char="Ø"/>
            </a:pPr>
            <a:r>
              <a:rPr lang="en-GB" dirty="0" smtClean="0">
                <a:solidFill>
                  <a:srgbClr val="0070C0"/>
                </a:solidFill>
              </a:rPr>
              <a:t>The poet also mentions ‘Beirut’ and ‘Phnom </a:t>
            </a:r>
            <a:r>
              <a:rPr lang="en-GB" dirty="0">
                <a:solidFill>
                  <a:srgbClr val="0070C0"/>
                </a:solidFill>
              </a:rPr>
              <a:t>P</a:t>
            </a:r>
            <a:r>
              <a:rPr lang="en-GB" dirty="0" smtClean="0">
                <a:solidFill>
                  <a:srgbClr val="0070C0"/>
                </a:solidFill>
              </a:rPr>
              <a:t>enh</a:t>
            </a:r>
            <a:r>
              <a:rPr lang="en-GB" dirty="0" smtClean="0">
                <a:solidFill>
                  <a:srgbClr val="0070C0"/>
                </a:solidFill>
              </a:rPr>
              <a:t>’</a:t>
            </a:r>
          </a:p>
          <a:p>
            <a:pPr>
              <a:buFont typeface="Wingdings" panose="05000000000000000000" pitchFamily="2" charset="2"/>
              <a:buChar char="Ø"/>
            </a:pPr>
            <a:r>
              <a:rPr lang="en-GB" dirty="0" smtClean="0">
                <a:solidFill>
                  <a:srgbClr val="0070C0"/>
                </a:solidFill>
              </a:rPr>
              <a:t>You may want to research the conflict which has taken place (or still is) in these places</a:t>
            </a:r>
            <a:endParaRPr lang="en-GB" dirty="0">
              <a:solidFill>
                <a:srgbClr val="0070C0"/>
              </a:solidFill>
            </a:endParaRPr>
          </a:p>
        </p:txBody>
      </p:sp>
      <p:pic>
        <p:nvPicPr>
          <p:cNvPr id="4" name="Picture 3"/>
          <p:cNvPicPr>
            <a:picLocks noChangeAspect="1"/>
          </p:cNvPicPr>
          <p:nvPr/>
        </p:nvPicPr>
        <p:blipFill>
          <a:blip r:embed="rId2"/>
          <a:stretch>
            <a:fillRect/>
          </a:stretch>
        </p:blipFill>
        <p:spPr>
          <a:xfrm>
            <a:off x="7394027" y="3846065"/>
            <a:ext cx="4570686" cy="2573127"/>
          </a:xfrm>
          <a:prstGeom prst="rect">
            <a:avLst/>
          </a:prstGeom>
        </p:spPr>
      </p:pic>
      <p:pic>
        <p:nvPicPr>
          <p:cNvPr id="5" name="Picture 4"/>
          <p:cNvPicPr>
            <a:picLocks noChangeAspect="1"/>
          </p:cNvPicPr>
          <p:nvPr/>
        </p:nvPicPr>
        <p:blipFill>
          <a:blip r:embed="rId3"/>
          <a:stretch>
            <a:fillRect/>
          </a:stretch>
        </p:blipFill>
        <p:spPr>
          <a:xfrm>
            <a:off x="7394027" y="1003554"/>
            <a:ext cx="4570686" cy="2511056"/>
          </a:xfrm>
          <a:prstGeom prst="rect">
            <a:avLst/>
          </a:prstGeom>
        </p:spPr>
      </p:pic>
    </p:spTree>
    <p:extLst>
      <p:ext uri="{BB962C8B-B14F-4D97-AF65-F5344CB8AC3E}">
        <p14:creationId xmlns:p14="http://schemas.microsoft.com/office/powerpoint/2010/main" val="95887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2" y="665162"/>
            <a:ext cx="9144000" cy="5305533"/>
          </a:xfrm>
        </p:spPr>
        <p:txBody>
          <a:bodyPr>
            <a:normAutofit fontScale="90000"/>
          </a:bodyPr>
          <a:lstStyle/>
          <a:p>
            <a:r>
              <a:rPr lang="en-GB" dirty="0" smtClean="0">
                <a:solidFill>
                  <a:srgbClr val="002060"/>
                </a:solidFill>
                <a:latin typeface="+mn-lt"/>
              </a:rPr>
              <a:t>The following slides provide you with some notes to make on your copy of the poem. </a:t>
            </a:r>
            <a:br>
              <a:rPr lang="en-GB" dirty="0" smtClean="0">
                <a:solidFill>
                  <a:srgbClr val="002060"/>
                </a:solidFill>
                <a:latin typeface="+mn-lt"/>
              </a:rPr>
            </a:br>
            <a:r>
              <a:rPr lang="en-GB" sz="4900" dirty="0" smtClean="0">
                <a:solidFill>
                  <a:srgbClr val="7030A0"/>
                </a:solidFill>
                <a:latin typeface="+mn-lt"/>
              </a:rPr>
              <a:t>If you don’t have access to a printer you can copy the poem into a Word document and make notes uses text boxes.</a:t>
            </a:r>
            <a:endParaRPr lang="en-GB" sz="4900" dirty="0">
              <a:solidFill>
                <a:srgbClr val="7030A0"/>
              </a:solidFill>
              <a:latin typeface="+mn-lt"/>
            </a:endParaRPr>
          </a:p>
        </p:txBody>
      </p:sp>
      <p:pic>
        <p:nvPicPr>
          <p:cNvPr id="4" name="Picture 3"/>
          <p:cNvPicPr>
            <a:picLocks noChangeAspect="1"/>
          </p:cNvPicPr>
          <p:nvPr/>
        </p:nvPicPr>
        <p:blipFill>
          <a:blip r:embed="rId2"/>
          <a:stretch>
            <a:fillRect/>
          </a:stretch>
        </p:blipFill>
        <p:spPr>
          <a:xfrm>
            <a:off x="9701212" y="4056171"/>
            <a:ext cx="1933575" cy="2371725"/>
          </a:xfrm>
          <a:prstGeom prst="rect">
            <a:avLst/>
          </a:prstGeom>
        </p:spPr>
      </p:pic>
    </p:spTree>
    <p:extLst>
      <p:ext uri="{BB962C8B-B14F-4D97-AF65-F5344CB8AC3E}">
        <p14:creationId xmlns:p14="http://schemas.microsoft.com/office/powerpoint/2010/main" val="154195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5" y="1872313"/>
            <a:ext cx="9343696" cy="4524315"/>
          </a:xfrm>
          <a:prstGeom prst="rect">
            <a:avLst/>
          </a:prstGeom>
        </p:spPr>
        <p:txBody>
          <a:bodyPr wrap="square">
            <a:spAutoFit/>
          </a:bodyPr>
          <a:lstStyle/>
          <a:p>
            <a:r>
              <a:rPr lang="en-GB" sz="3200" dirty="0" smtClean="0">
                <a:solidFill>
                  <a:srgbClr val="0070C0"/>
                </a:solidFill>
              </a:rPr>
              <a:t>In his dark room </a:t>
            </a:r>
            <a:r>
              <a:rPr lang="en-GB" sz="3200" dirty="0" smtClean="0">
                <a:solidFill>
                  <a:schemeClr val="accent2">
                    <a:lumMod val="75000"/>
                  </a:schemeClr>
                </a:solidFill>
              </a:rPr>
              <a:t>he</a:t>
            </a:r>
            <a:r>
              <a:rPr lang="en-GB" sz="3200" dirty="0" smtClean="0">
                <a:solidFill>
                  <a:srgbClr val="0070C0"/>
                </a:solidFill>
              </a:rPr>
              <a:t> is finally alone</a:t>
            </a:r>
          </a:p>
          <a:p>
            <a:r>
              <a:rPr lang="en-GB" sz="3200" dirty="0" smtClean="0">
                <a:solidFill>
                  <a:srgbClr val="0070C0"/>
                </a:solidFill>
              </a:rPr>
              <a:t>with </a:t>
            </a:r>
            <a:r>
              <a:rPr lang="en-GB" sz="3200" dirty="0" smtClean="0">
                <a:solidFill>
                  <a:schemeClr val="accent6">
                    <a:lumMod val="50000"/>
                  </a:schemeClr>
                </a:solidFill>
              </a:rPr>
              <a:t>spools of suffering set</a:t>
            </a:r>
            <a:r>
              <a:rPr lang="en-GB" sz="3200" dirty="0" smtClean="0">
                <a:solidFill>
                  <a:srgbClr val="0070C0"/>
                </a:solidFill>
              </a:rPr>
              <a:t> out in </a:t>
            </a:r>
            <a:r>
              <a:rPr lang="en-GB" sz="3200" dirty="0" smtClean="0">
                <a:solidFill>
                  <a:srgbClr val="7030A0"/>
                </a:solidFill>
              </a:rPr>
              <a:t>ordered rows</a:t>
            </a:r>
            <a:r>
              <a:rPr lang="en-GB" sz="3200" dirty="0" smtClean="0">
                <a:solidFill>
                  <a:srgbClr val="0070C0"/>
                </a:solidFill>
              </a:rPr>
              <a:t>.</a:t>
            </a:r>
          </a:p>
          <a:p>
            <a:r>
              <a:rPr lang="en-GB" sz="3200" dirty="0" smtClean="0">
                <a:solidFill>
                  <a:srgbClr val="0070C0"/>
                </a:solidFill>
              </a:rPr>
              <a:t>The only light is </a:t>
            </a:r>
            <a:r>
              <a:rPr lang="en-GB" sz="3200" dirty="0" smtClean="0">
                <a:solidFill>
                  <a:srgbClr val="C00000"/>
                </a:solidFill>
              </a:rPr>
              <a:t>red</a:t>
            </a:r>
            <a:r>
              <a:rPr lang="en-GB" sz="3200" dirty="0" smtClean="0">
                <a:solidFill>
                  <a:srgbClr val="0070C0"/>
                </a:solidFill>
              </a:rPr>
              <a:t> and </a:t>
            </a:r>
            <a:r>
              <a:rPr lang="en-GB" sz="3200" dirty="0" smtClean="0">
                <a:solidFill>
                  <a:srgbClr val="002060"/>
                </a:solidFill>
              </a:rPr>
              <a:t>softly glows</a:t>
            </a:r>
            <a:r>
              <a:rPr lang="en-GB" sz="3200" dirty="0" smtClean="0">
                <a:solidFill>
                  <a:srgbClr val="0070C0"/>
                </a:solidFill>
              </a:rPr>
              <a:t>,</a:t>
            </a:r>
          </a:p>
          <a:p>
            <a:r>
              <a:rPr lang="en-GB" sz="3200" dirty="0" smtClean="0">
                <a:solidFill>
                  <a:srgbClr val="0070C0"/>
                </a:solidFill>
              </a:rPr>
              <a:t>as though this were </a:t>
            </a:r>
            <a:r>
              <a:rPr lang="en-GB" sz="3200" dirty="0" smtClean="0">
                <a:solidFill>
                  <a:srgbClr val="FF0066"/>
                </a:solidFill>
              </a:rPr>
              <a:t>a church and he</a:t>
            </a:r>
          </a:p>
          <a:p>
            <a:r>
              <a:rPr lang="en-GB" sz="3200" dirty="0" smtClean="0">
                <a:solidFill>
                  <a:srgbClr val="FF0066"/>
                </a:solidFill>
              </a:rPr>
              <a:t>a priest preparing to intone a Mass.</a:t>
            </a:r>
          </a:p>
          <a:p>
            <a:r>
              <a:rPr lang="en-GB" sz="3200" dirty="0" smtClean="0">
                <a:solidFill>
                  <a:schemeClr val="accent4">
                    <a:lumMod val="50000"/>
                  </a:schemeClr>
                </a:solidFill>
              </a:rPr>
              <a:t>Belfast. Beirut. Phnom Penh</a:t>
            </a:r>
            <a:r>
              <a:rPr lang="en-GB" sz="3200" dirty="0" smtClean="0">
                <a:solidFill>
                  <a:srgbClr val="0070C0"/>
                </a:solidFill>
              </a:rPr>
              <a:t>. </a:t>
            </a:r>
            <a:r>
              <a:rPr lang="en-GB" sz="3200" dirty="0" smtClean="0">
                <a:solidFill>
                  <a:schemeClr val="accent3">
                    <a:lumMod val="50000"/>
                  </a:schemeClr>
                </a:solidFill>
              </a:rPr>
              <a:t>All flesh is grass.</a:t>
            </a:r>
          </a:p>
          <a:p>
            <a:endParaRPr lang="en-GB" sz="2400" dirty="0">
              <a:solidFill>
                <a:srgbClr val="0070C0"/>
              </a:solidFill>
            </a:endParaRPr>
          </a:p>
          <a:p>
            <a:endParaRPr lang="en-GB" sz="2400" dirty="0" smtClean="0">
              <a:solidFill>
                <a:srgbClr val="0070C0"/>
              </a:solidFill>
            </a:endParaRPr>
          </a:p>
          <a:p>
            <a:endParaRPr lang="en-GB" sz="2400" dirty="0" smtClean="0">
              <a:solidFill>
                <a:srgbClr val="0070C0"/>
              </a:solidFill>
            </a:endParaRPr>
          </a:p>
          <a:p>
            <a:endParaRPr lang="en-GB" sz="2400" dirty="0" smtClean="0">
              <a:solidFill>
                <a:srgbClr val="0070C0"/>
              </a:solidFill>
            </a:endParaRPr>
          </a:p>
        </p:txBody>
      </p:sp>
      <p:sp>
        <p:nvSpPr>
          <p:cNvPr id="3" name="TextBox 2"/>
          <p:cNvSpPr txBox="1"/>
          <p:nvPr/>
        </p:nvSpPr>
        <p:spPr>
          <a:xfrm>
            <a:off x="157654" y="111683"/>
            <a:ext cx="4335517" cy="461665"/>
          </a:xfrm>
          <a:prstGeom prst="rect">
            <a:avLst/>
          </a:prstGeom>
          <a:solidFill>
            <a:schemeClr val="bg1"/>
          </a:solidFill>
          <a:ln>
            <a:solidFill>
              <a:schemeClr val="accent2">
                <a:lumMod val="75000"/>
              </a:schemeClr>
            </a:solidFill>
          </a:ln>
        </p:spPr>
        <p:txBody>
          <a:bodyPr wrap="square" rtlCol="0">
            <a:spAutoFit/>
          </a:bodyPr>
          <a:lstStyle/>
          <a:p>
            <a:r>
              <a:rPr lang="en-GB" sz="2400" dirty="0" smtClean="0">
                <a:solidFill>
                  <a:schemeClr val="accent2">
                    <a:lumMod val="75000"/>
                  </a:schemeClr>
                </a:solidFill>
              </a:rPr>
              <a:t>‘he’ = third person narrative</a:t>
            </a:r>
            <a:endParaRPr lang="en-GB" sz="2400" dirty="0">
              <a:solidFill>
                <a:schemeClr val="accent2">
                  <a:lumMod val="75000"/>
                </a:schemeClr>
              </a:solidFill>
            </a:endParaRPr>
          </a:p>
        </p:txBody>
      </p:sp>
      <p:sp>
        <p:nvSpPr>
          <p:cNvPr id="4" name="TextBox 3"/>
          <p:cNvSpPr txBox="1"/>
          <p:nvPr/>
        </p:nvSpPr>
        <p:spPr>
          <a:xfrm>
            <a:off x="362608" y="826087"/>
            <a:ext cx="4351285" cy="830997"/>
          </a:xfrm>
          <a:prstGeom prst="rect">
            <a:avLst/>
          </a:prstGeom>
          <a:solidFill>
            <a:schemeClr val="bg1"/>
          </a:solidFill>
          <a:ln>
            <a:solidFill>
              <a:schemeClr val="accent6">
                <a:lumMod val="50000"/>
              </a:schemeClr>
            </a:solidFill>
          </a:ln>
        </p:spPr>
        <p:txBody>
          <a:bodyPr wrap="square" rtlCol="0">
            <a:spAutoFit/>
          </a:bodyPr>
          <a:lstStyle/>
          <a:p>
            <a:r>
              <a:rPr lang="en-GB" sz="2400" dirty="0" smtClean="0">
                <a:solidFill>
                  <a:schemeClr val="accent6">
                    <a:lumMod val="50000"/>
                  </a:schemeClr>
                </a:solidFill>
              </a:rPr>
              <a:t>Sibilance, soft sounds replicate a calm atmosphere</a:t>
            </a:r>
            <a:endParaRPr lang="en-GB" sz="2400" dirty="0">
              <a:solidFill>
                <a:schemeClr val="accent6">
                  <a:lumMod val="50000"/>
                </a:schemeClr>
              </a:solidFill>
            </a:endParaRPr>
          </a:p>
        </p:txBody>
      </p:sp>
      <p:sp>
        <p:nvSpPr>
          <p:cNvPr id="5" name="TextBox 4"/>
          <p:cNvSpPr txBox="1"/>
          <p:nvPr/>
        </p:nvSpPr>
        <p:spPr>
          <a:xfrm>
            <a:off x="5312982" y="157849"/>
            <a:ext cx="6574218" cy="461665"/>
          </a:xfrm>
          <a:prstGeom prst="rect">
            <a:avLst/>
          </a:prstGeom>
          <a:solidFill>
            <a:schemeClr val="bg1"/>
          </a:solidFill>
          <a:ln>
            <a:solidFill>
              <a:srgbClr val="7030A0"/>
            </a:solidFill>
          </a:ln>
        </p:spPr>
        <p:txBody>
          <a:bodyPr wrap="square" rtlCol="0">
            <a:spAutoFit/>
          </a:bodyPr>
          <a:lstStyle/>
          <a:p>
            <a:r>
              <a:rPr lang="en-GB" sz="2400" dirty="0" smtClean="0">
                <a:solidFill>
                  <a:srgbClr val="7030A0"/>
                </a:solidFill>
              </a:rPr>
              <a:t>Very militant – the army is having an effect on him</a:t>
            </a:r>
            <a:endParaRPr lang="en-GB" sz="2400" dirty="0">
              <a:solidFill>
                <a:srgbClr val="7030A0"/>
              </a:solidFill>
            </a:endParaRPr>
          </a:p>
        </p:txBody>
      </p:sp>
      <p:sp>
        <p:nvSpPr>
          <p:cNvPr id="6" name="TextBox 5"/>
          <p:cNvSpPr txBox="1"/>
          <p:nvPr/>
        </p:nvSpPr>
        <p:spPr>
          <a:xfrm>
            <a:off x="5875283" y="788046"/>
            <a:ext cx="6106510" cy="1200329"/>
          </a:xfrm>
          <a:prstGeom prst="rect">
            <a:avLst/>
          </a:prstGeom>
          <a:solidFill>
            <a:schemeClr val="bg1"/>
          </a:solidFill>
          <a:ln>
            <a:solidFill>
              <a:srgbClr val="C00000"/>
            </a:solidFill>
          </a:ln>
        </p:spPr>
        <p:txBody>
          <a:bodyPr wrap="square" rtlCol="0">
            <a:spAutoFit/>
          </a:bodyPr>
          <a:lstStyle/>
          <a:p>
            <a:r>
              <a:rPr lang="en-GB" sz="2400" dirty="0" smtClean="0">
                <a:solidFill>
                  <a:srgbClr val="C00000"/>
                </a:solidFill>
              </a:rPr>
              <a:t>Connotations of red = blood, hell. He is bathed in a red light, he may feel like he is bathed in blood or is stuck in hell</a:t>
            </a:r>
            <a:endParaRPr lang="en-GB" sz="2400" dirty="0">
              <a:solidFill>
                <a:srgbClr val="C00000"/>
              </a:solidFill>
            </a:endParaRPr>
          </a:p>
        </p:txBody>
      </p:sp>
      <p:sp>
        <p:nvSpPr>
          <p:cNvPr id="7" name="TextBox 6"/>
          <p:cNvSpPr txBox="1"/>
          <p:nvPr/>
        </p:nvSpPr>
        <p:spPr>
          <a:xfrm>
            <a:off x="8279525" y="2292257"/>
            <a:ext cx="3436882" cy="830997"/>
          </a:xfrm>
          <a:prstGeom prst="rect">
            <a:avLst/>
          </a:prstGeom>
          <a:solidFill>
            <a:schemeClr val="bg1"/>
          </a:solidFill>
          <a:ln>
            <a:solidFill>
              <a:srgbClr val="002060"/>
            </a:solidFill>
          </a:ln>
        </p:spPr>
        <p:txBody>
          <a:bodyPr wrap="square" rtlCol="0">
            <a:spAutoFit/>
          </a:bodyPr>
          <a:lstStyle/>
          <a:p>
            <a:r>
              <a:rPr lang="en-GB" sz="2400" dirty="0" smtClean="0">
                <a:solidFill>
                  <a:srgbClr val="002060"/>
                </a:solidFill>
              </a:rPr>
              <a:t>Juxtaposes the suffering and brutality of war</a:t>
            </a:r>
            <a:endParaRPr lang="en-GB" sz="2400" dirty="0">
              <a:solidFill>
                <a:srgbClr val="002060"/>
              </a:solidFill>
            </a:endParaRPr>
          </a:p>
        </p:txBody>
      </p:sp>
      <p:sp>
        <p:nvSpPr>
          <p:cNvPr id="8" name="TextBox 7"/>
          <p:cNvSpPr txBox="1"/>
          <p:nvPr/>
        </p:nvSpPr>
        <p:spPr>
          <a:xfrm>
            <a:off x="7977352" y="3357238"/>
            <a:ext cx="4041228" cy="1569660"/>
          </a:xfrm>
          <a:prstGeom prst="rect">
            <a:avLst/>
          </a:prstGeom>
          <a:solidFill>
            <a:schemeClr val="bg1"/>
          </a:solidFill>
          <a:ln>
            <a:solidFill>
              <a:srgbClr val="FF0066"/>
            </a:solidFill>
          </a:ln>
        </p:spPr>
        <p:txBody>
          <a:bodyPr wrap="square" rtlCol="0">
            <a:spAutoFit/>
          </a:bodyPr>
          <a:lstStyle/>
          <a:p>
            <a:r>
              <a:rPr lang="en-GB" sz="2400" dirty="0" smtClean="0">
                <a:solidFill>
                  <a:srgbClr val="FF0066"/>
                </a:solidFill>
              </a:rPr>
              <a:t>Ironic imagery – we associate churches with peace BUT it really is the cause of so many wars</a:t>
            </a:r>
            <a:endParaRPr lang="en-GB" sz="2400" dirty="0">
              <a:solidFill>
                <a:srgbClr val="FF0066"/>
              </a:solidFill>
            </a:endParaRPr>
          </a:p>
        </p:txBody>
      </p:sp>
      <p:sp>
        <p:nvSpPr>
          <p:cNvPr id="9" name="TextBox 8"/>
          <p:cNvSpPr txBox="1"/>
          <p:nvPr/>
        </p:nvSpPr>
        <p:spPr>
          <a:xfrm>
            <a:off x="157654" y="5480897"/>
            <a:ext cx="4335517" cy="830997"/>
          </a:xfrm>
          <a:prstGeom prst="rect">
            <a:avLst/>
          </a:prstGeom>
          <a:solidFill>
            <a:schemeClr val="bg1"/>
          </a:solidFill>
          <a:ln>
            <a:solidFill>
              <a:schemeClr val="accent4">
                <a:lumMod val="50000"/>
              </a:schemeClr>
            </a:solidFill>
          </a:ln>
        </p:spPr>
        <p:txBody>
          <a:bodyPr wrap="square" rtlCol="0">
            <a:spAutoFit/>
          </a:bodyPr>
          <a:lstStyle/>
          <a:p>
            <a:r>
              <a:rPr lang="en-GB" sz="2400" dirty="0" smtClean="0">
                <a:solidFill>
                  <a:schemeClr val="accent4">
                    <a:lumMod val="50000"/>
                  </a:schemeClr>
                </a:solidFill>
              </a:rPr>
              <a:t>List of places – it doesn’t matter where he is it’s always the same</a:t>
            </a:r>
            <a:endParaRPr lang="en-GB" sz="2400" dirty="0">
              <a:solidFill>
                <a:schemeClr val="accent4">
                  <a:lumMod val="50000"/>
                </a:schemeClr>
              </a:solidFill>
            </a:endParaRPr>
          </a:p>
        </p:txBody>
      </p:sp>
      <p:sp>
        <p:nvSpPr>
          <p:cNvPr id="10" name="TextBox 9"/>
          <p:cNvSpPr txBox="1"/>
          <p:nvPr/>
        </p:nvSpPr>
        <p:spPr>
          <a:xfrm>
            <a:off x="4824250" y="5111565"/>
            <a:ext cx="4267199" cy="1569660"/>
          </a:xfrm>
          <a:prstGeom prst="rect">
            <a:avLst/>
          </a:prstGeom>
          <a:solidFill>
            <a:schemeClr val="bg1"/>
          </a:solidFill>
          <a:ln>
            <a:solidFill>
              <a:schemeClr val="accent3">
                <a:lumMod val="50000"/>
              </a:schemeClr>
            </a:solidFill>
          </a:ln>
        </p:spPr>
        <p:txBody>
          <a:bodyPr wrap="square" rtlCol="0">
            <a:spAutoFit/>
          </a:bodyPr>
          <a:lstStyle/>
          <a:p>
            <a:r>
              <a:rPr lang="en-GB" sz="2400" dirty="0" smtClean="0">
                <a:solidFill>
                  <a:schemeClr val="accent3">
                    <a:lumMod val="50000"/>
                  </a:schemeClr>
                </a:solidFill>
              </a:rPr>
              <a:t>Metaphor and graphic image – but also could mean bodies cover the floor and become the grass. </a:t>
            </a:r>
            <a:endParaRPr lang="en-GB" sz="2400" dirty="0">
              <a:solidFill>
                <a:schemeClr val="accent3">
                  <a:lumMod val="50000"/>
                </a:schemeClr>
              </a:solidFill>
            </a:endParaRPr>
          </a:p>
        </p:txBody>
      </p:sp>
    </p:spTree>
    <p:extLst>
      <p:ext uri="{BB962C8B-B14F-4D97-AF65-F5344CB8AC3E}">
        <p14:creationId xmlns:p14="http://schemas.microsoft.com/office/powerpoint/2010/main" val="37150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25" y="1936981"/>
            <a:ext cx="8602718" cy="3046988"/>
          </a:xfrm>
          <a:prstGeom prst="rect">
            <a:avLst/>
          </a:prstGeom>
        </p:spPr>
        <p:txBody>
          <a:bodyPr wrap="square">
            <a:spAutoFit/>
          </a:bodyPr>
          <a:lstStyle/>
          <a:p>
            <a:r>
              <a:rPr lang="en-GB" sz="3200" dirty="0" smtClean="0">
                <a:solidFill>
                  <a:srgbClr val="7030A0"/>
                </a:solidFill>
              </a:rPr>
              <a:t>He has a job to do. </a:t>
            </a:r>
            <a:r>
              <a:rPr lang="en-GB" sz="3200" dirty="0" smtClean="0">
                <a:solidFill>
                  <a:schemeClr val="accent6">
                    <a:lumMod val="50000"/>
                  </a:schemeClr>
                </a:solidFill>
              </a:rPr>
              <a:t>S</a:t>
            </a:r>
            <a:r>
              <a:rPr lang="en-GB" sz="3200" dirty="0" smtClean="0">
                <a:solidFill>
                  <a:srgbClr val="0070C0"/>
                </a:solidFill>
              </a:rPr>
              <a:t>olutions </a:t>
            </a:r>
            <a:r>
              <a:rPr lang="en-GB" sz="3200" dirty="0" smtClean="0">
                <a:solidFill>
                  <a:schemeClr val="accent6">
                    <a:lumMod val="50000"/>
                  </a:schemeClr>
                </a:solidFill>
              </a:rPr>
              <a:t>s</a:t>
            </a:r>
            <a:r>
              <a:rPr lang="en-GB" sz="3200" dirty="0" smtClean="0">
                <a:solidFill>
                  <a:schemeClr val="accent2">
                    <a:lumMod val="75000"/>
                  </a:schemeClr>
                </a:solidFill>
              </a:rPr>
              <a:t>lop</a:t>
            </a:r>
            <a:r>
              <a:rPr lang="en-GB" sz="3200" dirty="0" smtClean="0">
                <a:solidFill>
                  <a:srgbClr val="0070C0"/>
                </a:solidFill>
              </a:rPr>
              <a:t> in trays</a:t>
            </a:r>
          </a:p>
          <a:p>
            <a:r>
              <a:rPr lang="en-GB" sz="3200" dirty="0" smtClean="0">
                <a:solidFill>
                  <a:srgbClr val="0070C0"/>
                </a:solidFill>
              </a:rPr>
              <a:t>beneath his hands, </a:t>
            </a:r>
            <a:r>
              <a:rPr lang="en-GB" sz="3200" dirty="0" smtClean="0">
                <a:solidFill>
                  <a:srgbClr val="002060"/>
                </a:solidFill>
              </a:rPr>
              <a:t>which did not tremble then</a:t>
            </a:r>
          </a:p>
          <a:p>
            <a:r>
              <a:rPr lang="en-GB" sz="3200" dirty="0" smtClean="0">
                <a:solidFill>
                  <a:srgbClr val="002060"/>
                </a:solidFill>
              </a:rPr>
              <a:t>though seem to now</a:t>
            </a:r>
            <a:r>
              <a:rPr lang="en-GB" sz="3200" dirty="0" smtClean="0">
                <a:solidFill>
                  <a:srgbClr val="0070C0"/>
                </a:solidFill>
              </a:rPr>
              <a:t>. Rural England. Home again</a:t>
            </a:r>
          </a:p>
          <a:p>
            <a:r>
              <a:rPr lang="en-GB" sz="3200" dirty="0" smtClean="0">
                <a:solidFill>
                  <a:srgbClr val="0070C0"/>
                </a:solidFill>
              </a:rPr>
              <a:t>to </a:t>
            </a:r>
            <a:r>
              <a:rPr lang="en-GB" sz="3200" dirty="0" smtClean="0">
                <a:solidFill>
                  <a:srgbClr val="FF0066"/>
                </a:solidFill>
              </a:rPr>
              <a:t>ordinary</a:t>
            </a:r>
            <a:r>
              <a:rPr lang="en-GB" sz="3200" dirty="0" smtClean="0">
                <a:solidFill>
                  <a:schemeClr val="accent4">
                    <a:lumMod val="50000"/>
                  </a:schemeClr>
                </a:solidFill>
              </a:rPr>
              <a:t> pain </a:t>
            </a:r>
            <a:r>
              <a:rPr lang="en-GB" sz="3200" dirty="0" smtClean="0">
                <a:solidFill>
                  <a:srgbClr val="0070C0"/>
                </a:solidFill>
              </a:rPr>
              <a:t>which </a:t>
            </a:r>
            <a:r>
              <a:rPr lang="en-GB" sz="3200" dirty="0" smtClean="0">
                <a:solidFill>
                  <a:srgbClr val="FF0066"/>
                </a:solidFill>
              </a:rPr>
              <a:t>simple</a:t>
            </a:r>
            <a:r>
              <a:rPr lang="en-GB" sz="3200" dirty="0" smtClean="0">
                <a:solidFill>
                  <a:srgbClr val="0070C0"/>
                </a:solidFill>
              </a:rPr>
              <a:t> weather can dispel,</a:t>
            </a:r>
          </a:p>
          <a:p>
            <a:r>
              <a:rPr lang="en-GB" sz="3200" dirty="0" smtClean="0">
                <a:solidFill>
                  <a:srgbClr val="0070C0"/>
                </a:solidFill>
              </a:rPr>
              <a:t>to fields which don’t explode beneath the feet</a:t>
            </a:r>
          </a:p>
          <a:p>
            <a:r>
              <a:rPr lang="en-GB" sz="3200" dirty="0" smtClean="0">
                <a:solidFill>
                  <a:srgbClr val="0070C0"/>
                </a:solidFill>
              </a:rPr>
              <a:t>of running children in a </a:t>
            </a:r>
            <a:r>
              <a:rPr lang="en-GB" sz="3200" dirty="0" smtClean="0">
                <a:solidFill>
                  <a:schemeClr val="accent3">
                    <a:lumMod val="50000"/>
                  </a:schemeClr>
                </a:solidFill>
              </a:rPr>
              <a:t>nightmare heat</a:t>
            </a:r>
            <a:r>
              <a:rPr lang="en-GB" sz="3200" dirty="0" smtClean="0">
                <a:solidFill>
                  <a:srgbClr val="0070C0"/>
                </a:solidFill>
              </a:rPr>
              <a:t>.</a:t>
            </a:r>
            <a:endParaRPr lang="en-GB" sz="3200" dirty="0">
              <a:solidFill>
                <a:srgbClr val="0070C0"/>
              </a:solidFill>
            </a:endParaRPr>
          </a:p>
        </p:txBody>
      </p:sp>
      <p:sp>
        <p:nvSpPr>
          <p:cNvPr id="3" name="TextBox 2"/>
          <p:cNvSpPr txBox="1"/>
          <p:nvPr/>
        </p:nvSpPr>
        <p:spPr>
          <a:xfrm>
            <a:off x="126126" y="173615"/>
            <a:ext cx="6574218" cy="1200329"/>
          </a:xfrm>
          <a:prstGeom prst="rect">
            <a:avLst/>
          </a:prstGeom>
          <a:solidFill>
            <a:schemeClr val="bg1"/>
          </a:solidFill>
          <a:ln>
            <a:solidFill>
              <a:srgbClr val="7030A0"/>
            </a:solidFill>
          </a:ln>
        </p:spPr>
        <p:txBody>
          <a:bodyPr wrap="square" rtlCol="0">
            <a:spAutoFit/>
          </a:bodyPr>
          <a:lstStyle/>
          <a:p>
            <a:r>
              <a:rPr lang="en-GB" sz="2400" dirty="0" smtClean="0">
                <a:solidFill>
                  <a:srgbClr val="7030A0"/>
                </a:solidFill>
              </a:rPr>
              <a:t>Simple sentence – simple concept. He doesn’t have a choice and that’s that. But who makes it that simple?</a:t>
            </a:r>
            <a:endParaRPr lang="en-GB" sz="2400" dirty="0">
              <a:solidFill>
                <a:srgbClr val="7030A0"/>
              </a:solidFill>
            </a:endParaRPr>
          </a:p>
        </p:txBody>
      </p:sp>
      <p:sp>
        <p:nvSpPr>
          <p:cNvPr id="4" name="TextBox 3"/>
          <p:cNvSpPr txBox="1"/>
          <p:nvPr/>
        </p:nvSpPr>
        <p:spPr>
          <a:xfrm>
            <a:off x="7126015" y="173615"/>
            <a:ext cx="4351285" cy="1200329"/>
          </a:xfrm>
          <a:prstGeom prst="rect">
            <a:avLst/>
          </a:prstGeom>
          <a:solidFill>
            <a:schemeClr val="bg1"/>
          </a:solidFill>
          <a:ln>
            <a:solidFill>
              <a:schemeClr val="accent6">
                <a:lumMod val="50000"/>
              </a:schemeClr>
            </a:solidFill>
          </a:ln>
        </p:spPr>
        <p:txBody>
          <a:bodyPr wrap="square" rtlCol="0">
            <a:spAutoFit/>
          </a:bodyPr>
          <a:lstStyle/>
          <a:p>
            <a:r>
              <a:rPr lang="en-GB" sz="2400" dirty="0" smtClean="0">
                <a:solidFill>
                  <a:schemeClr val="accent6">
                    <a:lumMod val="50000"/>
                  </a:schemeClr>
                </a:solidFill>
              </a:rPr>
              <a:t>Sibilance and </a:t>
            </a:r>
            <a:r>
              <a:rPr lang="en-GB" sz="2400" dirty="0" smtClean="0">
                <a:solidFill>
                  <a:schemeClr val="accent2">
                    <a:lumMod val="75000"/>
                  </a:schemeClr>
                </a:solidFill>
              </a:rPr>
              <a:t>onomatopoeia. Not a nice sound, sounds quite clumsy.</a:t>
            </a:r>
            <a:endParaRPr lang="en-GB" sz="2400" dirty="0">
              <a:solidFill>
                <a:schemeClr val="accent2">
                  <a:lumMod val="75000"/>
                </a:schemeClr>
              </a:solidFill>
            </a:endParaRPr>
          </a:p>
        </p:txBody>
      </p:sp>
      <p:sp>
        <p:nvSpPr>
          <p:cNvPr id="5" name="TextBox 4"/>
          <p:cNvSpPr txBox="1"/>
          <p:nvPr/>
        </p:nvSpPr>
        <p:spPr>
          <a:xfrm>
            <a:off x="8652645" y="1645871"/>
            <a:ext cx="3539355" cy="2308324"/>
          </a:xfrm>
          <a:prstGeom prst="rect">
            <a:avLst/>
          </a:prstGeom>
          <a:solidFill>
            <a:schemeClr val="bg1"/>
          </a:solidFill>
          <a:ln>
            <a:solidFill>
              <a:srgbClr val="002060"/>
            </a:solidFill>
          </a:ln>
        </p:spPr>
        <p:txBody>
          <a:bodyPr wrap="square" rtlCol="0">
            <a:spAutoFit/>
          </a:bodyPr>
          <a:lstStyle/>
          <a:p>
            <a:r>
              <a:rPr lang="en-GB" sz="2400" dirty="0" smtClean="0">
                <a:solidFill>
                  <a:srgbClr val="002060"/>
                </a:solidFill>
              </a:rPr>
              <a:t>PTSD symptom – those who don’t fight still suffer. Can also represent the fact his hands are ‘itching’ to help but can do nothing, and/ or tremble with fear. </a:t>
            </a:r>
            <a:endParaRPr lang="en-GB" sz="2400" dirty="0">
              <a:solidFill>
                <a:srgbClr val="002060"/>
              </a:solidFill>
            </a:endParaRPr>
          </a:p>
        </p:txBody>
      </p:sp>
      <p:sp>
        <p:nvSpPr>
          <p:cNvPr id="6" name="TextBox 5"/>
          <p:cNvSpPr txBox="1"/>
          <p:nvPr/>
        </p:nvSpPr>
        <p:spPr>
          <a:xfrm>
            <a:off x="126125" y="4983969"/>
            <a:ext cx="3941377" cy="1569660"/>
          </a:xfrm>
          <a:prstGeom prst="rect">
            <a:avLst/>
          </a:prstGeom>
          <a:solidFill>
            <a:schemeClr val="bg1"/>
          </a:solidFill>
          <a:ln>
            <a:solidFill>
              <a:schemeClr val="accent4">
                <a:lumMod val="50000"/>
              </a:schemeClr>
            </a:solidFill>
          </a:ln>
        </p:spPr>
        <p:txBody>
          <a:bodyPr wrap="square" rtlCol="0">
            <a:spAutoFit/>
          </a:bodyPr>
          <a:lstStyle/>
          <a:p>
            <a:r>
              <a:rPr lang="en-GB" sz="2400" dirty="0" smtClean="0">
                <a:solidFill>
                  <a:schemeClr val="accent4">
                    <a:lumMod val="50000"/>
                  </a:schemeClr>
                </a:solidFill>
              </a:rPr>
              <a:t>Ordinary pain = oxymoron. Pain shouldn’t be ordinary. It should be a sign something is wrong and not normal</a:t>
            </a:r>
            <a:endParaRPr lang="en-GB" sz="2400" dirty="0">
              <a:solidFill>
                <a:schemeClr val="accent4">
                  <a:lumMod val="50000"/>
                </a:schemeClr>
              </a:solidFill>
            </a:endParaRPr>
          </a:p>
        </p:txBody>
      </p:sp>
      <p:sp>
        <p:nvSpPr>
          <p:cNvPr id="7" name="TextBox 6"/>
          <p:cNvSpPr txBox="1"/>
          <p:nvPr/>
        </p:nvSpPr>
        <p:spPr>
          <a:xfrm>
            <a:off x="9459310" y="4073014"/>
            <a:ext cx="2505401" cy="2308324"/>
          </a:xfrm>
          <a:prstGeom prst="rect">
            <a:avLst/>
          </a:prstGeom>
          <a:solidFill>
            <a:schemeClr val="bg1"/>
          </a:solidFill>
          <a:ln>
            <a:solidFill>
              <a:srgbClr val="FF0066"/>
            </a:solidFill>
          </a:ln>
        </p:spPr>
        <p:txBody>
          <a:bodyPr wrap="square" rtlCol="0">
            <a:spAutoFit/>
          </a:bodyPr>
          <a:lstStyle/>
          <a:p>
            <a:r>
              <a:rPr lang="en-GB" sz="2400" dirty="0" smtClean="0">
                <a:solidFill>
                  <a:srgbClr val="FF0066"/>
                </a:solidFill>
              </a:rPr>
              <a:t>‘ordinary’ and ‘simple’ are interesting and ironic word choices in a poem about war.</a:t>
            </a:r>
            <a:endParaRPr lang="en-GB" sz="2400" dirty="0">
              <a:solidFill>
                <a:srgbClr val="FF0066"/>
              </a:solidFill>
            </a:endParaRPr>
          </a:p>
        </p:txBody>
      </p:sp>
      <p:sp>
        <p:nvSpPr>
          <p:cNvPr id="8" name="TextBox 7"/>
          <p:cNvSpPr txBox="1"/>
          <p:nvPr/>
        </p:nvSpPr>
        <p:spPr>
          <a:xfrm>
            <a:off x="4385446" y="5111565"/>
            <a:ext cx="4632430" cy="1569660"/>
          </a:xfrm>
          <a:prstGeom prst="rect">
            <a:avLst/>
          </a:prstGeom>
          <a:solidFill>
            <a:schemeClr val="bg1"/>
          </a:solidFill>
          <a:ln>
            <a:solidFill>
              <a:schemeClr val="accent3">
                <a:lumMod val="50000"/>
              </a:schemeClr>
            </a:solidFill>
          </a:ln>
        </p:spPr>
        <p:txBody>
          <a:bodyPr wrap="square" rtlCol="0">
            <a:spAutoFit/>
          </a:bodyPr>
          <a:lstStyle/>
          <a:p>
            <a:r>
              <a:rPr lang="en-GB" sz="2400" dirty="0" smtClean="0">
                <a:solidFill>
                  <a:schemeClr val="accent3">
                    <a:lumMod val="50000"/>
                  </a:schemeClr>
                </a:solidFill>
              </a:rPr>
              <a:t>Brits often idolise the heat, this goes against and ridicules us a bit. Nightmare heat links to the heat of hell – metaphor for these places.</a:t>
            </a:r>
            <a:endParaRPr lang="en-GB" sz="2400" dirty="0">
              <a:solidFill>
                <a:schemeClr val="accent3">
                  <a:lumMod val="50000"/>
                </a:schemeClr>
              </a:solidFill>
            </a:endParaRPr>
          </a:p>
        </p:txBody>
      </p:sp>
    </p:spTree>
    <p:extLst>
      <p:ext uri="{BB962C8B-B14F-4D97-AF65-F5344CB8AC3E}">
        <p14:creationId xmlns:p14="http://schemas.microsoft.com/office/powerpoint/2010/main" val="3824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02" y="1755762"/>
            <a:ext cx="7830207" cy="3416320"/>
          </a:xfrm>
          <a:prstGeom prst="rect">
            <a:avLst/>
          </a:prstGeom>
        </p:spPr>
        <p:txBody>
          <a:bodyPr wrap="square">
            <a:spAutoFit/>
          </a:bodyPr>
          <a:lstStyle/>
          <a:p>
            <a:r>
              <a:rPr lang="en-GB" sz="3200" dirty="0" smtClean="0">
                <a:solidFill>
                  <a:srgbClr val="0070C0"/>
                </a:solidFill>
              </a:rPr>
              <a:t>Something is happening. A stranger’s features</a:t>
            </a:r>
          </a:p>
          <a:p>
            <a:r>
              <a:rPr lang="en-GB" sz="3200" dirty="0" smtClean="0">
                <a:solidFill>
                  <a:srgbClr val="0070C0"/>
                </a:solidFill>
              </a:rPr>
              <a:t>faintly start to twist before his eyes,</a:t>
            </a:r>
          </a:p>
          <a:p>
            <a:r>
              <a:rPr lang="en-GB" sz="3200" dirty="0" smtClean="0">
                <a:solidFill>
                  <a:srgbClr val="0070C0"/>
                </a:solidFill>
              </a:rPr>
              <a:t>a half-formed ghost. </a:t>
            </a:r>
            <a:r>
              <a:rPr lang="en-GB" sz="3200" dirty="0" smtClean="0">
                <a:solidFill>
                  <a:srgbClr val="7030A0"/>
                </a:solidFill>
              </a:rPr>
              <a:t>He remembers the cries</a:t>
            </a:r>
          </a:p>
          <a:p>
            <a:r>
              <a:rPr lang="en-GB" sz="3200" dirty="0" smtClean="0">
                <a:solidFill>
                  <a:srgbClr val="0070C0"/>
                </a:solidFill>
              </a:rPr>
              <a:t>of </a:t>
            </a:r>
            <a:r>
              <a:rPr lang="en-GB" sz="3200" dirty="0" smtClean="0">
                <a:solidFill>
                  <a:schemeClr val="accent2">
                    <a:lumMod val="75000"/>
                  </a:schemeClr>
                </a:solidFill>
              </a:rPr>
              <a:t>this man’s wife</a:t>
            </a:r>
            <a:r>
              <a:rPr lang="en-GB" sz="3200" dirty="0" smtClean="0">
                <a:solidFill>
                  <a:srgbClr val="0070C0"/>
                </a:solidFill>
              </a:rPr>
              <a:t>, how </a:t>
            </a:r>
            <a:r>
              <a:rPr lang="en-GB" sz="3200" dirty="0" smtClean="0">
                <a:solidFill>
                  <a:schemeClr val="accent6">
                    <a:lumMod val="50000"/>
                  </a:schemeClr>
                </a:solidFill>
              </a:rPr>
              <a:t>he sought approval</a:t>
            </a:r>
          </a:p>
          <a:p>
            <a:r>
              <a:rPr lang="en-GB" sz="3200" dirty="0" smtClean="0">
                <a:solidFill>
                  <a:srgbClr val="0070C0"/>
                </a:solidFill>
              </a:rPr>
              <a:t>without words to do what someone must</a:t>
            </a:r>
          </a:p>
          <a:p>
            <a:r>
              <a:rPr lang="en-GB" sz="3200" dirty="0" smtClean="0">
                <a:solidFill>
                  <a:srgbClr val="0070C0"/>
                </a:solidFill>
              </a:rPr>
              <a:t>and how </a:t>
            </a:r>
            <a:r>
              <a:rPr lang="en-GB" sz="3200" dirty="0" smtClean="0">
                <a:solidFill>
                  <a:srgbClr val="C00000"/>
                </a:solidFill>
              </a:rPr>
              <a:t>the blood stained</a:t>
            </a:r>
            <a:r>
              <a:rPr lang="en-GB" sz="3200" dirty="0" smtClean="0">
                <a:solidFill>
                  <a:srgbClr val="0070C0"/>
                </a:solidFill>
              </a:rPr>
              <a:t> into </a:t>
            </a:r>
            <a:r>
              <a:rPr lang="en-GB" sz="3200" dirty="0" smtClean="0">
                <a:solidFill>
                  <a:srgbClr val="002060"/>
                </a:solidFill>
              </a:rPr>
              <a:t>foreign dust</a:t>
            </a:r>
            <a:r>
              <a:rPr lang="en-GB" sz="3200" dirty="0" smtClean="0">
                <a:solidFill>
                  <a:srgbClr val="0070C0"/>
                </a:solidFill>
              </a:rPr>
              <a:t>.</a:t>
            </a:r>
          </a:p>
          <a:p>
            <a:endParaRPr lang="en-GB" sz="2400" dirty="0">
              <a:solidFill>
                <a:srgbClr val="0070C0"/>
              </a:solidFill>
            </a:endParaRPr>
          </a:p>
        </p:txBody>
      </p:sp>
      <p:sp>
        <p:nvSpPr>
          <p:cNvPr id="3" name="TextBox 2"/>
          <p:cNvSpPr txBox="1"/>
          <p:nvPr/>
        </p:nvSpPr>
        <p:spPr>
          <a:xfrm>
            <a:off x="1277008" y="748119"/>
            <a:ext cx="3531474" cy="461665"/>
          </a:xfrm>
          <a:prstGeom prst="rect">
            <a:avLst/>
          </a:prstGeom>
          <a:solidFill>
            <a:schemeClr val="bg1"/>
          </a:solidFill>
          <a:ln>
            <a:solidFill>
              <a:srgbClr val="7030A0"/>
            </a:solidFill>
          </a:ln>
        </p:spPr>
        <p:txBody>
          <a:bodyPr wrap="square" rtlCol="0">
            <a:spAutoFit/>
          </a:bodyPr>
          <a:lstStyle/>
          <a:p>
            <a:r>
              <a:rPr lang="en-GB" sz="2400" dirty="0" smtClean="0">
                <a:solidFill>
                  <a:srgbClr val="7030A0"/>
                </a:solidFill>
              </a:rPr>
              <a:t>Another symptom of PTSD</a:t>
            </a:r>
            <a:endParaRPr lang="en-GB" sz="2400" dirty="0">
              <a:solidFill>
                <a:srgbClr val="7030A0"/>
              </a:solidFill>
            </a:endParaRPr>
          </a:p>
        </p:txBody>
      </p:sp>
      <p:sp>
        <p:nvSpPr>
          <p:cNvPr id="4" name="TextBox 3"/>
          <p:cNvSpPr txBox="1"/>
          <p:nvPr/>
        </p:nvSpPr>
        <p:spPr>
          <a:xfrm>
            <a:off x="8087709" y="143945"/>
            <a:ext cx="3957146" cy="2677656"/>
          </a:xfrm>
          <a:prstGeom prst="rect">
            <a:avLst/>
          </a:prstGeom>
          <a:solidFill>
            <a:schemeClr val="bg1"/>
          </a:solidFill>
          <a:ln>
            <a:solidFill>
              <a:schemeClr val="accent2">
                <a:lumMod val="75000"/>
              </a:schemeClr>
            </a:solidFill>
          </a:ln>
        </p:spPr>
        <p:txBody>
          <a:bodyPr wrap="square" rtlCol="0">
            <a:spAutoFit/>
          </a:bodyPr>
          <a:lstStyle/>
          <a:p>
            <a:r>
              <a:rPr lang="en-GB" sz="2400" dirty="0" smtClean="0">
                <a:solidFill>
                  <a:schemeClr val="accent2">
                    <a:lumMod val="75000"/>
                  </a:schemeClr>
                </a:solidFill>
              </a:rPr>
              <a:t>Quite an impersonal description – he could be distancing himself from them to avoid guilt, or perhaps they lack any more of an identity than this. Neither soldiers nor victims have identity?</a:t>
            </a:r>
            <a:endParaRPr lang="en-GB" sz="2400" dirty="0">
              <a:solidFill>
                <a:schemeClr val="accent2">
                  <a:lumMod val="75000"/>
                </a:schemeClr>
              </a:solidFill>
            </a:endParaRPr>
          </a:p>
        </p:txBody>
      </p:sp>
      <p:sp>
        <p:nvSpPr>
          <p:cNvPr id="5" name="TextBox 4"/>
          <p:cNvSpPr txBox="1"/>
          <p:nvPr/>
        </p:nvSpPr>
        <p:spPr>
          <a:xfrm>
            <a:off x="8261132" y="2962777"/>
            <a:ext cx="3783723" cy="1938992"/>
          </a:xfrm>
          <a:prstGeom prst="rect">
            <a:avLst/>
          </a:prstGeom>
          <a:solidFill>
            <a:schemeClr val="bg1"/>
          </a:solidFill>
          <a:ln>
            <a:solidFill>
              <a:schemeClr val="accent6">
                <a:lumMod val="50000"/>
              </a:schemeClr>
            </a:solidFill>
          </a:ln>
        </p:spPr>
        <p:txBody>
          <a:bodyPr wrap="square" rtlCol="0">
            <a:spAutoFit/>
          </a:bodyPr>
          <a:lstStyle/>
          <a:p>
            <a:r>
              <a:rPr lang="en-GB" sz="2400" dirty="0" smtClean="0">
                <a:solidFill>
                  <a:schemeClr val="accent6">
                    <a:lumMod val="50000"/>
                  </a:schemeClr>
                </a:solidFill>
              </a:rPr>
              <a:t>He seeks an order, he wants to be told what to do – unlike ‘</a:t>
            </a:r>
            <a:r>
              <a:rPr lang="en-GB" sz="2400" dirty="0" err="1" smtClean="0">
                <a:solidFill>
                  <a:schemeClr val="accent6">
                    <a:lumMod val="50000"/>
                  </a:schemeClr>
                </a:solidFill>
              </a:rPr>
              <a:t>TCotLB</a:t>
            </a:r>
            <a:r>
              <a:rPr lang="en-GB" sz="2400" dirty="0" smtClean="0">
                <a:solidFill>
                  <a:schemeClr val="accent6">
                    <a:lumMod val="50000"/>
                  </a:schemeClr>
                </a:solidFill>
              </a:rPr>
              <a:t>’ and ‘BC’ where they are following orders they don’t want to</a:t>
            </a:r>
            <a:endParaRPr lang="en-GB" sz="2400" dirty="0">
              <a:solidFill>
                <a:schemeClr val="accent6">
                  <a:lumMod val="50000"/>
                </a:schemeClr>
              </a:solidFill>
            </a:endParaRPr>
          </a:p>
        </p:txBody>
      </p:sp>
      <p:sp>
        <p:nvSpPr>
          <p:cNvPr id="6" name="TextBox 5"/>
          <p:cNvSpPr txBox="1"/>
          <p:nvPr/>
        </p:nvSpPr>
        <p:spPr>
          <a:xfrm>
            <a:off x="257502" y="4817840"/>
            <a:ext cx="4550980" cy="1569660"/>
          </a:xfrm>
          <a:prstGeom prst="rect">
            <a:avLst/>
          </a:prstGeom>
          <a:solidFill>
            <a:schemeClr val="bg1"/>
          </a:solidFill>
          <a:ln>
            <a:solidFill>
              <a:srgbClr val="C00000"/>
            </a:solidFill>
          </a:ln>
        </p:spPr>
        <p:txBody>
          <a:bodyPr wrap="square" rtlCol="0">
            <a:spAutoFit/>
          </a:bodyPr>
          <a:lstStyle/>
          <a:p>
            <a:r>
              <a:rPr lang="en-GB" sz="2400" dirty="0" smtClean="0">
                <a:solidFill>
                  <a:srgbClr val="C00000"/>
                </a:solidFill>
              </a:rPr>
              <a:t>This could also be a metaphorical stain – the image and memory is stained on his mind. PTSD.</a:t>
            </a:r>
          </a:p>
          <a:p>
            <a:r>
              <a:rPr lang="en-GB" sz="2400" dirty="0" smtClean="0">
                <a:solidFill>
                  <a:srgbClr val="C00000"/>
                </a:solidFill>
              </a:rPr>
              <a:t>Can be compared to ‘Remains’</a:t>
            </a:r>
            <a:endParaRPr lang="en-GB" sz="2400" dirty="0">
              <a:solidFill>
                <a:srgbClr val="C00000"/>
              </a:solidFill>
            </a:endParaRPr>
          </a:p>
        </p:txBody>
      </p:sp>
      <p:sp>
        <p:nvSpPr>
          <p:cNvPr id="7" name="TextBox 6"/>
          <p:cNvSpPr txBox="1"/>
          <p:nvPr/>
        </p:nvSpPr>
        <p:spPr>
          <a:xfrm>
            <a:off x="5097518" y="5087293"/>
            <a:ext cx="5728138" cy="830997"/>
          </a:xfrm>
          <a:prstGeom prst="rect">
            <a:avLst/>
          </a:prstGeom>
          <a:solidFill>
            <a:schemeClr val="bg1"/>
          </a:solidFill>
          <a:ln>
            <a:solidFill>
              <a:srgbClr val="002060"/>
            </a:solidFill>
          </a:ln>
        </p:spPr>
        <p:txBody>
          <a:bodyPr wrap="square" rtlCol="0">
            <a:spAutoFit/>
          </a:bodyPr>
          <a:lstStyle/>
          <a:p>
            <a:r>
              <a:rPr lang="en-GB" sz="2400" dirty="0" smtClean="0">
                <a:solidFill>
                  <a:srgbClr val="002060"/>
                </a:solidFill>
              </a:rPr>
              <a:t>‘foreign’ means strange and unfamiliar. He doesn’t belong in these places. </a:t>
            </a:r>
            <a:endParaRPr lang="en-GB" sz="2400" dirty="0">
              <a:solidFill>
                <a:srgbClr val="002060"/>
              </a:solidFill>
            </a:endParaRPr>
          </a:p>
        </p:txBody>
      </p:sp>
    </p:spTree>
    <p:extLst>
      <p:ext uri="{BB962C8B-B14F-4D97-AF65-F5344CB8AC3E}">
        <p14:creationId xmlns:p14="http://schemas.microsoft.com/office/powerpoint/2010/main" val="42891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48" y="1719655"/>
            <a:ext cx="10168759" cy="3046988"/>
          </a:xfrm>
          <a:prstGeom prst="rect">
            <a:avLst/>
          </a:prstGeom>
        </p:spPr>
        <p:txBody>
          <a:bodyPr wrap="square">
            <a:spAutoFit/>
          </a:bodyPr>
          <a:lstStyle/>
          <a:p>
            <a:r>
              <a:rPr lang="en-GB" sz="3200" dirty="0" smtClean="0">
                <a:solidFill>
                  <a:srgbClr val="7030A0"/>
                </a:solidFill>
              </a:rPr>
              <a:t>A </a:t>
            </a:r>
            <a:r>
              <a:rPr lang="en-GB" sz="3200" dirty="0" smtClean="0">
                <a:solidFill>
                  <a:schemeClr val="accent2">
                    <a:lumMod val="75000"/>
                  </a:schemeClr>
                </a:solidFill>
              </a:rPr>
              <a:t>hundred</a:t>
            </a:r>
            <a:r>
              <a:rPr lang="en-GB" sz="3200" dirty="0" smtClean="0">
                <a:solidFill>
                  <a:srgbClr val="7030A0"/>
                </a:solidFill>
              </a:rPr>
              <a:t> agonies in black and white</a:t>
            </a:r>
          </a:p>
          <a:p>
            <a:r>
              <a:rPr lang="en-GB" sz="3200" dirty="0" smtClean="0">
                <a:solidFill>
                  <a:srgbClr val="0070C0"/>
                </a:solidFill>
              </a:rPr>
              <a:t>from which his editor will pick out </a:t>
            </a:r>
            <a:r>
              <a:rPr lang="en-GB" sz="3200" dirty="0" smtClean="0">
                <a:solidFill>
                  <a:schemeClr val="accent2">
                    <a:lumMod val="75000"/>
                  </a:schemeClr>
                </a:solidFill>
              </a:rPr>
              <a:t>five or six</a:t>
            </a:r>
          </a:p>
          <a:p>
            <a:r>
              <a:rPr lang="en-GB" sz="3200" dirty="0" smtClean="0">
                <a:solidFill>
                  <a:srgbClr val="0070C0"/>
                </a:solidFill>
              </a:rPr>
              <a:t>for Sunday’s supplement. </a:t>
            </a:r>
            <a:r>
              <a:rPr lang="en-GB" sz="3200" dirty="0" smtClean="0">
                <a:solidFill>
                  <a:schemeClr val="accent6">
                    <a:lumMod val="50000"/>
                  </a:schemeClr>
                </a:solidFill>
              </a:rPr>
              <a:t>The reader’s eyeballs prick</a:t>
            </a:r>
          </a:p>
          <a:p>
            <a:r>
              <a:rPr lang="en-GB" sz="3200" dirty="0" smtClean="0">
                <a:solidFill>
                  <a:schemeClr val="accent6">
                    <a:lumMod val="50000"/>
                  </a:schemeClr>
                </a:solidFill>
              </a:rPr>
              <a:t>with tears between the bath and pre-lunch beers</a:t>
            </a:r>
            <a:r>
              <a:rPr lang="en-GB" sz="3200" dirty="0" smtClean="0">
                <a:solidFill>
                  <a:srgbClr val="0070C0"/>
                </a:solidFill>
              </a:rPr>
              <a:t>.</a:t>
            </a:r>
          </a:p>
          <a:p>
            <a:r>
              <a:rPr lang="en-GB" sz="3200" dirty="0" smtClean="0">
                <a:solidFill>
                  <a:srgbClr val="0070C0"/>
                </a:solidFill>
              </a:rPr>
              <a:t>From the aeroplane he stares impassively at where</a:t>
            </a:r>
          </a:p>
          <a:p>
            <a:r>
              <a:rPr lang="en-GB" sz="3200" dirty="0" smtClean="0">
                <a:solidFill>
                  <a:srgbClr val="C00000"/>
                </a:solidFill>
              </a:rPr>
              <a:t>he earns his living </a:t>
            </a:r>
            <a:r>
              <a:rPr lang="en-GB" sz="3200" dirty="0" smtClean="0">
                <a:solidFill>
                  <a:srgbClr val="0070C0"/>
                </a:solidFill>
              </a:rPr>
              <a:t>and </a:t>
            </a:r>
            <a:r>
              <a:rPr lang="en-GB" sz="3200" dirty="0" smtClean="0">
                <a:solidFill>
                  <a:srgbClr val="002060"/>
                </a:solidFill>
              </a:rPr>
              <a:t>they</a:t>
            </a:r>
            <a:r>
              <a:rPr lang="en-GB" sz="3200" dirty="0" smtClean="0">
                <a:solidFill>
                  <a:srgbClr val="0070C0"/>
                </a:solidFill>
              </a:rPr>
              <a:t> do not care.</a:t>
            </a:r>
            <a:endParaRPr lang="en-GB" sz="3200" dirty="0">
              <a:solidFill>
                <a:srgbClr val="0070C0"/>
              </a:solidFill>
            </a:endParaRPr>
          </a:p>
        </p:txBody>
      </p:sp>
      <p:sp>
        <p:nvSpPr>
          <p:cNvPr id="3" name="TextBox 2"/>
          <p:cNvSpPr txBox="1"/>
          <p:nvPr/>
        </p:nvSpPr>
        <p:spPr>
          <a:xfrm>
            <a:off x="0" y="0"/>
            <a:ext cx="6069724" cy="1569660"/>
          </a:xfrm>
          <a:prstGeom prst="rect">
            <a:avLst/>
          </a:prstGeom>
          <a:solidFill>
            <a:schemeClr val="bg1"/>
          </a:solidFill>
          <a:ln>
            <a:solidFill>
              <a:srgbClr val="7030A0"/>
            </a:solidFill>
          </a:ln>
        </p:spPr>
        <p:txBody>
          <a:bodyPr wrap="square" rtlCol="0">
            <a:spAutoFit/>
          </a:bodyPr>
          <a:lstStyle/>
          <a:p>
            <a:r>
              <a:rPr lang="en-GB" sz="2400" dirty="0" smtClean="0">
                <a:solidFill>
                  <a:srgbClr val="7030A0"/>
                </a:solidFill>
              </a:rPr>
              <a:t>Metaphor – his pictures are agony. They are pictures of people in agony but they could also be agonising for him to see.</a:t>
            </a:r>
          </a:p>
          <a:p>
            <a:r>
              <a:rPr lang="en-GB" sz="2400" dirty="0" smtClean="0">
                <a:solidFill>
                  <a:srgbClr val="7030A0"/>
                </a:solidFill>
              </a:rPr>
              <a:t>Links to ‘Remains’ – ‘the image of agony’</a:t>
            </a:r>
            <a:endParaRPr lang="en-GB" sz="2400" dirty="0">
              <a:solidFill>
                <a:srgbClr val="7030A0"/>
              </a:solidFill>
            </a:endParaRPr>
          </a:p>
        </p:txBody>
      </p:sp>
      <p:sp>
        <p:nvSpPr>
          <p:cNvPr id="4" name="TextBox 3"/>
          <p:cNvSpPr txBox="1"/>
          <p:nvPr/>
        </p:nvSpPr>
        <p:spPr>
          <a:xfrm>
            <a:off x="6747640" y="0"/>
            <a:ext cx="5444359" cy="2308324"/>
          </a:xfrm>
          <a:prstGeom prst="rect">
            <a:avLst/>
          </a:prstGeom>
          <a:solidFill>
            <a:schemeClr val="bg1"/>
          </a:solidFill>
          <a:ln>
            <a:solidFill>
              <a:schemeClr val="accent2">
                <a:lumMod val="75000"/>
              </a:schemeClr>
            </a:solidFill>
          </a:ln>
        </p:spPr>
        <p:txBody>
          <a:bodyPr wrap="square" rtlCol="0">
            <a:spAutoFit/>
          </a:bodyPr>
          <a:lstStyle/>
          <a:p>
            <a:r>
              <a:rPr lang="en-GB" sz="2400" dirty="0" smtClean="0">
                <a:solidFill>
                  <a:schemeClr val="accent2">
                    <a:lumMod val="75000"/>
                  </a:schemeClr>
                </a:solidFill>
              </a:rPr>
              <a:t>‘A hundred’ pictures and just ‘five or six’ used. So little of what he sees and photographs gets used and seen – emphasising that there’s so much we don’t know and see of these places. Is it worth it?</a:t>
            </a:r>
            <a:endParaRPr lang="en-GB" sz="2400" dirty="0">
              <a:solidFill>
                <a:schemeClr val="accent2">
                  <a:lumMod val="75000"/>
                </a:schemeClr>
              </a:solidFill>
            </a:endParaRPr>
          </a:p>
        </p:txBody>
      </p:sp>
      <p:sp>
        <p:nvSpPr>
          <p:cNvPr id="5" name="TextBox 4"/>
          <p:cNvSpPr txBox="1"/>
          <p:nvPr/>
        </p:nvSpPr>
        <p:spPr>
          <a:xfrm>
            <a:off x="9159766" y="2458319"/>
            <a:ext cx="3032234" cy="3785652"/>
          </a:xfrm>
          <a:prstGeom prst="rect">
            <a:avLst/>
          </a:prstGeom>
          <a:solidFill>
            <a:schemeClr val="bg1"/>
          </a:solidFill>
          <a:ln>
            <a:solidFill>
              <a:schemeClr val="accent6">
                <a:lumMod val="50000"/>
              </a:schemeClr>
            </a:solidFill>
          </a:ln>
        </p:spPr>
        <p:txBody>
          <a:bodyPr wrap="square" rtlCol="0">
            <a:spAutoFit/>
          </a:bodyPr>
          <a:lstStyle/>
          <a:p>
            <a:r>
              <a:rPr lang="en-GB" sz="2400" dirty="0" smtClean="0">
                <a:solidFill>
                  <a:schemeClr val="accent6">
                    <a:lumMod val="50000"/>
                  </a:schemeClr>
                </a:solidFill>
              </a:rPr>
              <a:t>Eyeballs prick with tears is quite a graphic, aggressive way of saying they cry. Is she criticising people?</a:t>
            </a:r>
          </a:p>
          <a:p>
            <a:r>
              <a:rPr lang="en-GB" sz="2400" dirty="0" smtClean="0">
                <a:solidFill>
                  <a:schemeClr val="accent6">
                    <a:lumMod val="50000"/>
                  </a:schemeClr>
                </a:solidFill>
              </a:rPr>
              <a:t>‘bath’ and ‘pre-lunch’ beers are very indulgent acts. Mocking?</a:t>
            </a:r>
            <a:endParaRPr lang="en-GB" sz="2400" dirty="0">
              <a:solidFill>
                <a:schemeClr val="accent6">
                  <a:lumMod val="50000"/>
                </a:schemeClr>
              </a:solidFill>
            </a:endParaRPr>
          </a:p>
        </p:txBody>
      </p:sp>
      <p:sp>
        <p:nvSpPr>
          <p:cNvPr id="6" name="TextBox 5"/>
          <p:cNvSpPr txBox="1"/>
          <p:nvPr/>
        </p:nvSpPr>
        <p:spPr>
          <a:xfrm>
            <a:off x="131377" y="4843267"/>
            <a:ext cx="4078015" cy="1938992"/>
          </a:xfrm>
          <a:prstGeom prst="rect">
            <a:avLst/>
          </a:prstGeom>
          <a:solidFill>
            <a:schemeClr val="bg1"/>
          </a:solidFill>
          <a:ln>
            <a:solidFill>
              <a:srgbClr val="C00000"/>
            </a:solidFill>
          </a:ln>
        </p:spPr>
        <p:txBody>
          <a:bodyPr wrap="square" rtlCol="0">
            <a:spAutoFit/>
          </a:bodyPr>
          <a:lstStyle/>
          <a:p>
            <a:r>
              <a:rPr lang="en-GB" sz="2400" dirty="0" smtClean="0">
                <a:solidFill>
                  <a:srgbClr val="C00000"/>
                </a:solidFill>
              </a:rPr>
              <a:t>Focuses on this just being how he makes money. It makes it sound less meaningful. He could feel guilty for not being able to help.</a:t>
            </a:r>
            <a:endParaRPr lang="en-GB" sz="2400" dirty="0">
              <a:solidFill>
                <a:srgbClr val="C00000"/>
              </a:solidFill>
            </a:endParaRPr>
          </a:p>
        </p:txBody>
      </p:sp>
      <p:sp>
        <p:nvSpPr>
          <p:cNvPr id="7" name="TextBox 6"/>
          <p:cNvSpPr txBox="1"/>
          <p:nvPr/>
        </p:nvSpPr>
        <p:spPr>
          <a:xfrm>
            <a:off x="4548350" y="4927434"/>
            <a:ext cx="4398579" cy="1569660"/>
          </a:xfrm>
          <a:prstGeom prst="rect">
            <a:avLst/>
          </a:prstGeom>
          <a:solidFill>
            <a:schemeClr val="bg1"/>
          </a:solidFill>
          <a:ln>
            <a:solidFill>
              <a:srgbClr val="002060"/>
            </a:solidFill>
          </a:ln>
        </p:spPr>
        <p:txBody>
          <a:bodyPr wrap="square" rtlCol="0">
            <a:spAutoFit/>
          </a:bodyPr>
          <a:lstStyle/>
          <a:p>
            <a:r>
              <a:rPr lang="en-GB" sz="2400" dirty="0" smtClean="0">
                <a:solidFill>
                  <a:srgbClr val="002060"/>
                </a:solidFill>
              </a:rPr>
              <a:t>‘they’ is very ambiguous. Who are ‘they’? Could be both the people reading the supplements and the people he photographs</a:t>
            </a:r>
            <a:endParaRPr lang="en-GB" sz="2400" dirty="0">
              <a:solidFill>
                <a:srgbClr val="002060"/>
              </a:solidFill>
            </a:endParaRPr>
          </a:p>
        </p:txBody>
      </p:sp>
    </p:spTree>
    <p:extLst>
      <p:ext uri="{BB962C8B-B14F-4D97-AF65-F5344CB8AC3E}">
        <p14:creationId xmlns:p14="http://schemas.microsoft.com/office/powerpoint/2010/main" val="3098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061" y="4914900"/>
            <a:ext cx="9144000" cy="1781503"/>
          </a:xfrm>
        </p:spPr>
        <p:txBody>
          <a:bodyPr/>
          <a:lstStyle/>
          <a:p>
            <a:r>
              <a:rPr lang="en-GB" dirty="0" smtClean="0">
                <a:solidFill>
                  <a:srgbClr val="002060"/>
                </a:solidFill>
                <a:latin typeface="Bahnschrift SemiBold" panose="020B0502040204020203" pitchFamily="34" charset="0"/>
              </a:rPr>
              <a:t>War photographer,</a:t>
            </a:r>
            <a:br>
              <a:rPr lang="en-GB" dirty="0" smtClean="0">
                <a:solidFill>
                  <a:srgbClr val="002060"/>
                </a:solidFill>
                <a:latin typeface="Bahnschrift SemiBold" panose="020B0502040204020203" pitchFamily="34" charset="0"/>
              </a:rPr>
            </a:br>
            <a:r>
              <a:rPr lang="en-GB" dirty="0" smtClean="0">
                <a:solidFill>
                  <a:srgbClr val="002060"/>
                </a:solidFill>
                <a:latin typeface="Bahnschrift SemiBold" panose="020B0502040204020203" pitchFamily="34" charset="0"/>
              </a:rPr>
              <a:t>by Carol Ann Duffy</a:t>
            </a:r>
            <a:endParaRPr lang="en-GB" dirty="0">
              <a:solidFill>
                <a:srgbClr val="002060"/>
              </a:solidFill>
              <a:latin typeface="Bahnschrift SemiBold" panose="020B0502040204020203" pitchFamily="34" charset="0"/>
            </a:endParaRPr>
          </a:p>
        </p:txBody>
      </p:sp>
      <p:pic>
        <p:nvPicPr>
          <p:cNvPr id="5" name="Picture 4"/>
          <p:cNvPicPr>
            <a:picLocks noChangeAspect="1"/>
          </p:cNvPicPr>
          <p:nvPr/>
        </p:nvPicPr>
        <p:blipFill>
          <a:blip r:embed="rId2"/>
          <a:stretch>
            <a:fillRect/>
          </a:stretch>
        </p:blipFill>
        <p:spPr>
          <a:xfrm>
            <a:off x="1944249" y="0"/>
            <a:ext cx="8429625" cy="4914900"/>
          </a:xfrm>
          <a:prstGeom prst="rect">
            <a:avLst/>
          </a:prstGeom>
        </p:spPr>
      </p:pic>
    </p:spTree>
    <p:extLst>
      <p:ext uri="{BB962C8B-B14F-4D97-AF65-F5344CB8AC3E}">
        <p14:creationId xmlns:p14="http://schemas.microsoft.com/office/powerpoint/2010/main" val="128302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61697"/>
          </a:xfrm>
        </p:spPr>
        <p:txBody>
          <a:bodyPr/>
          <a:lstStyle/>
          <a:p>
            <a:r>
              <a:rPr lang="en-GB" dirty="0" smtClean="0">
                <a:solidFill>
                  <a:srgbClr val="002060"/>
                </a:solidFill>
                <a:latin typeface="Bahnschrift SemiBold" panose="020B0502040204020203" pitchFamily="34" charset="0"/>
              </a:rPr>
              <a:t>Context:</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1056288"/>
            <a:ext cx="6684579" cy="5486401"/>
          </a:xfrm>
        </p:spPr>
        <p:txBody>
          <a:bodyPr>
            <a:normAutofit/>
          </a:bodyPr>
          <a:lstStyle/>
          <a:p>
            <a:r>
              <a:rPr lang="en-GB" dirty="0" smtClean="0">
                <a:solidFill>
                  <a:srgbClr val="7030A0"/>
                </a:solidFill>
              </a:rPr>
              <a:t>Duffy was inspired to write this poem by her friendship with a war photographer. She was especially intrigued by the peculiar challenge faced by these people whose job requires them to record terrible, horrific events without being able to directly help their subjects.</a:t>
            </a:r>
          </a:p>
          <a:p>
            <a:r>
              <a:rPr lang="en-GB" dirty="0" smtClean="0">
                <a:solidFill>
                  <a:srgbClr val="7030A0"/>
                </a:solidFill>
              </a:rPr>
              <a:t>By viewing this issue from the perspective of the photographer, she also reveals the difficulties of such an occupation. By the end of the poem, it is clear her subject straddles two vastly different worlds yet increasingly feels he belongs to neither.</a:t>
            </a:r>
            <a:endParaRPr lang="en-GB" dirty="0">
              <a:solidFill>
                <a:srgbClr val="7030A0"/>
              </a:solidFill>
            </a:endParaRPr>
          </a:p>
        </p:txBody>
      </p:sp>
      <p:pic>
        <p:nvPicPr>
          <p:cNvPr id="4" name="Picture 3"/>
          <p:cNvPicPr>
            <a:picLocks noChangeAspect="1"/>
          </p:cNvPicPr>
          <p:nvPr/>
        </p:nvPicPr>
        <p:blipFill>
          <a:blip r:embed="rId2"/>
          <a:stretch>
            <a:fillRect/>
          </a:stretch>
        </p:blipFill>
        <p:spPr>
          <a:xfrm>
            <a:off x="6810703" y="1837503"/>
            <a:ext cx="5032012" cy="3380883"/>
          </a:xfrm>
          <a:prstGeom prst="rect">
            <a:avLst/>
          </a:prstGeom>
        </p:spPr>
      </p:pic>
      <p:sp>
        <p:nvSpPr>
          <p:cNvPr id="5" name="TextBox 4"/>
          <p:cNvSpPr txBox="1"/>
          <p:nvPr/>
        </p:nvSpPr>
        <p:spPr>
          <a:xfrm>
            <a:off x="3124200" y="126905"/>
            <a:ext cx="8902700" cy="707886"/>
          </a:xfrm>
          <a:prstGeom prst="rect">
            <a:avLst/>
          </a:prstGeom>
          <a:solidFill>
            <a:schemeClr val="bg1"/>
          </a:solidFill>
          <a:ln>
            <a:solidFill>
              <a:srgbClr val="0070C0"/>
            </a:solidFill>
          </a:ln>
        </p:spPr>
        <p:txBody>
          <a:bodyPr wrap="square" rtlCol="0">
            <a:spAutoFit/>
          </a:bodyPr>
          <a:lstStyle/>
          <a:p>
            <a:pPr marL="285750" indent="-285750">
              <a:buFont typeface="Wingdings" panose="05000000000000000000" pitchFamily="2" charset="2"/>
              <a:buChar char="Ø"/>
            </a:pPr>
            <a:r>
              <a:rPr lang="en-GB" sz="2000" dirty="0" smtClean="0">
                <a:solidFill>
                  <a:srgbClr val="0070C0"/>
                </a:solidFill>
              </a:rPr>
              <a:t>Note this down either in your anthology/ on your </a:t>
            </a:r>
            <a:r>
              <a:rPr lang="en-GB" sz="2000" dirty="0">
                <a:solidFill>
                  <a:srgbClr val="0070C0"/>
                </a:solidFill>
              </a:rPr>
              <a:t>c</a:t>
            </a:r>
            <a:r>
              <a:rPr lang="en-GB" sz="2000" dirty="0" smtClean="0">
                <a:solidFill>
                  <a:srgbClr val="0070C0"/>
                </a:solidFill>
              </a:rPr>
              <a:t>opy of the poem or on paper/ in your book</a:t>
            </a:r>
            <a:endParaRPr lang="en-GB" sz="2000" dirty="0">
              <a:solidFill>
                <a:srgbClr val="0070C0"/>
              </a:solidFill>
            </a:endParaRPr>
          </a:p>
        </p:txBody>
      </p:sp>
    </p:spTree>
    <p:extLst>
      <p:ext uri="{BB962C8B-B14F-4D97-AF65-F5344CB8AC3E}">
        <p14:creationId xmlns:p14="http://schemas.microsoft.com/office/powerpoint/2010/main" val="368162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100" y="585899"/>
            <a:ext cx="9144000" cy="2387600"/>
          </a:xfrm>
        </p:spPr>
        <p:txBody>
          <a:bodyPr/>
          <a:lstStyle/>
          <a:p>
            <a:r>
              <a:rPr lang="en-GB" dirty="0" smtClean="0">
                <a:solidFill>
                  <a:srgbClr val="002060"/>
                </a:solidFill>
                <a:latin typeface="Bahnschrift SemiBold" panose="020B0502040204020203" pitchFamily="34" charset="0"/>
              </a:rPr>
              <a:t>Not all conflict is far away…</a:t>
            </a:r>
            <a:br>
              <a:rPr lang="en-GB" dirty="0" smtClean="0">
                <a:solidFill>
                  <a:srgbClr val="002060"/>
                </a:solidFill>
                <a:latin typeface="Bahnschrift SemiBold" panose="020B0502040204020203" pitchFamily="34" charset="0"/>
              </a:rPr>
            </a:br>
            <a:r>
              <a:rPr lang="en-GB" dirty="0" smtClean="0">
                <a:solidFill>
                  <a:srgbClr val="002060"/>
                </a:solidFill>
                <a:latin typeface="Bahnschrift SemiBold" panose="020B0502040204020203" pitchFamily="34" charset="0"/>
              </a:rPr>
              <a:t>The Troubles</a:t>
            </a:r>
            <a:endParaRPr lang="en-GB" dirty="0">
              <a:solidFill>
                <a:srgbClr val="002060"/>
              </a:solidFill>
              <a:latin typeface="Bahnschrift SemiBold" panose="020B0502040204020203" pitchFamily="34" charset="0"/>
            </a:endParaRPr>
          </a:p>
        </p:txBody>
      </p:sp>
      <p:sp>
        <p:nvSpPr>
          <p:cNvPr id="3" name="TextBox 2"/>
          <p:cNvSpPr txBox="1"/>
          <p:nvPr/>
        </p:nvSpPr>
        <p:spPr>
          <a:xfrm>
            <a:off x="965200" y="3225800"/>
            <a:ext cx="10007600" cy="2677656"/>
          </a:xfrm>
          <a:prstGeom prst="rect">
            <a:avLst/>
          </a:prstGeom>
          <a:noFill/>
        </p:spPr>
        <p:txBody>
          <a:bodyPr wrap="square" rtlCol="0">
            <a:spAutoFit/>
          </a:bodyPr>
          <a:lstStyle/>
          <a:p>
            <a:pPr marL="457200" indent="-457200">
              <a:buFont typeface="Wingdings" panose="05000000000000000000" pitchFamily="2" charset="2"/>
              <a:buChar char="Ø"/>
            </a:pPr>
            <a:r>
              <a:rPr lang="en-GB" sz="2800" dirty="0" smtClean="0">
                <a:solidFill>
                  <a:srgbClr val="0070C0"/>
                </a:solidFill>
              </a:rPr>
              <a:t>The next slide contains information about a particular conflict called ‘The Troubles’ which is referenced in this poem. You don’t need to note this information down.</a:t>
            </a:r>
          </a:p>
          <a:p>
            <a:pPr marL="457200" indent="-457200">
              <a:buFont typeface="Wingdings" panose="05000000000000000000" pitchFamily="2" charset="2"/>
              <a:buChar char="Ø"/>
            </a:pPr>
            <a:r>
              <a:rPr lang="en-GB" sz="2800" dirty="0" smtClean="0">
                <a:solidFill>
                  <a:srgbClr val="0070C0"/>
                </a:solidFill>
              </a:rPr>
              <a:t>The slides following that contain a series of images. You need to imagine you are the photographer taking those images, then answer the questions on the slide which follows them.</a:t>
            </a:r>
          </a:p>
        </p:txBody>
      </p:sp>
    </p:spTree>
    <p:extLst>
      <p:ext uri="{BB962C8B-B14F-4D97-AF65-F5344CB8AC3E}">
        <p14:creationId xmlns:p14="http://schemas.microsoft.com/office/powerpoint/2010/main" val="139411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19807"/>
          </a:xfrm>
        </p:spPr>
        <p:txBody>
          <a:bodyPr/>
          <a:lstStyle/>
          <a:p>
            <a:r>
              <a:rPr lang="en-GB" dirty="0" smtClean="0">
                <a:solidFill>
                  <a:srgbClr val="002060"/>
                </a:solidFill>
                <a:latin typeface="Bahnschrift SemiBold" panose="020B0502040204020203" pitchFamily="34" charset="0"/>
              </a:rPr>
              <a:t>Belfast: The Troubles</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0" y="819807"/>
            <a:ext cx="10357945" cy="5927835"/>
          </a:xfrm>
        </p:spPr>
        <p:txBody>
          <a:bodyPr>
            <a:normAutofit lnSpcReduction="10000"/>
          </a:bodyPr>
          <a:lstStyle/>
          <a:p>
            <a:pPr marL="0" indent="0">
              <a:buNone/>
            </a:pPr>
            <a:r>
              <a:rPr lang="en-GB" dirty="0" smtClean="0">
                <a:solidFill>
                  <a:schemeClr val="accent2">
                    <a:lumMod val="75000"/>
                  </a:schemeClr>
                </a:solidFill>
              </a:rPr>
              <a:t>The Troubles</a:t>
            </a:r>
            <a:r>
              <a:rPr lang="en-GB" dirty="0" smtClean="0">
                <a:solidFill>
                  <a:srgbClr val="0070C0"/>
                </a:solidFill>
              </a:rPr>
              <a:t>, also called Northern Ireland conflict, was around </a:t>
            </a:r>
            <a:r>
              <a:rPr lang="en-GB" dirty="0" smtClean="0">
                <a:solidFill>
                  <a:schemeClr val="accent2">
                    <a:lumMod val="75000"/>
                  </a:schemeClr>
                </a:solidFill>
              </a:rPr>
              <a:t>1968 to 1998 </a:t>
            </a:r>
            <a:r>
              <a:rPr lang="en-GB" dirty="0" smtClean="0">
                <a:solidFill>
                  <a:srgbClr val="0070C0"/>
                </a:solidFill>
              </a:rPr>
              <a:t>in Northern Ireland between the overwhelmingly </a:t>
            </a:r>
            <a:r>
              <a:rPr lang="en-GB" dirty="0" smtClean="0">
                <a:solidFill>
                  <a:schemeClr val="accent6">
                    <a:lumMod val="50000"/>
                  </a:schemeClr>
                </a:solidFill>
              </a:rPr>
              <a:t>Protestant unionists (loyalists), </a:t>
            </a:r>
            <a:r>
              <a:rPr lang="en-GB" dirty="0" smtClean="0">
                <a:solidFill>
                  <a:srgbClr val="0070C0"/>
                </a:solidFill>
              </a:rPr>
              <a:t>who desired the area to </a:t>
            </a:r>
            <a:r>
              <a:rPr lang="en-GB" dirty="0" smtClean="0">
                <a:solidFill>
                  <a:schemeClr val="accent6">
                    <a:lumMod val="50000"/>
                  </a:schemeClr>
                </a:solidFill>
              </a:rPr>
              <a:t>remain part of the United Kingdom</a:t>
            </a:r>
            <a:r>
              <a:rPr lang="en-GB" dirty="0" smtClean="0">
                <a:solidFill>
                  <a:srgbClr val="0070C0"/>
                </a:solidFill>
              </a:rPr>
              <a:t>, and the overwhelmingly </a:t>
            </a:r>
            <a:r>
              <a:rPr lang="en-GB" dirty="0" smtClean="0">
                <a:solidFill>
                  <a:srgbClr val="C00000"/>
                </a:solidFill>
              </a:rPr>
              <a:t>Roman Catholic nationalists (republicans), </a:t>
            </a:r>
            <a:r>
              <a:rPr lang="en-GB" dirty="0" smtClean="0">
                <a:solidFill>
                  <a:srgbClr val="0070C0"/>
                </a:solidFill>
              </a:rPr>
              <a:t>who wanted Northern Ireland to </a:t>
            </a:r>
            <a:r>
              <a:rPr lang="en-GB" dirty="0" smtClean="0">
                <a:solidFill>
                  <a:srgbClr val="C00000"/>
                </a:solidFill>
              </a:rPr>
              <a:t>become part of the republic of Ireland</a:t>
            </a:r>
            <a:r>
              <a:rPr lang="en-GB" dirty="0" smtClean="0">
                <a:solidFill>
                  <a:srgbClr val="0070C0"/>
                </a:solidFill>
              </a:rPr>
              <a:t>. The </a:t>
            </a:r>
            <a:r>
              <a:rPr lang="en-GB" dirty="0" smtClean="0">
                <a:solidFill>
                  <a:srgbClr val="7030A0"/>
                </a:solidFill>
              </a:rPr>
              <a:t>British army </a:t>
            </a:r>
            <a:r>
              <a:rPr lang="en-GB" dirty="0" smtClean="0">
                <a:solidFill>
                  <a:srgbClr val="0070C0"/>
                </a:solidFill>
              </a:rPr>
              <a:t>was also involved and their purpose was claimed to be a </a:t>
            </a:r>
            <a:r>
              <a:rPr lang="en-GB" dirty="0" smtClean="0">
                <a:solidFill>
                  <a:srgbClr val="7030A0"/>
                </a:solidFill>
              </a:rPr>
              <a:t>peacekeeping role</a:t>
            </a:r>
            <a:r>
              <a:rPr lang="en-GB" dirty="0" smtClean="0">
                <a:solidFill>
                  <a:srgbClr val="0070C0"/>
                </a:solidFill>
              </a:rPr>
              <a:t>, mostly between the nationalist Irish Republican Army (</a:t>
            </a:r>
            <a:r>
              <a:rPr lang="en-GB" dirty="0" smtClean="0">
                <a:solidFill>
                  <a:srgbClr val="C00000"/>
                </a:solidFill>
              </a:rPr>
              <a:t>IRA</a:t>
            </a:r>
            <a:r>
              <a:rPr lang="en-GB" dirty="0" smtClean="0">
                <a:solidFill>
                  <a:srgbClr val="0070C0"/>
                </a:solidFill>
              </a:rPr>
              <a:t>), which viewed the conflict as a guerrilla war for national </a:t>
            </a:r>
            <a:r>
              <a:rPr lang="en-GB" dirty="0" smtClean="0">
                <a:solidFill>
                  <a:schemeClr val="accent4">
                    <a:lumMod val="50000"/>
                  </a:schemeClr>
                </a:solidFill>
              </a:rPr>
              <a:t>independence</a:t>
            </a:r>
            <a:r>
              <a:rPr lang="en-GB" dirty="0" smtClean="0">
                <a:solidFill>
                  <a:srgbClr val="0070C0"/>
                </a:solidFill>
              </a:rPr>
              <a:t>, and the unionist forces, which called the IRA’s actions </a:t>
            </a:r>
            <a:r>
              <a:rPr lang="en-GB" dirty="0" smtClean="0">
                <a:solidFill>
                  <a:schemeClr val="accent4">
                    <a:lumMod val="50000"/>
                  </a:schemeClr>
                </a:solidFill>
              </a:rPr>
              <a:t>terrorism</a:t>
            </a:r>
            <a:r>
              <a:rPr lang="en-GB" dirty="0" smtClean="0">
                <a:solidFill>
                  <a:srgbClr val="0070C0"/>
                </a:solidFill>
              </a:rPr>
              <a:t>. Marked by </a:t>
            </a:r>
            <a:r>
              <a:rPr lang="en-GB" dirty="0" smtClean="0">
                <a:solidFill>
                  <a:srgbClr val="FF0066"/>
                </a:solidFill>
              </a:rPr>
              <a:t>street fighting, bombings, sniper attacks, roadblocks, and internment without trial</a:t>
            </a:r>
            <a:r>
              <a:rPr lang="en-GB" dirty="0" smtClean="0">
                <a:solidFill>
                  <a:srgbClr val="0070C0"/>
                </a:solidFill>
              </a:rPr>
              <a:t>, the confrontation had the characteristics of a civil war, often labelled as </a:t>
            </a:r>
            <a:r>
              <a:rPr lang="en-GB" dirty="0" smtClean="0">
                <a:solidFill>
                  <a:schemeClr val="bg1">
                    <a:lumMod val="50000"/>
                  </a:schemeClr>
                </a:solidFill>
              </a:rPr>
              <a:t>“low-intensity conflict.” </a:t>
            </a:r>
            <a:r>
              <a:rPr lang="en-GB" dirty="0" smtClean="0">
                <a:solidFill>
                  <a:srgbClr val="FF0066"/>
                </a:solidFill>
              </a:rPr>
              <a:t>3,600 people were killed and more than 30,000 more were wounded</a:t>
            </a:r>
            <a:r>
              <a:rPr lang="en-GB" dirty="0" smtClean="0">
                <a:solidFill>
                  <a:srgbClr val="0070C0"/>
                </a:solidFill>
              </a:rPr>
              <a:t> before a peaceful solution, which involved the governments of both the United Kingdom and Ireland, was effectively reached in 1998, leading to a power-sharing arrangement in the Northern Ireland Assembly at Stormont.</a:t>
            </a:r>
            <a:endParaRPr lang="en-GB" dirty="0">
              <a:solidFill>
                <a:srgbClr val="0070C0"/>
              </a:solidFill>
            </a:endParaRPr>
          </a:p>
        </p:txBody>
      </p:sp>
      <p:sp>
        <p:nvSpPr>
          <p:cNvPr id="4" name="TextBox 3"/>
          <p:cNvSpPr txBox="1"/>
          <p:nvPr/>
        </p:nvSpPr>
        <p:spPr>
          <a:xfrm>
            <a:off x="10357945" y="0"/>
            <a:ext cx="1834055" cy="4801314"/>
          </a:xfrm>
          <a:prstGeom prst="rect">
            <a:avLst/>
          </a:prstGeom>
          <a:solidFill>
            <a:schemeClr val="bg1"/>
          </a:solidFill>
          <a:ln>
            <a:solidFill>
              <a:srgbClr val="002060"/>
            </a:solidFill>
          </a:ln>
        </p:spPr>
        <p:txBody>
          <a:bodyPr wrap="square" rtlCol="0">
            <a:spAutoFit/>
          </a:bodyPr>
          <a:lstStyle/>
          <a:p>
            <a:pPr algn="ctr"/>
            <a:r>
              <a:rPr lang="en-GB" b="1" u="sng" dirty="0" smtClean="0">
                <a:solidFill>
                  <a:srgbClr val="002060"/>
                </a:solidFill>
              </a:rPr>
              <a:t>Key terms:</a:t>
            </a:r>
          </a:p>
          <a:p>
            <a:endParaRPr lang="en-GB" b="1" u="sng" dirty="0" smtClean="0">
              <a:solidFill>
                <a:srgbClr val="002060"/>
              </a:solidFill>
            </a:endParaRPr>
          </a:p>
          <a:p>
            <a:r>
              <a:rPr lang="en-GB" b="1" u="sng" dirty="0" smtClean="0">
                <a:solidFill>
                  <a:srgbClr val="002060"/>
                </a:solidFill>
              </a:rPr>
              <a:t>Guerrilla</a:t>
            </a:r>
            <a:r>
              <a:rPr lang="en-GB" dirty="0" smtClean="0">
                <a:solidFill>
                  <a:srgbClr val="002060"/>
                </a:solidFill>
              </a:rPr>
              <a:t> = small independent group taking part in irregular fighting, typically against larger regular forces. Often impromptu or without authorisation.</a:t>
            </a:r>
          </a:p>
          <a:p>
            <a:endParaRPr lang="en-GB" dirty="0">
              <a:solidFill>
                <a:srgbClr val="002060"/>
              </a:solidFill>
            </a:endParaRPr>
          </a:p>
          <a:p>
            <a:r>
              <a:rPr lang="en-GB" b="1" u="sng" dirty="0" smtClean="0">
                <a:solidFill>
                  <a:srgbClr val="002060"/>
                </a:solidFill>
              </a:rPr>
              <a:t>Civil war</a:t>
            </a:r>
            <a:r>
              <a:rPr lang="en-GB" b="1" dirty="0" smtClean="0">
                <a:solidFill>
                  <a:srgbClr val="002060"/>
                </a:solidFill>
              </a:rPr>
              <a:t> </a:t>
            </a:r>
            <a:r>
              <a:rPr lang="en-GB" dirty="0" smtClean="0">
                <a:solidFill>
                  <a:srgbClr val="002060"/>
                </a:solidFill>
              </a:rPr>
              <a:t>= a war between citizens of the same country.</a:t>
            </a:r>
            <a:endParaRPr lang="en-GB" dirty="0">
              <a:solidFill>
                <a:srgbClr val="002060"/>
              </a:solidFill>
            </a:endParaRPr>
          </a:p>
        </p:txBody>
      </p:sp>
    </p:spTree>
    <p:extLst>
      <p:ext uri="{BB962C8B-B14F-4D97-AF65-F5344CB8AC3E}">
        <p14:creationId xmlns:p14="http://schemas.microsoft.com/office/powerpoint/2010/main" val="936976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710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537661" cy="5076497"/>
          </a:xfrm>
          <a:prstGeom prst="rect">
            <a:avLst/>
          </a:prstGeom>
        </p:spPr>
      </p:pic>
      <p:pic>
        <p:nvPicPr>
          <p:cNvPr id="3" name="Picture 2"/>
          <p:cNvPicPr>
            <a:picLocks noChangeAspect="1"/>
          </p:cNvPicPr>
          <p:nvPr/>
        </p:nvPicPr>
        <p:blipFill>
          <a:blip r:embed="rId3"/>
          <a:stretch>
            <a:fillRect/>
          </a:stretch>
        </p:blipFill>
        <p:spPr>
          <a:xfrm>
            <a:off x="8403021" y="1777325"/>
            <a:ext cx="3788979" cy="5080676"/>
          </a:xfrm>
          <a:prstGeom prst="rect">
            <a:avLst/>
          </a:prstGeom>
        </p:spPr>
      </p:pic>
    </p:spTree>
    <p:extLst>
      <p:ext uri="{BB962C8B-B14F-4D97-AF65-F5344CB8AC3E}">
        <p14:creationId xmlns:p14="http://schemas.microsoft.com/office/powerpoint/2010/main" val="438983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504825"/>
            <a:ext cx="9525000" cy="6353175"/>
          </a:xfrm>
          <a:prstGeom prst="rect">
            <a:avLst/>
          </a:prstGeom>
        </p:spPr>
      </p:pic>
      <p:pic>
        <p:nvPicPr>
          <p:cNvPr id="3" name="Picture 2"/>
          <p:cNvPicPr>
            <a:picLocks noChangeAspect="1"/>
          </p:cNvPicPr>
          <p:nvPr/>
        </p:nvPicPr>
        <p:blipFill>
          <a:blip r:embed="rId3"/>
          <a:stretch>
            <a:fillRect/>
          </a:stretch>
        </p:blipFill>
        <p:spPr>
          <a:xfrm>
            <a:off x="0" y="-1"/>
            <a:ext cx="5060731" cy="3376221"/>
          </a:xfrm>
          <a:prstGeom prst="rect">
            <a:avLst/>
          </a:prstGeom>
        </p:spPr>
      </p:pic>
    </p:spTree>
    <p:extLst>
      <p:ext uri="{BB962C8B-B14F-4D97-AF65-F5344CB8AC3E}">
        <p14:creationId xmlns:p14="http://schemas.microsoft.com/office/powerpoint/2010/main" val="2162127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solidFill>
                  <a:srgbClr val="002060"/>
                </a:solidFill>
                <a:latin typeface="Bahnschrift SemiBold" panose="020B0502040204020203" pitchFamily="34" charset="0"/>
              </a:rPr>
              <a:t>Image task #1</a:t>
            </a:r>
            <a:endParaRPr lang="en-GB" dirty="0">
              <a:solidFill>
                <a:srgbClr val="002060"/>
              </a:solidFill>
              <a:latin typeface="Bahnschrift SemiBold" panose="020B0502040204020203" pitchFamily="34" charset="0"/>
            </a:endParaRPr>
          </a:p>
        </p:txBody>
      </p:sp>
      <p:sp>
        <p:nvSpPr>
          <p:cNvPr id="3" name="Content Placeholder 2"/>
          <p:cNvSpPr>
            <a:spLocks noGrp="1"/>
          </p:cNvSpPr>
          <p:nvPr>
            <p:ph idx="1"/>
          </p:nvPr>
        </p:nvSpPr>
        <p:spPr>
          <a:xfrm>
            <a:off x="838200" y="1325563"/>
            <a:ext cx="10844048" cy="4351338"/>
          </a:xfrm>
        </p:spPr>
        <p:txBody>
          <a:bodyPr/>
          <a:lstStyle/>
          <a:p>
            <a:pPr marL="514350" indent="-514350">
              <a:buFont typeface="+mj-lt"/>
              <a:buAutoNum type="arabicPeriod"/>
            </a:pPr>
            <a:r>
              <a:rPr lang="en-GB" dirty="0" smtClean="0">
                <a:solidFill>
                  <a:srgbClr val="0070C0"/>
                </a:solidFill>
              </a:rPr>
              <a:t>How would you feel if you were stood in those scenes? Why?</a:t>
            </a:r>
          </a:p>
          <a:p>
            <a:pPr marL="514350" indent="-514350">
              <a:buFont typeface="+mj-lt"/>
              <a:buAutoNum type="arabicPeriod"/>
            </a:pPr>
            <a:r>
              <a:rPr lang="en-GB" dirty="0" smtClean="0">
                <a:solidFill>
                  <a:srgbClr val="0070C0"/>
                </a:solidFill>
              </a:rPr>
              <a:t>Is there anything in those images that you, as the person taking those photos, would wish you could help with or be involved in?</a:t>
            </a:r>
          </a:p>
          <a:p>
            <a:pPr marL="514350" indent="-514350">
              <a:buFont typeface="+mj-lt"/>
              <a:buAutoNum type="arabicPeriod"/>
            </a:pPr>
            <a:r>
              <a:rPr lang="en-GB" dirty="0" smtClean="0">
                <a:solidFill>
                  <a:srgbClr val="0070C0"/>
                </a:solidFill>
              </a:rPr>
              <a:t>Which image do you think would be the most shocking for people to see if they were to come across it in a newspaper?</a:t>
            </a:r>
          </a:p>
          <a:p>
            <a:pPr marL="514350" indent="-514350">
              <a:buFont typeface="+mj-lt"/>
              <a:buAutoNum type="arabicPeriod"/>
            </a:pPr>
            <a:r>
              <a:rPr lang="en-GB" dirty="0" smtClean="0">
                <a:solidFill>
                  <a:srgbClr val="0070C0"/>
                </a:solidFill>
              </a:rPr>
              <a:t>How does it make you feel knowing this conflict was so close to your home country?</a:t>
            </a:r>
          </a:p>
          <a:p>
            <a:pPr marL="0" indent="0">
              <a:buNone/>
            </a:pPr>
            <a:endParaRPr lang="en-GB" dirty="0">
              <a:solidFill>
                <a:srgbClr val="0070C0"/>
              </a:solidFill>
            </a:endParaRPr>
          </a:p>
        </p:txBody>
      </p:sp>
      <p:pic>
        <p:nvPicPr>
          <p:cNvPr id="4" name="Picture 3"/>
          <p:cNvPicPr>
            <a:picLocks noChangeAspect="1"/>
          </p:cNvPicPr>
          <p:nvPr/>
        </p:nvPicPr>
        <p:blipFill rotWithShape="1">
          <a:blip r:embed="rId2"/>
          <a:srcRect b="6872"/>
          <a:stretch/>
        </p:blipFill>
        <p:spPr>
          <a:xfrm>
            <a:off x="9222827" y="4589205"/>
            <a:ext cx="2768326" cy="2175391"/>
          </a:xfrm>
          <a:prstGeom prst="rect">
            <a:avLst/>
          </a:prstGeom>
        </p:spPr>
      </p:pic>
    </p:spTree>
    <p:extLst>
      <p:ext uri="{BB962C8B-B14F-4D97-AF65-F5344CB8AC3E}">
        <p14:creationId xmlns:p14="http://schemas.microsoft.com/office/powerpoint/2010/main" val="392074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1397</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Bahnschrift SemiBold</vt:lpstr>
      <vt:lpstr>Calibri</vt:lpstr>
      <vt:lpstr>Calibri Light</vt:lpstr>
      <vt:lpstr>Wingdings</vt:lpstr>
      <vt:lpstr>Office Theme</vt:lpstr>
      <vt:lpstr>Please note: You do not need to print off this PowerPoint. It is designed to take you through your work step by step and some slide may just be for information.</vt:lpstr>
      <vt:lpstr>War photographer, by Carol Ann Duffy</vt:lpstr>
      <vt:lpstr>Context:</vt:lpstr>
      <vt:lpstr>Not all conflict is far away… The Troubles</vt:lpstr>
      <vt:lpstr>Belfast: The Troubles</vt:lpstr>
      <vt:lpstr>PowerPoint Presentation</vt:lpstr>
      <vt:lpstr>PowerPoint Presentation</vt:lpstr>
      <vt:lpstr>PowerPoint Presentation</vt:lpstr>
      <vt:lpstr>Image task #1</vt:lpstr>
      <vt:lpstr>Image task #2</vt:lpstr>
      <vt:lpstr>Optional further research</vt:lpstr>
      <vt:lpstr>The following slides provide you with some notes to make on your copy of the poem.  If you don’t have access to a printer you can copy the poem into a Word document and make notes uses text boxes.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de Carles</dc:creator>
  <cp:lastModifiedBy>Jacqueline de Carles</cp:lastModifiedBy>
  <cp:revision>6</cp:revision>
  <dcterms:created xsi:type="dcterms:W3CDTF">2020-09-22T10:32:11Z</dcterms:created>
  <dcterms:modified xsi:type="dcterms:W3CDTF">2020-09-23T08:29:18Z</dcterms:modified>
</cp:coreProperties>
</file>