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76"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1" d="100"/>
          <a:sy n="81" d="100"/>
        </p:scale>
        <p:origin x="120" y="7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D2F930-AD58-4D38-80A4-77878FD8B793}" type="datetimeFigureOut">
              <a:rPr lang="en-US" smtClean="0"/>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FA8FE0-7D47-4AD1-B3A3-4282CAAC2A5B}" type="slidenum">
              <a:rPr lang="en-US" smtClean="0"/>
              <a:t>‹#›</a:t>
            </a:fld>
            <a:endParaRPr lang="en-US"/>
          </a:p>
        </p:txBody>
      </p:sp>
    </p:spTree>
    <p:extLst>
      <p:ext uri="{BB962C8B-B14F-4D97-AF65-F5344CB8AC3E}">
        <p14:creationId xmlns:p14="http://schemas.microsoft.com/office/powerpoint/2010/main" val="2103266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D2F930-AD58-4D38-80A4-77878FD8B793}" type="datetimeFigureOut">
              <a:rPr lang="en-US" smtClean="0"/>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FA8FE0-7D47-4AD1-B3A3-4282CAAC2A5B}" type="slidenum">
              <a:rPr lang="en-US" smtClean="0"/>
              <a:t>‹#›</a:t>
            </a:fld>
            <a:endParaRPr lang="en-US"/>
          </a:p>
        </p:txBody>
      </p:sp>
    </p:spTree>
    <p:extLst>
      <p:ext uri="{BB962C8B-B14F-4D97-AF65-F5344CB8AC3E}">
        <p14:creationId xmlns:p14="http://schemas.microsoft.com/office/powerpoint/2010/main" val="494778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D2F930-AD58-4D38-80A4-77878FD8B793}" type="datetimeFigureOut">
              <a:rPr lang="en-US" smtClean="0"/>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FA8FE0-7D47-4AD1-B3A3-4282CAAC2A5B}" type="slidenum">
              <a:rPr lang="en-US" smtClean="0"/>
              <a:t>‹#›</a:t>
            </a:fld>
            <a:endParaRPr lang="en-US"/>
          </a:p>
        </p:txBody>
      </p:sp>
    </p:spTree>
    <p:extLst>
      <p:ext uri="{BB962C8B-B14F-4D97-AF65-F5344CB8AC3E}">
        <p14:creationId xmlns:p14="http://schemas.microsoft.com/office/powerpoint/2010/main" val="3061823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D2F930-AD58-4D38-80A4-77878FD8B793}" type="datetimeFigureOut">
              <a:rPr lang="en-US" smtClean="0"/>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FA8FE0-7D47-4AD1-B3A3-4282CAAC2A5B}" type="slidenum">
              <a:rPr lang="en-US" smtClean="0"/>
              <a:t>‹#›</a:t>
            </a:fld>
            <a:endParaRPr lang="en-US"/>
          </a:p>
        </p:txBody>
      </p:sp>
    </p:spTree>
    <p:extLst>
      <p:ext uri="{BB962C8B-B14F-4D97-AF65-F5344CB8AC3E}">
        <p14:creationId xmlns:p14="http://schemas.microsoft.com/office/powerpoint/2010/main" val="1021992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D2F930-AD58-4D38-80A4-77878FD8B793}" type="datetimeFigureOut">
              <a:rPr lang="en-US" smtClean="0"/>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FA8FE0-7D47-4AD1-B3A3-4282CAAC2A5B}" type="slidenum">
              <a:rPr lang="en-US" smtClean="0"/>
              <a:t>‹#›</a:t>
            </a:fld>
            <a:endParaRPr lang="en-US"/>
          </a:p>
        </p:txBody>
      </p:sp>
    </p:spTree>
    <p:extLst>
      <p:ext uri="{BB962C8B-B14F-4D97-AF65-F5344CB8AC3E}">
        <p14:creationId xmlns:p14="http://schemas.microsoft.com/office/powerpoint/2010/main" val="1537498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D2F930-AD58-4D38-80A4-77878FD8B793}" type="datetimeFigureOut">
              <a:rPr lang="en-US" smtClean="0"/>
              <a:t>9/22/2020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FA8FE0-7D47-4AD1-B3A3-4282CAAC2A5B}" type="slidenum">
              <a:rPr lang="en-US" smtClean="0"/>
              <a:t>‹#›</a:t>
            </a:fld>
            <a:endParaRPr lang="en-US"/>
          </a:p>
        </p:txBody>
      </p:sp>
    </p:spTree>
    <p:extLst>
      <p:ext uri="{BB962C8B-B14F-4D97-AF65-F5344CB8AC3E}">
        <p14:creationId xmlns:p14="http://schemas.microsoft.com/office/powerpoint/2010/main" val="3236033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D2F930-AD58-4D38-80A4-77878FD8B793}" type="datetimeFigureOut">
              <a:rPr lang="en-US" smtClean="0"/>
              <a:t>9/22/2020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FA8FE0-7D47-4AD1-B3A3-4282CAAC2A5B}" type="slidenum">
              <a:rPr lang="en-US" smtClean="0"/>
              <a:t>‹#›</a:t>
            </a:fld>
            <a:endParaRPr lang="en-US"/>
          </a:p>
        </p:txBody>
      </p:sp>
    </p:spTree>
    <p:extLst>
      <p:ext uri="{BB962C8B-B14F-4D97-AF65-F5344CB8AC3E}">
        <p14:creationId xmlns:p14="http://schemas.microsoft.com/office/powerpoint/2010/main" val="3430975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D2F930-AD58-4D38-80A4-77878FD8B793}" type="datetimeFigureOut">
              <a:rPr lang="en-US" smtClean="0"/>
              <a:t>9/22/2020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FA8FE0-7D47-4AD1-B3A3-4282CAAC2A5B}" type="slidenum">
              <a:rPr lang="en-US" smtClean="0"/>
              <a:t>‹#›</a:t>
            </a:fld>
            <a:endParaRPr lang="en-US"/>
          </a:p>
        </p:txBody>
      </p:sp>
    </p:spTree>
    <p:extLst>
      <p:ext uri="{BB962C8B-B14F-4D97-AF65-F5344CB8AC3E}">
        <p14:creationId xmlns:p14="http://schemas.microsoft.com/office/powerpoint/2010/main" val="2879943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D2F930-AD58-4D38-80A4-77878FD8B793}" type="datetimeFigureOut">
              <a:rPr lang="en-US" smtClean="0"/>
              <a:t>9/22/2020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FA8FE0-7D47-4AD1-B3A3-4282CAAC2A5B}" type="slidenum">
              <a:rPr lang="en-US" smtClean="0"/>
              <a:t>‹#›</a:t>
            </a:fld>
            <a:endParaRPr lang="en-US"/>
          </a:p>
        </p:txBody>
      </p:sp>
    </p:spTree>
    <p:extLst>
      <p:ext uri="{BB962C8B-B14F-4D97-AF65-F5344CB8AC3E}">
        <p14:creationId xmlns:p14="http://schemas.microsoft.com/office/powerpoint/2010/main" val="3348927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D2F930-AD58-4D38-80A4-77878FD8B793}" type="datetimeFigureOut">
              <a:rPr lang="en-US" smtClean="0"/>
              <a:t>9/22/2020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FA8FE0-7D47-4AD1-B3A3-4282CAAC2A5B}" type="slidenum">
              <a:rPr lang="en-US" smtClean="0"/>
              <a:t>‹#›</a:t>
            </a:fld>
            <a:endParaRPr lang="en-US"/>
          </a:p>
        </p:txBody>
      </p:sp>
    </p:spTree>
    <p:extLst>
      <p:ext uri="{BB962C8B-B14F-4D97-AF65-F5344CB8AC3E}">
        <p14:creationId xmlns:p14="http://schemas.microsoft.com/office/powerpoint/2010/main" val="2379994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D2F930-AD58-4D38-80A4-77878FD8B793}" type="datetimeFigureOut">
              <a:rPr lang="en-US" smtClean="0"/>
              <a:t>9/22/2020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FA8FE0-7D47-4AD1-B3A3-4282CAAC2A5B}" type="slidenum">
              <a:rPr lang="en-US" smtClean="0"/>
              <a:t>‹#›</a:t>
            </a:fld>
            <a:endParaRPr lang="en-US"/>
          </a:p>
        </p:txBody>
      </p:sp>
    </p:spTree>
    <p:extLst>
      <p:ext uri="{BB962C8B-B14F-4D97-AF65-F5344CB8AC3E}">
        <p14:creationId xmlns:p14="http://schemas.microsoft.com/office/powerpoint/2010/main" val="1711529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D2F930-AD58-4D38-80A4-77878FD8B793}" type="datetimeFigureOut">
              <a:rPr lang="en-US" smtClean="0"/>
              <a:t>9/22/2020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FA8FE0-7D47-4AD1-B3A3-4282CAAC2A5B}" type="slidenum">
              <a:rPr lang="en-US" smtClean="0"/>
              <a:t>‹#›</a:t>
            </a:fld>
            <a:endParaRPr lang="en-US"/>
          </a:p>
        </p:txBody>
      </p:sp>
    </p:spTree>
    <p:extLst>
      <p:ext uri="{BB962C8B-B14F-4D97-AF65-F5344CB8AC3E}">
        <p14:creationId xmlns:p14="http://schemas.microsoft.com/office/powerpoint/2010/main" val="1365078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bbc.com/education/guides/zcsjmnb/revision/1"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89007" y="177647"/>
            <a:ext cx="9144000" cy="2387600"/>
          </a:xfrm>
        </p:spPr>
        <p:txBody>
          <a:bodyPr/>
          <a:lstStyle/>
          <a:p>
            <a:r>
              <a:rPr lang="en-GB" dirty="0" smtClean="0">
                <a:solidFill>
                  <a:srgbClr val="0070C0"/>
                </a:solidFill>
                <a:latin typeface="Bahnschrift SemiBold" panose="020B0502040204020203" pitchFamily="34" charset="0"/>
              </a:rPr>
              <a:t>‘Remains’</a:t>
            </a:r>
            <a:br>
              <a:rPr lang="en-GB" dirty="0" smtClean="0">
                <a:solidFill>
                  <a:srgbClr val="0070C0"/>
                </a:solidFill>
                <a:latin typeface="Bahnschrift SemiBold" panose="020B0502040204020203" pitchFamily="34" charset="0"/>
              </a:rPr>
            </a:br>
            <a:r>
              <a:rPr lang="en-GB" dirty="0" smtClean="0">
                <a:solidFill>
                  <a:srgbClr val="0070C0"/>
                </a:solidFill>
                <a:latin typeface="Bahnschrift SemiBold" panose="020B0502040204020203" pitchFamily="34" charset="0"/>
              </a:rPr>
              <a:t>by Simon Armitage</a:t>
            </a:r>
            <a:endParaRPr lang="en-GB" dirty="0">
              <a:solidFill>
                <a:srgbClr val="0070C0"/>
              </a:solidFill>
              <a:latin typeface="Bahnschrift SemiBold" panose="020B0502040204020203" pitchFamily="34" charset="0"/>
            </a:endParaRPr>
          </a:p>
        </p:txBody>
      </p:sp>
      <p:sp>
        <p:nvSpPr>
          <p:cNvPr id="3" name="TextBox 2"/>
          <p:cNvSpPr txBox="1"/>
          <p:nvPr/>
        </p:nvSpPr>
        <p:spPr>
          <a:xfrm>
            <a:off x="206478" y="177647"/>
            <a:ext cx="2875935" cy="3477875"/>
          </a:xfrm>
          <a:prstGeom prst="rect">
            <a:avLst/>
          </a:prstGeom>
          <a:solidFill>
            <a:schemeClr val="bg1"/>
          </a:solidFill>
          <a:ln>
            <a:solidFill>
              <a:srgbClr val="C00000"/>
            </a:solidFill>
          </a:ln>
        </p:spPr>
        <p:txBody>
          <a:bodyPr wrap="square" rtlCol="0">
            <a:spAutoFit/>
          </a:bodyPr>
          <a:lstStyle/>
          <a:p>
            <a:pPr algn="ctr"/>
            <a:r>
              <a:rPr lang="en-GB" sz="2000" b="1" u="sng" dirty="0" smtClean="0">
                <a:solidFill>
                  <a:srgbClr val="00B050"/>
                </a:solidFill>
              </a:rPr>
              <a:t>Please note: </a:t>
            </a:r>
          </a:p>
          <a:p>
            <a:pPr algn="ctr"/>
            <a:r>
              <a:rPr lang="en-GB" sz="2000" b="1" dirty="0" smtClean="0">
                <a:solidFill>
                  <a:srgbClr val="C00000"/>
                </a:solidFill>
              </a:rPr>
              <a:t>You do not need to print off this PowerPoint. </a:t>
            </a:r>
          </a:p>
          <a:p>
            <a:pPr algn="ctr"/>
            <a:r>
              <a:rPr lang="en-GB" sz="2000" b="1" dirty="0" smtClean="0">
                <a:solidFill>
                  <a:srgbClr val="C00000"/>
                </a:solidFill>
              </a:rPr>
              <a:t>It is designed to take you through the work step by step and some slides will just be to give you information.</a:t>
            </a:r>
          </a:p>
          <a:p>
            <a:pPr algn="ctr"/>
            <a:r>
              <a:rPr lang="en-GB" sz="2000" b="1" dirty="0" smtClean="0">
                <a:solidFill>
                  <a:srgbClr val="7030A0"/>
                </a:solidFill>
              </a:rPr>
              <a:t>Each block is roughly enough work for one week of lessons.</a:t>
            </a:r>
            <a:endParaRPr lang="en-GB" sz="2000" b="1" dirty="0">
              <a:solidFill>
                <a:srgbClr val="7030A0"/>
              </a:solidFill>
            </a:endParaRPr>
          </a:p>
        </p:txBody>
      </p:sp>
      <p:pic>
        <p:nvPicPr>
          <p:cNvPr id="4" name="Picture 3"/>
          <p:cNvPicPr>
            <a:picLocks noChangeAspect="1"/>
          </p:cNvPicPr>
          <p:nvPr/>
        </p:nvPicPr>
        <p:blipFill>
          <a:blip r:embed="rId2"/>
          <a:stretch>
            <a:fillRect/>
          </a:stretch>
        </p:blipFill>
        <p:spPr>
          <a:xfrm>
            <a:off x="5483635" y="3655522"/>
            <a:ext cx="4248150" cy="2390775"/>
          </a:xfrm>
          <a:prstGeom prst="rect">
            <a:avLst/>
          </a:prstGeom>
        </p:spPr>
      </p:pic>
    </p:spTree>
    <p:extLst>
      <p:ext uri="{BB962C8B-B14F-4D97-AF65-F5344CB8AC3E}">
        <p14:creationId xmlns:p14="http://schemas.microsoft.com/office/powerpoint/2010/main" val="8740961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7724" y="1863343"/>
            <a:ext cx="9144000" cy="2387600"/>
          </a:xfrm>
        </p:spPr>
        <p:txBody>
          <a:bodyPr>
            <a:normAutofit fontScale="90000"/>
          </a:bodyPr>
          <a:lstStyle/>
          <a:p>
            <a:pPr marL="857250" indent="-857250">
              <a:buFont typeface="Wingdings" panose="05000000000000000000" pitchFamily="2" charset="2"/>
              <a:buChar char="Ø"/>
            </a:pPr>
            <a:r>
              <a:rPr lang="en-GB" dirty="0" smtClean="0">
                <a:solidFill>
                  <a:srgbClr val="0070C0"/>
                </a:solidFill>
                <a:latin typeface="Bahnschrift SemiBold" panose="020B0502040204020203" pitchFamily="34" charset="0"/>
              </a:rPr>
              <a:t>Write a summary, in your own words, for what the poem is about</a:t>
            </a:r>
            <a:endParaRPr lang="en-GB" dirty="0">
              <a:solidFill>
                <a:srgbClr val="0070C0"/>
              </a:solidFill>
              <a:latin typeface="Bahnschrift SemiBold" panose="020B0502040204020203" pitchFamily="34" charset="0"/>
            </a:endParaRPr>
          </a:p>
        </p:txBody>
      </p:sp>
      <p:sp>
        <p:nvSpPr>
          <p:cNvPr id="4" name="TextBox 3"/>
          <p:cNvSpPr txBox="1"/>
          <p:nvPr/>
        </p:nvSpPr>
        <p:spPr>
          <a:xfrm>
            <a:off x="0" y="0"/>
            <a:ext cx="1497724" cy="769441"/>
          </a:xfrm>
          <a:prstGeom prst="rect">
            <a:avLst/>
          </a:prstGeom>
          <a:noFill/>
          <a:ln>
            <a:solidFill>
              <a:srgbClr val="0070C0"/>
            </a:solidFill>
          </a:ln>
        </p:spPr>
        <p:txBody>
          <a:bodyPr wrap="square" rtlCol="0">
            <a:spAutoFit/>
          </a:bodyPr>
          <a:lstStyle/>
          <a:p>
            <a:pPr algn="ctr"/>
            <a:r>
              <a:rPr lang="en-GB" sz="4400" dirty="0" smtClean="0">
                <a:solidFill>
                  <a:srgbClr val="0070C0"/>
                </a:solidFill>
              </a:rPr>
              <a:t>AO1</a:t>
            </a:r>
            <a:endParaRPr lang="en-GB" sz="4400" dirty="0">
              <a:solidFill>
                <a:srgbClr val="0070C0"/>
              </a:solidFill>
            </a:endParaRPr>
          </a:p>
        </p:txBody>
      </p:sp>
    </p:spTree>
    <p:extLst>
      <p:ext uri="{BB962C8B-B14F-4D97-AF65-F5344CB8AC3E}">
        <p14:creationId xmlns:p14="http://schemas.microsoft.com/office/powerpoint/2010/main" val="29381643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5239800"/>
          </a:xfrm>
        </p:spPr>
        <p:txBody>
          <a:bodyPr>
            <a:normAutofit/>
          </a:bodyPr>
          <a:lstStyle/>
          <a:p>
            <a:r>
              <a:rPr lang="en-GB" dirty="0" smtClean="0">
                <a:solidFill>
                  <a:srgbClr val="002060"/>
                </a:solidFill>
                <a:latin typeface="+mn-lt"/>
              </a:rPr>
              <a:t>Use the following slides to annotate the poem. </a:t>
            </a:r>
            <a:br>
              <a:rPr lang="en-GB" dirty="0" smtClean="0">
                <a:solidFill>
                  <a:srgbClr val="002060"/>
                </a:solidFill>
                <a:latin typeface="+mn-lt"/>
              </a:rPr>
            </a:br>
            <a:r>
              <a:rPr lang="en-GB" sz="4400" dirty="0" smtClean="0">
                <a:solidFill>
                  <a:srgbClr val="7030A0"/>
                </a:solidFill>
                <a:latin typeface="+mn-lt"/>
              </a:rPr>
              <a:t>If you don’t have access to your anthology/ a printer you can copy the poem into a word document and make notes using text boxes. </a:t>
            </a:r>
            <a:endParaRPr lang="en-GB" sz="4400" dirty="0">
              <a:solidFill>
                <a:srgbClr val="7030A0"/>
              </a:solidFill>
              <a:latin typeface="+mn-lt"/>
            </a:endParaRPr>
          </a:p>
        </p:txBody>
      </p:sp>
    </p:spTree>
    <p:extLst>
      <p:ext uri="{BB962C8B-B14F-4D97-AF65-F5344CB8AC3E}">
        <p14:creationId xmlns:p14="http://schemas.microsoft.com/office/powerpoint/2010/main" val="1804637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06173"/>
            <a:ext cx="9359462" cy="4524315"/>
          </a:xfrm>
          <a:prstGeom prst="rect">
            <a:avLst/>
          </a:prstGeom>
        </p:spPr>
        <p:txBody>
          <a:bodyPr wrap="square">
            <a:spAutoFit/>
          </a:bodyPr>
          <a:lstStyle/>
          <a:p>
            <a:r>
              <a:rPr lang="en-GB" sz="3200" dirty="0">
                <a:solidFill>
                  <a:srgbClr val="7030A0"/>
                </a:solidFill>
              </a:rPr>
              <a:t>On another occasion</a:t>
            </a:r>
            <a:r>
              <a:rPr lang="en-GB" sz="3200" dirty="0">
                <a:solidFill>
                  <a:srgbClr val="0070C0"/>
                </a:solidFill>
              </a:rPr>
              <a:t>, we </a:t>
            </a:r>
            <a:r>
              <a:rPr lang="en-GB" sz="3200" dirty="0">
                <a:solidFill>
                  <a:srgbClr val="00B0F0"/>
                </a:solidFill>
              </a:rPr>
              <a:t>get sent out</a:t>
            </a:r>
          </a:p>
          <a:p>
            <a:r>
              <a:rPr lang="en-GB" sz="3200" dirty="0">
                <a:solidFill>
                  <a:srgbClr val="0070C0"/>
                </a:solidFill>
              </a:rPr>
              <a:t>to tackle looters raiding a bank.</a:t>
            </a:r>
          </a:p>
          <a:p>
            <a:r>
              <a:rPr lang="en-GB" sz="3200" dirty="0">
                <a:solidFill>
                  <a:srgbClr val="0070C0"/>
                </a:solidFill>
              </a:rPr>
              <a:t>And one of them </a:t>
            </a:r>
            <a:r>
              <a:rPr lang="en-GB" sz="3200" dirty="0">
                <a:solidFill>
                  <a:srgbClr val="C00000"/>
                </a:solidFill>
              </a:rPr>
              <a:t>legs it </a:t>
            </a:r>
            <a:r>
              <a:rPr lang="en-GB" sz="3200" dirty="0">
                <a:solidFill>
                  <a:srgbClr val="0070C0"/>
                </a:solidFill>
              </a:rPr>
              <a:t>up the road,</a:t>
            </a:r>
          </a:p>
          <a:p>
            <a:r>
              <a:rPr lang="en-GB" sz="3200" dirty="0">
                <a:solidFill>
                  <a:schemeClr val="accent6">
                    <a:lumMod val="50000"/>
                  </a:schemeClr>
                </a:solidFill>
              </a:rPr>
              <a:t>probably armed, possibly not</a:t>
            </a:r>
            <a:r>
              <a:rPr lang="en-GB" sz="3200" dirty="0">
                <a:solidFill>
                  <a:srgbClr val="0070C0"/>
                </a:solidFill>
              </a:rPr>
              <a:t>.</a:t>
            </a:r>
          </a:p>
          <a:p>
            <a:endParaRPr lang="en-GB" sz="3200" dirty="0">
              <a:solidFill>
                <a:srgbClr val="0070C0"/>
              </a:solidFill>
            </a:endParaRPr>
          </a:p>
          <a:p>
            <a:r>
              <a:rPr lang="en-GB" sz="3200" dirty="0">
                <a:solidFill>
                  <a:srgbClr val="0070C0"/>
                </a:solidFill>
              </a:rPr>
              <a:t>Well myself and </a:t>
            </a:r>
            <a:r>
              <a:rPr lang="en-GB" sz="3200" dirty="0">
                <a:solidFill>
                  <a:schemeClr val="accent2">
                    <a:lumMod val="75000"/>
                  </a:schemeClr>
                </a:solidFill>
              </a:rPr>
              <a:t>somebody else and somebody else</a:t>
            </a:r>
          </a:p>
          <a:p>
            <a:r>
              <a:rPr lang="en-GB" sz="3200" dirty="0">
                <a:solidFill>
                  <a:srgbClr val="0070C0"/>
                </a:solidFill>
              </a:rPr>
              <a:t>are all of the same mind,</a:t>
            </a:r>
          </a:p>
          <a:p>
            <a:r>
              <a:rPr lang="en-GB" sz="3200" dirty="0">
                <a:solidFill>
                  <a:srgbClr val="0070C0"/>
                </a:solidFill>
              </a:rPr>
              <a:t>so all three of us open fire.</a:t>
            </a:r>
          </a:p>
          <a:p>
            <a:r>
              <a:rPr lang="en-GB" sz="3200" dirty="0">
                <a:solidFill>
                  <a:srgbClr val="002060"/>
                </a:solidFill>
              </a:rPr>
              <a:t>Three of a kind </a:t>
            </a:r>
            <a:r>
              <a:rPr lang="en-GB" sz="3200" dirty="0">
                <a:solidFill>
                  <a:srgbClr val="0070C0"/>
                </a:solidFill>
              </a:rPr>
              <a:t>all letting fly, and I swear</a:t>
            </a:r>
          </a:p>
        </p:txBody>
      </p:sp>
      <p:sp>
        <p:nvSpPr>
          <p:cNvPr id="3" name="TextBox 2"/>
          <p:cNvSpPr txBox="1"/>
          <p:nvPr/>
        </p:nvSpPr>
        <p:spPr>
          <a:xfrm>
            <a:off x="0" y="0"/>
            <a:ext cx="8623738" cy="830997"/>
          </a:xfrm>
          <a:prstGeom prst="rect">
            <a:avLst/>
          </a:prstGeom>
          <a:solidFill>
            <a:schemeClr val="bg1"/>
          </a:solidFill>
          <a:ln>
            <a:solidFill>
              <a:srgbClr val="7030A0"/>
            </a:solidFill>
          </a:ln>
        </p:spPr>
        <p:txBody>
          <a:bodyPr wrap="square" rtlCol="0">
            <a:spAutoFit/>
          </a:bodyPr>
          <a:lstStyle/>
          <a:p>
            <a:r>
              <a:rPr lang="en-GB" sz="2400" dirty="0" smtClean="0">
                <a:solidFill>
                  <a:srgbClr val="7030A0"/>
                </a:solidFill>
              </a:rPr>
              <a:t>This makes it sound like we have come in mid conversation, as If the narrator has just been talking about another story just like this</a:t>
            </a:r>
            <a:endParaRPr lang="en-GB" sz="2400" dirty="0">
              <a:solidFill>
                <a:srgbClr val="7030A0"/>
              </a:solidFill>
            </a:endParaRPr>
          </a:p>
        </p:txBody>
      </p:sp>
      <p:sp>
        <p:nvSpPr>
          <p:cNvPr id="4" name="TextBox 3"/>
          <p:cNvSpPr txBox="1"/>
          <p:nvPr/>
        </p:nvSpPr>
        <p:spPr>
          <a:xfrm>
            <a:off x="6542690" y="1019574"/>
            <a:ext cx="5165833" cy="830997"/>
          </a:xfrm>
          <a:prstGeom prst="rect">
            <a:avLst/>
          </a:prstGeom>
          <a:solidFill>
            <a:schemeClr val="bg1"/>
          </a:solidFill>
          <a:ln>
            <a:solidFill>
              <a:srgbClr val="C00000"/>
            </a:solidFill>
          </a:ln>
        </p:spPr>
        <p:txBody>
          <a:bodyPr wrap="square" rtlCol="0">
            <a:spAutoFit/>
          </a:bodyPr>
          <a:lstStyle/>
          <a:p>
            <a:r>
              <a:rPr lang="en-GB" sz="2400" dirty="0" smtClean="0">
                <a:solidFill>
                  <a:srgbClr val="C00000"/>
                </a:solidFill>
              </a:rPr>
              <a:t>Informal– chatty and conversational. He is comfortable talking about this.</a:t>
            </a:r>
            <a:endParaRPr lang="en-GB" sz="2400" dirty="0">
              <a:solidFill>
                <a:srgbClr val="C00000"/>
              </a:solidFill>
            </a:endParaRPr>
          </a:p>
        </p:txBody>
      </p:sp>
      <p:sp>
        <p:nvSpPr>
          <p:cNvPr id="5" name="TextBox 4"/>
          <p:cNvSpPr txBox="1"/>
          <p:nvPr/>
        </p:nvSpPr>
        <p:spPr>
          <a:xfrm>
            <a:off x="6321973" y="2038159"/>
            <a:ext cx="5870027" cy="1569660"/>
          </a:xfrm>
          <a:prstGeom prst="rect">
            <a:avLst/>
          </a:prstGeom>
          <a:solidFill>
            <a:schemeClr val="bg1"/>
          </a:solidFill>
          <a:ln>
            <a:solidFill>
              <a:schemeClr val="accent6">
                <a:lumMod val="50000"/>
              </a:schemeClr>
            </a:solidFill>
          </a:ln>
        </p:spPr>
        <p:txBody>
          <a:bodyPr wrap="square" rtlCol="0">
            <a:spAutoFit/>
          </a:bodyPr>
          <a:lstStyle/>
          <a:p>
            <a:r>
              <a:rPr lang="en-GB" sz="2400" dirty="0" smtClean="0">
                <a:solidFill>
                  <a:schemeClr val="accent6">
                    <a:lumMod val="50000"/>
                  </a:schemeClr>
                </a:solidFill>
              </a:rPr>
              <a:t>Assonance of monotonous ‘o’ sound. Also line is split in half with four syllables on each. Rhythmic, rehearsed as if he has to say it a lot or almost as if he chants it to himself - PTSD</a:t>
            </a:r>
            <a:endParaRPr lang="en-GB" sz="2400" dirty="0">
              <a:solidFill>
                <a:schemeClr val="accent6">
                  <a:lumMod val="50000"/>
                </a:schemeClr>
              </a:solidFill>
            </a:endParaRPr>
          </a:p>
        </p:txBody>
      </p:sp>
      <p:sp>
        <p:nvSpPr>
          <p:cNvPr id="6" name="TextBox 5"/>
          <p:cNvSpPr txBox="1"/>
          <p:nvPr/>
        </p:nvSpPr>
        <p:spPr>
          <a:xfrm>
            <a:off x="8623737" y="3744835"/>
            <a:ext cx="3499945" cy="3046988"/>
          </a:xfrm>
          <a:prstGeom prst="rect">
            <a:avLst/>
          </a:prstGeom>
          <a:solidFill>
            <a:schemeClr val="bg1"/>
          </a:solidFill>
          <a:ln>
            <a:solidFill>
              <a:schemeClr val="accent2">
                <a:lumMod val="75000"/>
              </a:schemeClr>
            </a:solidFill>
          </a:ln>
        </p:spPr>
        <p:txBody>
          <a:bodyPr wrap="square" rtlCol="0">
            <a:spAutoFit/>
          </a:bodyPr>
          <a:lstStyle/>
          <a:p>
            <a:r>
              <a:rPr lang="en-GB" sz="2400" dirty="0" smtClean="0">
                <a:solidFill>
                  <a:schemeClr val="accent2">
                    <a:lumMod val="75000"/>
                  </a:schemeClr>
                </a:solidFill>
              </a:rPr>
              <a:t>List-like – because there’s so many people. Says ‘somebody else’ instead of naming them. Can’t remember? So he doesn’t get others involved? Or because their identity doesn’t matter?</a:t>
            </a:r>
            <a:endParaRPr lang="en-GB" sz="2400" dirty="0">
              <a:solidFill>
                <a:schemeClr val="accent2">
                  <a:lumMod val="75000"/>
                </a:schemeClr>
              </a:solidFill>
            </a:endParaRPr>
          </a:p>
        </p:txBody>
      </p:sp>
      <p:sp>
        <p:nvSpPr>
          <p:cNvPr id="7" name="TextBox 6"/>
          <p:cNvSpPr txBox="1"/>
          <p:nvPr/>
        </p:nvSpPr>
        <p:spPr>
          <a:xfrm>
            <a:off x="1064172" y="5593004"/>
            <a:ext cx="6495393" cy="1200329"/>
          </a:xfrm>
          <a:prstGeom prst="rect">
            <a:avLst/>
          </a:prstGeom>
          <a:solidFill>
            <a:schemeClr val="bg1"/>
          </a:solidFill>
          <a:ln>
            <a:solidFill>
              <a:srgbClr val="002060"/>
            </a:solidFill>
          </a:ln>
        </p:spPr>
        <p:txBody>
          <a:bodyPr wrap="square" rtlCol="0">
            <a:spAutoFit/>
          </a:bodyPr>
          <a:lstStyle/>
          <a:p>
            <a:r>
              <a:rPr lang="en-GB" sz="2400" dirty="0" smtClean="0">
                <a:solidFill>
                  <a:srgbClr val="002060"/>
                </a:solidFill>
              </a:rPr>
              <a:t>From the phrase ‘two of a kind’ to describe two people who are really similar. They are no longer individuals, also takes away blame again.</a:t>
            </a:r>
            <a:endParaRPr lang="en-GB" sz="2400" dirty="0">
              <a:solidFill>
                <a:srgbClr val="002060"/>
              </a:solidFill>
            </a:endParaRPr>
          </a:p>
        </p:txBody>
      </p:sp>
    </p:spTree>
    <p:extLst>
      <p:ext uri="{BB962C8B-B14F-4D97-AF65-F5344CB8AC3E}">
        <p14:creationId xmlns:p14="http://schemas.microsoft.com/office/powerpoint/2010/main" val="139989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7503" y="1489953"/>
            <a:ext cx="8082455" cy="3970318"/>
          </a:xfrm>
          <a:prstGeom prst="rect">
            <a:avLst/>
          </a:prstGeom>
        </p:spPr>
        <p:txBody>
          <a:bodyPr wrap="square">
            <a:spAutoFit/>
          </a:bodyPr>
          <a:lstStyle/>
          <a:p>
            <a:r>
              <a:rPr lang="en-GB" sz="2800" dirty="0">
                <a:solidFill>
                  <a:schemeClr val="accent6">
                    <a:lumMod val="50000"/>
                  </a:schemeClr>
                </a:solidFill>
              </a:rPr>
              <a:t>I see </a:t>
            </a:r>
            <a:r>
              <a:rPr lang="en-GB" sz="2800" dirty="0">
                <a:solidFill>
                  <a:srgbClr val="0070C0"/>
                </a:solidFill>
              </a:rPr>
              <a:t>every round as it rips through his life –</a:t>
            </a:r>
          </a:p>
          <a:p>
            <a:r>
              <a:rPr lang="en-GB" sz="2800" dirty="0">
                <a:solidFill>
                  <a:schemeClr val="accent6">
                    <a:lumMod val="50000"/>
                  </a:schemeClr>
                </a:solidFill>
              </a:rPr>
              <a:t>I see </a:t>
            </a:r>
            <a:r>
              <a:rPr lang="en-GB" sz="2800" dirty="0">
                <a:solidFill>
                  <a:srgbClr val="0070C0"/>
                </a:solidFill>
              </a:rPr>
              <a:t>broad </a:t>
            </a:r>
            <a:r>
              <a:rPr lang="en-GB" sz="2800" dirty="0">
                <a:solidFill>
                  <a:srgbClr val="00B0F0"/>
                </a:solidFill>
              </a:rPr>
              <a:t>daylight on the other side</a:t>
            </a:r>
            <a:r>
              <a:rPr lang="en-GB" sz="2800" dirty="0">
                <a:solidFill>
                  <a:srgbClr val="0070C0"/>
                </a:solidFill>
              </a:rPr>
              <a:t>.</a:t>
            </a:r>
          </a:p>
          <a:p>
            <a:r>
              <a:rPr lang="en-GB" sz="2800" dirty="0">
                <a:solidFill>
                  <a:srgbClr val="0070C0"/>
                </a:solidFill>
              </a:rPr>
              <a:t>So we’ve hit this looter </a:t>
            </a:r>
            <a:r>
              <a:rPr lang="en-GB" sz="2800" dirty="0">
                <a:solidFill>
                  <a:srgbClr val="7030A0"/>
                </a:solidFill>
              </a:rPr>
              <a:t>a dozen times</a:t>
            </a:r>
          </a:p>
          <a:p>
            <a:r>
              <a:rPr lang="en-GB" sz="2800" dirty="0">
                <a:solidFill>
                  <a:srgbClr val="0070C0"/>
                </a:solidFill>
              </a:rPr>
              <a:t>and he’s there on the ground, </a:t>
            </a:r>
            <a:r>
              <a:rPr lang="en-GB" sz="2800" dirty="0">
                <a:solidFill>
                  <a:srgbClr val="C00000"/>
                </a:solidFill>
              </a:rPr>
              <a:t>sort of inside out</a:t>
            </a:r>
            <a:r>
              <a:rPr lang="en-GB" sz="2800" dirty="0">
                <a:solidFill>
                  <a:srgbClr val="0070C0"/>
                </a:solidFill>
              </a:rPr>
              <a:t>,</a:t>
            </a:r>
          </a:p>
          <a:p>
            <a:endParaRPr lang="en-GB" sz="2800" dirty="0">
              <a:solidFill>
                <a:srgbClr val="0070C0"/>
              </a:solidFill>
            </a:endParaRPr>
          </a:p>
          <a:p>
            <a:r>
              <a:rPr lang="en-GB" sz="2800" dirty="0">
                <a:solidFill>
                  <a:srgbClr val="0070C0"/>
                </a:solidFill>
              </a:rPr>
              <a:t>pain itself, the image of agony.</a:t>
            </a:r>
          </a:p>
          <a:p>
            <a:r>
              <a:rPr lang="en-GB" sz="2800" dirty="0">
                <a:solidFill>
                  <a:srgbClr val="0070C0"/>
                </a:solidFill>
              </a:rPr>
              <a:t>One of </a:t>
            </a:r>
            <a:r>
              <a:rPr lang="en-GB" sz="2800" dirty="0">
                <a:solidFill>
                  <a:schemeClr val="accent2">
                    <a:lumMod val="75000"/>
                  </a:schemeClr>
                </a:solidFill>
              </a:rPr>
              <a:t>my mates </a:t>
            </a:r>
            <a:r>
              <a:rPr lang="en-GB" sz="2800" dirty="0">
                <a:solidFill>
                  <a:srgbClr val="0070C0"/>
                </a:solidFill>
              </a:rPr>
              <a:t>goes by</a:t>
            </a:r>
          </a:p>
          <a:p>
            <a:r>
              <a:rPr lang="en-GB" sz="2800" dirty="0">
                <a:solidFill>
                  <a:srgbClr val="0070C0"/>
                </a:solidFill>
              </a:rPr>
              <a:t>and </a:t>
            </a:r>
            <a:r>
              <a:rPr lang="en-GB" sz="2800" dirty="0">
                <a:solidFill>
                  <a:srgbClr val="C00000"/>
                </a:solidFill>
              </a:rPr>
              <a:t>tosses his guts </a:t>
            </a:r>
            <a:r>
              <a:rPr lang="en-GB" sz="2800" dirty="0">
                <a:solidFill>
                  <a:srgbClr val="0070C0"/>
                </a:solidFill>
              </a:rPr>
              <a:t>back into his body.</a:t>
            </a:r>
          </a:p>
          <a:p>
            <a:r>
              <a:rPr lang="en-GB" sz="2800" dirty="0">
                <a:solidFill>
                  <a:schemeClr val="accent4">
                    <a:lumMod val="50000"/>
                  </a:schemeClr>
                </a:solidFill>
              </a:rPr>
              <a:t>Then he’s carted off in the back of a lorry</a:t>
            </a:r>
            <a:r>
              <a:rPr lang="en-GB" sz="2800" dirty="0">
                <a:solidFill>
                  <a:srgbClr val="0070C0"/>
                </a:solidFill>
              </a:rPr>
              <a:t>.</a:t>
            </a:r>
          </a:p>
        </p:txBody>
      </p:sp>
      <p:sp>
        <p:nvSpPr>
          <p:cNvPr id="3" name="TextBox 2"/>
          <p:cNvSpPr txBox="1"/>
          <p:nvPr/>
        </p:nvSpPr>
        <p:spPr>
          <a:xfrm>
            <a:off x="15765" y="173421"/>
            <a:ext cx="5785945" cy="1200329"/>
          </a:xfrm>
          <a:prstGeom prst="rect">
            <a:avLst/>
          </a:prstGeom>
          <a:solidFill>
            <a:schemeClr val="bg1"/>
          </a:solidFill>
          <a:ln>
            <a:solidFill>
              <a:schemeClr val="accent6">
                <a:lumMod val="50000"/>
              </a:schemeClr>
            </a:solidFill>
          </a:ln>
        </p:spPr>
        <p:txBody>
          <a:bodyPr wrap="square" rtlCol="0">
            <a:spAutoFit/>
          </a:bodyPr>
          <a:lstStyle/>
          <a:p>
            <a:r>
              <a:rPr lang="en-GB" sz="2400" dirty="0" smtClean="0">
                <a:solidFill>
                  <a:schemeClr val="accent6">
                    <a:lumMod val="50000"/>
                  </a:schemeClr>
                </a:solidFill>
              </a:rPr>
              <a:t>Use of the senses – focus on ‘sight’. Links to PTSD and the idea that they still see what they went through at war.</a:t>
            </a:r>
            <a:endParaRPr lang="en-GB" sz="2400" dirty="0">
              <a:solidFill>
                <a:schemeClr val="accent6">
                  <a:lumMod val="50000"/>
                </a:schemeClr>
              </a:solidFill>
            </a:endParaRPr>
          </a:p>
        </p:txBody>
      </p:sp>
      <p:sp>
        <p:nvSpPr>
          <p:cNvPr id="4" name="TextBox 3"/>
          <p:cNvSpPr txBox="1"/>
          <p:nvPr/>
        </p:nvSpPr>
        <p:spPr>
          <a:xfrm>
            <a:off x="7126014" y="289624"/>
            <a:ext cx="4183117" cy="1200329"/>
          </a:xfrm>
          <a:prstGeom prst="rect">
            <a:avLst/>
          </a:prstGeom>
          <a:solidFill>
            <a:schemeClr val="bg1"/>
          </a:solidFill>
          <a:ln>
            <a:solidFill>
              <a:srgbClr val="00B0F0"/>
            </a:solidFill>
          </a:ln>
        </p:spPr>
        <p:txBody>
          <a:bodyPr wrap="square" rtlCol="0">
            <a:spAutoFit/>
          </a:bodyPr>
          <a:lstStyle/>
          <a:p>
            <a:r>
              <a:rPr lang="en-GB" sz="2400" dirty="0" smtClean="0">
                <a:solidFill>
                  <a:srgbClr val="00B0F0"/>
                </a:solidFill>
              </a:rPr>
              <a:t>Could this be the soldier trying to see the light, or see the bright side of what he’s doing.</a:t>
            </a:r>
            <a:endParaRPr lang="en-GB" sz="2400" dirty="0">
              <a:solidFill>
                <a:srgbClr val="00B0F0"/>
              </a:solidFill>
            </a:endParaRPr>
          </a:p>
        </p:txBody>
      </p:sp>
      <p:sp>
        <p:nvSpPr>
          <p:cNvPr id="5" name="TextBox 4"/>
          <p:cNvSpPr txBox="1"/>
          <p:nvPr/>
        </p:nvSpPr>
        <p:spPr>
          <a:xfrm>
            <a:off x="6936828" y="1732031"/>
            <a:ext cx="4603531" cy="830997"/>
          </a:xfrm>
          <a:prstGeom prst="rect">
            <a:avLst/>
          </a:prstGeom>
          <a:solidFill>
            <a:schemeClr val="bg1"/>
          </a:solidFill>
          <a:ln>
            <a:solidFill>
              <a:srgbClr val="7030A0"/>
            </a:solidFill>
          </a:ln>
        </p:spPr>
        <p:txBody>
          <a:bodyPr wrap="square" rtlCol="0">
            <a:spAutoFit/>
          </a:bodyPr>
          <a:lstStyle/>
          <a:p>
            <a:r>
              <a:rPr lang="en-GB" sz="2400" dirty="0" smtClean="0">
                <a:solidFill>
                  <a:srgbClr val="7030A0"/>
                </a:solidFill>
              </a:rPr>
              <a:t>No one person or shot is to blame. </a:t>
            </a:r>
          </a:p>
          <a:p>
            <a:r>
              <a:rPr lang="en-GB" sz="2400" dirty="0" smtClean="0">
                <a:solidFill>
                  <a:srgbClr val="7030A0"/>
                </a:solidFill>
              </a:rPr>
              <a:t>Excessive amounts for one looter. </a:t>
            </a:r>
            <a:endParaRPr lang="en-GB" sz="2400" dirty="0">
              <a:solidFill>
                <a:srgbClr val="7030A0"/>
              </a:solidFill>
            </a:endParaRPr>
          </a:p>
        </p:txBody>
      </p:sp>
      <p:sp>
        <p:nvSpPr>
          <p:cNvPr id="6" name="TextBox 5"/>
          <p:cNvSpPr txBox="1"/>
          <p:nvPr/>
        </p:nvSpPr>
        <p:spPr>
          <a:xfrm>
            <a:off x="7835463" y="2805106"/>
            <a:ext cx="3473668" cy="1200329"/>
          </a:xfrm>
          <a:prstGeom prst="rect">
            <a:avLst/>
          </a:prstGeom>
          <a:solidFill>
            <a:schemeClr val="bg1"/>
          </a:solidFill>
          <a:ln>
            <a:solidFill>
              <a:srgbClr val="C00000"/>
            </a:solidFill>
          </a:ln>
        </p:spPr>
        <p:txBody>
          <a:bodyPr wrap="square" rtlCol="0">
            <a:spAutoFit/>
          </a:bodyPr>
          <a:lstStyle/>
          <a:p>
            <a:r>
              <a:rPr lang="en-GB" sz="2400" dirty="0" smtClean="0">
                <a:solidFill>
                  <a:srgbClr val="C00000"/>
                </a:solidFill>
              </a:rPr>
              <a:t>Graphic images – reality of war. No longer phased by gore.</a:t>
            </a:r>
            <a:endParaRPr lang="en-GB" sz="2400" dirty="0">
              <a:solidFill>
                <a:srgbClr val="C00000"/>
              </a:solidFill>
            </a:endParaRPr>
          </a:p>
        </p:txBody>
      </p:sp>
      <p:sp>
        <p:nvSpPr>
          <p:cNvPr id="7" name="TextBox 6"/>
          <p:cNvSpPr txBox="1"/>
          <p:nvPr/>
        </p:nvSpPr>
        <p:spPr>
          <a:xfrm>
            <a:off x="7126014" y="4186724"/>
            <a:ext cx="4666593" cy="1200329"/>
          </a:xfrm>
          <a:prstGeom prst="rect">
            <a:avLst/>
          </a:prstGeom>
          <a:solidFill>
            <a:schemeClr val="bg1"/>
          </a:solidFill>
          <a:ln>
            <a:solidFill>
              <a:schemeClr val="accent2">
                <a:lumMod val="75000"/>
              </a:schemeClr>
            </a:solidFill>
          </a:ln>
        </p:spPr>
        <p:txBody>
          <a:bodyPr wrap="square" rtlCol="0">
            <a:spAutoFit/>
          </a:bodyPr>
          <a:lstStyle/>
          <a:p>
            <a:r>
              <a:rPr lang="en-GB" sz="2400" dirty="0" smtClean="0">
                <a:solidFill>
                  <a:schemeClr val="accent2">
                    <a:lumMod val="75000"/>
                  </a:schemeClr>
                </a:solidFill>
              </a:rPr>
              <a:t>He sees the people he is with as close comrades. There’s no blame, or hard feelings.</a:t>
            </a:r>
            <a:endParaRPr lang="en-GB" sz="2400" dirty="0">
              <a:solidFill>
                <a:schemeClr val="accent2">
                  <a:lumMod val="75000"/>
                </a:schemeClr>
              </a:solidFill>
            </a:endParaRPr>
          </a:p>
        </p:txBody>
      </p:sp>
      <p:sp>
        <p:nvSpPr>
          <p:cNvPr id="8" name="TextBox 7"/>
          <p:cNvSpPr txBox="1"/>
          <p:nvPr/>
        </p:nvSpPr>
        <p:spPr>
          <a:xfrm>
            <a:off x="536027" y="5883652"/>
            <a:ext cx="6589987" cy="830997"/>
          </a:xfrm>
          <a:prstGeom prst="rect">
            <a:avLst/>
          </a:prstGeom>
          <a:solidFill>
            <a:schemeClr val="bg1"/>
          </a:solidFill>
          <a:ln>
            <a:solidFill>
              <a:schemeClr val="accent4">
                <a:lumMod val="50000"/>
              </a:schemeClr>
            </a:solidFill>
          </a:ln>
        </p:spPr>
        <p:txBody>
          <a:bodyPr wrap="square" rtlCol="0">
            <a:spAutoFit/>
          </a:bodyPr>
          <a:lstStyle/>
          <a:p>
            <a:r>
              <a:rPr lang="en-GB" sz="2400" dirty="0" smtClean="0">
                <a:solidFill>
                  <a:schemeClr val="accent4">
                    <a:lumMod val="50000"/>
                  </a:schemeClr>
                </a:solidFill>
              </a:rPr>
              <a:t>Makes him sound like an object to be ‘carted’ around – like rubbish thrown in the back of a lorry</a:t>
            </a:r>
            <a:endParaRPr lang="en-GB" sz="2400" dirty="0">
              <a:solidFill>
                <a:schemeClr val="accent4">
                  <a:lumMod val="50000"/>
                </a:schemeClr>
              </a:solidFill>
            </a:endParaRPr>
          </a:p>
        </p:txBody>
      </p:sp>
    </p:spTree>
    <p:extLst>
      <p:ext uri="{BB962C8B-B14F-4D97-AF65-F5344CB8AC3E}">
        <p14:creationId xmlns:p14="http://schemas.microsoft.com/office/powerpoint/2010/main" val="156117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083" y="1099204"/>
            <a:ext cx="9028386" cy="4401205"/>
          </a:xfrm>
          <a:prstGeom prst="rect">
            <a:avLst/>
          </a:prstGeom>
        </p:spPr>
        <p:txBody>
          <a:bodyPr wrap="square">
            <a:spAutoFit/>
          </a:bodyPr>
          <a:lstStyle/>
          <a:p>
            <a:endParaRPr lang="en-GB" sz="2800" dirty="0">
              <a:solidFill>
                <a:srgbClr val="0070C0"/>
              </a:solidFill>
            </a:endParaRPr>
          </a:p>
          <a:p>
            <a:r>
              <a:rPr lang="en-GB" sz="2800" dirty="0">
                <a:solidFill>
                  <a:srgbClr val="C00000"/>
                </a:solidFill>
              </a:rPr>
              <a:t>End of story, except not really</a:t>
            </a:r>
            <a:r>
              <a:rPr lang="en-GB" sz="2800" dirty="0">
                <a:solidFill>
                  <a:srgbClr val="0070C0"/>
                </a:solidFill>
              </a:rPr>
              <a:t>.</a:t>
            </a:r>
          </a:p>
          <a:p>
            <a:r>
              <a:rPr lang="en-GB" sz="2800" dirty="0">
                <a:solidFill>
                  <a:srgbClr val="0070C0"/>
                </a:solidFill>
              </a:rPr>
              <a:t>His </a:t>
            </a:r>
            <a:r>
              <a:rPr lang="en-GB" sz="2800" dirty="0">
                <a:solidFill>
                  <a:schemeClr val="accent4">
                    <a:lumMod val="50000"/>
                  </a:schemeClr>
                </a:solidFill>
              </a:rPr>
              <a:t>blood-shadow </a:t>
            </a:r>
            <a:r>
              <a:rPr lang="en-GB" sz="2800" dirty="0">
                <a:solidFill>
                  <a:srgbClr val="0070C0"/>
                </a:solidFill>
              </a:rPr>
              <a:t>stays on the street, and out on patrol</a:t>
            </a:r>
          </a:p>
          <a:p>
            <a:r>
              <a:rPr lang="en-GB" sz="2800" dirty="0">
                <a:solidFill>
                  <a:schemeClr val="accent6">
                    <a:lumMod val="50000"/>
                  </a:schemeClr>
                </a:solidFill>
              </a:rPr>
              <a:t>I walk right over it week after week</a:t>
            </a:r>
            <a:r>
              <a:rPr lang="en-GB" sz="2800" dirty="0">
                <a:solidFill>
                  <a:srgbClr val="0070C0"/>
                </a:solidFill>
              </a:rPr>
              <a:t>.</a:t>
            </a:r>
          </a:p>
          <a:p>
            <a:r>
              <a:rPr lang="en-GB" sz="2800" dirty="0">
                <a:solidFill>
                  <a:srgbClr val="0070C0"/>
                </a:solidFill>
              </a:rPr>
              <a:t>Then I’m home on leave. But I blink</a:t>
            </a:r>
          </a:p>
          <a:p>
            <a:endParaRPr lang="en-GB" sz="2800" dirty="0">
              <a:solidFill>
                <a:srgbClr val="0070C0"/>
              </a:solidFill>
            </a:endParaRPr>
          </a:p>
          <a:p>
            <a:r>
              <a:rPr lang="en-GB" sz="2800" dirty="0">
                <a:solidFill>
                  <a:srgbClr val="0070C0"/>
                </a:solidFill>
              </a:rPr>
              <a:t>and he bursts again through the doors of the bank.</a:t>
            </a:r>
          </a:p>
          <a:p>
            <a:r>
              <a:rPr lang="en-GB" sz="2800" dirty="0">
                <a:solidFill>
                  <a:srgbClr val="0070C0"/>
                </a:solidFill>
              </a:rPr>
              <a:t>Sleep, and </a:t>
            </a:r>
            <a:r>
              <a:rPr lang="en-GB" sz="2800" dirty="0">
                <a:solidFill>
                  <a:srgbClr val="7030A0"/>
                </a:solidFill>
              </a:rPr>
              <a:t>he’s probably armed, possibly not</a:t>
            </a:r>
            <a:r>
              <a:rPr lang="en-GB" sz="2800" dirty="0">
                <a:solidFill>
                  <a:srgbClr val="0070C0"/>
                </a:solidFill>
              </a:rPr>
              <a:t>.</a:t>
            </a:r>
          </a:p>
          <a:p>
            <a:r>
              <a:rPr lang="en-GB" sz="2800" dirty="0">
                <a:solidFill>
                  <a:srgbClr val="FF0066"/>
                </a:solidFill>
              </a:rPr>
              <a:t>Dream, and he’s torn apart by a dozen rounds</a:t>
            </a:r>
            <a:r>
              <a:rPr lang="en-GB" sz="2800" dirty="0">
                <a:solidFill>
                  <a:srgbClr val="0070C0"/>
                </a:solidFill>
              </a:rPr>
              <a:t>.</a:t>
            </a:r>
          </a:p>
          <a:p>
            <a:r>
              <a:rPr lang="en-GB" sz="2800" dirty="0">
                <a:solidFill>
                  <a:srgbClr val="0070C0"/>
                </a:solidFill>
              </a:rPr>
              <a:t>And the </a:t>
            </a:r>
            <a:r>
              <a:rPr lang="en-GB" sz="2800" dirty="0">
                <a:solidFill>
                  <a:srgbClr val="002060"/>
                </a:solidFill>
              </a:rPr>
              <a:t>drink and the drugs won’t flush him out </a:t>
            </a:r>
            <a:r>
              <a:rPr lang="en-GB" sz="2800" dirty="0">
                <a:solidFill>
                  <a:srgbClr val="0070C0"/>
                </a:solidFill>
              </a:rPr>
              <a:t>–</a:t>
            </a:r>
          </a:p>
        </p:txBody>
      </p:sp>
      <p:sp>
        <p:nvSpPr>
          <p:cNvPr id="3" name="TextBox 2"/>
          <p:cNvSpPr txBox="1"/>
          <p:nvPr/>
        </p:nvSpPr>
        <p:spPr>
          <a:xfrm>
            <a:off x="-1" y="0"/>
            <a:ext cx="6369269" cy="1200329"/>
          </a:xfrm>
          <a:prstGeom prst="rect">
            <a:avLst/>
          </a:prstGeom>
          <a:solidFill>
            <a:schemeClr val="bg1"/>
          </a:solidFill>
          <a:ln>
            <a:solidFill>
              <a:srgbClr val="C00000"/>
            </a:solidFill>
          </a:ln>
        </p:spPr>
        <p:txBody>
          <a:bodyPr wrap="square" rtlCol="0">
            <a:spAutoFit/>
          </a:bodyPr>
          <a:lstStyle/>
          <a:p>
            <a:r>
              <a:rPr lang="en-GB" sz="2400" dirty="0" smtClean="0">
                <a:solidFill>
                  <a:srgbClr val="C00000"/>
                </a:solidFill>
              </a:rPr>
              <a:t>Contradiction. He thought it was the end but it wasn’t – just like we think war ends when the soldiers leave but for them it doesn’t actually</a:t>
            </a:r>
            <a:endParaRPr lang="en-GB" sz="2400" dirty="0">
              <a:solidFill>
                <a:srgbClr val="C00000"/>
              </a:solidFill>
            </a:endParaRPr>
          </a:p>
        </p:txBody>
      </p:sp>
      <p:sp>
        <p:nvSpPr>
          <p:cNvPr id="4" name="TextBox 3"/>
          <p:cNvSpPr txBox="1"/>
          <p:nvPr/>
        </p:nvSpPr>
        <p:spPr>
          <a:xfrm>
            <a:off x="7378263" y="252818"/>
            <a:ext cx="4603530" cy="1569660"/>
          </a:xfrm>
          <a:prstGeom prst="rect">
            <a:avLst/>
          </a:prstGeom>
          <a:solidFill>
            <a:schemeClr val="bg1"/>
          </a:solidFill>
          <a:ln>
            <a:solidFill>
              <a:schemeClr val="accent4">
                <a:lumMod val="50000"/>
              </a:schemeClr>
            </a:solidFill>
          </a:ln>
        </p:spPr>
        <p:txBody>
          <a:bodyPr wrap="square" rtlCol="0">
            <a:spAutoFit/>
          </a:bodyPr>
          <a:lstStyle/>
          <a:p>
            <a:r>
              <a:rPr lang="en-GB" sz="2400" dirty="0" smtClean="0">
                <a:solidFill>
                  <a:schemeClr val="accent4">
                    <a:lumMod val="50000"/>
                  </a:schemeClr>
                </a:solidFill>
              </a:rPr>
              <a:t>Metaphoric – shadows reflect us and are attached/ follow is around. Blood/ people killed will attach themselves to you too</a:t>
            </a:r>
            <a:endParaRPr lang="en-GB" sz="2400" dirty="0">
              <a:solidFill>
                <a:schemeClr val="accent4">
                  <a:lumMod val="50000"/>
                </a:schemeClr>
              </a:solidFill>
            </a:endParaRPr>
          </a:p>
        </p:txBody>
      </p:sp>
      <p:sp>
        <p:nvSpPr>
          <p:cNvPr id="5" name="TextBox 4"/>
          <p:cNvSpPr txBox="1"/>
          <p:nvPr/>
        </p:nvSpPr>
        <p:spPr>
          <a:xfrm>
            <a:off x="8071945" y="2439130"/>
            <a:ext cx="4017580" cy="830997"/>
          </a:xfrm>
          <a:prstGeom prst="rect">
            <a:avLst/>
          </a:prstGeom>
          <a:solidFill>
            <a:schemeClr val="bg1"/>
          </a:solidFill>
          <a:ln>
            <a:solidFill>
              <a:schemeClr val="accent6">
                <a:lumMod val="50000"/>
              </a:schemeClr>
            </a:solidFill>
          </a:ln>
        </p:spPr>
        <p:txBody>
          <a:bodyPr wrap="square" rtlCol="0">
            <a:spAutoFit/>
          </a:bodyPr>
          <a:lstStyle/>
          <a:p>
            <a:r>
              <a:rPr lang="en-GB" sz="2400" dirty="0" smtClean="0">
                <a:solidFill>
                  <a:schemeClr val="accent6">
                    <a:lumMod val="50000"/>
                  </a:schemeClr>
                </a:solidFill>
              </a:rPr>
              <a:t>Repetitive life. Also shows that ‘life’ goes on.</a:t>
            </a:r>
            <a:endParaRPr lang="en-GB" sz="2400" dirty="0">
              <a:solidFill>
                <a:schemeClr val="accent6">
                  <a:lumMod val="50000"/>
                </a:schemeClr>
              </a:solidFill>
            </a:endParaRPr>
          </a:p>
        </p:txBody>
      </p:sp>
      <p:sp>
        <p:nvSpPr>
          <p:cNvPr id="6" name="TextBox 5"/>
          <p:cNvSpPr txBox="1"/>
          <p:nvPr/>
        </p:nvSpPr>
        <p:spPr>
          <a:xfrm>
            <a:off x="7740869" y="3516348"/>
            <a:ext cx="4451131" cy="1569660"/>
          </a:xfrm>
          <a:prstGeom prst="rect">
            <a:avLst/>
          </a:prstGeom>
          <a:solidFill>
            <a:schemeClr val="bg1"/>
          </a:solidFill>
          <a:ln>
            <a:solidFill>
              <a:srgbClr val="7030A0"/>
            </a:solidFill>
          </a:ln>
        </p:spPr>
        <p:txBody>
          <a:bodyPr wrap="square" rtlCol="0">
            <a:spAutoFit/>
          </a:bodyPr>
          <a:lstStyle/>
          <a:p>
            <a:r>
              <a:rPr lang="en-GB" sz="2400" dirty="0" smtClean="0">
                <a:solidFill>
                  <a:srgbClr val="7030A0"/>
                </a:solidFill>
              </a:rPr>
              <a:t>Repeated quote. Shows it must be an important one. Reflects how events repeat themselves in PTSD sufferer’s minds</a:t>
            </a:r>
            <a:endParaRPr lang="en-GB" sz="2400" dirty="0">
              <a:solidFill>
                <a:srgbClr val="7030A0"/>
              </a:solidFill>
            </a:endParaRPr>
          </a:p>
        </p:txBody>
      </p:sp>
      <p:sp>
        <p:nvSpPr>
          <p:cNvPr id="7" name="TextBox 6"/>
          <p:cNvSpPr txBox="1"/>
          <p:nvPr/>
        </p:nvSpPr>
        <p:spPr>
          <a:xfrm>
            <a:off x="7740869" y="5210218"/>
            <a:ext cx="4348656" cy="1569660"/>
          </a:xfrm>
          <a:prstGeom prst="rect">
            <a:avLst/>
          </a:prstGeom>
          <a:solidFill>
            <a:schemeClr val="bg1"/>
          </a:solidFill>
          <a:ln>
            <a:solidFill>
              <a:srgbClr val="FF0066"/>
            </a:solidFill>
          </a:ln>
        </p:spPr>
        <p:txBody>
          <a:bodyPr wrap="square" rtlCol="0">
            <a:spAutoFit/>
          </a:bodyPr>
          <a:lstStyle/>
          <a:p>
            <a:r>
              <a:rPr lang="en-GB" sz="2400" dirty="0" smtClean="0">
                <a:solidFill>
                  <a:srgbClr val="FF0066"/>
                </a:solidFill>
              </a:rPr>
              <a:t>Same as above – the events happen in his dreams. He has no control over this. ‘Dreams’ should have positive connotations</a:t>
            </a:r>
            <a:endParaRPr lang="en-GB" sz="2400" dirty="0">
              <a:solidFill>
                <a:srgbClr val="FF0066"/>
              </a:solidFill>
            </a:endParaRPr>
          </a:p>
        </p:txBody>
      </p:sp>
      <p:sp>
        <p:nvSpPr>
          <p:cNvPr id="8" name="TextBox 7"/>
          <p:cNvSpPr txBox="1"/>
          <p:nvPr/>
        </p:nvSpPr>
        <p:spPr>
          <a:xfrm>
            <a:off x="244366" y="5579549"/>
            <a:ext cx="6495393" cy="1200329"/>
          </a:xfrm>
          <a:prstGeom prst="rect">
            <a:avLst/>
          </a:prstGeom>
          <a:solidFill>
            <a:schemeClr val="bg1"/>
          </a:solidFill>
          <a:ln>
            <a:solidFill>
              <a:srgbClr val="002060"/>
            </a:solidFill>
          </a:ln>
        </p:spPr>
        <p:txBody>
          <a:bodyPr wrap="square" rtlCol="0">
            <a:spAutoFit/>
          </a:bodyPr>
          <a:lstStyle/>
          <a:p>
            <a:r>
              <a:rPr lang="en-GB" sz="2400" dirty="0" smtClean="0">
                <a:solidFill>
                  <a:srgbClr val="002060"/>
                </a:solidFill>
              </a:rPr>
              <a:t>There is a reason why soldiers turn to these habits, it’s to try and ‘cure’ themselves, or just numb the pain. Yet society judges.</a:t>
            </a:r>
            <a:endParaRPr lang="en-GB" sz="2400" dirty="0">
              <a:solidFill>
                <a:srgbClr val="002060"/>
              </a:solidFill>
            </a:endParaRPr>
          </a:p>
        </p:txBody>
      </p:sp>
    </p:spTree>
    <p:extLst>
      <p:ext uri="{BB962C8B-B14F-4D97-AF65-F5344CB8AC3E}">
        <p14:creationId xmlns:p14="http://schemas.microsoft.com/office/powerpoint/2010/main" val="414113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5311" y="1691514"/>
            <a:ext cx="10704786" cy="3108543"/>
          </a:xfrm>
          <a:prstGeom prst="rect">
            <a:avLst/>
          </a:prstGeom>
        </p:spPr>
        <p:txBody>
          <a:bodyPr wrap="square">
            <a:spAutoFit/>
          </a:bodyPr>
          <a:lstStyle/>
          <a:p>
            <a:r>
              <a:rPr lang="en-GB" sz="2800" dirty="0">
                <a:solidFill>
                  <a:srgbClr val="0070C0"/>
                </a:solidFill>
              </a:rPr>
              <a:t>he’s </a:t>
            </a:r>
            <a:r>
              <a:rPr lang="en-GB" sz="2800" dirty="0">
                <a:solidFill>
                  <a:schemeClr val="accent4">
                    <a:lumMod val="50000"/>
                  </a:schemeClr>
                </a:solidFill>
              </a:rPr>
              <a:t>here in my head </a:t>
            </a:r>
            <a:r>
              <a:rPr lang="en-GB" sz="2800" dirty="0">
                <a:solidFill>
                  <a:srgbClr val="0070C0"/>
                </a:solidFill>
              </a:rPr>
              <a:t>when I close my eyes,</a:t>
            </a:r>
          </a:p>
          <a:p>
            <a:r>
              <a:rPr lang="en-GB" sz="2800" dirty="0">
                <a:solidFill>
                  <a:schemeClr val="accent4">
                    <a:lumMod val="50000"/>
                  </a:schemeClr>
                </a:solidFill>
              </a:rPr>
              <a:t>dug in behind enemy lines</a:t>
            </a:r>
            <a:r>
              <a:rPr lang="en-GB" sz="2800" dirty="0">
                <a:solidFill>
                  <a:srgbClr val="0070C0"/>
                </a:solidFill>
              </a:rPr>
              <a:t>,</a:t>
            </a:r>
          </a:p>
          <a:p>
            <a:r>
              <a:rPr lang="en-GB" sz="2800" dirty="0">
                <a:solidFill>
                  <a:srgbClr val="0070C0"/>
                </a:solidFill>
              </a:rPr>
              <a:t>not left for dead in some distant, </a:t>
            </a:r>
            <a:r>
              <a:rPr lang="en-GB" sz="2800" dirty="0">
                <a:solidFill>
                  <a:srgbClr val="C00000"/>
                </a:solidFill>
              </a:rPr>
              <a:t>sun-stunned, sand-smothered </a:t>
            </a:r>
            <a:r>
              <a:rPr lang="en-GB" sz="2800" dirty="0">
                <a:solidFill>
                  <a:srgbClr val="0070C0"/>
                </a:solidFill>
              </a:rPr>
              <a:t>land</a:t>
            </a:r>
          </a:p>
          <a:p>
            <a:r>
              <a:rPr lang="en-GB" sz="2800" dirty="0">
                <a:solidFill>
                  <a:srgbClr val="0070C0"/>
                </a:solidFill>
              </a:rPr>
              <a:t>or six-feet-under in desert sand,</a:t>
            </a:r>
          </a:p>
          <a:p>
            <a:endParaRPr lang="en-GB" sz="2800" dirty="0">
              <a:solidFill>
                <a:srgbClr val="0070C0"/>
              </a:solidFill>
            </a:endParaRPr>
          </a:p>
          <a:p>
            <a:r>
              <a:rPr lang="en-GB" sz="2800" dirty="0">
                <a:solidFill>
                  <a:srgbClr val="0070C0"/>
                </a:solidFill>
              </a:rPr>
              <a:t>but near to the knuckle, here and now,</a:t>
            </a:r>
          </a:p>
          <a:p>
            <a:r>
              <a:rPr lang="en-GB" sz="2800" dirty="0">
                <a:solidFill>
                  <a:srgbClr val="7030A0"/>
                </a:solidFill>
              </a:rPr>
              <a:t>his bloody life in my bloody hands</a:t>
            </a:r>
            <a:r>
              <a:rPr lang="en-GB" sz="2800" dirty="0">
                <a:solidFill>
                  <a:srgbClr val="0070C0"/>
                </a:solidFill>
              </a:rPr>
              <a:t>.</a:t>
            </a:r>
          </a:p>
        </p:txBody>
      </p:sp>
      <p:sp>
        <p:nvSpPr>
          <p:cNvPr id="3" name="TextBox 2"/>
          <p:cNvSpPr txBox="1"/>
          <p:nvPr/>
        </p:nvSpPr>
        <p:spPr>
          <a:xfrm>
            <a:off x="126124" y="121854"/>
            <a:ext cx="7283669" cy="1569660"/>
          </a:xfrm>
          <a:prstGeom prst="rect">
            <a:avLst/>
          </a:prstGeom>
          <a:solidFill>
            <a:schemeClr val="bg1"/>
          </a:solidFill>
          <a:ln>
            <a:solidFill>
              <a:schemeClr val="accent4">
                <a:lumMod val="50000"/>
              </a:schemeClr>
            </a:solidFill>
          </a:ln>
        </p:spPr>
        <p:txBody>
          <a:bodyPr wrap="square" rtlCol="0">
            <a:spAutoFit/>
          </a:bodyPr>
          <a:lstStyle/>
          <a:p>
            <a:r>
              <a:rPr lang="en-GB" sz="2400" dirty="0" smtClean="0">
                <a:solidFill>
                  <a:schemeClr val="accent4">
                    <a:lumMod val="50000"/>
                  </a:schemeClr>
                </a:solidFill>
              </a:rPr>
              <a:t>Metaphoric – he is ‘enemy lines’ and the memory is ‘dug in’ into his mind, so buried there. The event is stuck in his head, and the fact he sees himself as the ‘enemy’ suggests guilt.</a:t>
            </a:r>
            <a:endParaRPr lang="en-GB" sz="2400" dirty="0">
              <a:solidFill>
                <a:schemeClr val="accent4">
                  <a:lumMod val="50000"/>
                </a:schemeClr>
              </a:solidFill>
            </a:endParaRPr>
          </a:p>
        </p:txBody>
      </p:sp>
      <p:sp>
        <p:nvSpPr>
          <p:cNvPr id="4" name="TextBox 3"/>
          <p:cNvSpPr txBox="1"/>
          <p:nvPr/>
        </p:nvSpPr>
        <p:spPr>
          <a:xfrm>
            <a:off x="7283669" y="3261174"/>
            <a:ext cx="4908331" cy="3046988"/>
          </a:xfrm>
          <a:prstGeom prst="rect">
            <a:avLst/>
          </a:prstGeom>
          <a:solidFill>
            <a:schemeClr val="bg1"/>
          </a:solidFill>
          <a:ln>
            <a:solidFill>
              <a:srgbClr val="C00000"/>
            </a:solidFill>
          </a:ln>
        </p:spPr>
        <p:txBody>
          <a:bodyPr wrap="square" rtlCol="0">
            <a:spAutoFit/>
          </a:bodyPr>
          <a:lstStyle/>
          <a:p>
            <a:r>
              <a:rPr lang="en-GB" sz="2400" dirty="0" smtClean="0">
                <a:solidFill>
                  <a:srgbClr val="C00000"/>
                </a:solidFill>
              </a:rPr>
              <a:t>Sibilance – ‘s’ sounds. Could replicate the spitting/ hissing sound people make when saying things angrily. </a:t>
            </a:r>
          </a:p>
          <a:p>
            <a:r>
              <a:rPr lang="en-GB" sz="2400" dirty="0" smtClean="0">
                <a:solidFill>
                  <a:srgbClr val="C00000"/>
                </a:solidFill>
              </a:rPr>
              <a:t>Or possibly could be because it is a soft sound, and these images are places we associate with holidays and relaxing – which is the opposite of the truth - irony</a:t>
            </a:r>
            <a:endParaRPr lang="en-GB" sz="2400" dirty="0">
              <a:solidFill>
                <a:srgbClr val="C00000"/>
              </a:solidFill>
            </a:endParaRPr>
          </a:p>
        </p:txBody>
      </p:sp>
      <p:sp>
        <p:nvSpPr>
          <p:cNvPr id="5" name="TextBox 4"/>
          <p:cNvSpPr txBox="1"/>
          <p:nvPr/>
        </p:nvSpPr>
        <p:spPr>
          <a:xfrm>
            <a:off x="1216573" y="4966775"/>
            <a:ext cx="4451131" cy="1200329"/>
          </a:xfrm>
          <a:prstGeom prst="rect">
            <a:avLst/>
          </a:prstGeom>
          <a:solidFill>
            <a:schemeClr val="bg1"/>
          </a:solidFill>
          <a:ln>
            <a:solidFill>
              <a:srgbClr val="7030A0"/>
            </a:solidFill>
          </a:ln>
        </p:spPr>
        <p:txBody>
          <a:bodyPr wrap="square" rtlCol="0">
            <a:spAutoFit/>
          </a:bodyPr>
          <a:lstStyle/>
          <a:p>
            <a:r>
              <a:rPr lang="en-GB" sz="2400" dirty="0" smtClean="0">
                <a:solidFill>
                  <a:srgbClr val="7030A0"/>
                </a:solidFill>
              </a:rPr>
              <a:t>Repetition of ‘bloody’ – shows what is in his mind. Also metaphor for guilt.</a:t>
            </a:r>
            <a:endParaRPr lang="en-GB" sz="2400" dirty="0">
              <a:solidFill>
                <a:srgbClr val="7030A0"/>
              </a:solidFill>
            </a:endParaRPr>
          </a:p>
        </p:txBody>
      </p:sp>
    </p:spTree>
    <p:extLst>
      <p:ext uri="{BB962C8B-B14F-4D97-AF65-F5344CB8AC3E}">
        <p14:creationId xmlns:p14="http://schemas.microsoft.com/office/powerpoint/2010/main" val="85101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8731" y="252248"/>
            <a:ext cx="11225048" cy="6416566"/>
          </a:xfrm>
          <a:solidFill>
            <a:schemeClr val="accent4">
              <a:lumMod val="20000"/>
              <a:lumOff val="80000"/>
            </a:schemeClr>
          </a:solidFill>
          <a:ln>
            <a:noFill/>
          </a:ln>
        </p:spPr>
        <p:txBody>
          <a:bodyPr>
            <a:normAutofit/>
          </a:bodyPr>
          <a:lstStyle/>
          <a:p>
            <a:pPr marL="0" indent="0" algn="ctr">
              <a:buNone/>
            </a:pPr>
            <a:r>
              <a:rPr lang="en-GB" sz="3600" b="1" dirty="0" smtClean="0">
                <a:solidFill>
                  <a:srgbClr val="002060"/>
                </a:solidFill>
              </a:rPr>
              <a:t>Write out between 3 and 5 key quotes, then complete the below for each of them:</a:t>
            </a:r>
          </a:p>
          <a:p>
            <a:pPr marL="0" indent="0" algn="ctr">
              <a:buNone/>
            </a:pPr>
            <a:endParaRPr lang="en-GB" sz="1800" b="1" dirty="0" smtClean="0">
              <a:solidFill>
                <a:srgbClr val="0070C0"/>
              </a:solidFill>
            </a:endParaRPr>
          </a:p>
          <a:p>
            <a:pPr marL="514350" indent="-514350">
              <a:buFont typeface="+mj-lt"/>
              <a:buAutoNum type="arabicPeriod"/>
            </a:pPr>
            <a:r>
              <a:rPr lang="en-GB" sz="3200" dirty="0" smtClean="0">
                <a:solidFill>
                  <a:srgbClr val="0070C0"/>
                </a:solidFill>
              </a:rPr>
              <a:t>What is going on in the poem at the point where this quote can be found?</a:t>
            </a:r>
          </a:p>
          <a:p>
            <a:pPr marL="514350" indent="-514350">
              <a:buFont typeface="+mj-lt"/>
              <a:buAutoNum type="arabicPeriod"/>
            </a:pPr>
            <a:r>
              <a:rPr lang="en-GB" sz="3200" dirty="0" smtClean="0">
                <a:solidFill>
                  <a:srgbClr val="0070C0"/>
                </a:solidFill>
              </a:rPr>
              <a:t>What is so interesting about this quote?</a:t>
            </a:r>
          </a:p>
          <a:p>
            <a:pPr marL="514350" indent="-514350">
              <a:buFont typeface="+mj-lt"/>
              <a:buAutoNum type="arabicPeriod"/>
            </a:pPr>
            <a:r>
              <a:rPr lang="en-GB" sz="3200" dirty="0" smtClean="0">
                <a:solidFill>
                  <a:srgbClr val="0070C0"/>
                </a:solidFill>
              </a:rPr>
              <a:t>Are there any interesting words or techniques in this quote?</a:t>
            </a:r>
          </a:p>
          <a:p>
            <a:pPr marL="514350" indent="-514350">
              <a:buFont typeface="+mj-lt"/>
              <a:buAutoNum type="arabicPeriod"/>
            </a:pPr>
            <a:r>
              <a:rPr lang="en-GB" sz="3200" dirty="0" smtClean="0">
                <a:solidFill>
                  <a:srgbClr val="0070C0"/>
                </a:solidFill>
              </a:rPr>
              <a:t>What is the effect of this quote on the reader/ how would it make a reader feel?</a:t>
            </a:r>
          </a:p>
          <a:p>
            <a:pPr marL="514350" indent="-514350">
              <a:buFont typeface="+mj-lt"/>
              <a:buAutoNum type="arabicPeriod"/>
            </a:pPr>
            <a:r>
              <a:rPr lang="en-GB" sz="3200" dirty="0" smtClean="0">
                <a:solidFill>
                  <a:srgbClr val="0070C0"/>
                </a:solidFill>
              </a:rPr>
              <a:t>What themes could you use this quote to help you discuss?</a:t>
            </a:r>
          </a:p>
          <a:p>
            <a:pPr marL="514350" indent="-514350">
              <a:buFont typeface="+mj-lt"/>
              <a:buAutoNum type="arabicPeriod"/>
            </a:pPr>
            <a:r>
              <a:rPr lang="en-GB" sz="3200" dirty="0" smtClean="0">
                <a:solidFill>
                  <a:srgbClr val="0070C0"/>
                </a:solidFill>
              </a:rPr>
              <a:t>What is the poet’s intentions with writing this into their poem?</a:t>
            </a:r>
          </a:p>
        </p:txBody>
      </p:sp>
    </p:spTree>
    <p:extLst>
      <p:ext uri="{BB962C8B-B14F-4D97-AF65-F5344CB8AC3E}">
        <p14:creationId xmlns:p14="http://schemas.microsoft.com/office/powerpoint/2010/main" val="36944927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842641" y="3913936"/>
            <a:ext cx="2506718" cy="1324304"/>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mtClean="0">
                <a:solidFill>
                  <a:srgbClr val="002060"/>
                </a:solidFill>
                <a:latin typeface="Bahnschrift SemiBold" panose="020B0502040204020203" pitchFamily="34" charset="0"/>
              </a:rPr>
              <a:t>How has Simon Armitage presented the feelings of the soldier in ‘Remains’?</a:t>
            </a:r>
            <a:endParaRPr lang="en-GB" dirty="0">
              <a:solidFill>
                <a:srgbClr val="002060"/>
              </a:solidFill>
              <a:latin typeface="Bahnschrift SemiBold" panose="020B0502040204020203" pitchFamily="34" charset="0"/>
            </a:endParaRPr>
          </a:p>
        </p:txBody>
      </p:sp>
      <p:sp>
        <p:nvSpPr>
          <p:cNvPr id="3" name="TextBox 2"/>
          <p:cNvSpPr txBox="1"/>
          <p:nvPr/>
        </p:nvSpPr>
        <p:spPr>
          <a:xfrm>
            <a:off x="4653455" y="4099035"/>
            <a:ext cx="2885090" cy="954107"/>
          </a:xfrm>
          <a:prstGeom prst="rect">
            <a:avLst/>
          </a:prstGeom>
          <a:noFill/>
        </p:spPr>
        <p:txBody>
          <a:bodyPr wrap="square" rtlCol="0">
            <a:spAutoFit/>
          </a:bodyPr>
          <a:lstStyle/>
          <a:p>
            <a:pPr algn="ctr"/>
            <a:r>
              <a:rPr lang="en-GB" sz="2800" dirty="0" smtClean="0">
                <a:solidFill>
                  <a:srgbClr val="0070C0"/>
                </a:solidFill>
              </a:rPr>
              <a:t>The soldier’s feelings</a:t>
            </a:r>
            <a:endParaRPr lang="en-GB" sz="2800" dirty="0">
              <a:solidFill>
                <a:srgbClr val="0070C0"/>
              </a:solidFill>
            </a:endParaRPr>
          </a:p>
        </p:txBody>
      </p:sp>
      <p:cxnSp>
        <p:nvCxnSpPr>
          <p:cNvPr id="6" name="Straight Arrow Connector 5"/>
          <p:cNvCxnSpPr/>
          <p:nvPr/>
        </p:nvCxnSpPr>
        <p:spPr>
          <a:xfrm flipH="1" flipV="1">
            <a:off x="4219903" y="3677453"/>
            <a:ext cx="867104" cy="47296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66849" y="3252216"/>
            <a:ext cx="1792013" cy="1323439"/>
          </a:xfrm>
          <a:prstGeom prst="rect">
            <a:avLst/>
          </a:prstGeom>
          <a:noFill/>
        </p:spPr>
        <p:txBody>
          <a:bodyPr wrap="square" rtlCol="0">
            <a:spAutoFit/>
          </a:bodyPr>
          <a:lstStyle/>
          <a:p>
            <a:pPr algn="ctr"/>
            <a:r>
              <a:rPr lang="en-GB" sz="2000" b="1" dirty="0" smtClean="0">
                <a:solidFill>
                  <a:srgbClr val="C00000"/>
                </a:solidFill>
              </a:rPr>
              <a:t>Tell me one feeling/ attitude/ view of the soldier’s</a:t>
            </a:r>
            <a:endParaRPr lang="en-GB" sz="2000" b="1" dirty="0">
              <a:solidFill>
                <a:srgbClr val="C00000"/>
              </a:solidFill>
            </a:endParaRPr>
          </a:p>
        </p:txBody>
      </p:sp>
      <p:cxnSp>
        <p:nvCxnSpPr>
          <p:cNvPr id="9" name="Straight Arrow Connector 8"/>
          <p:cNvCxnSpPr/>
          <p:nvPr/>
        </p:nvCxnSpPr>
        <p:spPr>
          <a:xfrm flipH="1" flipV="1">
            <a:off x="2522483" y="3389586"/>
            <a:ext cx="646386" cy="287867"/>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16170" y="2754123"/>
            <a:ext cx="2159876" cy="1015663"/>
          </a:xfrm>
          <a:prstGeom prst="rect">
            <a:avLst/>
          </a:prstGeom>
          <a:noFill/>
        </p:spPr>
        <p:txBody>
          <a:bodyPr wrap="square" rtlCol="0">
            <a:spAutoFit/>
          </a:bodyPr>
          <a:lstStyle/>
          <a:p>
            <a:pPr algn="ctr"/>
            <a:r>
              <a:rPr lang="en-GB" sz="2000" b="1" dirty="0" smtClean="0">
                <a:solidFill>
                  <a:schemeClr val="accent2">
                    <a:lumMod val="75000"/>
                  </a:schemeClr>
                </a:solidFill>
              </a:rPr>
              <a:t>Now find a quote that proves he is feeling this way</a:t>
            </a:r>
            <a:endParaRPr lang="en-GB" sz="2000" b="1" dirty="0">
              <a:solidFill>
                <a:schemeClr val="accent2">
                  <a:lumMod val="75000"/>
                </a:schemeClr>
              </a:solidFill>
            </a:endParaRPr>
          </a:p>
        </p:txBody>
      </p:sp>
      <p:sp>
        <p:nvSpPr>
          <p:cNvPr id="11" name="TextBox 10"/>
          <p:cNvSpPr txBox="1"/>
          <p:nvPr/>
        </p:nvSpPr>
        <p:spPr>
          <a:xfrm>
            <a:off x="8119242" y="1836442"/>
            <a:ext cx="4072758" cy="4708981"/>
          </a:xfrm>
          <a:prstGeom prst="rect">
            <a:avLst/>
          </a:prstGeom>
          <a:solidFill>
            <a:schemeClr val="accent5">
              <a:lumMod val="20000"/>
              <a:lumOff val="80000"/>
            </a:schemeClr>
          </a:solidFill>
          <a:ln>
            <a:solidFill>
              <a:srgbClr val="0070C0"/>
            </a:solidFill>
          </a:ln>
        </p:spPr>
        <p:txBody>
          <a:bodyPr wrap="square" rtlCol="0">
            <a:spAutoFit/>
          </a:bodyPr>
          <a:lstStyle/>
          <a:p>
            <a:pPr algn="ctr"/>
            <a:r>
              <a:rPr lang="en-GB" sz="2400" dirty="0" smtClean="0">
                <a:solidFill>
                  <a:srgbClr val="0070C0"/>
                </a:solidFill>
                <a:latin typeface="Bahnschrift SemiBold" panose="020B0502040204020203" pitchFamily="34" charset="0"/>
              </a:rPr>
              <a:t>Ideas for your answer:</a:t>
            </a:r>
          </a:p>
          <a:p>
            <a:endParaRPr lang="en-GB" sz="2000" dirty="0">
              <a:solidFill>
                <a:srgbClr val="0070C0"/>
              </a:solidFill>
            </a:endParaRPr>
          </a:p>
          <a:p>
            <a:pPr marL="285750" indent="-285750">
              <a:buFont typeface="Arial" panose="020B0604020202020204" pitchFamily="34" charset="0"/>
              <a:buChar char="•"/>
            </a:pPr>
            <a:r>
              <a:rPr lang="en-GB" sz="2000" dirty="0" smtClean="0">
                <a:solidFill>
                  <a:srgbClr val="0070C0"/>
                </a:solidFill>
              </a:rPr>
              <a:t>No longer bothered by the gore and brutality of war – use of informal language</a:t>
            </a:r>
          </a:p>
          <a:p>
            <a:pPr marL="285750" indent="-285750">
              <a:buFont typeface="Arial" panose="020B0604020202020204" pitchFamily="34" charset="0"/>
              <a:buChar char="•"/>
            </a:pPr>
            <a:r>
              <a:rPr lang="en-GB" sz="2000" dirty="0" smtClean="0">
                <a:solidFill>
                  <a:srgbClr val="7030A0"/>
                </a:solidFill>
              </a:rPr>
              <a:t>He feels like he will never be able to forget what happens in the war </a:t>
            </a:r>
          </a:p>
          <a:p>
            <a:pPr marL="285750" indent="-285750">
              <a:buFont typeface="Arial" panose="020B0604020202020204" pitchFamily="34" charset="0"/>
              <a:buChar char="•"/>
            </a:pPr>
            <a:r>
              <a:rPr lang="en-GB" sz="2000" dirty="0" smtClean="0">
                <a:solidFill>
                  <a:schemeClr val="accent6">
                    <a:lumMod val="75000"/>
                  </a:schemeClr>
                </a:solidFill>
              </a:rPr>
              <a:t>He feels like you lose your identity when you’re a soldier</a:t>
            </a:r>
          </a:p>
          <a:p>
            <a:pPr marL="285750" indent="-285750">
              <a:buFont typeface="Arial" panose="020B0604020202020204" pitchFamily="34" charset="0"/>
              <a:buChar char="•"/>
            </a:pPr>
            <a:r>
              <a:rPr lang="en-GB" sz="2000" dirty="0" smtClean="0">
                <a:solidFill>
                  <a:schemeClr val="accent2">
                    <a:lumMod val="75000"/>
                  </a:schemeClr>
                </a:solidFill>
              </a:rPr>
              <a:t>He feels like he shouldn’t have shot the looter</a:t>
            </a:r>
          </a:p>
          <a:p>
            <a:pPr marL="285750" indent="-285750">
              <a:buFont typeface="Arial" panose="020B0604020202020204" pitchFamily="34" charset="0"/>
              <a:buChar char="•"/>
            </a:pPr>
            <a:r>
              <a:rPr lang="en-GB" sz="2000" dirty="0" smtClean="0">
                <a:solidFill>
                  <a:schemeClr val="accent1">
                    <a:lumMod val="50000"/>
                  </a:schemeClr>
                </a:solidFill>
              </a:rPr>
              <a:t>He feels like this man is haunting him</a:t>
            </a:r>
          </a:p>
          <a:p>
            <a:pPr marL="285750" indent="-285750">
              <a:buFont typeface="Arial" panose="020B0604020202020204" pitchFamily="34" charset="0"/>
              <a:buChar char="•"/>
            </a:pPr>
            <a:endParaRPr lang="en-GB" dirty="0" smtClean="0">
              <a:solidFill>
                <a:srgbClr val="7030A0"/>
              </a:solidFill>
            </a:endParaRPr>
          </a:p>
          <a:p>
            <a:endParaRPr lang="en-GB" dirty="0"/>
          </a:p>
        </p:txBody>
      </p:sp>
    </p:spTree>
    <p:extLst>
      <p:ext uri="{BB962C8B-B14F-4D97-AF65-F5344CB8AC3E}">
        <p14:creationId xmlns:p14="http://schemas.microsoft.com/office/powerpoint/2010/main" val="241417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GB" dirty="0" smtClean="0">
                <a:solidFill>
                  <a:srgbClr val="002060"/>
                </a:solidFill>
                <a:latin typeface="Bahnschrift SemiBold" panose="020B0502040204020203" pitchFamily="34" charset="0"/>
              </a:rPr>
              <a:t>How has Simon Armitage presented the feelings of the soldier in ‘Remains’?</a:t>
            </a:r>
            <a:endParaRPr lang="en-GB" dirty="0">
              <a:solidFill>
                <a:srgbClr val="002060"/>
              </a:solidFill>
              <a:latin typeface="Bahnschrift SemiBold" panose="020B0502040204020203" pitchFamily="34" charset="0"/>
            </a:endParaRPr>
          </a:p>
        </p:txBody>
      </p:sp>
      <p:sp>
        <p:nvSpPr>
          <p:cNvPr id="3" name="Content Placeholder 2"/>
          <p:cNvSpPr>
            <a:spLocks noGrp="1"/>
          </p:cNvSpPr>
          <p:nvPr>
            <p:ph idx="1"/>
          </p:nvPr>
        </p:nvSpPr>
        <p:spPr>
          <a:xfrm>
            <a:off x="176048" y="1541845"/>
            <a:ext cx="11839903" cy="5032375"/>
          </a:xfrm>
          <a:solidFill>
            <a:schemeClr val="bg1"/>
          </a:solidFill>
          <a:ln>
            <a:solidFill>
              <a:srgbClr val="0070C0"/>
            </a:solidFill>
          </a:ln>
        </p:spPr>
        <p:txBody>
          <a:bodyPr>
            <a:normAutofit fontScale="92500" lnSpcReduction="10000"/>
          </a:bodyPr>
          <a:lstStyle/>
          <a:p>
            <a:pPr marL="0" indent="0">
              <a:buNone/>
            </a:pPr>
            <a:r>
              <a:rPr lang="en-GB" u="sng" dirty="0" smtClean="0">
                <a:solidFill>
                  <a:srgbClr val="C00000"/>
                </a:solidFill>
                <a:latin typeface="Bahnschrift SemiBold" panose="020B0502040204020203" pitchFamily="34" charset="0"/>
              </a:rPr>
              <a:t>POINT:</a:t>
            </a:r>
            <a:r>
              <a:rPr lang="en-GB" dirty="0" smtClean="0">
                <a:solidFill>
                  <a:srgbClr val="C00000"/>
                </a:solidFill>
                <a:latin typeface="Bahnschrift SemiBold" panose="020B0502040204020203" pitchFamily="34" charset="0"/>
              </a:rPr>
              <a:t> </a:t>
            </a:r>
            <a:r>
              <a:rPr lang="en-GB" dirty="0" smtClean="0">
                <a:solidFill>
                  <a:srgbClr val="C00000"/>
                </a:solidFill>
              </a:rPr>
              <a:t>Tell me on way in which the soldier is feeling from your plan</a:t>
            </a:r>
          </a:p>
          <a:p>
            <a:pPr marL="0" indent="0">
              <a:buNone/>
            </a:pPr>
            <a:r>
              <a:rPr lang="en-GB" dirty="0">
                <a:solidFill>
                  <a:srgbClr val="C00000"/>
                </a:solidFill>
              </a:rPr>
              <a:t>	</a:t>
            </a:r>
            <a:r>
              <a:rPr lang="en-GB" dirty="0" smtClean="0">
                <a:solidFill>
                  <a:srgbClr val="C00000"/>
                </a:solidFill>
              </a:rPr>
              <a:t>	</a:t>
            </a:r>
            <a:r>
              <a:rPr lang="en-GB" i="1" dirty="0" smtClean="0">
                <a:solidFill>
                  <a:srgbClr val="0070C0"/>
                </a:solidFill>
              </a:rPr>
              <a:t>Simon Armitage has presented the soldier as feeling….</a:t>
            </a:r>
            <a:endParaRPr lang="en-GB" i="1" dirty="0" smtClean="0">
              <a:solidFill>
                <a:srgbClr val="C00000"/>
              </a:solidFill>
            </a:endParaRPr>
          </a:p>
          <a:p>
            <a:pPr marL="0" indent="0">
              <a:buNone/>
            </a:pPr>
            <a:endParaRPr lang="en-GB" dirty="0"/>
          </a:p>
          <a:p>
            <a:pPr marL="0" indent="0">
              <a:buNone/>
            </a:pPr>
            <a:r>
              <a:rPr lang="en-GB" u="sng" dirty="0" smtClean="0">
                <a:solidFill>
                  <a:schemeClr val="accent2">
                    <a:lumMod val="75000"/>
                  </a:schemeClr>
                </a:solidFill>
                <a:latin typeface="Bahnschrift SemiBold" panose="020B0502040204020203" pitchFamily="34" charset="0"/>
              </a:rPr>
              <a:t>EVIDENCE:</a:t>
            </a:r>
            <a:r>
              <a:rPr lang="en-GB" dirty="0" smtClean="0">
                <a:solidFill>
                  <a:schemeClr val="accent2">
                    <a:lumMod val="75000"/>
                  </a:schemeClr>
                </a:solidFill>
                <a:latin typeface="Bahnschrift SemiBold" panose="020B0502040204020203" pitchFamily="34" charset="0"/>
              </a:rPr>
              <a:t> </a:t>
            </a:r>
            <a:r>
              <a:rPr lang="en-GB" dirty="0" smtClean="0">
                <a:solidFill>
                  <a:schemeClr val="accent2">
                    <a:lumMod val="75000"/>
                  </a:schemeClr>
                </a:solidFill>
              </a:rPr>
              <a:t>Now you need to prove to me that he is feeling this way with a quote taken directly from the poem</a:t>
            </a:r>
          </a:p>
          <a:p>
            <a:pPr marL="0" indent="0">
              <a:buNone/>
            </a:pPr>
            <a:r>
              <a:rPr lang="en-GB" dirty="0">
                <a:solidFill>
                  <a:schemeClr val="accent2">
                    <a:lumMod val="75000"/>
                  </a:schemeClr>
                </a:solidFill>
              </a:rPr>
              <a:t>	</a:t>
            </a:r>
            <a:r>
              <a:rPr lang="en-GB" dirty="0" smtClean="0">
                <a:solidFill>
                  <a:schemeClr val="accent2">
                    <a:lumMod val="75000"/>
                  </a:schemeClr>
                </a:solidFill>
              </a:rPr>
              <a:t>	</a:t>
            </a:r>
            <a:r>
              <a:rPr lang="en-GB" i="1" dirty="0" smtClean="0">
                <a:solidFill>
                  <a:srgbClr val="0070C0"/>
                </a:solidFill>
              </a:rPr>
              <a:t>Evidence of this is ‘…’</a:t>
            </a:r>
          </a:p>
          <a:p>
            <a:pPr marL="0" indent="0">
              <a:buNone/>
            </a:pPr>
            <a:endParaRPr lang="en-GB" dirty="0"/>
          </a:p>
          <a:p>
            <a:pPr marL="0" indent="0">
              <a:buNone/>
            </a:pPr>
            <a:r>
              <a:rPr lang="en-GB" u="sng" dirty="0" smtClean="0">
                <a:solidFill>
                  <a:schemeClr val="accent6">
                    <a:lumMod val="75000"/>
                  </a:schemeClr>
                </a:solidFill>
                <a:latin typeface="Bahnschrift SemiBold" panose="020B0502040204020203" pitchFamily="34" charset="0"/>
              </a:rPr>
              <a:t>ANALYSIS:</a:t>
            </a:r>
            <a:r>
              <a:rPr lang="en-GB" dirty="0" smtClean="0">
                <a:solidFill>
                  <a:schemeClr val="accent6">
                    <a:lumMod val="75000"/>
                  </a:schemeClr>
                </a:solidFill>
                <a:latin typeface="Bahnschrift SemiBold" panose="020B0502040204020203" pitchFamily="34" charset="0"/>
              </a:rPr>
              <a:t> </a:t>
            </a:r>
            <a:r>
              <a:rPr lang="en-GB" dirty="0" smtClean="0">
                <a:solidFill>
                  <a:schemeClr val="accent6">
                    <a:lumMod val="75000"/>
                  </a:schemeClr>
                </a:solidFill>
              </a:rPr>
              <a:t>Now you need to explain how this quote proves what you have said. </a:t>
            </a:r>
          </a:p>
          <a:p>
            <a:pPr marL="0" indent="0">
              <a:buNone/>
            </a:pPr>
            <a:r>
              <a:rPr lang="en-GB" dirty="0" smtClean="0">
                <a:solidFill>
                  <a:schemeClr val="accent6">
                    <a:lumMod val="75000"/>
                  </a:schemeClr>
                </a:solidFill>
              </a:rPr>
              <a:t>Try to zoom in on techniques and word choices and discuss their connotations and how they make the reader feel.</a:t>
            </a:r>
          </a:p>
          <a:p>
            <a:pPr marL="0" indent="0">
              <a:buNone/>
            </a:pPr>
            <a:r>
              <a:rPr lang="en-GB" dirty="0" smtClean="0">
                <a:solidFill>
                  <a:schemeClr val="accent6">
                    <a:lumMod val="75000"/>
                  </a:schemeClr>
                </a:solidFill>
              </a:rPr>
              <a:t>This can then help you think about why the poet wants to write a poem about a soldier seeing/ experiencing/ feeling this</a:t>
            </a:r>
          </a:p>
          <a:p>
            <a:pPr marL="0" indent="0">
              <a:buNone/>
            </a:pPr>
            <a:endParaRPr lang="en-GB" dirty="0"/>
          </a:p>
        </p:txBody>
      </p:sp>
    </p:spTree>
    <p:extLst>
      <p:ext uri="{BB962C8B-B14F-4D97-AF65-F5344CB8AC3E}">
        <p14:creationId xmlns:p14="http://schemas.microsoft.com/office/powerpoint/2010/main" val="41030942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166648"/>
          </a:xfrm>
        </p:spPr>
        <p:txBody>
          <a:bodyPr>
            <a:normAutofit fontScale="90000"/>
          </a:bodyPr>
          <a:lstStyle/>
          <a:p>
            <a:pPr algn="ctr"/>
            <a:r>
              <a:rPr lang="en-GB" sz="4000" dirty="0" smtClean="0">
                <a:solidFill>
                  <a:srgbClr val="002060"/>
                </a:solidFill>
                <a:latin typeface="Bahnschrift SemiBold" panose="020B0502040204020203" pitchFamily="34" charset="0"/>
              </a:rPr>
              <a:t>How has Simon Armitage presented the feelings of the soldier in ‘Remains’?</a:t>
            </a:r>
            <a:endParaRPr lang="en-GB" sz="4000" dirty="0">
              <a:solidFill>
                <a:srgbClr val="002060"/>
              </a:solidFill>
              <a:latin typeface="Bahnschrift SemiBold" panose="020B0502040204020203" pitchFamily="34" charset="0"/>
            </a:endParaRPr>
          </a:p>
        </p:txBody>
      </p:sp>
      <p:sp>
        <p:nvSpPr>
          <p:cNvPr id="3" name="Content Placeholder 2"/>
          <p:cNvSpPr>
            <a:spLocks noGrp="1"/>
          </p:cNvSpPr>
          <p:nvPr>
            <p:ph idx="1"/>
          </p:nvPr>
        </p:nvSpPr>
        <p:spPr>
          <a:xfrm>
            <a:off x="0" y="1166649"/>
            <a:ext cx="12192000" cy="5691351"/>
          </a:xfrm>
          <a:solidFill>
            <a:schemeClr val="bg1"/>
          </a:solidFill>
          <a:ln>
            <a:solidFill>
              <a:srgbClr val="0070C0"/>
            </a:solidFill>
          </a:ln>
        </p:spPr>
        <p:txBody>
          <a:bodyPr>
            <a:normAutofit fontScale="92500" lnSpcReduction="10000"/>
          </a:bodyPr>
          <a:lstStyle/>
          <a:p>
            <a:pPr marL="0" indent="0">
              <a:buNone/>
            </a:pPr>
            <a:r>
              <a:rPr lang="en-GB" dirty="0" smtClean="0">
                <a:solidFill>
                  <a:srgbClr val="C00000"/>
                </a:solidFill>
              </a:rPr>
              <a:t>Simon Armitage has presented the soldier as being immune to the brutalities of war. </a:t>
            </a:r>
          </a:p>
          <a:p>
            <a:pPr marL="0" indent="0">
              <a:buNone/>
            </a:pPr>
            <a:r>
              <a:rPr lang="en-GB" dirty="0" smtClean="0">
                <a:solidFill>
                  <a:schemeClr val="accent2">
                    <a:lumMod val="75000"/>
                  </a:schemeClr>
                </a:solidFill>
              </a:rPr>
              <a:t>Evidence of this would be the informal and colloquial language choices the soldier uses to tell the story of what happened, such </a:t>
            </a:r>
            <a:r>
              <a:rPr lang="en-GB" dirty="0">
                <a:solidFill>
                  <a:schemeClr val="accent2">
                    <a:lumMod val="75000"/>
                  </a:schemeClr>
                </a:solidFill>
              </a:rPr>
              <a:t>as ‘Mates’, ‘tosses’, ‘sort of’ </a:t>
            </a:r>
            <a:r>
              <a:rPr lang="en-GB" dirty="0" smtClean="0">
                <a:solidFill>
                  <a:schemeClr val="accent2">
                    <a:lumMod val="75000"/>
                  </a:schemeClr>
                </a:solidFill>
              </a:rPr>
              <a:t>and ‘leg it’.</a:t>
            </a:r>
          </a:p>
          <a:p>
            <a:pPr marL="0" indent="0">
              <a:buNone/>
            </a:pPr>
            <a:r>
              <a:rPr lang="en-GB" dirty="0" smtClean="0">
                <a:solidFill>
                  <a:schemeClr val="accent6">
                    <a:lumMod val="75000"/>
                  </a:schemeClr>
                </a:solidFill>
              </a:rPr>
              <a:t>Readers would associate these with casual conversations about everyday events – not the killing of a civilian in war torn country. The verb ‘tosses’ would have connotations of throwing balls, or invaluable objects, and not the ‘guts’ of  human body you’d just killed. Readers would also think that the noun ‘mates’ is one they’d use when discussing socialising casually with close friends, not being sent out to kill people.</a:t>
            </a:r>
          </a:p>
          <a:p>
            <a:pPr marL="0" indent="0">
              <a:buNone/>
            </a:pPr>
            <a:r>
              <a:rPr lang="en-GB" dirty="0" smtClean="0">
                <a:solidFill>
                  <a:srgbClr val="002060"/>
                </a:solidFill>
              </a:rPr>
              <a:t>The informal language suggests the soldier is  quite happy to discuss the events, and isn’t bothered by the brutal event he is discussing. Armitage may have done this because he wants to shock the readers. He wants people with no comprehension of war to understand how what may disgust us has become the everyday lives of soldiers. </a:t>
            </a:r>
            <a:r>
              <a:rPr lang="en-GB" dirty="0" smtClean="0">
                <a:solidFill>
                  <a:srgbClr val="7030A0"/>
                </a:solidFill>
              </a:rPr>
              <a:t>This immunity to the horrors they experience is a way of trying to get society to understand how hard it will be for a soldier to come back to our lifestyle, to help us empathise with people post war, because Armitage may believe that the army isn’t doing enough to help soldiers.</a:t>
            </a:r>
          </a:p>
          <a:p>
            <a:pPr marL="0" indent="0">
              <a:buNone/>
            </a:pPr>
            <a:endParaRPr lang="en-GB" dirty="0"/>
          </a:p>
        </p:txBody>
      </p:sp>
    </p:spTree>
    <p:extLst>
      <p:ext uri="{BB962C8B-B14F-4D97-AF65-F5344CB8AC3E}">
        <p14:creationId xmlns:p14="http://schemas.microsoft.com/office/powerpoint/2010/main" val="26016759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4885" t="46667" r="26322" b="18851"/>
          <a:stretch/>
        </p:blipFill>
        <p:spPr>
          <a:xfrm>
            <a:off x="1114095" y="2245710"/>
            <a:ext cx="10485270" cy="4612290"/>
          </a:xfrm>
          <a:prstGeom prst="rect">
            <a:avLst/>
          </a:prstGeom>
        </p:spPr>
      </p:pic>
      <p:sp>
        <p:nvSpPr>
          <p:cNvPr id="2" name="Title 1"/>
          <p:cNvSpPr>
            <a:spLocks noGrp="1"/>
          </p:cNvSpPr>
          <p:nvPr>
            <p:ph type="ctrTitle"/>
          </p:nvPr>
        </p:nvSpPr>
        <p:spPr>
          <a:xfrm>
            <a:off x="1693365" y="7007"/>
            <a:ext cx="9906000" cy="2058276"/>
          </a:xfrm>
        </p:spPr>
        <p:txBody>
          <a:bodyPr>
            <a:noAutofit/>
          </a:bodyPr>
          <a:lstStyle/>
          <a:p>
            <a:r>
              <a:rPr lang="en-GB" sz="4800" dirty="0" smtClean="0">
                <a:solidFill>
                  <a:srgbClr val="002060"/>
                </a:solidFill>
                <a:latin typeface="Bahnschrift SemiBold" panose="020B0502040204020203" pitchFamily="34" charset="0"/>
              </a:rPr>
              <a:t>What does the word ‘remains’ mean to you?</a:t>
            </a:r>
            <a:br>
              <a:rPr lang="en-GB" sz="4800" dirty="0" smtClean="0">
                <a:solidFill>
                  <a:srgbClr val="002060"/>
                </a:solidFill>
                <a:latin typeface="Bahnschrift SemiBold" panose="020B0502040204020203" pitchFamily="34" charset="0"/>
              </a:rPr>
            </a:br>
            <a:r>
              <a:rPr lang="en-GB" sz="4800" dirty="0" smtClean="0">
                <a:solidFill>
                  <a:srgbClr val="002060"/>
                </a:solidFill>
                <a:latin typeface="Bahnschrift SemiBold" panose="020B0502040204020203" pitchFamily="34" charset="0"/>
              </a:rPr>
              <a:t>What are the connotations?</a:t>
            </a:r>
            <a:endParaRPr lang="en-GB" sz="4800" dirty="0">
              <a:solidFill>
                <a:srgbClr val="002060"/>
              </a:solidFill>
              <a:latin typeface="Bahnschrift SemiBold" panose="020B0502040204020203" pitchFamily="34" charset="0"/>
            </a:endParaRPr>
          </a:p>
        </p:txBody>
      </p:sp>
      <p:sp>
        <p:nvSpPr>
          <p:cNvPr id="3" name="TextBox 2"/>
          <p:cNvSpPr txBox="1"/>
          <p:nvPr/>
        </p:nvSpPr>
        <p:spPr>
          <a:xfrm>
            <a:off x="0" y="0"/>
            <a:ext cx="1497724" cy="769441"/>
          </a:xfrm>
          <a:prstGeom prst="rect">
            <a:avLst/>
          </a:prstGeom>
          <a:noFill/>
          <a:ln>
            <a:solidFill>
              <a:srgbClr val="0070C0"/>
            </a:solidFill>
          </a:ln>
        </p:spPr>
        <p:txBody>
          <a:bodyPr wrap="square" rtlCol="0">
            <a:spAutoFit/>
          </a:bodyPr>
          <a:lstStyle/>
          <a:p>
            <a:pPr algn="ctr"/>
            <a:r>
              <a:rPr lang="en-GB" sz="4400" dirty="0" smtClean="0">
                <a:solidFill>
                  <a:srgbClr val="0070C0"/>
                </a:solidFill>
              </a:rPr>
              <a:t>AO1</a:t>
            </a:r>
            <a:endParaRPr lang="en-GB" sz="4400" dirty="0">
              <a:solidFill>
                <a:srgbClr val="0070C0"/>
              </a:solidFill>
            </a:endParaRPr>
          </a:p>
        </p:txBody>
      </p:sp>
    </p:spTree>
    <p:extLst>
      <p:ext uri="{BB962C8B-B14F-4D97-AF65-F5344CB8AC3E}">
        <p14:creationId xmlns:p14="http://schemas.microsoft.com/office/powerpoint/2010/main" val="77657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6184"/>
            <a:ext cx="10515600" cy="1325563"/>
          </a:xfrm>
        </p:spPr>
        <p:txBody>
          <a:bodyPr/>
          <a:lstStyle/>
          <a:p>
            <a:r>
              <a:rPr lang="en-US" dirty="0" smtClean="0">
                <a:solidFill>
                  <a:srgbClr val="002060"/>
                </a:solidFill>
                <a:latin typeface="Bahnschrift SemiBold" panose="020B0502040204020203" pitchFamily="34" charset="0"/>
              </a:rPr>
              <a:t>Poetry Inspired Writing Task</a:t>
            </a:r>
            <a:endParaRPr lang="en-US" dirty="0">
              <a:solidFill>
                <a:srgbClr val="002060"/>
              </a:solidFill>
              <a:latin typeface="Bahnschrift SemiBold" panose="020B0502040204020203" pitchFamily="34" charset="0"/>
            </a:endParaRPr>
          </a:p>
        </p:txBody>
      </p:sp>
      <p:sp>
        <p:nvSpPr>
          <p:cNvPr id="3" name="Content Placeholder 2"/>
          <p:cNvSpPr>
            <a:spLocks noGrp="1"/>
          </p:cNvSpPr>
          <p:nvPr>
            <p:ph idx="1"/>
          </p:nvPr>
        </p:nvSpPr>
        <p:spPr>
          <a:xfrm>
            <a:off x="838200" y="1471747"/>
            <a:ext cx="10515600" cy="4916174"/>
          </a:xfrm>
        </p:spPr>
        <p:txBody>
          <a:bodyPr>
            <a:normAutofit fontScale="92500" lnSpcReduction="10000"/>
          </a:bodyPr>
          <a:lstStyle/>
          <a:p>
            <a:pPr marL="0" indent="0">
              <a:buNone/>
            </a:pPr>
            <a:r>
              <a:rPr lang="en-US" dirty="0" smtClean="0">
                <a:solidFill>
                  <a:srgbClr val="0070C0"/>
                </a:solidFill>
              </a:rPr>
              <a:t>In your language exam you will have to produce a piece of creative writing ‘inspired by’ an image or a word/ phrase</a:t>
            </a:r>
          </a:p>
          <a:p>
            <a:pPr>
              <a:buFont typeface="Wingdings" panose="05000000000000000000" pitchFamily="2" charset="2"/>
              <a:buChar char="Ø"/>
            </a:pPr>
            <a:r>
              <a:rPr lang="en-US" dirty="0" smtClean="0">
                <a:solidFill>
                  <a:srgbClr val="0070C0"/>
                </a:solidFill>
              </a:rPr>
              <a:t>Your challenge now is to take one quote from ‘Remains’ and turn it into a piece of writing</a:t>
            </a:r>
          </a:p>
          <a:p>
            <a:r>
              <a:rPr lang="en-US" dirty="0" smtClean="0">
                <a:solidFill>
                  <a:srgbClr val="0070C0"/>
                </a:solidFill>
              </a:rPr>
              <a:t>This could a short story, an opening to a story, a poem, a letter</a:t>
            </a:r>
            <a:r>
              <a:rPr lang="en-US" dirty="0">
                <a:solidFill>
                  <a:srgbClr val="0070C0"/>
                </a:solidFill>
              </a:rPr>
              <a:t> </a:t>
            </a:r>
            <a:r>
              <a:rPr lang="en-US" dirty="0" smtClean="0">
                <a:solidFill>
                  <a:srgbClr val="0070C0"/>
                </a:solidFill>
              </a:rPr>
              <a:t>or a diary</a:t>
            </a:r>
          </a:p>
          <a:p>
            <a:r>
              <a:rPr lang="en-US" dirty="0" smtClean="0">
                <a:solidFill>
                  <a:srgbClr val="0070C0"/>
                </a:solidFill>
              </a:rPr>
              <a:t>This piece of writing does not need to be about war or PTSD, the only thing it needs to link to is the single quote</a:t>
            </a:r>
          </a:p>
          <a:p>
            <a:r>
              <a:rPr lang="en-US" dirty="0" smtClean="0">
                <a:solidFill>
                  <a:srgbClr val="0070C0"/>
                </a:solidFill>
              </a:rPr>
              <a:t>You need to fill at least one A4 page, can be any narrative (1</a:t>
            </a:r>
            <a:r>
              <a:rPr lang="en-US" baseline="30000" dirty="0" smtClean="0">
                <a:solidFill>
                  <a:srgbClr val="0070C0"/>
                </a:solidFill>
              </a:rPr>
              <a:t>st</a:t>
            </a:r>
            <a:r>
              <a:rPr lang="en-US" dirty="0" smtClean="0">
                <a:solidFill>
                  <a:srgbClr val="0070C0"/>
                </a:solidFill>
              </a:rPr>
              <a:t> person etc.)</a:t>
            </a:r>
          </a:p>
          <a:p>
            <a:r>
              <a:rPr lang="en-US" dirty="0" smtClean="0">
                <a:solidFill>
                  <a:srgbClr val="0070C0"/>
                </a:solidFill>
              </a:rPr>
              <a:t>Try to include ambitious word choices, varied punctuation and sentences and methods (e.g. simile, metaphor, alliteration…)</a:t>
            </a:r>
          </a:p>
          <a:p>
            <a:r>
              <a:rPr lang="en-US" dirty="0" smtClean="0">
                <a:solidFill>
                  <a:srgbClr val="0070C0"/>
                </a:solidFill>
              </a:rPr>
              <a:t>Think about the structure of the piece – how will you start it? Will the end link to the start? Etc. </a:t>
            </a:r>
            <a:endParaRPr lang="en-US" dirty="0">
              <a:solidFill>
                <a:srgbClr val="0070C0"/>
              </a:solidFill>
            </a:endParaRPr>
          </a:p>
        </p:txBody>
      </p:sp>
    </p:spTree>
    <p:extLst>
      <p:ext uri="{BB962C8B-B14F-4D97-AF65-F5344CB8AC3E}">
        <p14:creationId xmlns:p14="http://schemas.microsoft.com/office/powerpoint/2010/main" val="3875731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solidFill>
                  <a:srgbClr val="002060"/>
                </a:solidFill>
                <a:latin typeface="Bahnschrift SemiBold" panose="020B0502040204020203" pitchFamily="34" charset="0"/>
              </a:rPr>
              <a:t>Further </a:t>
            </a:r>
            <a:r>
              <a:rPr lang="en-GB" dirty="0" smtClean="0">
                <a:solidFill>
                  <a:srgbClr val="002060"/>
                </a:solidFill>
                <a:latin typeface="Bahnschrift SemiBold" panose="020B0502040204020203" pitchFamily="34" charset="0"/>
              </a:rPr>
              <a:t>watching and reading</a:t>
            </a:r>
            <a:endParaRPr lang="en-GB" dirty="0">
              <a:solidFill>
                <a:srgbClr val="002060"/>
              </a:solidFill>
              <a:latin typeface="Bahnschrift SemiBold" panose="020B0502040204020203" pitchFamily="34" charset="0"/>
            </a:endParaRPr>
          </a:p>
        </p:txBody>
      </p:sp>
      <p:sp>
        <p:nvSpPr>
          <p:cNvPr id="3" name="Content Placeholder 2"/>
          <p:cNvSpPr>
            <a:spLocks noGrp="1"/>
          </p:cNvSpPr>
          <p:nvPr>
            <p:ph idx="1"/>
          </p:nvPr>
        </p:nvSpPr>
        <p:spPr/>
        <p:txBody>
          <a:bodyPr/>
          <a:lstStyle/>
          <a:p>
            <a:r>
              <a:rPr lang="en-GB" dirty="0" smtClean="0">
                <a:solidFill>
                  <a:srgbClr val="0070C0"/>
                </a:solidFill>
              </a:rPr>
              <a:t>The Not Dead – created by the poet and inspiration for this poem</a:t>
            </a:r>
          </a:p>
          <a:p>
            <a:r>
              <a:rPr lang="en-GB" dirty="0" smtClean="0">
                <a:solidFill>
                  <a:srgbClr val="0070C0"/>
                </a:solidFill>
              </a:rPr>
              <a:t>The Invisible Wounded with Ross Kemp – PTSD sufferers</a:t>
            </a:r>
          </a:p>
          <a:p>
            <a:pPr marL="0" indent="0">
              <a:buNone/>
            </a:pPr>
            <a:r>
              <a:rPr lang="en-GB" dirty="0" smtClean="0">
                <a:solidFill>
                  <a:srgbClr val="0070C0"/>
                </a:solidFill>
              </a:rPr>
              <a:t>Both of these can be accessed on ClickView using your usual school log in (please be aware they do contain swearing!)</a:t>
            </a:r>
            <a:endParaRPr lang="en-GB" dirty="0">
              <a:solidFill>
                <a:srgbClr val="0070C0"/>
              </a:solidFill>
            </a:endParaRPr>
          </a:p>
        </p:txBody>
      </p:sp>
    </p:spTree>
    <p:extLst>
      <p:ext uri="{BB962C8B-B14F-4D97-AF65-F5344CB8AC3E}">
        <p14:creationId xmlns:p14="http://schemas.microsoft.com/office/powerpoint/2010/main" val="3691385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10515600" cy="1325563"/>
          </a:xfrm>
        </p:spPr>
        <p:txBody>
          <a:bodyPr/>
          <a:lstStyle/>
          <a:p>
            <a:r>
              <a:rPr lang="en-GB" dirty="0" smtClean="0">
                <a:solidFill>
                  <a:srgbClr val="002060"/>
                </a:solidFill>
                <a:latin typeface="Bahnschrift SemiBold" panose="020B0502040204020203" pitchFamily="34" charset="0"/>
              </a:rPr>
              <a:t>The poem:</a:t>
            </a:r>
            <a:endParaRPr lang="en-GB" dirty="0">
              <a:solidFill>
                <a:srgbClr val="002060"/>
              </a:solidFill>
              <a:latin typeface="Bahnschrift SemiBold" panose="020B0502040204020203" pitchFamily="34" charset="0"/>
            </a:endParaRPr>
          </a:p>
        </p:txBody>
      </p:sp>
      <p:sp>
        <p:nvSpPr>
          <p:cNvPr id="3" name="Content Placeholder 2"/>
          <p:cNvSpPr>
            <a:spLocks noGrp="1"/>
          </p:cNvSpPr>
          <p:nvPr>
            <p:ph idx="1"/>
          </p:nvPr>
        </p:nvSpPr>
        <p:spPr>
          <a:xfrm>
            <a:off x="838199" y="1152143"/>
            <a:ext cx="10515600" cy="1102326"/>
          </a:xfrm>
        </p:spPr>
        <p:txBody>
          <a:bodyPr/>
          <a:lstStyle/>
          <a:p>
            <a:pPr marL="0" indent="0" algn="ctr">
              <a:buNone/>
            </a:pPr>
            <a:r>
              <a:rPr lang="en-GB" dirty="0" smtClean="0">
                <a:hlinkClick r:id="rId2"/>
              </a:rPr>
              <a:t>https://www.bbc.com/education/guides/zcsjmnb/revision/1</a:t>
            </a:r>
            <a:r>
              <a:rPr lang="en-GB" dirty="0" smtClean="0"/>
              <a:t> </a:t>
            </a:r>
          </a:p>
          <a:p>
            <a:pPr marL="0" indent="0" algn="ctr">
              <a:buNone/>
            </a:pPr>
            <a:r>
              <a:rPr lang="en-GB" dirty="0" smtClean="0">
                <a:solidFill>
                  <a:srgbClr val="0070C0"/>
                </a:solidFill>
              </a:rPr>
              <a:t>(read by Simon Armitage)</a:t>
            </a:r>
          </a:p>
          <a:p>
            <a:endParaRPr lang="en-GB" dirty="0"/>
          </a:p>
        </p:txBody>
      </p:sp>
      <p:sp>
        <p:nvSpPr>
          <p:cNvPr id="4" name="TextBox 3"/>
          <p:cNvSpPr txBox="1"/>
          <p:nvPr/>
        </p:nvSpPr>
        <p:spPr>
          <a:xfrm>
            <a:off x="1090448" y="6150114"/>
            <a:ext cx="10011104" cy="707886"/>
          </a:xfrm>
          <a:prstGeom prst="rect">
            <a:avLst/>
          </a:prstGeom>
          <a:noFill/>
        </p:spPr>
        <p:txBody>
          <a:bodyPr wrap="square" rtlCol="0">
            <a:spAutoFit/>
          </a:bodyPr>
          <a:lstStyle/>
          <a:p>
            <a:pPr algn="ctr"/>
            <a:r>
              <a:rPr lang="en-GB" sz="4000" dirty="0" smtClean="0">
                <a:solidFill>
                  <a:srgbClr val="0070C0"/>
                </a:solidFill>
                <a:latin typeface="Bahnschrift SemiBold" panose="020B0502040204020203" pitchFamily="34" charset="0"/>
              </a:rPr>
              <a:t>First impressions?</a:t>
            </a:r>
            <a:endParaRPr lang="en-GB" sz="4000" dirty="0">
              <a:solidFill>
                <a:srgbClr val="0070C0"/>
              </a:solidFill>
              <a:latin typeface="Bahnschrift SemiBold" panose="020B0502040204020203" pitchFamily="34" charset="0"/>
            </a:endParaRPr>
          </a:p>
        </p:txBody>
      </p:sp>
      <p:pic>
        <p:nvPicPr>
          <p:cNvPr id="5" name="Picture 4"/>
          <p:cNvPicPr>
            <a:picLocks noChangeAspect="1"/>
          </p:cNvPicPr>
          <p:nvPr/>
        </p:nvPicPr>
        <p:blipFill>
          <a:blip r:embed="rId3"/>
          <a:stretch>
            <a:fillRect/>
          </a:stretch>
        </p:blipFill>
        <p:spPr>
          <a:xfrm>
            <a:off x="4134295" y="2138107"/>
            <a:ext cx="3923408" cy="4012007"/>
          </a:xfrm>
          <a:prstGeom prst="rect">
            <a:avLst/>
          </a:prstGeom>
        </p:spPr>
      </p:pic>
      <p:sp>
        <p:nvSpPr>
          <p:cNvPr id="7" name="TextBox 6"/>
          <p:cNvSpPr txBox="1"/>
          <p:nvPr/>
        </p:nvSpPr>
        <p:spPr>
          <a:xfrm>
            <a:off x="0" y="0"/>
            <a:ext cx="1497724" cy="769441"/>
          </a:xfrm>
          <a:prstGeom prst="rect">
            <a:avLst/>
          </a:prstGeom>
          <a:noFill/>
          <a:ln>
            <a:solidFill>
              <a:srgbClr val="0070C0"/>
            </a:solidFill>
          </a:ln>
        </p:spPr>
        <p:txBody>
          <a:bodyPr wrap="square" rtlCol="0">
            <a:spAutoFit/>
          </a:bodyPr>
          <a:lstStyle/>
          <a:p>
            <a:pPr algn="ctr"/>
            <a:r>
              <a:rPr lang="en-GB" sz="4400" dirty="0" smtClean="0">
                <a:solidFill>
                  <a:srgbClr val="0070C0"/>
                </a:solidFill>
              </a:rPr>
              <a:t>AO1</a:t>
            </a:r>
            <a:endParaRPr lang="en-GB" sz="4400" dirty="0">
              <a:solidFill>
                <a:srgbClr val="0070C0"/>
              </a:solidFill>
            </a:endParaRPr>
          </a:p>
        </p:txBody>
      </p:sp>
    </p:spTree>
    <p:extLst>
      <p:ext uri="{BB962C8B-B14F-4D97-AF65-F5344CB8AC3E}">
        <p14:creationId xmlns:p14="http://schemas.microsoft.com/office/powerpoint/2010/main" val="36163144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latin typeface="Bahnschrift SemiBold" panose="020B0502040204020203" pitchFamily="34" charset="0"/>
              </a:rPr>
              <a:t>Understanding Context</a:t>
            </a:r>
            <a:endParaRPr lang="en-US" dirty="0">
              <a:solidFill>
                <a:srgbClr val="002060"/>
              </a:solidFill>
              <a:latin typeface="Bahnschrift SemiBold" panose="020B0502040204020203" pitchFamily="34" charset="0"/>
            </a:endParaRPr>
          </a:p>
        </p:txBody>
      </p:sp>
      <p:sp>
        <p:nvSpPr>
          <p:cNvPr id="3" name="Content Placeholder 2"/>
          <p:cNvSpPr>
            <a:spLocks noGrp="1"/>
          </p:cNvSpPr>
          <p:nvPr>
            <p:ph idx="1"/>
          </p:nvPr>
        </p:nvSpPr>
        <p:spPr>
          <a:xfrm>
            <a:off x="838200" y="1825625"/>
            <a:ext cx="5987603" cy="4351338"/>
          </a:xfrm>
        </p:spPr>
        <p:txBody>
          <a:bodyPr>
            <a:normAutofit/>
          </a:bodyPr>
          <a:lstStyle/>
          <a:p>
            <a:pPr>
              <a:buFont typeface="Wingdings" panose="05000000000000000000" pitchFamily="2" charset="2"/>
              <a:buChar char="Ø"/>
            </a:pPr>
            <a:r>
              <a:rPr lang="en-US" dirty="0" smtClean="0">
                <a:solidFill>
                  <a:srgbClr val="0070C0"/>
                </a:solidFill>
              </a:rPr>
              <a:t>Create a project with research on PTSD (Post Traumatic Stress Disorder) and specifically how it links to war</a:t>
            </a:r>
          </a:p>
          <a:p>
            <a:pPr>
              <a:buFont typeface="Wingdings" panose="05000000000000000000" pitchFamily="2" charset="2"/>
              <a:buChar char="Ø"/>
            </a:pPr>
            <a:r>
              <a:rPr lang="en-US" dirty="0" smtClean="0">
                <a:solidFill>
                  <a:srgbClr val="0070C0"/>
                </a:solidFill>
              </a:rPr>
              <a:t>This could be in the form of a poster, a leaflet or a PowerPoint presentation</a:t>
            </a:r>
          </a:p>
          <a:p>
            <a:pPr>
              <a:buFont typeface="Wingdings" panose="05000000000000000000" pitchFamily="2" charset="2"/>
              <a:buChar char="Ø"/>
            </a:pPr>
            <a:r>
              <a:rPr lang="en-US" dirty="0" smtClean="0">
                <a:solidFill>
                  <a:srgbClr val="0070C0"/>
                </a:solidFill>
              </a:rPr>
              <a:t>Try to find out current statistics, help provided by the forces and when PTSD became recognized</a:t>
            </a:r>
          </a:p>
          <a:p>
            <a:pPr>
              <a:buFont typeface="Wingdings" panose="05000000000000000000" pitchFamily="2" charset="2"/>
              <a:buChar char="Ø"/>
            </a:pPr>
            <a:r>
              <a:rPr lang="en-US" dirty="0" smtClean="0">
                <a:solidFill>
                  <a:srgbClr val="0070C0"/>
                </a:solidFill>
              </a:rPr>
              <a:t>Also research the specific inspiration for this poem</a:t>
            </a:r>
          </a:p>
          <a:p>
            <a:pPr marL="0" indent="0">
              <a:buNone/>
            </a:pPr>
            <a:endParaRPr lang="en-US" dirty="0" smtClean="0">
              <a:solidFill>
                <a:srgbClr val="0070C0"/>
              </a:solidFill>
            </a:endParaRPr>
          </a:p>
          <a:p>
            <a:pPr>
              <a:buFont typeface="Wingdings" panose="05000000000000000000" pitchFamily="2" charset="2"/>
              <a:buChar char="Ø"/>
            </a:pPr>
            <a:endParaRPr lang="en-US" dirty="0">
              <a:solidFill>
                <a:srgbClr val="0070C0"/>
              </a:solidFill>
            </a:endParaRPr>
          </a:p>
        </p:txBody>
      </p:sp>
      <p:pic>
        <p:nvPicPr>
          <p:cNvPr id="4" name="Picture 3"/>
          <p:cNvPicPr>
            <a:picLocks noChangeAspect="1"/>
          </p:cNvPicPr>
          <p:nvPr/>
        </p:nvPicPr>
        <p:blipFill>
          <a:blip r:embed="rId2"/>
          <a:stretch>
            <a:fillRect/>
          </a:stretch>
        </p:blipFill>
        <p:spPr>
          <a:xfrm>
            <a:off x="7006821" y="2055304"/>
            <a:ext cx="4536889" cy="3018972"/>
          </a:xfrm>
          <a:prstGeom prst="rect">
            <a:avLst/>
          </a:prstGeom>
        </p:spPr>
      </p:pic>
    </p:spTree>
    <p:extLst>
      <p:ext uri="{BB962C8B-B14F-4D97-AF65-F5344CB8AC3E}">
        <p14:creationId xmlns:p14="http://schemas.microsoft.com/office/powerpoint/2010/main" val="2668303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solidFill>
                  <a:srgbClr val="002060"/>
                </a:solidFill>
                <a:latin typeface="Bahnschrift SemiBold" panose="020B0502040204020203" pitchFamily="34" charset="0"/>
              </a:rPr>
              <a:t>Imagining ‘Remains’</a:t>
            </a:r>
            <a:endParaRPr lang="en-GB" dirty="0">
              <a:solidFill>
                <a:srgbClr val="002060"/>
              </a:solidFill>
              <a:latin typeface="Bahnschrift SemiBold" panose="020B0502040204020203" pitchFamily="34" charset="0"/>
            </a:endParaRPr>
          </a:p>
        </p:txBody>
      </p:sp>
      <p:sp>
        <p:nvSpPr>
          <p:cNvPr id="3" name="Subtitle 2"/>
          <p:cNvSpPr>
            <a:spLocks noGrp="1"/>
          </p:cNvSpPr>
          <p:nvPr>
            <p:ph type="subTitle" idx="1"/>
          </p:nvPr>
        </p:nvSpPr>
        <p:spPr/>
        <p:txBody>
          <a:bodyPr/>
          <a:lstStyle/>
          <a:p>
            <a:pPr marL="342900" indent="-342900">
              <a:buFont typeface="Wingdings" panose="05000000000000000000" pitchFamily="2" charset="2"/>
              <a:buChar char="Ø"/>
            </a:pPr>
            <a:r>
              <a:rPr lang="en-GB" dirty="0" smtClean="0">
                <a:solidFill>
                  <a:srgbClr val="0070C0"/>
                </a:solidFill>
              </a:rPr>
              <a:t>On the following slides, and the accompanying resource, there is a set of images. Your challenge is to try and link each of these images to one quote from the poem</a:t>
            </a:r>
            <a:endParaRPr lang="en-GB" dirty="0">
              <a:solidFill>
                <a:srgbClr val="0070C0"/>
              </a:solidFill>
            </a:endParaRPr>
          </a:p>
        </p:txBody>
      </p:sp>
    </p:spTree>
    <p:extLst>
      <p:ext uri="{BB962C8B-B14F-4D97-AF65-F5344CB8AC3E}">
        <p14:creationId xmlns:p14="http://schemas.microsoft.com/office/powerpoint/2010/main" val="15394371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896733" y="3818539"/>
            <a:ext cx="5295267" cy="3039461"/>
          </a:xfrm>
          <a:prstGeom prst="rect">
            <a:avLst/>
          </a:prstGeom>
        </p:spPr>
      </p:pic>
      <p:pic>
        <p:nvPicPr>
          <p:cNvPr id="5" name="Picture 4"/>
          <p:cNvPicPr>
            <a:picLocks noChangeAspect="1"/>
          </p:cNvPicPr>
          <p:nvPr/>
        </p:nvPicPr>
        <p:blipFill>
          <a:blip r:embed="rId3"/>
          <a:stretch>
            <a:fillRect/>
          </a:stretch>
        </p:blipFill>
        <p:spPr>
          <a:xfrm rot="16200000">
            <a:off x="1076037" y="3033348"/>
            <a:ext cx="2767824" cy="4919898"/>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4272455" cy="2403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403256"/>
            <a:ext cx="4023198" cy="226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2419" y="29052"/>
            <a:ext cx="2632991" cy="3060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3137" y="3039461"/>
            <a:ext cx="3567366"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8"/>
          <a:stretch>
            <a:fillRect/>
          </a:stretch>
        </p:blipFill>
        <p:spPr>
          <a:xfrm>
            <a:off x="7139117" y="29052"/>
            <a:ext cx="4797968" cy="2688569"/>
          </a:xfrm>
          <a:prstGeom prst="rect">
            <a:avLst/>
          </a:prstGeom>
        </p:spPr>
      </p:pic>
    </p:spTree>
    <p:extLst>
      <p:ext uri="{BB962C8B-B14F-4D97-AF65-F5344CB8AC3E}">
        <p14:creationId xmlns:p14="http://schemas.microsoft.com/office/powerpoint/2010/main" val="6845698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rot="18397537">
            <a:off x="8137711" y="-12965"/>
            <a:ext cx="2725148" cy="4682134"/>
          </a:xfrm>
          <a:prstGeom prst="rect">
            <a:avLst/>
          </a:prstGeo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8810"/>
            <a:ext cx="6261867" cy="417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rot="21254688">
            <a:off x="3984401" y="262844"/>
            <a:ext cx="2952328" cy="720080"/>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rPr>
              <a:t>Book One</a:t>
            </a:r>
          </a:p>
        </p:txBody>
      </p:sp>
      <p:sp>
        <p:nvSpPr>
          <p:cNvPr id="4" name="Rectangle 3"/>
          <p:cNvSpPr/>
          <p:nvPr/>
        </p:nvSpPr>
        <p:spPr>
          <a:xfrm rot="20878703">
            <a:off x="3977266" y="1775828"/>
            <a:ext cx="2952328" cy="720080"/>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rPr>
              <a:t>Book Two</a:t>
            </a:r>
          </a:p>
        </p:txBody>
      </p:sp>
      <p:sp>
        <p:nvSpPr>
          <p:cNvPr id="6" name="Rectangle 5"/>
          <p:cNvSpPr/>
          <p:nvPr/>
        </p:nvSpPr>
        <p:spPr>
          <a:xfrm rot="20290515">
            <a:off x="4259797" y="2926716"/>
            <a:ext cx="2952328" cy="720080"/>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rPr>
              <a:t>Book Three</a:t>
            </a:r>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2966" y="4124898"/>
            <a:ext cx="4109034" cy="2733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rotWithShape="1">
          <a:blip r:embed="rId5"/>
          <a:srcRect l="1994" b="3883"/>
          <a:stretch/>
        </p:blipFill>
        <p:spPr>
          <a:xfrm>
            <a:off x="0" y="3681973"/>
            <a:ext cx="4648506" cy="3176027"/>
          </a:xfrm>
          <a:prstGeom prst="rect">
            <a:avLst/>
          </a:prstGeom>
        </p:spPr>
      </p:pic>
    </p:spTree>
    <p:extLst>
      <p:ext uri="{BB962C8B-B14F-4D97-AF65-F5344CB8AC3E}">
        <p14:creationId xmlns:p14="http://schemas.microsoft.com/office/powerpoint/2010/main" val="40663969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345447" y="4695473"/>
            <a:ext cx="3279241" cy="2182098"/>
          </a:xfrm>
          <a:prstGeom prst="rect">
            <a:avLst/>
          </a:prstGeom>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46" y="0"/>
            <a:ext cx="3247699" cy="3768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451" y="0"/>
            <a:ext cx="3565514" cy="2372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8476" t="5176" r="31401"/>
          <a:stretch/>
        </p:blipFill>
        <p:spPr bwMode="auto">
          <a:xfrm>
            <a:off x="8683596" y="-30271"/>
            <a:ext cx="3060408" cy="3489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16357" r="9147" b="11357"/>
          <a:stretch/>
        </p:blipFill>
        <p:spPr bwMode="auto">
          <a:xfrm>
            <a:off x="28546" y="4556935"/>
            <a:ext cx="3556975" cy="1984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49216" y="3768382"/>
            <a:ext cx="3642784" cy="2429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8"/>
          <a:stretch>
            <a:fillRect/>
          </a:stretch>
        </p:blipFill>
        <p:spPr>
          <a:xfrm>
            <a:off x="3621808" y="2548241"/>
            <a:ext cx="2582110" cy="2440282"/>
          </a:xfrm>
          <a:prstGeom prst="rect">
            <a:avLst/>
          </a:prstGeom>
        </p:spPr>
      </p:pic>
    </p:spTree>
    <p:extLst>
      <p:ext uri="{BB962C8B-B14F-4D97-AF65-F5344CB8AC3E}">
        <p14:creationId xmlns:p14="http://schemas.microsoft.com/office/powerpoint/2010/main" val="13635918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2248" y="733246"/>
            <a:ext cx="11939752" cy="6124754"/>
          </a:xfrm>
          <a:prstGeom prst="rect">
            <a:avLst/>
          </a:prstGeom>
        </p:spPr>
        <p:txBody>
          <a:bodyPr wrap="square">
            <a:spAutoFit/>
          </a:bodyPr>
          <a:lstStyle/>
          <a:p>
            <a:r>
              <a:rPr lang="en-GB" sz="2800" dirty="0" smtClean="0">
                <a:solidFill>
                  <a:srgbClr val="00B050"/>
                </a:solidFill>
              </a:rPr>
              <a:t>The poem is told </a:t>
            </a:r>
            <a:r>
              <a:rPr lang="en-GB" sz="2800" b="1" dirty="0" smtClean="0">
                <a:solidFill>
                  <a:srgbClr val="00B050"/>
                </a:solidFill>
              </a:rPr>
              <a:t>anecdotally</a:t>
            </a:r>
            <a:r>
              <a:rPr lang="en-GB" sz="2800" dirty="0" smtClean="0">
                <a:solidFill>
                  <a:srgbClr val="00B050"/>
                </a:solidFill>
              </a:rPr>
              <a:t> and begins with ‘On another occasion’, implying that this account is not the only unpleasant account the soldier has in his memory. He tells how he and ‘somebody else and somebody else’ opened fire on a looter who may or may not have been armed. They shot him dead and one of them put the man’s ‘guts back into his body’ before he’s carted away.</a:t>
            </a:r>
          </a:p>
          <a:p>
            <a:endParaRPr lang="en-GB" sz="2800" dirty="0" smtClean="0">
              <a:solidFill>
                <a:srgbClr val="7030A0"/>
              </a:solidFill>
            </a:endParaRPr>
          </a:p>
          <a:p>
            <a:r>
              <a:rPr lang="en-GB" sz="2800" b="1" dirty="0" smtClean="0">
                <a:solidFill>
                  <a:srgbClr val="7030A0"/>
                </a:solidFill>
              </a:rPr>
              <a:t>Later</a:t>
            </a:r>
            <a:r>
              <a:rPr lang="en-GB" sz="2800" dirty="0" smtClean="0">
                <a:solidFill>
                  <a:srgbClr val="7030A0"/>
                </a:solidFill>
              </a:rPr>
              <a:t> the soldier thinks about the shooting every time he walks down the street. Then</a:t>
            </a:r>
            <a:r>
              <a:rPr lang="en-GB" sz="2800" b="1" dirty="0" smtClean="0">
                <a:solidFill>
                  <a:srgbClr val="7030A0"/>
                </a:solidFill>
              </a:rPr>
              <a:t> later </a:t>
            </a:r>
            <a:r>
              <a:rPr lang="en-GB" sz="2800" dirty="0" smtClean="0">
                <a:solidFill>
                  <a:srgbClr val="7030A0"/>
                </a:solidFill>
              </a:rPr>
              <a:t>again, when he returns home he is still haunted by the thought of what he has done. He tries drink and drugs to drown out the </a:t>
            </a:r>
            <a:r>
              <a:rPr lang="en-GB" sz="2800" b="1" dirty="0" smtClean="0">
                <a:solidFill>
                  <a:srgbClr val="7030A0"/>
                </a:solidFill>
              </a:rPr>
              <a:t>memory</a:t>
            </a:r>
            <a:r>
              <a:rPr lang="en-GB" sz="2800" dirty="0" smtClean="0">
                <a:solidFill>
                  <a:srgbClr val="7030A0"/>
                </a:solidFill>
              </a:rPr>
              <a:t>, but they do not work. The line ‘he’s here in my head when I close my eyes’ indicates this.</a:t>
            </a:r>
          </a:p>
          <a:p>
            <a:endParaRPr lang="en-GB" sz="2800" dirty="0" smtClean="0">
              <a:solidFill>
                <a:srgbClr val="0070C0"/>
              </a:solidFill>
            </a:endParaRPr>
          </a:p>
          <a:p>
            <a:r>
              <a:rPr lang="en-GB" sz="2800" dirty="0" smtClean="0">
                <a:solidFill>
                  <a:schemeClr val="accent2">
                    <a:lumMod val="75000"/>
                  </a:schemeClr>
                </a:solidFill>
              </a:rPr>
              <a:t>The final lines show that the </a:t>
            </a:r>
            <a:r>
              <a:rPr lang="en-GB" sz="2800" b="1" dirty="0" smtClean="0">
                <a:solidFill>
                  <a:schemeClr val="accent2">
                    <a:lumMod val="75000"/>
                  </a:schemeClr>
                </a:solidFill>
              </a:rPr>
              <a:t>memory</a:t>
            </a:r>
            <a:r>
              <a:rPr lang="en-GB" sz="2800" dirty="0" smtClean="0">
                <a:solidFill>
                  <a:schemeClr val="accent2">
                    <a:lumMod val="75000"/>
                  </a:schemeClr>
                </a:solidFill>
              </a:rPr>
              <a:t> was not left behind in the place of war in a distant land, but is with the speaker all the time. He feels as though he will always have blood on his hands.</a:t>
            </a:r>
            <a:endParaRPr lang="en-GB" sz="2800" dirty="0">
              <a:solidFill>
                <a:schemeClr val="accent2">
                  <a:lumMod val="75000"/>
                </a:schemeClr>
              </a:solidFill>
            </a:endParaRPr>
          </a:p>
        </p:txBody>
      </p:sp>
      <p:sp>
        <p:nvSpPr>
          <p:cNvPr id="3" name="TextBox 2"/>
          <p:cNvSpPr txBox="1"/>
          <p:nvPr/>
        </p:nvSpPr>
        <p:spPr>
          <a:xfrm>
            <a:off x="0" y="0"/>
            <a:ext cx="1497724" cy="769441"/>
          </a:xfrm>
          <a:prstGeom prst="rect">
            <a:avLst/>
          </a:prstGeom>
          <a:noFill/>
          <a:ln>
            <a:solidFill>
              <a:srgbClr val="0070C0"/>
            </a:solidFill>
          </a:ln>
        </p:spPr>
        <p:txBody>
          <a:bodyPr wrap="square" rtlCol="0">
            <a:spAutoFit/>
          </a:bodyPr>
          <a:lstStyle/>
          <a:p>
            <a:pPr algn="ctr"/>
            <a:r>
              <a:rPr lang="en-GB" sz="4400" dirty="0" smtClean="0">
                <a:solidFill>
                  <a:srgbClr val="0070C0"/>
                </a:solidFill>
              </a:rPr>
              <a:t>AO1</a:t>
            </a:r>
            <a:endParaRPr lang="en-GB" sz="4400" dirty="0">
              <a:solidFill>
                <a:srgbClr val="0070C0"/>
              </a:solidFill>
            </a:endParaRPr>
          </a:p>
        </p:txBody>
      </p:sp>
      <p:sp>
        <p:nvSpPr>
          <p:cNvPr id="4" name="TextBox 3"/>
          <p:cNvSpPr txBox="1"/>
          <p:nvPr/>
        </p:nvSpPr>
        <p:spPr>
          <a:xfrm>
            <a:off x="1596980" y="135791"/>
            <a:ext cx="7740203" cy="461665"/>
          </a:xfrm>
          <a:prstGeom prst="rect">
            <a:avLst/>
          </a:prstGeom>
          <a:solidFill>
            <a:schemeClr val="bg1"/>
          </a:solidFill>
          <a:ln>
            <a:solidFill>
              <a:srgbClr val="0070C0"/>
            </a:solidFill>
          </a:ln>
        </p:spPr>
        <p:txBody>
          <a:bodyPr wrap="square" rtlCol="0">
            <a:spAutoFit/>
          </a:bodyPr>
          <a:lstStyle/>
          <a:p>
            <a:pPr marL="285750" indent="-285750">
              <a:buFont typeface="Wingdings" panose="05000000000000000000" pitchFamily="2" charset="2"/>
              <a:buChar char="Ø"/>
            </a:pPr>
            <a:r>
              <a:rPr lang="en-US" sz="2400" dirty="0" smtClean="0">
                <a:solidFill>
                  <a:srgbClr val="0070C0"/>
                </a:solidFill>
              </a:rPr>
              <a:t>Note down the following information in your own words</a:t>
            </a:r>
            <a:endParaRPr lang="en-US" sz="2400" dirty="0">
              <a:solidFill>
                <a:srgbClr val="0070C0"/>
              </a:solidFill>
            </a:endParaRPr>
          </a:p>
        </p:txBody>
      </p:sp>
    </p:spTree>
    <p:extLst>
      <p:ext uri="{BB962C8B-B14F-4D97-AF65-F5344CB8AC3E}">
        <p14:creationId xmlns:p14="http://schemas.microsoft.com/office/powerpoint/2010/main" val="2669464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1906</Words>
  <Application>Microsoft Office PowerPoint</Application>
  <PresentationFormat>Widescreen</PresentationFormat>
  <Paragraphs>135</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Bahnschrift SemiBold</vt:lpstr>
      <vt:lpstr>Calibri</vt:lpstr>
      <vt:lpstr>Calibri Light</vt:lpstr>
      <vt:lpstr>Wingdings</vt:lpstr>
      <vt:lpstr>Office Theme</vt:lpstr>
      <vt:lpstr>‘Remains’ by Simon Armitage</vt:lpstr>
      <vt:lpstr>What does the word ‘remains’ mean to you? What are the connotations?</vt:lpstr>
      <vt:lpstr>The poem:</vt:lpstr>
      <vt:lpstr>Understanding Context</vt:lpstr>
      <vt:lpstr>Imagining ‘Remains’</vt:lpstr>
      <vt:lpstr>PowerPoint Presentation</vt:lpstr>
      <vt:lpstr>PowerPoint Presentation</vt:lpstr>
      <vt:lpstr>PowerPoint Presentation</vt:lpstr>
      <vt:lpstr>PowerPoint Presentation</vt:lpstr>
      <vt:lpstr>Write a summary, in your own words, for what the poem is about</vt:lpstr>
      <vt:lpstr>Use the following slides to annotate the poem.  If you don’t have access to your anthology/ a printer you can copy the poem into a word document and make notes using text boxes. </vt:lpstr>
      <vt:lpstr>PowerPoint Presentation</vt:lpstr>
      <vt:lpstr>PowerPoint Presentation</vt:lpstr>
      <vt:lpstr>PowerPoint Presentation</vt:lpstr>
      <vt:lpstr>PowerPoint Presentation</vt:lpstr>
      <vt:lpstr>PowerPoint Presentation</vt:lpstr>
      <vt:lpstr>PowerPoint Presentation</vt:lpstr>
      <vt:lpstr>How has Simon Armitage presented the feelings of the soldier in ‘Remains’?</vt:lpstr>
      <vt:lpstr>How has Simon Armitage presented the feelings of the soldier in ‘Remains’?</vt:lpstr>
      <vt:lpstr>Poetry Inspired Writing Task</vt:lpstr>
      <vt:lpstr>Further watching and reading</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‘Remains’ by Simon Armitage</dc:title>
  <dc:creator>Jacqueline de Carles</dc:creator>
  <cp:lastModifiedBy>Jacqueline de Carles</cp:lastModifiedBy>
  <cp:revision>7</cp:revision>
  <dcterms:created xsi:type="dcterms:W3CDTF">2020-09-21T07:31:44Z</dcterms:created>
  <dcterms:modified xsi:type="dcterms:W3CDTF">2020-09-22T10:18:56Z</dcterms:modified>
</cp:coreProperties>
</file>