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4" r:id="rId8"/>
    <p:sldId id="265" r:id="rId9"/>
    <p:sldId id="263" r:id="rId10"/>
    <p:sldId id="266" r:id="rId11"/>
    <p:sldId id="267" r:id="rId12"/>
    <p:sldId id="268" r:id="rId13"/>
    <p:sldId id="269" r:id="rId14"/>
    <p:sldId id="270"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C15081-1FD2-47EF-B228-7B643B471CF3}"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83ACB-5F66-4C5E-9F57-6569BFB2C5D6}" type="slidenum">
              <a:rPr lang="en-US" smtClean="0"/>
              <a:t>‹#›</a:t>
            </a:fld>
            <a:endParaRPr lang="en-US"/>
          </a:p>
        </p:txBody>
      </p:sp>
    </p:spTree>
    <p:extLst>
      <p:ext uri="{BB962C8B-B14F-4D97-AF65-F5344CB8AC3E}">
        <p14:creationId xmlns:p14="http://schemas.microsoft.com/office/powerpoint/2010/main" val="3115246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C15081-1FD2-47EF-B228-7B643B471CF3}"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83ACB-5F66-4C5E-9F57-6569BFB2C5D6}" type="slidenum">
              <a:rPr lang="en-US" smtClean="0"/>
              <a:t>‹#›</a:t>
            </a:fld>
            <a:endParaRPr lang="en-US"/>
          </a:p>
        </p:txBody>
      </p:sp>
    </p:spTree>
    <p:extLst>
      <p:ext uri="{BB962C8B-B14F-4D97-AF65-F5344CB8AC3E}">
        <p14:creationId xmlns:p14="http://schemas.microsoft.com/office/powerpoint/2010/main" val="3161305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C15081-1FD2-47EF-B228-7B643B471CF3}"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83ACB-5F66-4C5E-9F57-6569BFB2C5D6}" type="slidenum">
              <a:rPr lang="en-US" smtClean="0"/>
              <a:t>‹#›</a:t>
            </a:fld>
            <a:endParaRPr lang="en-US"/>
          </a:p>
        </p:txBody>
      </p:sp>
    </p:spTree>
    <p:extLst>
      <p:ext uri="{BB962C8B-B14F-4D97-AF65-F5344CB8AC3E}">
        <p14:creationId xmlns:p14="http://schemas.microsoft.com/office/powerpoint/2010/main" val="31408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C15081-1FD2-47EF-B228-7B643B471CF3}"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83ACB-5F66-4C5E-9F57-6569BFB2C5D6}" type="slidenum">
              <a:rPr lang="en-US" smtClean="0"/>
              <a:t>‹#›</a:t>
            </a:fld>
            <a:endParaRPr lang="en-US"/>
          </a:p>
        </p:txBody>
      </p:sp>
    </p:spTree>
    <p:extLst>
      <p:ext uri="{BB962C8B-B14F-4D97-AF65-F5344CB8AC3E}">
        <p14:creationId xmlns:p14="http://schemas.microsoft.com/office/powerpoint/2010/main" val="19683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C15081-1FD2-47EF-B228-7B643B471CF3}"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83ACB-5F66-4C5E-9F57-6569BFB2C5D6}" type="slidenum">
              <a:rPr lang="en-US" smtClean="0"/>
              <a:t>‹#›</a:t>
            </a:fld>
            <a:endParaRPr lang="en-US"/>
          </a:p>
        </p:txBody>
      </p:sp>
    </p:spTree>
    <p:extLst>
      <p:ext uri="{BB962C8B-B14F-4D97-AF65-F5344CB8AC3E}">
        <p14:creationId xmlns:p14="http://schemas.microsoft.com/office/powerpoint/2010/main" val="203664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C15081-1FD2-47EF-B228-7B643B471CF3}"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83ACB-5F66-4C5E-9F57-6569BFB2C5D6}" type="slidenum">
              <a:rPr lang="en-US" smtClean="0"/>
              <a:t>‹#›</a:t>
            </a:fld>
            <a:endParaRPr lang="en-US"/>
          </a:p>
        </p:txBody>
      </p:sp>
    </p:spTree>
    <p:extLst>
      <p:ext uri="{BB962C8B-B14F-4D97-AF65-F5344CB8AC3E}">
        <p14:creationId xmlns:p14="http://schemas.microsoft.com/office/powerpoint/2010/main" val="1437581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C15081-1FD2-47EF-B228-7B643B471CF3}" type="datetimeFigureOut">
              <a:rPr lang="en-US" smtClean="0"/>
              <a:t>9/21/2020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683ACB-5F66-4C5E-9F57-6569BFB2C5D6}" type="slidenum">
              <a:rPr lang="en-US" smtClean="0"/>
              <a:t>‹#›</a:t>
            </a:fld>
            <a:endParaRPr lang="en-US"/>
          </a:p>
        </p:txBody>
      </p:sp>
    </p:spTree>
    <p:extLst>
      <p:ext uri="{BB962C8B-B14F-4D97-AF65-F5344CB8AC3E}">
        <p14:creationId xmlns:p14="http://schemas.microsoft.com/office/powerpoint/2010/main" val="3909351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C15081-1FD2-47EF-B228-7B643B471CF3}" type="datetimeFigureOut">
              <a:rPr lang="en-US" smtClean="0"/>
              <a:t>9/21/2020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683ACB-5F66-4C5E-9F57-6569BFB2C5D6}" type="slidenum">
              <a:rPr lang="en-US" smtClean="0"/>
              <a:t>‹#›</a:t>
            </a:fld>
            <a:endParaRPr lang="en-US"/>
          </a:p>
        </p:txBody>
      </p:sp>
    </p:spTree>
    <p:extLst>
      <p:ext uri="{BB962C8B-B14F-4D97-AF65-F5344CB8AC3E}">
        <p14:creationId xmlns:p14="http://schemas.microsoft.com/office/powerpoint/2010/main" val="2142380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15081-1FD2-47EF-B228-7B643B471CF3}" type="datetimeFigureOut">
              <a:rPr lang="en-US" smtClean="0"/>
              <a:t>9/21/2020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683ACB-5F66-4C5E-9F57-6569BFB2C5D6}" type="slidenum">
              <a:rPr lang="en-US" smtClean="0"/>
              <a:t>‹#›</a:t>
            </a:fld>
            <a:endParaRPr lang="en-US"/>
          </a:p>
        </p:txBody>
      </p:sp>
    </p:spTree>
    <p:extLst>
      <p:ext uri="{BB962C8B-B14F-4D97-AF65-F5344CB8AC3E}">
        <p14:creationId xmlns:p14="http://schemas.microsoft.com/office/powerpoint/2010/main" val="1019833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15081-1FD2-47EF-B228-7B643B471CF3}"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83ACB-5F66-4C5E-9F57-6569BFB2C5D6}" type="slidenum">
              <a:rPr lang="en-US" smtClean="0"/>
              <a:t>‹#›</a:t>
            </a:fld>
            <a:endParaRPr lang="en-US"/>
          </a:p>
        </p:txBody>
      </p:sp>
    </p:spTree>
    <p:extLst>
      <p:ext uri="{BB962C8B-B14F-4D97-AF65-F5344CB8AC3E}">
        <p14:creationId xmlns:p14="http://schemas.microsoft.com/office/powerpoint/2010/main" val="1646981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15081-1FD2-47EF-B228-7B643B471CF3}"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83ACB-5F66-4C5E-9F57-6569BFB2C5D6}" type="slidenum">
              <a:rPr lang="en-US" smtClean="0"/>
              <a:t>‹#›</a:t>
            </a:fld>
            <a:endParaRPr lang="en-US"/>
          </a:p>
        </p:txBody>
      </p:sp>
    </p:spTree>
    <p:extLst>
      <p:ext uri="{BB962C8B-B14F-4D97-AF65-F5344CB8AC3E}">
        <p14:creationId xmlns:p14="http://schemas.microsoft.com/office/powerpoint/2010/main" val="686876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15081-1FD2-47EF-B228-7B643B471CF3}" type="datetimeFigureOut">
              <a:rPr lang="en-US" smtClean="0"/>
              <a:t>9/21/2020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83ACB-5F66-4C5E-9F57-6569BFB2C5D6}" type="slidenum">
              <a:rPr lang="en-US" smtClean="0"/>
              <a:t>‹#›</a:t>
            </a:fld>
            <a:endParaRPr lang="en-US"/>
          </a:p>
        </p:txBody>
      </p:sp>
    </p:spTree>
    <p:extLst>
      <p:ext uri="{BB962C8B-B14F-4D97-AF65-F5344CB8AC3E}">
        <p14:creationId xmlns:p14="http://schemas.microsoft.com/office/powerpoint/2010/main" val="3101926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8242" y="4919260"/>
            <a:ext cx="9144000" cy="1938740"/>
          </a:xfrm>
        </p:spPr>
        <p:txBody>
          <a:bodyPr/>
          <a:lstStyle/>
          <a:p>
            <a:r>
              <a:rPr lang="en-GB" dirty="0" smtClean="0">
                <a:solidFill>
                  <a:srgbClr val="002060"/>
                </a:solidFill>
                <a:latin typeface="Bahnschrift SemiBold" panose="020B0502040204020203" pitchFamily="34" charset="0"/>
              </a:rPr>
              <a:t>Bayonet Charge,</a:t>
            </a:r>
            <a:br>
              <a:rPr lang="en-GB" dirty="0" smtClean="0">
                <a:solidFill>
                  <a:srgbClr val="002060"/>
                </a:solidFill>
                <a:latin typeface="Bahnschrift SemiBold" panose="020B0502040204020203" pitchFamily="34" charset="0"/>
              </a:rPr>
            </a:br>
            <a:r>
              <a:rPr lang="en-GB" dirty="0" smtClean="0">
                <a:solidFill>
                  <a:srgbClr val="002060"/>
                </a:solidFill>
                <a:latin typeface="Bahnschrift SemiBold" panose="020B0502040204020203" pitchFamily="34" charset="0"/>
              </a:rPr>
              <a:t> by Ted Hughes</a:t>
            </a:r>
            <a:endParaRPr lang="en-GB" dirty="0">
              <a:solidFill>
                <a:srgbClr val="002060"/>
              </a:solidFill>
              <a:latin typeface="Bahnschrift SemiBold" panose="020B0502040204020203" pitchFamily="34" charset="0"/>
            </a:endParaRPr>
          </a:p>
        </p:txBody>
      </p:sp>
      <p:pic>
        <p:nvPicPr>
          <p:cNvPr id="4" name="Picture 3"/>
          <p:cNvPicPr>
            <a:picLocks noChangeAspect="1"/>
          </p:cNvPicPr>
          <p:nvPr/>
        </p:nvPicPr>
        <p:blipFill>
          <a:blip r:embed="rId2"/>
          <a:stretch>
            <a:fillRect/>
          </a:stretch>
        </p:blipFill>
        <p:spPr>
          <a:xfrm>
            <a:off x="2267954" y="134227"/>
            <a:ext cx="7604576" cy="4785033"/>
          </a:xfrm>
          <a:prstGeom prst="rect">
            <a:avLst/>
          </a:prstGeom>
        </p:spPr>
      </p:pic>
    </p:spTree>
    <p:extLst>
      <p:ext uri="{BB962C8B-B14F-4D97-AF65-F5344CB8AC3E}">
        <p14:creationId xmlns:p14="http://schemas.microsoft.com/office/powerpoint/2010/main" val="3212092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971" y="1593531"/>
            <a:ext cx="7987863" cy="3046988"/>
          </a:xfrm>
          <a:prstGeom prst="rect">
            <a:avLst/>
          </a:prstGeom>
        </p:spPr>
        <p:txBody>
          <a:bodyPr wrap="square">
            <a:spAutoFit/>
          </a:bodyPr>
          <a:lstStyle/>
          <a:p>
            <a:r>
              <a:rPr lang="en-GB" sz="2400" b="1" u="sng" dirty="0" smtClean="0">
                <a:solidFill>
                  <a:srgbClr val="7030A0"/>
                </a:solidFill>
              </a:rPr>
              <a:t>Suddenly</a:t>
            </a:r>
            <a:r>
              <a:rPr lang="en-GB" sz="2400" dirty="0" smtClean="0">
                <a:solidFill>
                  <a:srgbClr val="0070C0"/>
                </a:solidFill>
              </a:rPr>
              <a:t> he awoke and was running – raw </a:t>
            </a:r>
          </a:p>
          <a:p>
            <a:r>
              <a:rPr lang="en-GB" sz="2400" dirty="0" smtClean="0">
                <a:solidFill>
                  <a:srgbClr val="0070C0"/>
                </a:solidFill>
              </a:rPr>
              <a:t>In raw-seamed hot khaki, his </a:t>
            </a:r>
            <a:r>
              <a:rPr lang="en-GB" sz="2400" b="1" u="sng" dirty="0" smtClean="0">
                <a:solidFill>
                  <a:schemeClr val="accent2">
                    <a:lumMod val="75000"/>
                  </a:schemeClr>
                </a:solidFill>
              </a:rPr>
              <a:t>sweat heavy</a:t>
            </a:r>
            <a:r>
              <a:rPr lang="en-GB" sz="2400" dirty="0" smtClean="0">
                <a:solidFill>
                  <a:srgbClr val="0070C0"/>
                </a:solidFill>
              </a:rPr>
              <a:t>, </a:t>
            </a:r>
          </a:p>
          <a:p>
            <a:r>
              <a:rPr lang="en-GB" sz="2400" dirty="0" smtClean="0">
                <a:solidFill>
                  <a:srgbClr val="0070C0"/>
                </a:solidFill>
              </a:rPr>
              <a:t>Stumbling across a field of clods towards a green hedge </a:t>
            </a:r>
          </a:p>
          <a:p>
            <a:r>
              <a:rPr lang="en-GB" sz="2400" dirty="0" smtClean="0">
                <a:solidFill>
                  <a:srgbClr val="0070C0"/>
                </a:solidFill>
              </a:rPr>
              <a:t>That dazzled with rifle fire, hearing </a:t>
            </a:r>
          </a:p>
          <a:p>
            <a:r>
              <a:rPr lang="en-GB" sz="2400" dirty="0" smtClean="0">
                <a:solidFill>
                  <a:srgbClr val="0070C0"/>
                </a:solidFill>
              </a:rPr>
              <a:t>Bullets </a:t>
            </a:r>
            <a:r>
              <a:rPr lang="en-GB" sz="2400" b="1" u="sng" dirty="0" smtClean="0">
                <a:solidFill>
                  <a:srgbClr val="00B050"/>
                </a:solidFill>
              </a:rPr>
              <a:t>smacking</a:t>
            </a:r>
            <a:r>
              <a:rPr lang="en-GB" sz="2400" dirty="0" smtClean="0">
                <a:solidFill>
                  <a:srgbClr val="0070C0"/>
                </a:solidFill>
              </a:rPr>
              <a:t> the belly out of the air – </a:t>
            </a:r>
          </a:p>
          <a:p>
            <a:r>
              <a:rPr lang="en-GB" sz="2400" dirty="0" smtClean="0">
                <a:solidFill>
                  <a:srgbClr val="0070C0"/>
                </a:solidFill>
              </a:rPr>
              <a:t>He lugged a rifle numb as a smashed arm; </a:t>
            </a:r>
          </a:p>
          <a:p>
            <a:r>
              <a:rPr lang="en-GB" sz="2400" dirty="0" smtClean="0">
                <a:solidFill>
                  <a:srgbClr val="0070C0"/>
                </a:solidFill>
              </a:rPr>
              <a:t>The </a:t>
            </a:r>
            <a:r>
              <a:rPr lang="en-GB" sz="2400" b="1" u="sng" dirty="0" smtClean="0">
                <a:solidFill>
                  <a:srgbClr val="C00000"/>
                </a:solidFill>
              </a:rPr>
              <a:t>patriotic tear</a:t>
            </a:r>
            <a:r>
              <a:rPr lang="en-GB" sz="2400" b="1" dirty="0" smtClean="0">
                <a:solidFill>
                  <a:srgbClr val="C00000"/>
                </a:solidFill>
              </a:rPr>
              <a:t> </a:t>
            </a:r>
            <a:r>
              <a:rPr lang="en-GB" sz="2400" dirty="0" smtClean="0">
                <a:solidFill>
                  <a:srgbClr val="0070C0"/>
                </a:solidFill>
              </a:rPr>
              <a:t>that had brimmed in his eye </a:t>
            </a:r>
          </a:p>
          <a:p>
            <a:r>
              <a:rPr lang="en-GB" sz="2400" b="1" u="sng" dirty="0" smtClean="0">
                <a:solidFill>
                  <a:schemeClr val="accent4">
                    <a:lumMod val="75000"/>
                  </a:schemeClr>
                </a:solidFill>
              </a:rPr>
              <a:t>Sweating like molten iron from the centre of his chest</a:t>
            </a:r>
            <a:r>
              <a:rPr lang="en-GB" sz="2400" dirty="0" smtClean="0">
                <a:solidFill>
                  <a:srgbClr val="0070C0"/>
                </a:solidFill>
              </a:rPr>
              <a:t>, –</a:t>
            </a:r>
            <a:endParaRPr lang="en-GB" sz="2400" dirty="0">
              <a:solidFill>
                <a:srgbClr val="0070C0"/>
              </a:solidFill>
            </a:endParaRPr>
          </a:p>
        </p:txBody>
      </p:sp>
      <p:sp>
        <p:nvSpPr>
          <p:cNvPr id="3" name="TextBox 2"/>
          <p:cNvSpPr txBox="1"/>
          <p:nvPr/>
        </p:nvSpPr>
        <p:spPr>
          <a:xfrm>
            <a:off x="225971" y="141890"/>
            <a:ext cx="10074166" cy="1323439"/>
          </a:xfrm>
          <a:prstGeom prst="rect">
            <a:avLst/>
          </a:prstGeom>
          <a:solidFill>
            <a:schemeClr val="bg1"/>
          </a:solidFill>
          <a:ln>
            <a:solidFill>
              <a:srgbClr val="7030A0"/>
            </a:solidFill>
          </a:ln>
        </p:spPr>
        <p:txBody>
          <a:bodyPr wrap="square" rtlCol="0">
            <a:spAutoFit/>
          </a:bodyPr>
          <a:lstStyle/>
          <a:p>
            <a:r>
              <a:rPr lang="en-GB" sz="2000" b="1" dirty="0" smtClean="0">
                <a:solidFill>
                  <a:srgbClr val="7030A0"/>
                </a:solidFill>
              </a:rPr>
              <a:t>This is a technique called </a:t>
            </a:r>
            <a:r>
              <a:rPr lang="en-GB" sz="2000" b="1" dirty="0" smtClean="0">
                <a:solidFill>
                  <a:srgbClr val="00B0F0"/>
                </a:solidFill>
              </a:rPr>
              <a:t>media res</a:t>
            </a:r>
            <a:r>
              <a:rPr lang="en-GB" sz="2000" b="1" dirty="0" smtClean="0">
                <a:solidFill>
                  <a:srgbClr val="7030A0"/>
                </a:solidFill>
              </a:rPr>
              <a:t>, which is where a piece of writing starts in the middle of action. Here, the soldier has been ‘suddenly’ woken up so we can assume something dramatic and action packed is happening and he is straight away involved in it. </a:t>
            </a:r>
            <a:r>
              <a:rPr lang="en-GB" sz="2000" b="1" dirty="0" smtClean="0">
                <a:solidFill>
                  <a:srgbClr val="00B050"/>
                </a:solidFill>
              </a:rPr>
              <a:t>How does this compare to </a:t>
            </a:r>
            <a:r>
              <a:rPr lang="en-GB" sz="2000" b="1" dirty="0" err="1" smtClean="0">
                <a:solidFill>
                  <a:srgbClr val="00B050"/>
                </a:solidFill>
              </a:rPr>
              <a:t>TCotLB</a:t>
            </a:r>
            <a:r>
              <a:rPr lang="en-GB" sz="2000" b="1" dirty="0" smtClean="0">
                <a:solidFill>
                  <a:srgbClr val="00B050"/>
                </a:solidFill>
              </a:rPr>
              <a:t>?</a:t>
            </a:r>
            <a:endParaRPr lang="en-GB" sz="2000" b="1" dirty="0">
              <a:solidFill>
                <a:srgbClr val="00B050"/>
              </a:solidFill>
            </a:endParaRPr>
          </a:p>
        </p:txBody>
      </p:sp>
      <p:sp>
        <p:nvSpPr>
          <p:cNvPr id="4" name="TextBox 3"/>
          <p:cNvSpPr txBox="1"/>
          <p:nvPr/>
        </p:nvSpPr>
        <p:spPr>
          <a:xfrm>
            <a:off x="7930055" y="1593531"/>
            <a:ext cx="4020207" cy="3170099"/>
          </a:xfrm>
          <a:prstGeom prst="rect">
            <a:avLst/>
          </a:prstGeom>
          <a:solidFill>
            <a:schemeClr val="bg1"/>
          </a:solidFill>
          <a:ln>
            <a:solidFill>
              <a:schemeClr val="accent2">
                <a:lumMod val="75000"/>
              </a:schemeClr>
            </a:solidFill>
          </a:ln>
        </p:spPr>
        <p:txBody>
          <a:bodyPr wrap="square" rtlCol="0">
            <a:spAutoFit/>
          </a:bodyPr>
          <a:lstStyle/>
          <a:p>
            <a:r>
              <a:rPr lang="en-GB" sz="2000" b="1" dirty="0" smtClean="0">
                <a:solidFill>
                  <a:schemeClr val="accent2">
                    <a:lumMod val="75000"/>
                  </a:schemeClr>
                </a:solidFill>
              </a:rPr>
              <a:t>This is a technique called </a:t>
            </a:r>
            <a:r>
              <a:rPr lang="en-GB" sz="2000" b="1" dirty="0" smtClean="0">
                <a:solidFill>
                  <a:srgbClr val="00B0F0"/>
                </a:solidFill>
              </a:rPr>
              <a:t>oxymoron</a:t>
            </a:r>
            <a:r>
              <a:rPr lang="en-GB" sz="2000" b="1" dirty="0" smtClean="0">
                <a:solidFill>
                  <a:schemeClr val="accent2">
                    <a:lumMod val="75000"/>
                  </a:schemeClr>
                </a:solidFill>
              </a:rPr>
              <a:t>, which is where two opposite words are put together to form a phrase which shouldn’t make sense, e.g. ‘bitter sweet’. Sweat isn’t actually heavy, the weight of it is miniscule. This could be suggesting it’s the things making him sweat that are weighing him down. </a:t>
            </a:r>
            <a:r>
              <a:rPr lang="en-GB" sz="2000" b="1" dirty="0" smtClean="0">
                <a:solidFill>
                  <a:srgbClr val="00B050"/>
                </a:solidFill>
              </a:rPr>
              <a:t>How does this compare to </a:t>
            </a:r>
            <a:r>
              <a:rPr lang="en-GB" sz="2000" b="1" dirty="0" err="1" smtClean="0">
                <a:solidFill>
                  <a:srgbClr val="00B050"/>
                </a:solidFill>
              </a:rPr>
              <a:t>TCotLB</a:t>
            </a:r>
            <a:r>
              <a:rPr lang="en-GB" sz="2000" b="1" dirty="0" smtClean="0">
                <a:solidFill>
                  <a:srgbClr val="00B050"/>
                </a:solidFill>
              </a:rPr>
              <a:t>?</a:t>
            </a:r>
            <a:endParaRPr lang="en-GB" sz="2000" b="1" dirty="0">
              <a:solidFill>
                <a:srgbClr val="00B050"/>
              </a:solidFill>
            </a:endParaRPr>
          </a:p>
        </p:txBody>
      </p:sp>
      <p:sp>
        <p:nvSpPr>
          <p:cNvPr id="5" name="TextBox 4"/>
          <p:cNvSpPr txBox="1"/>
          <p:nvPr/>
        </p:nvSpPr>
        <p:spPr>
          <a:xfrm>
            <a:off x="0" y="4611231"/>
            <a:ext cx="5186855" cy="2246769"/>
          </a:xfrm>
          <a:prstGeom prst="rect">
            <a:avLst/>
          </a:prstGeom>
          <a:solidFill>
            <a:schemeClr val="bg1"/>
          </a:solidFill>
          <a:ln>
            <a:solidFill>
              <a:srgbClr val="C00000"/>
            </a:solidFill>
          </a:ln>
        </p:spPr>
        <p:txBody>
          <a:bodyPr wrap="square" rtlCol="0">
            <a:spAutoFit/>
          </a:bodyPr>
          <a:lstStyle/>
          <a:p>
            <a:r>
              <a:rPr lang="en-GB" sz="2000" b="1" dirty="0" smtClean="0">
                <a:solidFill>
                  <a:srgbClr val="00B0F0"/>
                </a:solidFill>
              </a:rPr>
              <a:t>Personification</a:t>
            </a:r>
            <a:r>
              <a:rPr lang="en-GB" sz="2000" b="1" dirty="0" smtClean="0">
                <a:solidFill>
                  <a:srgbClr val="C00000"/>
                </a:solidFill>
              </a:rPr>
              <a:t> – tears can’t be patriotic. He is crying for his country – this could have a </a:t>
            </a:r>
            <a:r>
              <a:rPr lang="en-GB" sz="2000" b="1" dirty="0" smtClean="0">
                <a:solidFill>
                  <a:srgbClr val="00B0F0"/>
                </a:solidFill>
              </a:rPr>
              <a:t>double meaning</a:t>
            </a:r>
            <a:r>
              <a:rPr lang="en-GB" sz="2000" b="1" dirty="0" smtClean="0">
                <a:solidFill>
                  <a:srgbClr val="C00000"/>
                </a:solidFill>
              </a:rPr>
              <a:t>. A soldier may cry because they are so loyal to their country, but he could also be crying because of how much he doesn’t want to do what he is doing for his country. </a:t>
            </a:r>
            <a:r>
              <a:rPr lang="en-GB" sz="2000" b="1" dirty="0" smtClean="0">
                <a:solidFill>
                  <a:srgbClr val="00B050"/>
                </a:solidFill>
              </a:rPr>
              <a:t>How does this compare to </a:t>
            </a:r>
            <a:r>
              <a:rPr lang="en-GB" sz="2000" b="1" dirty="0" err="1" smtClean="0">
                <a:solidFill>
                  <a:srgbClr val="00B050"/>
                </a:solidFill>
              </a:rPr>
              <a:t>TCotLB</a:t>
            </a:r>
            <a:r>
              <a:rPr lang="en-GB" sz="2000" b="1" dirty="0" smtClean="0">
                <a:solidFill>
                  <a:srgbClr val="00B050"/>
                </a:solidFill>
              </a:rPr>
              <a:t>?</a:t>
            </a:r>
            <a:endParaRPr lang="en-GB" sz="2000" b="1" dirty="0">
              <a:solidFill>
                <a:srgbClr val="00B050"/>
              </a:solidFill>
            </a:endParaRPr>
          </a:p>
        </p:txBody>
      </p:sp>
      <p:sp>
        <p:nvSpPr>
          <p:cNvPr id="6" name="TextBox 5"/>
          <p:cNvSpPr txBox="1"/>
          <p:nvPr/>
        </p:nvSpPr>
        <p:spPr>
          <a:xfrm>
            <a:off x="5919951" y="4779763"/>
            <a:ext cx="6030311" cy="1938992"/>
          </a:xfrm>
          <a:prstGeom prst="rect">
            <a:avLst/>
          </a:prstGeom>
          <a:solidFill>
            <a:schemeClr val="bg1"/>
          </a:solidFill>
          <a:ln>
            <a:solidFill>
              <a:schemeClr val="accent4">
                <a:lumMod val="75000"/>
              </a:schemeClr>
            </a:solidFill>
          </a:ln>
        </p:spPr>
        <p:txBody>
          <a:bodyPr wrap="square" rtlCol="0">
            <a:spAutoFit/>
          </a:bodyPr>
          <a:lstStyle/>
          <a:p>
            <a:r>
              <a:rPr lang="en-GB" sz="2000" b="1" dirty="0" smtClean="0">
                <a:solidFill>
                  <a:schemeClr val="accent4">
                    <a:lumMod val="75000"/>
                  </a:schemeClr>
                </a:solidFill>
              </a:rPr>
              <a:t>This </a:t>
            </a:r>
            <a:r>
              <a:rPr lang="en-GB" sz="2000" b="1" dirty="0" smtClean="0">
                <a:solidFill>
                  <a:srgbClr val="00B0F0"/>
                </a:solidFill>
              </a:rPr>
              <a:t>simile</a:t>
            </a:r>
            <a:r>
              <a:rPr lang="en-GB" sz="2000" b="1" dirty="0" smtClean="0">
                <a:solidFill>
                  <a:schemeClr val="accent4">
                    <a:lumMod val="75000"/>
                  </a:schemeClr>
                </a:solidFill>
              </a:rPr>
              <a:t> again suggests the sweat is heavy, but it’s also something being melted, and that something is coming from the ‘centre of his chest’ where our heart is. His heart could be melting and sweating, he is experiencing heart break for what he’s doing? His country? Death? </a:t>
            </a:r>
            <a:r>
              <a:rPr lang="en-GB" sz="2000" b="1" dirty="0" smtClean="0">
                <a:solidFill>
                  <a:srgbClr val="00B050"/>
                </a:solidFill>
              </a:rPr>
              <a:t>How does this compare to </a:t>
            </a:r>
            <a:r>
              <a:rPr lang="en-GB" sz="2000" b="1" dirty="0" err="1" smtClean="0">
                <a:solidFill>
                  <a:srgbClr val="00B050"/>
                </a:solidFill>
              </a:rPr>
              <a:t>TCotLB</a:t>
            </a:r>
            <a:r>
              <a:rPr lang="en-GB" sz="2000" b="1" dirty="0" smtClean="0">
                <a:solidFill>
                  <a:srgbClr val="00B050"/>
                </a:solidFill>
              </a:rPr>
              <a:t>?</a:t>
            </a:r>
            <a:endParaRPr lang="en-GB" sz="2000" b="1" dirty="0">
              <a:solidFill>
                <a:srgbClr val="00B050"/>
              </a:solidFill>
            </a:endParaRPr>
          </a:p>
        </p:txBody>
      </p:sp>
    </p:spTree>
    <p:extLst>
      <p:ext uri="{BB962C8B-B14F-4D97-AF65-F5344CB8AC3E}">
        <p14:creationId xmlns:p14="http://schemas.microsoft.com/office/powerpoint/2010/main" val="51923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205" y="1889685"/>
            <a:ext cx="7625255" cy="2677656"/>
          </a:xfrm>
          <a:prstGeom prst="rect">
            <a:avLst/>
          </a:prstGeom>
        </p:spPr>
        <p:txBody>
          <a:bodyPr wrap="square">
            <a:spAutoFit/>
          </a:bodyPr>
          <a:lstStyle/>
          <a:p>
            <a:r>
              <a:rPr lang="en-GB" sz="2400" dirty="0" smtClean="0">
                <a:solidFill>
                  <a:srgbClr val="0070C0"/>
                </a:solidFill>
              </a:rPr>
              <a:t>In bewilderment then he </a:t>
            </a:r>
            <a:r>
              <a:rPr lang="en-GB" sz="2400" b="1" u="sng" dirty="0" smtClean="0">
                <a:solidFill>
                  <a:srgbClr val="002060"/>
                </a:solidFill>
              </a:rPr>
              <a:t>almost stopped </a:t>
            </a:r>
            <a:r>
              <a:rPr lang="en-GB" sz="2400" dirty="0" smtClean="0">
                <a:solidFill>
                  <a:srgbClr val="0070C0"/>
                </a:solidFill>
              </a:rPr>
              <a:t>– </a:t>
            </a:r>
          </a:p>
          <a:p>
            <a:r>
              <a:rPr lang="en-GB" sz="2400" dirty="0" smtClean="0">
                <a:solidFill>
                  <a:srgbClr val="0070C0"/>
                </a:solidFill>
              </a:rPr>
              <a:t>In what </a:t>
            </a:r>
            <a:r>
              <a:rPr lang="en-GB" sz="2400" b="1" u="sng" dirty="0" smtClean="0">
                <a:solidFill>
                  <a:srgbClr val="00B050"/>
                </a:solidFill>
              </a:rPr>
              <a:t>c</a:t>
            </a:r>
            <a:r>
              <a:rPr lang="en-GB" sz="2400" dirty="0" smtClean="0">
                <a:solidFill>
                  <a:srgbClr val="0070C0"/>
                </a:solidFill>
              </a:rPr>
              <a:t>old </a:t>
            </a:r>
            <a:r>
              <a:rPr lang="en-GB" sz="2400" b="1" u="sng" dirty="0" smtClean="0">
                <a:solidFill>
                  <a:srgbClr val="00B050"/>
                </a:solidFill>
              </a:rPr>
              <a:t>c</a:t>
            </a:r>
            <a:r>
              <a:rPr lang="en-GB" sz="2400" dirty="0" smtClean="0">
                <a:solidFill>
                  <a:srgbClr val="0070C0"/>
                </a:solidFill>
              </a:rPr>
              <a:t>lockwork of the stars and the nations </a:t>
            </a:r>
          </a:p>
          <a:p>
            <a:r>
              <a:rPr lang="en-GB" sz="2400" dirty="0" smtClean="0">
                <a:solidFill>
                  <a:srgbClr val="0070C0"/>
                </a:solidFill>
              </a:rPr>
              <a:t>Was he the hand pointing that second</a:t>
            </a:r>
            <a:r>
              <a:rPr lang="en-GB" sz="2400" b="1" u="sng" dirty="0" smtClean="0">
                <a:solidFill>
                  <a:schemeClr val="accent2">
                    <a:lumMod val="75000"/>
                  </a:schemeClr>
                </a:solidFill>
              </a:rPr>
              <a:t>?</a:t>
            </a:r>
            <a:r>
              <a:rPr lang="en-GB" sz="2400" dirty="0" smtClean="0">
                <a:solidFill>
                  <a:srgbClr val="0070C0"/>
                </a:solidFill>
              </a:rPr>
              <a:t> He was running </a:t>
            </a:r>
          </a:p>
          <a:p>
            <a:r>
              <a:rPr lang="en-GB" sz="2400" b="1" u="sng" dirty="0" smtClean="0">
                <a:solidFill>
                  <a:srgbClr val="C00000"/>
                </a:solidFill>
              </a:rPr>
              <a:t>Like a man who has jumped up in the dark </a:t>
            </a:r>
            <a:r>
              <a:rPr lang="en-GB" sz="2400" dirty="0" smtClean="0">
                <a:solidFill>
                  <a:srgbClr val="0070C0"/>
                </a:solidFill>
              </a:rPr>
              <a:t>and runs </a:t>
            </a:r>
            <a:r>
              <a:rPr lang="en-GB" sz="2400" b="1" u="sng" dirty="0" smtClean="0">
                <a:solidFill>
                  <a:srgbClr val="FF0066"/>
                </a:solidFill>
              </a:rPr>
              <a:t>Listening between his footfalls for the reason </a:t>
            </a:r>
          </a:p>
          <a:p>
            <a:r>
              <a:rPr lang="en-GB" sz="2400" dirty="0" smtClean="0">
                <a:solidFill>
                  <a:srgbClr val="0070C0"/>
                </a:solidFill>
              </a:rPr>
              <a:t>Of his still running, and his foot hung like </a:t>
            </a:r>
          </a:p>
          <a:p>
            <a:r>
              <a:rPr lang="en-GB" sz="2400" dirty="0" smtClean="0">
                <a:solidFill>
                  <a:srgbClr val="0070C0"/>
                </a:solidFill>
              </a:rPr>
              <a:t>Statuary in mid-stride. Then the </a:t>
            </a:r>
            <a:r>
              <a:rPr lang="en-GB" sz="2400" b="1" u="sng" dirty="0" smtClean="0">
                <a:solidFill>
                  <a:srgbClr val="7030A0"/>
                </a:solidFill>
              </a:rPr>
              <a:t>sh</a:t>
            </a:r>
            <a:r>
              <a:rPr lang="en-GB" sz="2400" dirty="0" smtClean="0">
                <a:solidFill>
                  <a:srgbClr val="0070C0"/>
                </a:solidFill>
              </a:rPr>
              <a:t>ot-</a:t>
            </a:r>
            <a:r>
              <a:rPr lang="en-GB" sz="2400" b="1" u="sng" dirty="0" smtClean="0">
                <a:solidFill>
                  <a:srgbClr val="7030A0"/>
                </a:solidFill>
              </a:rPr>
              <a:t>s</a:t>
            </a:r>
            <a:r>
              <a:rPr lang="en-GB" sz="2400" dirty="0" smtClean="0">
                <a:solidFill>
                  <a:srgbClr val="0070C0"/>
                </a:solidFill>
              </a:rPr>
              <a:t>la</a:t>
            </a:r>
            <a:r>
              <a:rPr lang="en-GB" sz="2400" b="1" u="sng" dirty="0" smtClean="0">
                <a:solidFill>
                  <a:srgbClr val="7030A0"/>
                </a:solidFill>
              </a:rPr>
              <a:t>sh</a:t>
            </a:r>
            <a:r>
              <a:rPr lang="en-GB" sz="2400" dirty="0" smtClean="0">
                <a:solidFill>
                  <a:srgbClr val="0070C0"/>
                </a:solidFill>
              </a:rPr>
              <a:t>ed furrows</a:t>
            </a:r>
            <a:endParaRPr lang="en-GB" sz="2400" dirty="0">
              <a:solidFill>
                <a:srgbClr val="0070C0"/>
              </a:solidFill>
            </a:endParaRPr>
          </a:p>
        </p:txBody>
      </p:sp>
      <p:sp>
        <p:nvSpPr>
          <p:cNvPr id="3" name="TextBox 2"/>
          <p:cNvSpPr txBox="1"/>
          <p:nvPr/>
        </p:nvSpPr>
        <p:spPr>
          <a:xfrm>
            <a:off x="225971" y="141890"/>
            <a:ext cx="4708636" cy="1323439"/>
          </a:xfrm>
          <a:prstGeom prst="rect">
            <a:avLst/>
          </a:prstGeom>
          <a:solidFill>
            <a:schemeClr val="bg1"/>
          </a:solidFill>
          <a:ln>
            <a:solidFill>
              <a:srgbClr val="002060"/>
            </a:solidFill>
          </a:ln>
        </p:spPr>
        <p:txBody>
          <a:bodyPr wrap="square" rtlCol="0">
            <a:spAutoFit/>
          </a:bodyPr>
          <a:lstStyle/>
          <a:p>
            <a:r>
              <a:rPr lang="en-GB" sz="2000" b="1" dirty="0" smtClean="0">
                <a:solidFill>
                  <a:srgbClr val="002060"/>
                </a:solidFill>
              </a:rPr>
              <a:t>This suggests hesitation, and the verb ‘stopped’ contrasts to all the quick action verbs used so far</a:t>
            </a:r>
            <a:r>
              <a:rPr lang="en-GB" sz="2000" b="1" dirty="0" smtClean="0">
                <a:solidFill>
                  <a:srgbClr val="7030A0"/>
                </a:solidFill>
              </a:rPr>
              <a:t>. </a:t>
            </a:r>
            <a:r>
              <a:rPr lang="en-GB" sz="2000" b="1" dirty="0" smtClean="0">
                <a:solidFill>
                  <a:srgbClr val="00B050"/>
                </a:solidFill>
              </a:rPr>
              <a:t>How does this compare to </a:t>
            </a:r>
            <a:r>
              <a:rPr lang="en-GB" sz="2000" b="1" dirty="0" err="1" smtClean="0">
                <a:solidFill>
                  <a:srgbClr val="00B050"/>
                </a:solidFill>
              </a:rPr>
              <a:t>TCotLB</a:t>
            </a:r>
            <a:r>
              <a:rPr lang="en-GB" sz="2000" b="1" dirty="0" smtClean="0">
                <a:solidFill>
                  <a:srgbClr val="00B050"/>
                </a:solidFill>
              </a:rPr>
              <a:t>?</a:t>
            </a:r>
            <a:endParaRPr lang="en-GB" sz="2000" b="1" dirty="0">
              <a:solidFill>
                <a:srgbClr val="00B050"/>
              </a:solidFill>
            </a:endParaRPr>
          </a:p>
        </p:txBody>
      </p:sp>
      <p:sp>
        <p:nvSpPr>
          <p:cNvPr id="4" name="TextBox 3"/>
          <p:cNvSpPr txBox="1"/>
          <p:nvPr/>
        </p:nvSpPr>
        <p:spPr>
          <a:xfrm>
            <a:off x="7315198" y="354068"/>
            <a:ext cx="4708636" cy="1323439"/>
          </a:xfrm>
          <a:prstGeom prst="rect">
            <a:avLst/>
          </a:prstGeom>
          <a:solidFill>
            <a:schemeClr val="bg1"/>
          </a:solidFill>
          <a:ln>
            <a:solidFill>
              <a:schemeClr val="accent2">
                <a:lumMod val="75000"/>
              </a:schemeClr>
            </a:solidFill>
          </a:ln>
        </p:spPr>
        <p:txBody>
          <a:bodyPr wrap="square" rtlCol="0">
            <a:spAutoFit/>
          </a:bodyPr>
          <a:lstStyle/>
          <a:p>
            <a:r>
              <a:rPr lang="en-GB" sz="2000" b="1" dirty="0" smtClean="0">
                <a:solidFill>
                  <a:srgbClr val="00B0F0"/>
                </a:solidFill>
              </a:rPr>
              <a:t>Rhetorical question </a:t>
            </a:r>
            <a:r>
              <a:rPr lang="en-GB" sz="2000" b="1" dirty="0" smtClean="0">
                <a:solidFill>
                  <a:schemeClr val="accent2">
                    <a:lumMod val="75000"/>
                  </a:schemeClr>
                </a:solidFill>
              </a:rPr>
              <a:t>suggests confusion and that he’s questioning what he’s doing, this links in to the fact he ‘almost stopped’. </a:t>
            </a:r>
            <a:r>
              <a:rPr lang="en-GB" sz="2000" b="1" dirty="0" smtClean="0">
                <a:solidFill>
                  <a:srgbClr val="00B050"/>
                </a:solidFill>
              </a:rPr>
              <a:t>How does this compare to </a:t>
            </a:r>
            <a:r>
              <a:rPr lang="en-GB" sz="2000" b="1" dirty="0" err="1" smtClean="0">
                <a:solidFill>
                  <a:srgbClr val="00B050"/>
                </a:solidFill>
              </a:rPr>
              <a:t>TCotLB</a:t>
            </a:r>
            <a:r>
              <a:rPr lang="en-GB" sz="2000" b="1" dirty="0" smtClean="0">
                <a:solidFill>
                  <a:srgbClr val="00B050"/>
                </a:solidFill>
              </a:rPr>
              <a:t>?</a:t>
            </a:r>
            <a:endParaRPr lang="en-GB" sz="2000" b="1" dirty="0">
              <a:solidFill>
                <a:srgbClr val="00B050"/>
              </a:solidFill>
            </a:endParaRPr>
          </a:p>
        </p:txBody>
      </p:sp>
      <p:sp>
        <p:nvSpPr>
          <p:cNvPr id="5" name="TextBox 4"/>
          <p:cNvSpPr txBox="1"/>
          <p:nvPr/>
        </p:nvSpPr>
        <p:spPr>
          <a:xfrm>
            <a:off x="7315198" y="1924229"/>
            <a:ext cx="4708636" cy="1631216"/>
          </a:xfrm>
          <a:prstGeom prst="rect">
            <a:avLst/>
          </a:prstGeom>
          <a:solidFill>
            <a:schemeClr val="bg1"/>
          </a:solidFill>
          <a:ln>
            <a:solidFill>
              <a:srgbClr val="C00000"/>
            </a:solidFill>
          </a:ln>
        </p:spPr>
        <p:txBody>
          <a:bodyPr wrap="square" rtlCol="0">
            <a:spAutoFit/>
          </a:bodyPr>
          <a:lstStyle/>
          <a:p>
            <a:r>
              <a:rPr lang="en-GB" sz="2000" b="1" dirty="0" smtClean="0">
                <a:solidFill>
                  <a:srgbClr val="C00000"/>
                </a:solidFill>
              </a:rPr>
              <a:t>This </a:t>
            </a:r>
            <a:r>
              <a:rPr lang="en-GB" sz="2000" b="1" dirty="0" smtClean="0">
                <a:solidFill>
                  <a:srgbClr val="00B0F0"/>
                </a:solidFill>
              </a:rPr>
              <a:t>simile</a:t>
            </a:r>
            <a:r>
              <a:rPr lang="en-GB" sz="2000" b="1" dirty="0" smtClean="0">
                <a:solidFill>
                  <a:srgbClr val="C00000"/>
                </a:solidFill>
              </a:rPr>
              <a:t> makes the reader think of someone who has awoken suddenly and </a:t>
            </a:r>
            <a:r>
              <a:rPr lang="en-GB" sz="2000" b="1" dirty="0" err="1" smtClean="0">
                <a:solidFill>
                  <a:srgbClr val="C00000"/>
                </a:solidFill>
              </a:rPr>
              <a:t>dpesn’t</a:t>
            </a:r>
            <a:r>
              <a:rPr lang="en-GB" sz="2000" b="1" dirty="0" smtClean="0">
                <a:solidFill>
                  <a:srgbClr val="C00000"/>
                </a:solidFill>
              </a:rPr>
              <a:t> know why they are running – links in to both the previous points. </a:t>
            </a:r>
            <a:r>
              <a:rPr lang="en-GB" sz="2000" b="1" dirty="0" smtClean="0">
                <a:solidFill>
                  <a:srgbClr val="00B050"/>
                </a:solidFill>
              </a:rPr>
              <a:t>How does this compare to </a:t>
            </a:r>
            <a:r>
              <a:rPr lang="en-GB" sz="2000" b="1" dirty="0" err="1" smtClean="0">
                <a:solidFill>
                  <a:srgbClr val="00B050"/>
                </a:solidFill>
              </a:rPr>
              <a:t>TCotLB</a:t>
            </a:r>
            <a:r>
              <a:rPr lang="en-GB" sz="2000" b="1" dirty="0" smtClean="0">
                <a:solidFill>
                  <a:srgbClr val="00B050"/>
                </a:solidFill>
              </a:rPr>
              <a:t>?</a:t>
            </a:r>
            <a:endParaRPr lang="en-GB" sz="2000" b="1" dirty="0">
              <a:solidFill>
                <a:srgbClr val="00B050"/>
              </a:solidFill>
            </a:endParaRPr>
          </a:p>
        </p:txBody>
      </p:sp>
      <p:sp>
        <p:nvSpPr>
          <p:cNvPr id="6" name="TextBox 5"/>
          <p:cNvSpPr txBox="1"/>
          <p:nvPr/>
        </p:nvSpPr>
        <p:spPr>
          <a:xfrm>
            <a:off x="7315198" y="3868312"/>
            <a:ext cx="4708636" cy="2246769"/>
          </a:xfrm>
          <a:prstGeom prst="rect">
            <a:avLst/>
          </a:prstGeom>
          <a:solidFill>
            <a:schemeClr val="bg1"/>
          </a:solidFill>
          <a:ln>
            <a:solidFill>
              <a:srgbClr val="FF0066"/>
            </a:solidFill>
          </a:ln>
        </p:spPr>
        <p:txBody>
          <a:bodyPr wrap="square" rtlCol="0">
            <a:spAutoFit/>
          </a:bodyPr>
          <a:lstStyle/>
          <a:p>
            <a:r>
              <a:rPr lang="en-GB" sz="2000" b="1" dirty="0" smtClean="0">
                <a:solidFill>
                  <a:srgbClr val="FF0066"/>
                </a:solidFill>
              </a:rPr>
              <a:t>We are now being told he is trying to find the reason for him being there, he doesn’t think the fighting and war is necessary or good – he is no longer patriotic? Or he at least doesn’t agree with what his country is doing. </a:t>
            </a:r>
            <a:r>
              <a:rPr lang="en-GB" sz="2000" b="1" dirty="0" smtClean="0">
                <a:solidFill>
                  <a:srgbClr val="00B050"/>
                </a:solidFill>
              </a:rPr>
              <a:t>How does this compare to </a:t>
            </a:r>
            <a:r>
              <a:rPr lang="en-GB" sz="2000" b="1" dirty="0" err="1" smtClean="0">
                <a:solidFill>
                  <a:srgbClr val="00B050"/>
                </a:solidFill>
              </a:rPr>
              <a:t>TCotLB</a:t>
            </a:r>
            <a:r>
              <a:rPr lang="en-GB" sz="2000" b="1" dirty="0" smtClean="0">
                <a:solidFill>
                  <a:srgbClr val="00B050"/>
                </a:solidFill>
              </a:rPr>
              <a:t>?</a:t>
            </a:r>
            <a:endParaRPr lang="en-GB" sz="2000" b="1" dirty="0">
              <a:solidFill>
                <a:srgbClr val="00B050"/>
              </a:solidFill>
            </a:endParaRPr>
          </a:p>
        </p:txBody>
      </p:sp>
      <p:sp>
        <p:nvSpPr>
          <p:cNvPr id="7" name="TextBox 6"/>
          <p:cNvSpPr txBox="1"/>
          <p:nvPr/>
        </p:nvSpPr>
        <p:spPr>
          <a:xfrm>
            <a:off x="1040523" y="4961092"/>
            <a:ext cx="4708636" cy="1323439"/>
          </a:xfrm>
          <a:prstGeom prst="rect">
            <a:avLst/>
          </a:prstGeom>
          <a:solidFill>
            <a:schemeClr val="bg1"/>
          </a:solidFill>
          <a:ln>
            <a:solidFill>
              <a:srgbClr val="7030A0"/>
            </a:solidFill>
          </a:ln>
        </p:spPr>
        <p:txBody>
          <a:bodyPr wrap="square" rtlCol="0">
            <a:spAutoFit/>
          </a:bodyPr>
          <a:lstStyle/>
          <a:p>
            <a:r>
              <a:rPr lang="en-GB" sz="2000" b="1" dirty="0" smtClean="0">
                <a:solidFill>
                  <a:srgbClr val="00B0F0"/>
                </a:solidFill>
              </a:rPr>
              <a:t>Sibilance</a:t>
            </a:r>
            <a:r>
              <a:rPr lang="en-GB" sz="2000" b="1" dirty="0" smtClean="0">
                <a:solidFill>
                  <a:srgbClr val="7030A0"/>
                </a:solidFill>
              </a:rPr>
              <a:t> and </a:t>
            </a:r>
            <a:r>
              <a:rPr lang="en-GB" sz="2000" b="1" dirty="0" smtClean="0">
                <a:solidFill>
                  <a:srgbClr val="00B0F0"/>
                </a:solidFill>
              </a:rPr>
              <a:t>onomatopoeia</a:t>
            </a:r>
            <a:r>
              <a:rPr lang="en-GB" sz="2000" b="1" dirty="0" smtClean="0">
                <a:solidFill>
                  <a:srgbClr val="7030A0"/>
                </a:solidFill>
              </a:rPr>
              <a:t> replicate shots ‘slashing’ into the ground – he no longer has time to think. </a:t>
            </a:r>
            <a:r>
              <a:rPr lang="en-GB" sz="2000" b="1" dirty="0" smtClean="0">
                <a:solidFill>
                  <a:srgbClr val="00B050"/>
                </a:solidFill>
              </a:rPr>
              <a:t>How does this compare to </a:t>
            </a:r>
            <a:r>
              <a:rPr lang="en-GB" sz="2000" b="1" dirty="0" err="1" smtClean="0">
                <a:solidFill>
                  <a:srgbClr val="00B050"/>
                </a:solidFill>
              </a:rPr>
              <a:t>TCotLB</a:t>
            </a:r>
            <a:r>
              <a:rPr lang="en-GB" sz="2000" b="1" dirty="0" smtClean="0">
                <a:solidFill>
                  <a:srgbClr val="00B050"/>
                </a:solidFill>
              </a:rPr>
              <a:t>?</a:t>
            </a:r>
            <a:endParaRPr lang="en-GB" sz="2000" b="1" dirty="0">
              <a:solidFill>
                <a:srgbClr val="00B050"/>
              </a:solidFill>
            </a:endParaRPr>
          </a:p>
        </p:txBody>
      </p:sp>
    </p:spTree>
    <p:extLst>
      <p:ext uri="{BB962C8B-B14F-4D97-AF65-F5344CB8AC3E}">
        <p14:creationId xmlns:p14="http://schemas.microsoft.com/office/powerpoint/2010/main" val="57916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627" y="1684733"/>
            <a:ext cx="7987861" cy="3046988"/>
          </a:xfrm>
          <a:prstGeom prst="rect">
            <a:avLst/>
          </a:prstGeom>
        </p:spPr>
        <p:txBody>
          <a:bodyPr wrap="square">
            <a:spAutoFit/>
          </a:bodyPr>
          <a:lstStyle/>
          <a:p>
            <a:r>
              <a:rPr lang="en-GB" sz="2400" b="1" u="sng" dirty="0" smtClean="0">
                <a:solidFill>
                  <a:schemeClr val="accent2">
                    <a:lumMod val="75000"/>
                  </a:schemeClr>
                </a:solidFill>
              </a:rPr>
              <a:t>Threw up a yellow hare </a:t>
            </a:r>
            <a:r>
              <a:rPr lang="en-GB" sz="2400" dirty="0" smtClean="0">
                <a:solidFill>
                  <a:srgbClr val="0070C0"/>
                </a:solidFill>
              </a:rPr>
              <a:t>that </a:t>
            </a:r>
            <a:r>
              <a:rPr lang="en-GB" sz="2400" b="1" u="sng" dirty="0" smtClean="0">
                <a:solidFill>
                  <a:srgbClr val="C00000"/>
                </a:solidFill>
              </a:rPr>
              <a:t>rolled like a flame </a:t>
            </a:r>
          </a:p>
          <a:p>
            <a:r>
              <a:rPr lang="en-GB" sz="2400" dirty="0" smtClean="0">
                <a:solidFill>
                  <a:srgbClr val="0070C0"/>
                </a:solidFill>
              </a:rPr>
              <a:t>And crawled in a threshing circle, its mouth wide </a:t>
            </a:r>
          </a:p>
          <a:p>
            <a:r>
              <a:rPr lang="en-GB" sz="2400" dirty="0" smtClean="0">
                <a:solidFill>
                  <a:srgbClr val="0070C0"/>
                </a:solidFill>
              </a:rPr>
              <a:t>Open silent, its eyes standing out. </a:t>
            </a:r>
          </a:p>
          <a:p>
            <a:r>
              <a:rPr lang="en-GB" sz="2400" dirty="0" smtClean="0">
                <a:solidFill>
                  <a:srgbClr val="0070C0"/>
                </a:solidFill>
              </a:rPr>
              <a:t>He </a:t>
            </a:r>
            <a:r>
              <a:rPr lang="en-GB" sz="2400" b="1" u="sng" dirty="0" smtClean="0">
                <a:solidFill>
                  <a:srgbClr val="00B050"/>
                </a:solidFill>
              </a:rPr>
              <a:t>p</a:t>
            </a:r>
            <a:r>
              <a:rPr lang="en-GB" sz="2400" dirty="0" smtClean="0">
                <a:solidFill>
                  <a:srgbClr val="0070C0"/>
                </a:solidFill>
              </a:rPr>
              <a:t>lunged </a:t>
            </a:r>
            <a:r>
              <a:rPr lang="en-GB" sz="2400" b="1" u="sng" dirty="0" smtClean="0">
                <a:solidFill>
                  <a:srgbClr val="00B050"/>
                </a:solidFill>
              </a:rPr>
              <a:t>p</a:t>
            </a:r>
            <a:r>
              <a:rPr lang="en-GB" sz="2400" dirty="0" smtClean="0">
                <a:solidFill>
                  <a:srgbClr val="0070C0"/>
                </a:solidFill>
              </a:rPr>
              <a:t>ast with his bayonet toward the </a:t>
            </a:r>
            <a:r>
              <a:rPr lang="en-GB" sz="2400" b="1" u="sng" dirty="0" smtClean="0">
                <a:solidFill>
                  <a:schemeClr val="accent4">
                    <a:lumMod val="75000"/>
                  </a:schemeClr>
                </a:solidFill>
              </a:rPr>
              <a:t>green hedge</a:t>
            </a:r>
            <a:r>
              <a:rPr lang="en-GB" sz="2400" dirty="0" smtClean="0">
                <a:solidFill>
                  <a:srgbClr val="0070C0"/>
                </a:solidFill>
              </a:rPr>
              <a:t>, </a:t>
            </a:r>
            <a:r>
              <a:rPr lang="en-GB" sz="2400" b="1" u="sng" dirty="0" smtClean="0">
                <a:solidFill>
                  <a:srgbClr val="7030A0"/>
                </a:solidFill>
              </a:rPr>
              <a:t>King, honour, human dignity, etcetera </a:t>
            </a:r>
          </a:p>
          <a:p>
            <a:r>
              <a:rPr lang="en-GB" sz="2400" b="1" u="sng" dirty="0" smtClean="0">
                <a:solidFill>
                  <a:srgbClr val="7030A0"/>
                </a:solidFill>
              </a:rPr>
              <a:t>Dropped like luxuries in a yelling alarm </a:t>
            </a:r>
          </a:p>
          <a:p>
            <a:r>
              <a:rPr lang="en-GB" sz="2400" dirty="0" smtClean="0">
                <a:solidFill>
                  <a:srgbClr val="0070C0"/>
                </a:solidFill>
              </a:rPr>
              <a:t>To get out of that blue crackling air </a:t>
            </a:r>
          </a:p>
          <a:p>
            <a:r>
              <a:rPr lang="en-GB" sz="2400" dirty="0" smtClean="0">
                <a:solidFill>
                  <a:srgbClr val="0070C0"/>
                </a:solidFill>
              </a:rPr>
              <a:t>His </a:t>
            </a:r>
            <a:r>
              <a:rPr lang="en-GB" sz="2400" b="1" u="sng" dirty="0" smtClean="0">
                <a:solidFill>
                  <a:srgbClr val="00B050"/>
                </a:solidFill>
              </a:rPr>
              <a:t>t</a:t>
            </a:r>
            <a:r>
              <a:rPr lang="en-GB" sz="2400" b="1" u="sng" dirty="0" smtClean="0">
                <a:solidFill>
                  <a:srgbClr val="002060"/>
                </a:solidFill>
              </a:rPr>
              <a:t>error’s </a:t>
            </a:r>
            <a:r>
              <a:rPr lang="en-GB" sz="2400" b="1" u="sng" dirty="0" smtClean="0">
                <a:solidFill>
                  <a:srgbClr val="00B050"/>
                </a:solidFill>
              </a:rPr>
              <a:t>t</a:t>
            </a:r>
            <a:r>
              <a:rPr lang="en-GB" sz="2400" b="1" u="sng" dirty="0" smtClean="0">
                <a:solidFill>
                  <a:srgbClr val="002060"/>
                </a:solidFill>
              </a:rPr>
              <a:t>ouchy dynamite</a:t>
            </a:r>
            <a:r>
              <a:rPr lang="en-GB" sz="2400" dirty="0" smtClean="0">
                <a:solidFill>
                  <a:srgbClr val="0070C0"/>
                </a:solidFill>
              </a:rPr>
              <a:t>. </a:t>
            </a:r>
            <a:endParaRPr lang="en-GB" sz="2400" dirty="0">
              <a:solidFill>
                <a:srgbClr val="0070C0"/>
              </a:solidFill>
            </a:endParaRPr>
          </a:p>
        </p:txBody>
      </p:sp>
      <p:sp>
        <p:nvSpPr>
          <p:cNvPr id="3" name="TextBox 2"/>
          <p:cNvSpPr txBox="1"/>
          <p:nvPr/>
        </p:nvSpPr>
        <p:spPr>
          <a:xfrm>
            <a:off x="0" y="0"/>
            <a:ext cx="5155325" cy="1318083"/>
          </a:xfrm>
          <a:prstGeom prst="rect">
            <a:avLst/>
          </a:prstGeom>
          <a:solidFill>
            <a:schemeClr val="bg1"/>
          </a:solidFill>
          <a:ln>
            <a:solidFill>
              <a:schemeClr val="accent2">
                <a:lumMod val="75000"/>
              </a:schemeClr>
            </a:solidFill>
          </a:ln>
        </p:spPr>
        <p:txBody>
          <a:bodyPr wrap="square" rtlCol="0">
            <a:spAutoFit/>
          </a:bodyPr>
          <a:lstStyle/>
          <a:p>
            <a:r>
              <a:rPr lang="en-GB" sz="2000" b="1" dirty="0" smtClean="0">
                <a:solidFill>
                  <a:srgbClr val="00B0F0"/>
                </a:solidFill>
              </a:rPr>
              <a:t>Personification</a:t>
            </a:r>
            <a:r>
              <a:rPr lang="en-GB" sz="2000" b="1" dirty="0" smtClean="0">
                <a:solidFill>
                  <a:schemeClr val="accent2">
                    <a:lumMod val="75000"/>
                  </a:schemeClr>
                </a:solidFill>
              </a:rPr>
              <a:t> – the ground is ‘vomiting’ up the hare. The earth and nature is getting caught up in all the manmade fighting, it has lost power. </a:t>
            </a:r>
            <a:r>
              <a:rPr lang="en-GB" sz="2000" b="1" dirty="0" smtClean="0">
                <a:solidFill>
                  <a:srgbClr val="00B050"/>
                </a:solidFill>
              </a:rPr>
              <a:t>How does this compare to </a:t>
            </a:r>
            <a:r>
              <a:rPr lang="en-GB" sz="2000" b="1" dirty="0" err="1" smtClean="0">
                <a:solidFill>
                  <a:srgbClr val="00B050"/>
                </a:solidFill>
              </a:rPr>
              <a:t>TCotLB</a:t>
            </a:r>
            <a:r>
              <a:rPr lang="en-GB" sz="2000" b="1" dirty="0" smtClean="0">
                <a:solidFill>
                  <a:srgbClr val="00B050"/>
                </a:solidFill>
              </a:rPr>
              <a:t>?</a:t>
            </a:r>
            <a:endParaRPr lang="en-GB" sz="2000" b="1" dirty="0">
              <a:solidFill>
                <a:srgbClr val="00B050"/>
              </a:solidFill>
            </a:endParaRPr>
          </a:p>
        </p:txBody>
      </p:sp>
      <p:sp>
        <p:nvSpPr>
          <p:cNvPr id="4" name="TextBox 3"/>
          <p:cNvSpPr txBox="1"/>
          <p:nvPr/>
        </p:nvSpPr>
        <p:spPr>
          <a:xfrm>
            <a:off x="7005145" y="115871"/>
            <a:ext cx="5186855" cy="1938992"/>
          </a:xfrm>
          <a:prstGeom prst="rect">
            <a:avLst/>
          </a:prstGeom>
          <a:solidFill>
            <a:schemeClr val="bg1"/>
          </a:solidFill>
          <a:ln>
            <a:solidFill>
              <a:srgbClr val="C00000"/>
            </a:solidFill>
          </a:ln>
        </p:spPr>
        <p:txBody>
          <a:bodyPr wrap="square" rtlCol="0">
            <a:spAutoFit/>
          </a:bodyPr>
          <a:lstStyle/>
          <a:p>
            <a:r>
              <a:rPr lang="en-GB" sz="2000" b="1" dirty="0" err="1" smtClean="0">
                <a:solidFill>
                  <a:srgbClr val="00B0F0"/>
                </a:solidFill>
              </a:rPr>
              <a:t>Similie</a:t>
            </a:r>
            <a:r>
              <a:rPr lang="en-GB" sz="2000" b="1" dirty="0" smtClean="0">
                <a:solidFill>
                  <a:srgbClr val="C00000"/>
                </a:solidFill>
              </a:rPr>
              <a:t> – it keeps going, like flames last for ages. Also quite a graceful/ elegant movement which juxtaposes the fighting which is not elegant or graceful. Nature is the only thing remaining dignified. </a:t>
            </a:r>
            <a:r>
              <a:rPr lang="en-GB" sz="2000" b="1" dirty="0" smtClean="0">
                <a:solidFill>
                  <a:srgbClr val="00B050"/>
                </a:solidFill>
              </a:rPr>
              <a:t>How does this compare to </a:t>
            </a:r>
            <a:r>
              <a:rPr lang="en-GB" sz="2000" b="1" dirty="0" err="1" smtClean="0">
                <a:solidFill>
                  <a:srgbClr val="00B050"/>
                </a:solidFill>
              </a:rPr>
              <a:t>TCotLB</a:t>
            </a:r>
            <a:r>
              <a:rPr lang="en-GB" sz="2000" b="1" dirty="0" smtClean="0">
                <a:solidFill>
                  <a:srgbClr val="00B050"/>
                </a:solidFill>
              </a:rPr>
              <a:t>?</a:t>
            </a:r>
            <a:endParaRPr lang="en-GB" sz="2000" b="1" dirty="0">
              <a:solidFill>
                <a:srgbClr val="00B050"/>
              </a:solidFill>
            </a:endParaRPr>
          </a:p>
        </p:txBody>
      </p:sp>
      <p:sp>
        <p:nvSpPr>
          <p:cNvPr id="5" name="TextBox 4"/>
          <p:cNvSpPr txBox="1"/>
          <p:nvPr/>
        </p:nvSpPr>
        <p:spPr>
          <a:xfrm>
            <a:off x="8345214" y="2192564"/>
            <a:ext cx="3846786" cy="2862322"/>
          </a:xfrm>
          <a:prstGeom prst="rect">
            <a:avLst/>
          </a:prstGeom>
          <a:solidFill>
            <a:schemeClr val="bg1"/>
          </a:solidFill>
          <a:ln>
            <a:solidFill>
              <a:schemeClr val="accent4">
                <a:lumMod val="75000"/>
              </a:schemeClr>
            </a:solidFill>
          </a:ln>
        </p:spPr>
        <p:txBody>
          <a:bodyPr wrap="square" rtlCol="0">
            <a:spAutoFit/>
          </a:bodyPr>
          <a:lstStyle/>
          <a:p>
            <a:r>
              <a:rPr lang="en-GB" sz="2000" b="1" dirty="0" smtClean="0">
                <a:solidFill>
                  <a:schemeClr val="accent4">
                    <a:lumMod val="75000"/>
                  </a:schemeClr>
                </a:solidFill>
              </a:rPr>
              <a:t>Connotation of ‘green’: fresh, healthy, full of life, evergreen. Again, images of nature, surviving all this manmade destruction but now he is plunging towards it with his weapon, he is bringing death and danger to nature – loss of power again. </a:t>
            </a:r>
            <a:r>
              <a:rPr lang="en-GB" sz="2000" b="1" dirty="0" smtClean="0">
                <a:solidFill>
                  <a:srgbClr val="00B050"/>
                </a:solidFill>
              </a:rPr>
              <a:t>How does this compare to </a:t>
            </a:r>
            <a:r>
              <a:rPr lang="en-GB" sz="2000" b="1" dirty="0" err="1" smtClean="0">
                <a:solidFill>
                  <a:srgbClr val="00B050"/>
                </a:solidFill>
              </a:rPr>
              <a:t>TCotLB</a:t>
            </a:r>
            <a:r>
              <a:rPr lang="en-GB" sz="2000" b="1" dirty="0" smtClean="0">
                <a:solidFill>
                  <a:srgbClr val="00B050"/>
                </a:solidFill>
              </a:rPr>
              <a:t>?</a:t>
            </a:r>
            <a:endParaRPr lang="en-GB" sz="2000" b="1" dirty="0">
              <a:solidFill>
                <a:srgbClr val="00B050"/>
              </a:solidFill>
            </a:endParaRPr>
          </a:p>
        </p:txBody>
      </p:sp>
      <p:sp>
        <p:nvSpPr>
          <p:cNvPr id="6" name="TextBox 5"/>
          <p:cNvSpPr txBox="1"/>
          <p:nvPr/>
        </p:nvSpPr>
        <p:spPr>
          <a:xfrm>
            <a:off x="6526924" y="5192587"/>
            <a:ext cx="5665076" cy="1631216"/>
          </a:xfrm>
          <a:prstGeom prst="rect">
            <a:avLst/>
          </a:prstGeom>
          <a:solidFill>
            <a:schemeClr val="bg1"/>
          </a:solidFill>
          <a:ln>
            <a:solidFill>
              <a:srgbClr val="7030A0"/>
            </a:solidFill>
          </a:ln>
        </p:spPr>
        <p:txBody>
          <a:bodyPr wrap="square" rtlCol="0">
            <a:spAutoFit/>
          </a:bodyPr>
          <a:lstStyle/>
          <a:p>
            <a:r>
              <a:rPr lang="en-GB" sz="2000" b="1" dirty="0" smtClean="0">
                <a:solidFill>
                  <a:srgbClr val="00B0F0"/>
                </a:solidFill>
              </a:rPr>
              <a:t>Simile</a:t>
            </a:r>
            <a:r>
              <a:rPr lang="en-GB" sz="2000" b="1" dirty="0" smtClean="0">
                <a:solidFill>
                  <a:srgbClr val="7030A0"/>
                </a:solidFill>
              </a:rPr>
              <a:t> – he is suggesting that ‘honour’ and ‘human dignity’ and the ‘King’ were all luxuries now being dropped, just like a soldier may drop actual luxuries like food, jewellery etc. He no longer has these things. </a:t>
            </a:r>
            <a:r>
              <a:rPr lang="en-GB" sz="2000" b="1" dirty="0" smtClean="0">
                <a:solidFill>
                  <a:srgbClr val="00B050"/>
                </a:solidFill>
              </a:rPr>
              <a:t>How does this compare to </a:t>
            </a:r>
            <a:r>
              <a:rPr lang="en-GB" sz="2000" b="1" dirty="0" err="1" smtClean="0">
                <a:solidFill>
                  <a:srgbClr val="00B050"/>
                </a:solidFill>
              </a:rPr>
              <a:t>TCotLB</a:t>
            </a:r>
            <a:r>
              <a:rPr lang="en-GB" sz="2000" b="1" dirty="0" smtClean="0">
                <a:solidFill>
                  <a:srgbClr val="00B050"/>
                </a:solidFill>
              </a:rPr>
              <a:t>?</a:t>
            </a:r>
            <a:endParaRPr lang="en-GB" sz="2000" b="1" dirty="0">
              <a:solidFill>
                <a:srgbClr val="00B050"/>
              </a:solidFill>
            </a:endParaRPr>
          </a:p>
        </p:txBody>
      </p:sp>
      <p:sp>
        <p:nvSpPr>
          <p:cNvPr id="7" name="TextBox 6"/>
          <p:cNvSpPr txBox="1"/>
          <p:nvPr/>
        </p:nvSpPr>
        <p:spPr>
          <a:xfrm>
            <a:off x="383627" y="5098371"/>
            <a:ext cx="4708636" cy="1323439"/>
          </a:xfrm>
          <a:prstGeom prst="rect">
            <a:avLst/>
          </a:prstGeom>
          <a:solidFill>
            <a:schemeClr val="bg1"/>
          </a:solidFill>
          <a:ln>
            <a:solidFill>
              <a:srgbClr val="002060"/>
            </a:solidFill>
          </a:ln>
        </p:spPr>
        <p:txBody>
          <a:bodyPr wrap="square" rtlCol="0">
            <a:spAutoFit/>
          </a:bodyPr>
          <a:lstStyle/>
          <a:p>
            <a:r>
              <a:rPr lang="en-GB" sz="2000" b="1" dirty="0" smtClean="0">
                <a:solidFill>
                  <a:srgbClr val="002060"/>
                </a:solidFill>
              </a:rPr>
              <a:t>Is this a </a:t>
            </a:r>
            <a:r>
              <a:rPr lang="en-GB" sz="2000" b="1" dirty="0" smtClean="0">
                <a:solidFill>
                  <a:srgbClr val="00B0F0"/>
                </a:solidFill>
              </a:rPr>
              <a:t>metaphor</a:t>
            </a:r>
            <a:r>
              <a:rPr lang="en-GB" sz="2000" b="1" dirty="0" smtClean="0">
                <a:solidFill>
                  <a:srgbClr val="002060"/>
                </a:solidFill>
              </a:rPr>
              <a:t>? What is the ‘dynamite’? Could it be his terror – about to become too much and explode?</a:t>
            </a:r>
            <a:r>
              <a:rPr lang="en-GB" sz="2000" b="1" dirty="0" smtClean="0">
                <a:solidFill>
                  <a:srgbClr val="7030A0"/>
                </a:solidFill>
              </a:rPr>
              <a:t>. </a:t>
            </a:r>
            <a:r>
              <a:rPr lang="en-GB" sz="2000" b="1" dirty="0" smtClean="0">
                <a:solidFill>
                  <a:srgbClr val="00B050"/>
                </a:solidFill>
              </a:rPr>
              <a:t>How does this compare to </a:t>
            </a:r>
            <a:r>
              <a:rPr lang="en-GB" sz="2000" b="1" dirty="0" err="1" smtClean="0">
                <a:solidFill>
                  <a:srgbClr val="00B050"/>
                </a:solidFill>
              </a:rPr>
              <a:t>TCotLB</a:t>
            </a:r>
            <a:r>
              <a:rPr lang="en-GB" sz="2000" b="1" dirty="0" smtClean="0">
                <a:solidFill>
                  <a:srgbClr val="00B050"/>
                </a:solidFill>
              </a:rPr>
              <a:t>?</a:t>
            </a:r>
            <a:endParaRPr lang="en-GB" sz="2000" b="1" dirty="0">
              <a:solidFill>
                <a:srgbClr val="00B050"/>
              </a:solidFill>
            </a:endParaRPr>
          </a:p>
        </p:txBody>
      </p:sp>
    </p:spTree>
    <p:extLst>
      <p:ext uri="{BB962C8B-B14F-4D97-AF65-F5344CB8AC3E}">
        <p14:creationId xmlns:p14="http://schemas.microsoft.com/office/powerpoint/2010/main" val="203292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0280"/>
            <a:ext cx="9144000" cy="2387600"/>
          </a:xfrm>
        </p:spPr>
        <p:txBody>
          <a:bodyPr>
            <a:normAutofit fontScale="90000"/>
          </a:bodyPr>
          <a:lstStyle/>
          <a:p>
            <a:r>
              <a:rPr lang="en-GB" dirty="0" smtClean="0">
                <a:solidFill>
                  <a:srgbClr val="002060"/>
                </a:solidFill>
                <a:latin typeface="Bahnschrift SemiBold" panose="020B0502040204020203" pitchFamily="34" charset="0"/>
              </a:rPr>
              <a:t>Comparing ‘Bayonet Charge’ and ‘The Charge of the Light Brigade’</a:t>
            </a:r>
            <a:endParaRPr lang="en-GB" dirty="0">
              <a:solidFill>
                <a:srgbClr val="002060"/>
              </a:solidFill>
              <a:latin typeface="Bahnschrift SemiBold" panose="020B0502040204020203" pitchFamily="34" charset="0"/>
            </a:endParaRPr>
          </a:p>
        </p:txBody>
      </p:sp>
      <p:sp>
        <p:nvSpPr>
          <p:cNvPr id="3" name="Subtitle 2"/>
          <p:cNvSpPr>
            <a:spLocks noGrp="1"/>
          </p:cNvSpPr>
          <p:nvPr>
            <p:ph type="subTitle" idx="1"/>
          </p:nvPr>
        </p:nvSpPr>
        <p:spPr>
          <a:xfrm>
            <a:off x="1524000" y="4359166"/>
            <a:ext cx="9144000" cy="874986"/>
          </a:xfrm>
        </p:spPr>
        <p:txBody>
          <a:bodyPr/>
          <a:lstStyle/>
          <a:p>
            <a:r>
              <a:rPr lang="en-GB" b="1" i="1" u="sng" dirty="0" smtClean="0">
                <a:solidFill>
                  <a:srgbClr val="0070C0"/>
                </a:solidFill>
              </a:rPr>
              <a:t>Learning objective:</a:t>
            </a:r>
            <a:r>
              <a:rPr lang="en-GB" b="1" i="1" dirty="0" smtClean="0">
                <a:solidFill>
                  <a:srgbClr val="0070C0"/>
                </a:solidFill>
              </a:rPr>
              <a:t> </a:t>
            </a:r>
            <a:r>
              <a:rPr lang="en-GB" dirty="0" smtClean="0">
                <a:solidFill>
                  <a:srgbClr val="0070C0"/>
                </a:solidFill>
              </a:rPr>
              <a:t>To explore how we compare poems using ‘Bayonet Charge’ and ‘The Charge of the Light Brigade’</a:t>
            </a:r>
            <a:endParaRPr lang="en-GB" dirty="0">
              <a:solidFill>
                <a:srgbClr val="0070C0"/>
              </a:solidFill>
            </a:endParaRPr>
          </a:p>
        </p:txBody>
      </p:sp>
    </p:spTree>
    <p:extLst>
      <p:ext uri="{BB962C8B-B14F-4D97-AF65-F5344CB8AC3E}">
        <p14:creationId xmlns:p14="http://schemas.microsoft.com/office/powerpoint/2010/main" val="1794539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 y="0"/>
            <a:ext cx="8718332" cy="671611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3484179" y="141890"/>
            <a:ext cx="8707821" cy="671611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0" y="0"/>
            <a:ext cx="1876097" cy="1200329"/>
          </a:xfrm>
          <a:prstGeom prst="rect">
            <a:avLst/>
          </a:prstGeom>
          <a:noFill/>
        </p:spPr>
        <p:txBody>
          <a:bodyPr wrap="square" rtlCol="0">
            <a:spAutoFit/>
          </a:bodyPr>
          <a:lstStyle/>
          <a:p>
            <a:r>
              <a:rPr lang="en-GB" sz="2400" b="1" dirty="0" smtClean="0">
                <a:solidFill>
                  <a:srgbClr val="0070C0"/>
                </a:solidFill>
              </a:rPr>
              <a:t>The Charge of the Light Brigade</a:t>
            </a:r>
            <a:endParaRPr lang="en-GB" sz="2400" b="1" dirty="0">
              <a:solidFill>
                <a:srgbClr val="0070C0"/>
              </a:solidFill>
            </a:endParaRPr>
          </a:p>
        </p:txBody>
      </p:sp>
      <p:sp>
        <p:nvSpPr>
          <p:cNvPr id="5" name="TextBox 4"/>
          <p:cNvSpPr txBox="1"/>
          <p:nvPr/>
        </p:nvSpPr>
        <p:spPr>
          <a:xfrm>
            <a:off x="10381592" y="0"/>
            <a:ext cx="1876097" cy="830997"/>
          </a:xfrm>
          <a:prstGeom prst="rect">
            <a:avLst/>
          </a:prstGeom>
          <a:noFill/>
        </p:spPr>
        <p:txBody>
          <a:bodyPr wrap="square" rtlCol="0">
            <a:spAutoFit/>
          </a:bodyPr>
          <a:lstStyle/>
          <a:p>
            <a:pPr algn="r"/>
            <a:r>
              <a:rPr lang="en-GB" sz="2400" b="1" dirty="0" smtClean="0">
                <a:solidFill>
                  <a:srgbClr val="0070C0"/>
                </a:solidFill>
              </a:rPr>
              <a:t>Bayonet Charge</a:t>
            </a:r>
            <a:endParaRPr lang="en-GB" sz="2400" b="1" dirty="0">
              <a:solidFill>
                <a:srgbClr val="0070C0"/>
              </a:solidFill>
            </a:endParaRPr>
          </a:p>
        </p:txBody>
      </p:sp>
      <p:sp>
        <p:nvSpPr>
          <p:cNvPr id="6" name="TextBox 5"/>
          <p:cNvSpPr txBox="1"/>
          <p:nvPr/>
        </p:nvSpPr>
        <p:spPr>
          <a:xfrm>
            <a:off x="5218385" y="52891"/>
            <a:ext cx="1954925" cy="400110"/>
          </a:xfrm>
          <a:prstGeom prst="rect">
            <a:avLst/>
          </a:prstGeom>
          <a:solidFill>
            <a:schemeClr val="bg1"/>
          </a:solidFill>
          <a:ln>
            <a:solidFill>
              <a:srgbClr val="0070C0"/>
            </a:solidFill>
          </a:ln>
        </p:spPr>
        <p:txBody>
          <a:bodyPr wrap="square" rtlCol="0">
            <a:spAutoFit/>
          </a:bodyPr>
          <a:lstStyle/>
          <a:p>
            <a:pPr algn="ctr"/>
            <a:r>
              <a:rPr lang="en-GB" sz="2000" b="1" dirty="0" smtClean="0">
                <a:solidFill>
                  <a:srgbClr val="0070C0"/>
                </a:solidFill>
              </a:rPr>
              <a:t>Similarities</a:t>
            </a:r>
            <a:endParaRPr lang="en-GB" sz="2000" b="1" dirty="0">
              <a:solidFill>
                <a:srgbClr val="0070C0"/>
              </a:solidFill>
            </a:endParaRPr>
          </a:p>
        </p:txBody>
      </p:sp>
      <p:sp>
        <p:nvSpPr>
          <p:cNvPr id="7" name="Down Arrow 6"/>
          <p:cNvSpPr/>
          <p:nvPr/>
        </p:nvSpPr>
        <p:spPr>
          <a:xfrm>
            <a:off x="5951481" y="453001"/>
            <a:ext cx="488732" cy="3779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83325" y="2144449"/>
            <a:ext cx="1954925" cy="1631216"/>
          </a:xfrm>
          <a:prstGeom prst="rect">
            <a:avLst/>
          </a:prstGeom>
          <a:solidFill>
            <a:schemeClr val="bg1"/>
          </a:solidFill>
          <a:ln>
            <a:solidFill>
              <a:srgbClr val="0070C0"/>
            </a:solidFill>
          </a:ln>
        </p:spPr>
        <p:txBody>
          <a:bodyPr wrap="square" rtlCol="0">
            <a:spAutoFit/>
          </a:bodyPr>
          <a:lstStyle/>
          <a:p>
            <a:pPr algn="ctr"/>
            <a:r>
              <a:rPr lang="en-GB" sz="2000" b="1" dirty="0" smtClean="0">
                <a:solidFill>
                  <a:srgbClr val="0070C0"/>
                </a:solidFill>
              </a:rPr>
              <a:t>Methods/ ideas/ attitudes etc. that </a:t>
            </a:r>
            <a:r>
              <a:rPr lang="en-GB" sz="2000" b="1" dirty="0" err="1" smtClean="0">
                <a:solidFill>
                  <a:srgbClr val="0070C0"/>
                </a:solidFill>
              </a:rPr>
              <a:t>TCotLB</a:t>
            </a:r>
            <a:r>
              <a:rPr lang="en-GB" sz="2000" b="1" dirty="0" smtClean="0">
                <a:solidFill>
                  <a:srgbClr val="0070C0"/>
                </a:solidFill>
              </a:rPr>
              <a:t> has but BC doesn’t</a:t>
            </a:r>
            <a:endParaRPr lang="en-GB" sz="2000" b="1" dirty="0">
              <a:solidFill>
                <a:srgbClr val="0070C0"/>
              </a:solidFill>
            </a:endParaRPr>
          </a:p>
        </p:txBody>
      </p:sp>
      <p:sp>
        <p:nvSpPr>
          <p:cNvPr id="9" name="TextBox 8"/>
          <p:cNvSpPr txBox="1"/>
          <p:nvPr/>
        </p:nvSpPr>
        <p:spPr>
          <a:xfrm>
            <a:off x="9664260" y="2144449"/>
            <a:ext cx="1954925" cy="1631216"/>
          </a:xfrm>
          <a:prstGeom prst="rect">
            <a:avLst/>
          </a:prstGeom>
          <a:solidFill>
            <a:schemeClr val="bg1"/>
          </a:solidFill>
          <a:ln>
            <a:solidFill>
              <a:srgbClr val="0070C0"/>
            </a:solidFill>
          </a:ln>
        </p:spPr>
        <p:txBody>
          <a:bodyPr wrap="square" rtlCol="0">
            <a:spAutoFit/>
          </a:bodyPr>
          <a:lstStyle/>
          <a:p>
            <a:pPr algn="ctr"/>
            <a:r>
              <a:rPr lang="en-GB" sz="2000" b="1" dirty="0" smtClean="0">
                <a:solidFill>
                  <a:srgbClr val="0070C0"/>
                </a:solidFill>
              </a:rPr>
              <a:t>Methods/ ideas/ attitudes etc. that BC has, but </a:t>
            </a:r>
            <a:r>
              <a:rPr lang="en-GB" sz="2000" b="1" dirty="0" err="1" smtClean="0">
                <a:solidFill>
                  <a:srgbClr val="0070C0"/>
                </a:solidFill>
              </a:rPr>
              <a:t>TCotLB</a:t>
            </a:r>
            <a:r>
              <a:rPr lang="en-GB" sz="2000" b="1" dirty="0" smtClean="0">
                <a:solidFill>
                  <a:srgbClr val="0070C0"/>
                </a:solidFill>
              </a:rPr>
              <a:t> doesn’t</a:t>
            </a:r>
            <a:endParaRPr lang="en-GB" sz="2000" b="1" dirty="0">
              <a:solidFill>
                <a:srgbClr val="0070C0"/>
              </a:solidFill>
            </a:endParaRPr>
          </a:p>
        </p:txBody>
      </p:sp>
      <p:sp>
        <p:nvSpPr>
          <p:cNvPr id="10" name="TextBox 9"/>
          <p:cNvSpPr txBox="1"/>
          <p:nvPr/>
        </p:nvSpPr>
        <p:spPr>
          <a:xfrm>
            <a:off x="0" y="5534561"/>
            <a:ext cx="3844038" cy="1323439"/>
          </a:xfrm>
          <a:prstGeom prst="rect">
            <a:avLst/>
          </a:prstGeom>
          <a:solidFill>
            <a:schemeClr val="bg1"/>
          </a:solidFill>
          <a:ln>
            <a:solidFill>
              <a:srgbClr val="7030A0"/>
            </a:solidFill>
          </a:ln>
        </p:spPr>
        <p:txBody>
          <a:bodyPr wrap="square" rtlCol="0">
            <a:spAutoFit/>
          </a:bodyPr>
          <a:lstStyle/>
          <a:p>
            <a:pPr marL="285750" indent="-285750">
              <a:buFont typeface="Wingdings" panose="05000000000000000000" pitchFamily="2" charset="2"/>
              <a:buChar char="Ø"/>
            </a:pPr>
            <a:r>
              <a:rPr lang="en-US" sz="2000" b="1" dirty="0" smtClean="0">
                <a:solidFill>
                  <a:srgbClr val="7030A0"/>
                </a:solidFill>
              </a:rPr>
              <a:t>Copy out this Venn diagram and make notes on the similarities and differences between the poems</a:t>
            </a:r>
            <a:endParaRPr lang="en-US" sz="2000" b="1" dirty="0">
              <a:solidFill>
                <a:srgbClr val="7030A0"/>
              </a:solidFill>
            </a:endParaRPr>
          </a:p>
        </p:txBody>
      </p:sp>
    </p:spTree>
    <p:extLst>
      <p:ext uri="{BB962C8B-B14F-4D97-AF65-F5344CB8AC3E}">
        <p14:creationId xmlns:p14="http://schemas.microsoft.com/office/powerpoint/2010/main" val="1217892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b="1" dirty="0" smtClean="0">
                <a:solidFill>
                  <a:srgbClr val="C00000"/>
                </a:solidFill>
              </a:rPr>
              <a:t>POINT: </a:t>
            </a:r>
            <a:r>
              <a:rPr lang="en-GB" dirty="0" smtClean="0">
                <a:solidFill>
                  <a:srgbClr val="C00000"/>
                </a:solidFill>
              </a:rPr>
              <a:t>Tell me one way in which ‘The Charge of the Light Brigade’ has shown us how war is viewed/ treated…</a:t>
            </a:r>
          </a:p>
          <a:p>
            <a:r>
              <a:rPr lang="en-GB" b="1" dirty="0" smtClean="0">
                <a:solidFill>
                  <a:schemeClr val="accent4">
                    <a:lumMod val="50000"/>
                  </a:schemeClr>
                </a:solidFill>
              </a:rPr>
              <a:t>EVIDENCE: </a:t>
            </a:r>
            <a:r>
              <a:rPr lang="en-GB" dirty="0" smtClean="0">
                <a:solidFill>
                  <a:schemeClr val="accent4">
                    <a:lumMod val="50000"/>
                  </a:schemeClr>
                </a:solidFill>
              </a:rPr>
              <a:t>Provide a quote which proves what you have said</a:t>
            </a:r>
          </a:p>
          <a:p>
            <a:r>
              <a:rPr lang="en-GB" b="1" dirty="0" smtClean="0">
                <a:solidFill>
                  <a:schemeClr val="accent6">
                    <a:lumMod val="50000"/>
                  </a:schemeClr>
                </a:solidFill>
              </a:rPr>
              <a:t>ANALYSIS: </a:t>
            </a:r>
            <a:r>
              <a:rPr lang="en-GB" dirty="0" smtClean="0">
                <a:solidFill>
                  <a:schemeClr val="accent6">
                    <a:lumMod val="50000"/>
                  </a:schemeClr>
                </a:solidFill>
              </a:rPr>
              <a:t>Zoom in on key words within the quote to explain how it is proof, how audiences would respond and what the poet’s intentions are</a:t>
            </a:r>
          </a:p>
          <a:p>
            <a:r>
              <a:rPr lang="en-GB" b="1" dirty="0" smtClean="0">
                <a:solidFill>
                  <a:srgbClr val="7030A0"/>
                </a:solidFill>
              </a:rPr>
              <a:t>COMPARISION CONNECTIVE</a:t>
            </a:r>
          </a:p>
          <a:p>
            <a:pPr marL="0" indent="0">
              <a:buNone/>
            </a:pPr>
            <a:r>
              <a:rPr lang="en-GB" dirty="0"/>
              <a:t>	</a:t>
            </a:r>
            <a:r>
              <a:rPr lang="en-GB" dirty="0" smtClean="0">
                <a:solidFill>
                  <a:schemeClr val="accent2">
                    <a:lumMod val="75000"/>
                  </a:schemeClr>
                </a:solidFill>
              </a:rPr>
              <a:t>Now discuss ‘Bayonet Charge’</a:t>
            </a:r>
            <a:endParaRPr lang="en-GB" dirty="0">
              <a:solidFill>
                <a:schemeClr val="accent2">
                  <a:lumMod val="75000"/>
                </a:schemeClr>
              </a:solidFill>
            </a:endParaRPr>
          </a:p>
        </p:txBody>
      </p:sp>
      <p:sp>
        <p:nvSpPr>
          <p:cNvPr id="4" name="Title 1"/>
          <p:cNvSpPr>
            <a:spLocks noGrp="1"/>
          </p:cNvSpPr>
          <p:nvPr>
            <p:ph type="title"/>
          </p:nvPr>
        </p:nvSpPr>
        <p:spPr/>
        <p:txBody>
          <a:bodyPr>
            <a:normAutofit/>
          </a:bodyPr>
          <a:lstStyle/>
          <a:p>
            <a:pPr algn="ctr"/>
            <a:r>
              <a:rPr lang="en-GB" dirty="0" smtClean="0">
                <a:solidFill>
                  <a:srgbClr val="002060"/>
                </a:solidFill>
                <a:latin typeface="Bahnschrift SemiBold" panose="020B0502040204020203" pitchFamily="34" charset="0"/>
              </a:rPr>
              <a:t>How have both Tennyson and Hughes presented attitudes to war and soldiers?</a:t>
            </a:r>
            <a:endParaRPr lang="en-GB" dirty="0">
              <a:solidFill>
                <a:srgbClr val="002060"/>
              </a:solidFill>
              <a:latin typeface="Bahnschrift SemiBold" panose="020B0502040204020203" pitchFamily="34" charset="0"/>
            </a:endParaRPr>
          </a:p>
        </p:txBody>
      </p:sp>
      <p:sp>
        <p:nvSpPr>
          <p:cNvPr id="2" name="TextBox 1"/>
          <p:cNvSpPr txBox="1"/>
          <p:nvPr/>
        </p:nvSpPr>
        <p:spPr>
          <a:xfrm>
            <a:off x="7821636" y="5050301"/>
            <a:ext cx="3108960" cy="1569660"/>
          </a:xfrm>
          <a:prstGeom prst="rect">
            <a:avLst/>
          </a:prstGeom>
          <a:solidFill>
            <a:schemeClr val="bg1"/>
          </a:solidFill>
          <a:ln>
            <a:solidFill>
              <a:srgbClr val="0070C0"/>
            </a:solidFill>
          </a:ln>
        </p:spPr>
        <p:txBody>
          <a:bodyPr wrap="square" rtlCol="0">
            <a:spAutoFit/>
          </a:bodyPr>
          <a:lstStyle/>
          <a:p>
            <a:pPr marL="285750" indent="-285750">
              <a:buFont typeface="Wingdings" panose="05000000000000000000" pitchFamily="2" charset="2"/>
              <a:buChar char="Ø"/>
            </a:pPr>
            <a:r>
              <a:rPr lang="en-US" sz="2400" b="1" dirty="0" smtClean="0">
                <a:solidFill>
                  <a:srgbClr val="0070C0"/>
                </a:solidFill>
              </a:rPr>
              <a:t>Now have a go at writing a PEA about ‘</a:t>
            </a:r>
            <a:r>
              <a:rPr lang="en-US" sz="2400" b="1" dirty="0" err="1" smtClean="0">
                <a:solidFill>
                  <a:srgbClr val="0070C0"/>
                </a:solidFill>
              </a:rPr>
              <a:t>TCotLB</a:t>
            </a:r>
            <a:r>
              <a:rPr lang="en-US" sz="2400" b="1" dirty="0" smtClean="0">
                <a:solidFill>
                  <a:srgbClr val="0070C0"/>
                </a:solidFill>
              </a:rPr>
              <a:t>’ and then comparing it to ‘BC’ </a:t>
            </a:r>
            <a:endParaRPr lang="en-US" sz="2400" b="1" dirty="0">
              <a:solidFill>
                <a:srgbClr val="0070C0"/>
              </a:solidFill>
            </a:endParaRPr>
          </a:p>
        </p:txBody>
      </p:sp>
    </p:spTree>
    <p:extLst>
      <p:ext uri="{BB962C8B-B14F-4D97-AF65-F5344CB8AC3E}">
        <p14:creationId xmlns:p14="http://schemas.microsoft.com/office/powerpoint/2010/main" val="288564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325" y="0"/>
            <a:ext cx="11858296" cy="1087819"/>
          </a:xfrm>
        </p:spPr>
        <p:txBody>
          <a:bodyPr>
            <a:normAutofit fontScale="90000"/>
          </a:bodyPr>
          <a:lstStyle/>
          <a:p>
            <a:pPr algn="ctr"/>
            <a:r>
              <a:rPr lang="en-GB" dirty="0" smtClean="0">
                <a:solidFill>
                  <a:srgbClr val="002060"/>
                </a:solidFill>
                <a:latin typeface="Bahnschrift SemiBold" panose="020B0502040204020203" pitchFamily="34" charset="0"/>
              </a:rPr>
              <a:t>How have both Tennyson and Hughes portrayed attitudes to war and soldiers?</a:t>
            </a:r>
            <a:endParaRPr lang="en-GB" dirty="0">
              <a:solidFill>
                <a:srgbClr val="002060"/>
              </a:solidFill>
              <a:latin typeface="Bahnschrift SemiBold" panose="020B0502040204020203" pitchFamily="34" charset="0"/>
            </a:endParaRPr>
          </a:p>
        </p:txBody>
      </p:sp>
      <p:sp>
        <p:nvSpPr>
          <p:cNvPr id="3" name="Content Placeholder 2"/>
          <p:cNvSpPr>
            <a:spLocks noGrp="1"/>
          </p:cNvSpPr>
          <p:nvPr>
            <p:ph idx="1"/>
          </p:nvPr>
        </p:nvSpPr>
        <p:spPr>
          <a:xfrm>
            <a:off x="0" y="1340069"/>
            <a:ext cx="12192000" cy="5517930"/>
          </a:xfrm>
        </p:spPr>
        <p:txBody>
          <a:bodyPr>
            <a:normAutofit fontScale="92500" lnSpcReduction="20000"/>
          </a:bodyPr>
          <a:lstStyle/>
          <a:p>
            <a:pPr marL="0" indent="0">
              <a:buNone/>
            </a:pPr>
            <a:r>
              <a:rPr lang="en-GB" dirty="0" smtClean="0">
                <a:solidFill>
                  <a:srgbClr val="C00000"/>
                </a:solidFill>
              </a:rPr>
              <a:t>Alfred, Lord Tennyson has presented war as being simple and straightforward in ‘The Charge of the Light Brigade’.</a:t>
            </a:r>
          </a:p>
          <a:p>
            <a:pPr marL="0" indent="0">
              <a:buNone/>
            </a:pPr>
            <a:r>
              <a:rPr lang="en-GB" dirty="0" smtClean="0">
                <a:solidFill>
                  <a:schemeClr val="accent2">
                    <a:lumMod val="75000"/>
                  </a:schemeClr>
                </a:solidFill>
              </a:rPr>
              <a:t>Evidence of this is </a:t>
            </a:r>
            <a:r>
              <a:rPr lang="en-GB" dirty="0">
                <a:solidFill>
                  <a:schemeClr val="accent2">
                    <a:lumMod val="75000"/>
                  </a:schemeClr>
                </a:solidFill>
              </a:rPr>
              <a:t>the triplet ‘Theirs not to make </a:t>
            </a:r>
            <a:r>
              <a:rPr lang="en-GB" dirty="0" smtClean="0">
                <a:solidFill>
                  <a:schemeClr val="accent2">
                    <a:lumMod val="75000"/>
                  </a:schemeClr>
                </a:solidFill>
              </a:rPr>
              <a:t>reply, Theirs </a:t>
            </a:r>
            <a:r>
              <a:rPr lang="en-GB" dirty="0">
                <a:solidFill>
                  <a:schemeClr val="accent2">
                    <a:lumMod val="75000"/>
                  </a:schemeClr>
                </a:solidFill>
              </a:rPr>
              <a:t>not to reason </a:t>
            </a:r>
            <a:r>
              <a:rPr lang="en-GB" dirty="0" smtClean="0">
                <a:solidFill>
                  <a:schemeClr val="accent2">
                    <a:lumMod val="75000"/>
                  </a:schemeClr>
                </a:solidFill>
              </a:rPr>
              <a:t>why, Theirs </a:t>
            </a:r>
            <a:r>
              <a:rPr lang="en-GB" dirty="0">
                <a:solidFill>
                  <a:schemeClr val="accent2">
                    <a:lumMod val="75000"/>
                  </a:schemeClr>
                </a:solidFill>
              </a:rPr>
              <a:t>but to do and die</a:t>
            </a:r>
            <a:r>
              <a:rPr lang="en-GB" dirty="0" smtClean="0">
                <a:solidFill>
                  <a:schemeClr val="accent2">
                    <a:lumMod val="75000"/>
                  </a:schemeClr>
                </a:solidFill>
              </a:rPr>
              <a:t>.’ </a:t>
            </a:r>
            <a:endParaRPr lang="en-GB" dirty="0">
              <a:solidFill>
                <a:schemeClr val="accent2">
                  <a:lumMod val="75000"/>
                </a:schemeClr>
              </a:solidFill>
            </a:endParaRPr>
          </a:p>
          <a:p>
            <a:pPr marL="0" indent="0">
              <a:buNone/>
            </a:pPr>
            <a:r>
              <a:rPr lang="en-GB" dirty="0" smtClean="0">
                <a:solidFill>
                  <a:srgbClr val="00B050"/>
                </a:solidFill>
              </a:rPr>
              <a:t>This suggests that the soldiers only need to follow the instructions handed to them, they don’t do anything other than the physical actions required. Whilst this could be taken as a view that the soldiers don’t do much, it is most likely that his perspective is that soldiers shouldn’t be blamed for what they do because they can’t ‘reason why’ and that it’s actually a bad thing because all they can do is follow the order, even if it’s to ‘die’. This would evoke feelings of empathy in readers, because to have no choice in their actions may be straightforward, but that doesn’t make it easy to do.</a:t>
            </a:r>
          </a:p>
          <a:p>
            <a:pPr marL="0" indent="0">
              <a:buNone/>
            </a:pPr>
            <a:r>
              <a:rPr lang="en-GB" dirty="0" smtClean="0">
                <a:solidFill>
                  <a:srgbClr val="7030A0"/>
                </a:solidFill>
              </a:rPr>
              <a:t>Similarly, </a:t>
            </a:r>
            <a:r>
              <a:rPr lang="en-GB" dirty="0" smtClean="0">
                <a:solidFill>
                  <a:srgbClr val="C00000"/>
                </a:solidFill>
              </a:rPr>
              <a:t>in ‘Bayonet Charge’ Ted Hughes has implied that soldiers  don’t always find it easy to complete orders and to serve their country.</a:t>
            </a:r>
          </a:p>
          <a:p>
            <a:pPr marL="0" indent="0">
              <a:buNone/>
            </a:pPr>
            <a:r>
              <a:rPr lang="en-GB" dirty="0" smtClean="0">
                <a:solidFill>
                  <a:schemeClr val="accent2">
                    <a:lumMod val="75000"/>
                  </a:schemeClr>
                </a:solidFill>
              </a:rPr>
              <a:t>This can be seen in the </a:t>
            </a:r>
            <a:r>
              <a:rPr lang="en-GB" dirty="0">
                <a:solidFill>
                  <a:schemeClr val="accent2">
                    <a:lumMod val="75000"/>
                  </a:schemeClr>
                </a:solidFill>
              </a:rPr>
              <a:t>line ‘In bewilderment then he almost </a:t>
            </a:r>
            <a:r>
              <a:rPr lang="en-GB" dirty="0" smtClean="0">
                <a:solidFill>
                  <a:schemeClr val="accent2">
                    <a:lumMod val="75000"/>
                  </a:schemeClr>
                </a:solidFill>
              </a:rPr>
              <a:t>stopped’. </a:t>
            </a:r>
          </a:p>
          <a:p>
            <a:pPr marL="0" indent="0">
              <a:buNone/>
            </a:pPr>
            <a:r>
              <a:rPr lang="en-GB" dirty="0" smtClean="0">
                <a:solidFill>
                  <a:srgbClr val="00B050"/>
                </a:solidFill>
              </a:rPr>
              <a:t>The verb ‘stopped’ shows that what he wants is to not fight anymore, that he wants it to end, but ‘almost’ tells readers that despite this he carries on. ‘Bewilderment’…</a:t>
            </a:r>
          </a:p>
        </p:txBody>
      </p:sp>
    </p:spTree>
    <p:extLst>
      <p:ext uri="{BB962C8B-B14F-4D97-AF65-F5344CB8AC3E}">
        <p14:creationId xmlns:p14="http://schemas.microsoft.com/office/powerpoint/2010/main" val="4273209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348655" cy="914400"/>
          </a:xfrm>
        </p:spPr>
        <p:txBody>
          <a:bodyPr/>
          <a:lstStyle/>
          <a:p>
            <a:r>
              <a:rPr lang="en-GB" dirty="0" smtClean="0">
                <a:solidFill>
                  <a:srgbClr val="002060"/>
                </a:solidFill>
                <a:latin typeface="Bahnschrift SemiBold" panose="020B0502040204020203" pitchFamily="34" charset="0"/>
              </a:rPr>
              <a:t>Ted Hughes</a:t>
            </a:r>
            <a:endParaRPr lang="en-GB" dirty="0">
              <a:solidFill>
                <a:srgbClr val="002060"/>
              </a:solidFill>
              <a:latin typeface="Bahnschrift SemiBold" panose="020B0502040204020203" pitchFamily="34" charset="0"/>
            </a:endParaRPr>
          </a:p>
        </p:txBody>
      </p:sp>
      <p:sp>
        <p:nvSpPr>
          <p:cNvPr id="3" name="Content Placeholder 2"/>
          <p:cNvSpPr>
            <a:spLocks noGrp="1"/>
          </p:cNvSpPr>
          <p:nvPr>
            <p:ph idx="1"/>
          </p:nvPr>
        </p:nvSpPr>
        <p:spPr>
          <a:xfrm>
            <a:off x="126124" y="914402"/>
            <a:ext cx="7062952" cy="5943598"/>
          </a:xfrm>
        </p:spPr>
        <p:txBody>
          <a:bodyPr>
            <a:normAutofit fontScale="92500" lnSpcReduction="10000"/>
          </a:bodyPr>
          <a:lstStyle/>
          <a:p>
            <a:r>
              <a:rPr lang="en-GB" dirty="0" smtClean="0">
                <a:solidFill>
                  <a:srgbClr val="0070C0"/>
                </a:solidFill>
              </a:rPr>
              <a:t>1930-1998</a:t>
            </a:r>
          </a:p>
          <a:p>
            <a:r>
              <a:rPr lang="en-GB" dirty="0" smtClean="0">
                <a:solidFill>
                  <a:srgbClr val="002060"/>
                </a:solidFill>
              </a:rPr>
              <a:t>was an English poet, translator, and children's writer.</a:t>
            </a:r>
          </a:p>
          <a:p>
            <a:r>
              <a:rPr lang="en-GB" dirty="0" smtClean="0">
                <a:solidFill>
                  <a:srgbClr val="0070C0"/>
                </a:solidFill>
              </a:rPr>
              <a:t>Critics frequently rank him as one of the best poets of his generation, and one of the twentieth century's greatest writers. In 2008 The Times ranked Hughes fourth on their list of "The 50 greatest British writers since 1945" </a:t>
            </a:r>
          </a:p>
          <a:p>
            <a:r>
              <a:rPr lang="en-GB" dirty="0" smtClean="0">
                <a:solidFill>
                  <a:srgbClr val="002060"/>
                </a:solidFill>
              </a:rPr>
              <a:t>He served as Poet Laureate from 1984 until his death.</a:t>
            </a:r>
          </a:p>
          <a:p>
            <a:r>
              <a:rPr lang="en-GB" dirty="0" smtClean="0">
                <a:solidFill>
                  <a:srgbClr val="0070C0"/>
                </a:solidFill>
              </a:rPr>
              <a:t>He had a sister two years older and a brother ten years older</a:t>
            </a:r>
          </a:p>
          <a:p>
            <a:r>
              <a:rPr lang="en-GB" dirty="0" smtClean="0">
                <a:solidFill>
                  <a:srgbClr val="002060"/>
                </a:solidFill>
              </a:rPr>
              <a:t>Hughes loved hunting and fishing, swimming and picnicking with his family. He grew up surrounded by the harsh realities of working farms in the valleys and on the moors</a:t>
            </a:r>
            <a:endParaRPr lang="en-GB" dirty="0">
              <a:solidFill>
                <a:srgbClr val="002060"/>
              </a:solidFill>
            </a:endParaRPr>
          </a:p>
        </p:txBody>
      </p:sp>
      <p:pic>
        <p:nvPicPr>
          <p:cNvPr id="4" name="Picture 3"/>
          <p:cNvPicPr>
            <a:picLocks noChangeAspect="1"/>
          </p:cNvPicPr>
          <p:nvPr/>
        </p:nvPicPr>
        <p:blipFill>
          <a:blip r:embed="rId2"/>
          <a:stretch>
            <a:fillRect/>
          </a:stretch>
        </p:blipFill>
        <p:spPr>
          <a:xfrm>
            <a:off x="7326249" y="0"/>
            <a:ext cx="4865751" cy="6858000"/>
          </a:xfrm>
          <a:prstGeom prst="rect">
            <a:avLst/>
          </a:prstGeom>
        </p:spPr>
      </p:pic>
      <p:sp>
        <p:nvSpPr>
          <p:cNvPr id="5" name="TextBox 4"/>
          <p:cNvSpPr txBox="1"/>
          <p:nvPr/>
        </p:nvSpPr>
        <p:spPr>
          <a:xfrm>
            <a:off x="6555545" y="0"/>
            <a:ext cx="2335237" cy="1938992"/>
          </a:xfrm>
          <a:prstGeom prst="rect">
            <a:avLst/>
          </a:prstGeom>
          <a:solidFill>
            <a:schemeClr val="bg1"/>
          </a:solidFill>
          <a:ln>
            <a:solidFill>
              <a:srgbClr val="00B050"/>
            </a:solidFill>
          </a:ln>
        </p:spPr>
        <p:txBody>
          <a:bodyPr wrap="square" rtlCol="0">
            <a:spAutoFit/>
          </a:bodyPr>
          <a:lstStyle/>
          <a:p>
            <a:pPr algn="ctr"/>
            <a:r>
              <a:rPr lang="en-US" sz="2000" dirty="0" smtClean="0">
                <a:solidFill>
                  <a:srgbClr val="00B050"/>
                </a:solidFill>
              </a:rPr>
              <a:t>Read through this slide and the next to get some context about the poet behind ‘Bayonet Charge’</a:t>
            </a:r>
            <a:endParaRPr lang="en-US" sz="2000" dirty="0">
              <a:solidFill>
                <a:srgbClr val="00B050"/>
              </a:solidFill>
            </a:endParaRPr>
          </a:p>
        </p:txBody>
      </p:sp>
    </p:spTree>
    <p:extLst>
      <p:ext uri="{BB962C8B-B14F-4D97-AF65-F5344CB8AC3E}">
        <p14:creationId xmlns:p14="http://schemas.microsoft.com/office/powerpoint/2010/main" val="1951047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780" y="189186"/>
            <a:ext cx="11603421" cy="6448097"/>
          </a:xfrm>
        </p:spPr>
        <p:txBody>
          <a:bodyPr>
            <a:normAutofit lnSpcReduction="10000"/>
          </a:bodyPr>
          <a:lstStyle/>
          <a:p>
            <a:r>
              <a:rPr lang="en-GB" dirty="0" smtClean="0">
                <a:solidFill>
                  <a:srgbClr val="0070C0"/>
                </a:solidFill>
              </a:rPr>
              <a:t>Hughes won an open exhibition in English at Pembroke College, Cambridge, but chose to do his National Service first. His two years of National Service (1949–51) passed comparatively easily. Hughes was stationed as a ground wireless mechanic in the RAF on an isolated three-man station in east Yorkshire, a time during which he had nothing to do but "read and reread Shakespeare and watch the grass grow“</a:t>
            </a:r>
          </a:p>
          <a:p>
            <a:r>
              <a:rPr lang="en-GB" dirty="0" smtClean="0">
                <a:solidFill>
                  <a:srgbClr val="002060"/>
                </a:solidFill>
              </a:rPr>
              <a:t>He initially studied English at university, which went well but he attended few lectures and wrote no more poetry at this time, feeling stifled by literary academia and the "terrible, suffocating, maternal octopus" of literary tradition</a:t>
            </a:r>
          </a:p>
          <a:p>
            <a:r>
              <a:rPr lang="en-GB" dirty="0" smtClean="0">
                <a:solidFill>
                  <a:srgbClr val="0070C0"/>
                </a:solidFill>
              </a:rPr>
              <a:t>After university, living in London and Cambridge, Hughes went on to have many varied jobs including working as a rose gardener, a </a:t>
            </a:r>
            <a:r>
              <a:rPr lang="en-GB" dirty="0" err="1" smtClean="0">
                <a:solidFill>
                  <a:srgbClr val="0070C0"/>
                </a:solidFill>
              </a:rPr>
              <a:t>nightwatchman</a:t>
            </a:r>
            <a:r>
              <a:rPr lang="en-GB" dirty="0" smtClean="0">
                <a:solidFill>
                  <a:srgbClr val="0070C0"/>
                </a:solidFill>
              </a:rPr>
              <a:t>, a reader for the British film company and at London Zoo as a washer-upper</a:t>
            </a:r>
          </a:p>
          <a:p>
            <a:r>
              <a:rPr lang="en-GB" dirty="0" smtClean="0">
                <a:solidFill>
                  <a:srgbClr val="002060"/>
                </a:solidFill>
              </a:rPr>
              <a:t>He met his future wife at a party, she was American and an already published poet. They helped and supported each other’s writing, had two children but separated when he met another women. She committed suicide</a:t>
            </a:r>
            <a:endParaRPr lang="en-GB" dirty="0">
              <a:solidFill>
                <a:srgbClr val="002060"/>
              </a:solidFill>
            </a:endParaRPr>
          </a:p>
        </p:txBody>
      </p:sp>
    </p:spTree>
    <p:extLst>
      <p:ext uri="{BB962C8B-B14F-4D97-AF65-F5344CB8AC3E}">
        <p14:creationId xmlns:p14="http://schemas.microsoft.com/office/powerpoint/2010/main" val="2024642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33"/>
            <a:ext cx="10515600" cy="1325563"/>
          </a:xfrm>
        </p:spPr>
        <p:txBody>
          <a:bodyPr/>
          <a:lstStyle/>
          <a:p>
            <a:r>
              <a:rPr lang="en-US" dirty="0" smtClean="0">
                <a:solidFill>
                  <a:srgbClr val="002060"/>
                </a:solidFill>
                <a:latin typeface="Bahnschrift SemiBold" panose="020B0502040204020203" pitchFamily="34" charset="0"/>
              </a:rPr>
              <a:t>Hughes’ Inspiration</a:t>
            </a:r>
            <a:endParaRPr lang="en-US" dirty="0">
              <a:solidFill>
                <a:srgbClr val="002060"/>
              </a:solidFill>
              <a:latin typeface="Bahnschrift SemiBold" panose="020B0502040204020203" pitchFamily="34" charset="0"/>
            </a:endParaRPr>
          </a:p>
        </p:txBody>
      </p:sp>
      <p:sp>
        <p:nvSpPr>
          <p:cNvPr id="3" name="Content Placeholder 2"/>
          <p:cNvSpPr>
            <a:spLocks noGrp="1"/>
          </p:cNvSpPr>
          <p:nvPr>
            <p:ph idx="1"/>
          </p:nvPr>
        </p:nvSpPr>
        <p:spPr>
          <a:xfrm>
            <a:off x="838200" y="1463040"/>
            <a:ext cx="10515600" cy="4713923"/>
          </a:xfrm>
        </p:spPr>
        <p:txBody>
          <a:bodyPr/>
          <a:lstStyle/>
          <a:p>
            <a:pPr>
              <a:buFont typeface="Wingdings" panose="05000000000000000000" pitchFamily="2" charset="2"/>
              <a:buChar char="Ø"/>
            </a:pPr>
            <a:r>
              <a:rPr lang="en-US" dirty="0" smtClean="0">
                <a:solidFill>
                  <a:srgbClr val="0070C0"/>
                </a:solidFill>
              </a:rPr>
              <a:t>Read through the accompanying resource about Ted Hughes and his links to the war and the answer the questions below:</a:t>
            </a:r>
          </a:p>
          <a:p>
            <a:pPr marL="514350" indent="-514350">
              <a:buFont typeface="+mj-lt"/>
              <a:buAutoNum type="arabicPeriod"/>
            </a:pPr>
            <a:r>
              <a:rPr lang="en-US" dirty="0" smtClean="0">
                <a:solidFill>
                  <a:srgbClr val="0070C0"/>
                </a:solidFill>
              </a:rPr>
              <a:t>Which of Hughes’ relatives went to war?</a:t>
            </a:r>
          </a:p>
          <a:p>
            <a:pPr marL="514350" indent="-514350">
              <a:buFont typeface="+mj-lt"/>
              <a:buAutoNum type="arabicPeriod"/>
            </a:pPr>
            <a:r>
              <a:rPr lang="en-US" dirty="0" smtClean="0">
                <a:solidFill>
                  <a:srgbClr val="0070C0"/>
                </a:solidFill>
              </a:rPr>
              <a:t>Hughes completed National Service – what does this mean?</a:t>
            </a:r>
          </a:p>
          <a:p>
            <a:pPr marL="514350" indent="-514350">
              <a:buFont typeface="+mj-lt"/>
              <a:buAutoNum type="arabicPeriod"/>
            </a:pPr>
            <a:r>
              <a:rPr lang="en-US" dirty="0" smtClean="0">
                <a:solidFill>
                  <a:srgbClr val="0070C0"/>
                </a:solidFill>
              </a:rPr>
              <a:t>What is it referred to when men from the same towns and villages went to war together?</a:t>
            </a:r>
          </a:p>
          <a:p>
            <a:pPr marL="514350" indent="-514350">
              <a:buFont typeface="+mj-lt"/>
              <a:buAutoNum type="arabicPeriod"/>
            </a:pPr>
            <a:r>
              <a:rPr lang="en-US" dirty="0" smtClean="0">
                <a:solidFill>
                  <a:srgbClr val="0070C0"/>
                </a:solidFill>
              </a:rPr>
              <a:t>What did Hughes refer to men who came back from war as?</a:t>
            </a:r>
          </a:p>
          <a:p>
            <a:pPr marL="514350" indent="-514350">
              <a:buFont typeface="+mj-lt"/>
              <a:buAutoNum type="arabicPeriod"/>
            </a:pPr>
            <a:r>
              <a:rPr lang="en-US" dirty="0" smtClean="0">
                <a:solidFill>
                  <a:srgbClr val="0070C0"/>
                </a:solidFill>
              </a:rPr>
              <a:t>What does this reference (and metaphor) suggest?</a:t>
            </a:r>
          </a:p>
          <a:p>
            <a:pPr marL="514350" indent="-514350">
              <a:buFont typeface="+mj-lt"/>
              <a:buAutoNum type="arabicPeriod"/>
            </a:pPr>
            <a:r>
              <a:rPr lang="en-US" dirty="0" smtClean="0">
                <a:solidFill>
                  <a:srgbClr val="0070C0"/>
                </a:solidFill>
              </a:rPr>
              <a:t>Did Hughes discuss his fathers’ time at war with him? Provide evidence.</a:t>
            </a:r>
            <a:endParaRPr lang="en-US" dirty="0">
              <a:solidFill>
                <a:srgbClr val="0070C0"/>
              </a:solidFill>
            </a:endParaRPr>
          </a:p>
        </p:txBody>
      </p:sp>
    </p:spTree>
    <p:extLst>
      <p:ext uri="{BB962C8B-B14F-4D97-AF65-F5344CB8AC3E}">
        <p14:creationId xmlns:p14="http://schemas.microsoft.com/office/powerpoint/2010/main" val="2681868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latin typeface="Bahnschrift SemiBold" panose="020B0502040204020203" pitchFamily="34" charset="0"/>
              </a:rPr>
              <a:t>What </a:t>
            </a:r>
            <a:r>
              <a:rPr lang="en-GB" dirty="0" smtClean="0">
                <a:solidFill>
                  <a:srgbClr val="002060"/>
                </a:solidFill>
                <a:latin typeface="Bahnschrift SemiBold" panose="020B0502040204020203" pitchFamily="34" charset="0"/>
              </a:rPr>
              <a:t>is the </a:t>
            </a:r>
            <a:r>
              <a:rPr lang="en-GB" dirty="0" smtClean="0">
                <a:solidFill>
                  <a:srgbClr val="00B050"/>
                </a:solidFill>
                <a:latin typeface="Bahnschrift SemiBold" panose="020B0502040204020203" pitchFamily="34" charset="0"/>
              </a:rPr>
              <a:t>tone</a:t>
            </a:r>
            <a:r>
              <a:rPr lang="en-GB" dirty="0" smtClean="0">
                <a:solidFill>
                  <a:srgbClr val="002060"/>
                </a:solidFill>
                <a:latin typeface="Bahnschrift SemiBold" panose="020B0502040204020203" pitchFamily="34" charset="0"/>
              </a:rPr>
              <a:t> of the poem?</a:t>
            </a:r>
            <a:endParaRPr lang="en-GB" dirty="0">
              <a:solidFill>
                <a:srgbClr val="002060"/>
              </a:solidFill>
              <a:latin typeface="Bahnschrift SemiBold" panose="020B0502040204020203" pitchFamily="34" charset="0"/>
            </a:endParaRPr>
          </a:p>
        </p:txBody>
      </p:sp>
      <p:graphicFrame>
        <p:nvGraphicFramePr>
          <p:cNvPr id="4" name="Content Placeholder 3"/>
          <p:cNvGraphicFramePr>
            <a:graphicFrameLocks noGrp="1"/>
          </p:cNvGraphicFramePr>
          <p:nvPr>
            <p:ph idx="1"/>
            <p:extLst/>
          </p:nvPr>
        </p:nvGraphicFramePr>
        <p:xfrm>
          <a:off x="838200" y="1675224"/>
          <a:ext cx="10515600" cy="4212568"/>
        </p:xfrm>
        <a:graphic>
          <a:graphicData uri="http://schemas.openxmlformats.org/drawingml/2006/table">
            <a:tbl>
              <a:tblPr firstRow="1" bandRow="1">
                <a:tableStyleId>{5C22544A-7EE6-4342-B048-85BDC9FD1C3A}</a:tableStyleId>
              </a:tblPr>
              <a:tblGrid>
                <a:gridCol w="5257800"/>
                <a:gridCol w="5257800"/>
              </a:tblGrid>
              <a:tr h="448931">
                <a:tc>
                  <a:txBody>
                    <a:bodyPr/>
                    <a:lstStyle/>
                    <a:p>
                      <a:r>
                        <a:rPr lang="en-GB" dirty="0" smtClean="0"/>
                        <a:t>Positive word choices</a:t>
                      </a:r>
                      <a:endParaRPr lang="en-GB" dirty="0"/>
                    </a:p>
                  </a:txBody>
                  <a:tcPr/>
                </a:tc>
                <a:tc>
                  <a:txBody>
                    <a:bodyPr/>
                    <a:lstStyle/>
                    <a:p>
                      <a:r>
                        <a:rPr lang="en-GB" dirty="0" smtClean="0"/>
                        <a:t>Negative word choices</a:t>
                      </a:r>
                      <a:endParaRPr lang="en-GB" dirty="0"/>
                    </a:p>
                  </a:txBody>
                  <a:tcPr/>
                </a:tc>
              </a:tr>
              <a:tr h="3763637">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a:txBody>
                  <a:tcPr/>
                </a:tc>
                <a:tc>
                  <a:txBody>
                    <a:bodyPr/>
                    <a:lstStyle/>
                    <a:p>
                      <a:endParaRPr lang="en-GB" dirty="0"/>
                    </a:p>
                  </a:txBody>
                  <a:tcPr/>
                </a:tc>
              </a:tr>
            </a:tbl>
          </a:graphicData>
        </a:graphic>
      </p:graphicFrame>
      <p:sp>
        <p:nvSpPr>
          <p:cNvPr id="5" name="TextBox 4"/>
          <p:cNvSpPr txBox="1"/>
          <p:nvPr/>
        </p:nvSpPr>
        <p:spPr>
          <a:xfrm>
            <a:off x="2017986" y="6038194"/>
            <a:ext cx="7803931" cy="707886"/>
          </a:xfrm>
          <a:prstGeom prst="rect">
            <a:avLst/>
          </a:prstGeom>
          <a:solidFill>
            <a:schemeClr val="bg1"/>
          </a:solidFill>
          <a:ln>
            <a:solidFill>
              <a:srgbClr val="00B050"/>
            </a:solidFill>
          </a:ln>
        </p:spPr>
        <p:txBody>
          <a:bodyPr wrap="square" rtlCol="0">
            <a:spAutoFit/>
          </a:bodyPr>
          <a:lstStyle/>
          <a:p>
            <a:pPr algn="ctr"/>
            <a:r>
              <a:rPr lang="en-GB" sz="2000" dirty="0" smtClean="0">
                <a:solidFill>
                  <a:srgbClr val="00B050"/>
                </a:solidFill>
              </a:rPr>
              <a:t>The poet has used a large amount of  ________ words, this gives the reader </a:t>
            </a:r>
            <a:r>
              <a:rPr lang="en-GB" sz="2000" dirty="0" smtClean="0">
                <a:solidFill>
                  <a:srgbClr val="00B050"/>
                </a:solidFill>
              </a:rPr>
              <a:t>a first impression that </a:t>
            </a:r>
            <a:r>
              <a:rPr lang="en-GB" sz="2000" dirty="0" smtClean="0">
                <a:solidFill>
                  <a:srgbClr val="00B050"/>
                </a:solidFill>
              </a:rPr>
              <a:t>he _______ with war.</a:t>
            </a:r>
            <a:endParaRPr lang="en-GB" sz="2000" dirty="0">
              <a:solidFill>
                <a:srgbClr val="00B050"/>
              </a:solidFill>
            </a:endParaRPr>
          </a:p>
        </p:txBody>
      </p:sp>
      <p:sp>
        <p:nvSpPr>
          <p:cNvPr id="3" name="TextBox 2"/>
          <p:cNvSpPr txBox="1"/>
          <p:nvPr/>
        </p:nvSpPr>
        <p:spPr>
          <a:xfrm>
            <a:off x="0" y="4318782"/>
            <a:ext cx="4107766" cy="1200329"/>
          </a:xfrm>
          <a:prstGeom prst="rect">
            <a:avLst/>
          </a:prstGeom>
          <a:solidFill>
            <a:schemeClr val="bg1"/>
          </a:solidFill>
          <a:ln>
            <a:solidFill>
              <a:srgbClr val="0070C0"/>
            </a:solidFill>
          </a:ln>
        </p:spPr>
        <p:txBody>
          <a:bodyPr wrap="square" rtlCol="0">
            <a:spAutoFit/>
          </a:bodyPr>
          <a:lstStyle/>
          <a:p>
            <a:pPr marL="285750" indent="-285750">
              <a:buFont typeface="Wingdings" panose="05000000000000000000" pitchFamily="2" charset="2"/>
              <a:buChar char="Ø"/>
            </a:pPr>
            <a:r>
              <a:rPr lang="en-US" sz="2400" dirty="0" smtClean="0">
                <a:solidFill>
                  <a:srgbClr val="0070C0"/>
                </a:solidFill>
              </a:rPr>
              <a:t>Copy out this table and read through to find positive and negative phrases</a:t>
            </a:r>
            <a:endParaRPr lang="en-US" sz="2400" dirty="0">
              <a:solidFill>
                <a:srgbClr val="0070C0"/>
              </a:solidFill>
            </a:endParaRPr>
          </a:p>
        </p:txBody>
      </p:sp>
    </p:spTree>
    <p:extLst>
      <p:ext uri="{BB962C8B-B14F-4D97-AF65-F5344CB8AC3E}">
        <p14:creationId xmlns:p14="http://schemas.microsoft.com/office/powerpoint/2010/main" val="3729895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latin typeface="Bahnschrift SemiBold" panose="020B0502040204020203" pitchFamily="34" charset="0"/>
              </a:rPr>
              <a:t>The </a:t>
            </a:r>
            <a:r>
              <a:rPr lang="en-GB" dirty="0" smtClean="0">
                <a:solidFill>
                  <a:srgbClr val="002060"/>
                </a:solidFill>
                <a:latin typeface="Bahnschrift SemiBold" panose="020B0502040204020203" pitchFamily="34" charset="0"/>
              </a:rPr>
              <a:t>voice of the poem</a:t>
            </a:r>
            <a:endParaRPr lang="en-GB" dirty="0">
              <a:solidFill>
                <a:srgbClr val="002060"/>
              </a:solidFill>
              <a:latin typeface="Bahnschrift SemiBold" panose="020B0502040204020203"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GB" dirty="0" smtClean="0">
                <a:solidFill>
                  <a:srgbClr val="0070C0"/>
                </a:solidFill>
              </a:rPr>
              <a:t>Find and label the pronoun which tells us the narrative form of the poem</a:t>
            </a:r>
          </a:p>
          <a:p>
            <a:pPr>
              <a:buFont typeface="Wingdings" panose="05000000000000000000" pitchFamily="2" charset="2"/>
              <a:buChar char="Ø"/>
            </a:pPr>
            <a:r>
              <a:rPr lang="en-GB" dirty="0" smtClean="0">
                <a:solidFill>
                  <a:srgbClr val="0070C0"/>
                </a:solidFill>
              </a:rPr>
              <a:t>Create a flow chart for what happens in the poem</a:t>
            </a:r>
            <a:endParaRPr lang="en-GB" dirty="0">
              <a:solidFill>
                <a:srgbClr val="0070C0"/>
              </a:solidFill>
            </a:endParaRPr>
          </a:p>
        </p:txBody>
      </p:sp>
      <p:sp>
        <p:nvSpPr>
          <p:cNvPr id="4" name="TextBox 3"/>
          <p:cNvSpPr txBox="1"/>
          <p:nvPr/>
        </p:nvSpPr>
        <p:spPr>
          <a:xfrm>
            <a:off x="2806260" y="3890935"/>
            <a:ext cx="5659821" cy="646331"/>
          </a:xfrm>
          <a:prstGeom prst="rect">
            <a:avLst/>
          </a:prstGeom>
          <a:solidFill>
            <a:schemeClr val="bg1"/>
          </a:solidFill>
          <a:ln>
            <a:solidFill>
              <a:srgbClr val="00B050"/>
            </a:solidFill>
          </a:ln>
        </p:spPr>
        <p:txBody>
          <a:bodyPr wrap="square" rtlCol="0">
            <a:spAutoFit/>
          </a:bodyPr>
          <a:lstStyle/>
          <a:p>
            <a:pPr algn="ctr"/>
            <a:r>
              <a:rPr lang="en-GB" dirty="0" smtClean="0">
                <a:solidFill>
                  <a:srgbClr val="00B050"/>
                </a:solidFill>
              </a:rPr>
              <a:t>The soldier wakes up ‘suddenly’ and is ‘running’ and ‘stumbling across a field whilst being shot at.</a:t>
            </a:r>
            <a:endParaRPr lang="en-GB" dirty="0">
              <a:solidFill>
                <a:srgbClr val="00B050"/>
              </a:solidFill>
            </a:endParaRPr>
          </a:p>
        </p:txBody>
      </p:sp>
      <p:sp>
        <p:nvSpPr>
          <p:cNvPr id="5" name="Down Arrow 4"/>
          <p:cNvSpPr/>
          <p:nvPr/>
        </p:nvSpPr>
        <p:spPr>
          <a:xfrm>
            <a:off x="5360273" y="4537266"/>
            <a:ext cx="551793" cy="315311"/>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806258" y="4860431"/>
            <a:ext cx="5659821" cy="646331"/>
          </a:xfrm>
          <a:prstGeom prst="rect">
            <a:avLst/>
          </a:prstGeom>
          <a:solidFill>
            <a:schemeClr val="bg1"/>
          </a:solidFill>
          <a:ln>
            <a:solidFill>
              <a:srgbClr val="7030A0"/>
            </a:solidFill>
          </a:ln>
        </p:spPr>
        <p:txBody>
          <a:bodyPr wrap="square" rtlCol="0">
            <a:spAutoFit/>
          </a:bodyPr>
          <a:lstStyle/>
          <a:p>
            <a:pPr algn="ctr"/>
            <a:endParaRPr lang="en-GB" dirty="0" smtClean="0">
              <a:solidFill>
                <a:srgbClr val="00B050"/>
              </a:solidFill>
            </a:endParaRPr>
          </a:p>
          <a:p>
            <a:pPr algn="ctr"/>
            <a:endParaRPr lang="en-GB" dirty="0">
              <a:solidFill>
                <a:srgbClr val="00B050"/>
              </a:solidFill>
            </a:endParaRPr>
          </a:p>
        </p:txBody>
      </p:sp>
      <p:sp>
        <p:nvSpPr>
          <p:cNvPr id="7" name="Down Arrow 6"/>
          <p:cNvSpPr/>
          <p:nvPr/>
        </p:nvSpPr>
        <p:spPr>
          <a:xfrm>
            <a:off x="5339251" y="5506762"/>
            <a:ext cx="593834" cy="373776"/>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15838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latin typeface="Bahnschrift SemiBold" panose="020B0502040204020203" pitchFamily="34" charset="0"/>
              </a:rPr>
              <a:t>Annotating Bayonet Charge</a:t>
            </a:r>
            <a:endParaRPr lang="en-GB" dirty="0">
              <a:solidFill>
                <a:srgbClr val="002060"/>
              </a:solidFill>
              <a:latin typeface="Bahnschrift SemiBold" panose="020B0502040204020203" pitchFamily="34"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solidFill>
                  <a:schemeClr val="accent2">
                    <a:lumMod val="75000"/>
                  </a:schemeClr>
                </a:solidFill>
              </a:rPr>
              <a:t>Highlight/ underline all the verbs in the poem</a:t>
            </a:r>
          </a:p>
          <a:p>
            <a:pPr marL="514350" indent="-514350">
              <a:buFont typeface="+mj-lt"/>
              <a:buAutoNum type="arabicPeriod"/>
            </a:pPr>
            <a:r>
              <a:rPr lang="en-GB" dirty="0" smtClean="0">
                <a:solidFill>
                  <a:srgbClr val="0070C0"/>
                </a:solidFill>
              </a:rPr>
              <a:t>Highlight/ underline and label any examples of sibilance, assonance, plosives, alliteration and onomatopoeia</a:t>
            </a:r>
          </a:p>
          <a:p>
            <a:pPr marL="514350" indent="-514350">
              <a:buFont typeface="+mj-lt"/>
              <a:buAutoNum type="arabicPeriod"/>
            </a:pPr>
            <a:r>
              <a:rPr lang="en-GB" dirty="0" smtClean="0">
                <a:solidFill>
                  <a:srgbClr val="7030A0"/>
                </a:solidFill>
              </a:rPr>
              <a:t>Highlight/ underline and label all the similes</a:t>
            </a:r>
          </a:p>
          <a:p>
            <a:pPr marL="514350" indent="-514350">
              <a:buFont typeface="+mj-lt"/>
              <a:buAutoNum type="arabicPeriod"/>
            </a:pPr>
            <a:r>
              <a:rPr lang="en-GB" dirty="0" smtClean="0">
                <a:solidFill>
                  <a:srgbClr val="00B050"/>
                </a:solidFill>
              </a:rPr>
              <a:t>Highlight/ underline all the graphic and grim imagery</a:t>
            </a:r>
            <a:endParaRPr lang="en-GB" dirty="0">
              <a:solidFill>
                <a:srgbClr val="00B050"/>
              </a:solidFill>
            </a:endParaRPr>
          </a:p>
        </p:txBody>
      </p:sp>
      <p:sp>
        <p:nvSpPr>
          <p:cNvPr id="4" name="TextBox 3"/>
          <p:cNvSpPr txBox="1"/>
          <p:nvPr/>
        </p:nvSpPr>
        <p:spPr>
          <a:xfrm>
            <a:off x="3967089" y="5261317"/>
            <a:ext cx="4740813" cy="830997"/>
          </a:xfrm>
          <a:prstGeom prst="rect">
            <a:avLst/>
          </a:prstGeom>
          <a:solidFill>
            <a:schemeClr val="bg1"/>
          </a:solidFill>
          <a:ln>
            <a:solidFill>
              <a:srgbClr val="002060"/>
            </a:solidFill>
          </a:ln>
        </p:spPr>
        <p:txBody>
          <a:bodyPr wrap="square" rtlCol="0">
            <a:spAutoFit/>
          </a:bodyPr>
          <a:lstStyle/>
          <a:p>
            <a:pPr algn="ctr"/>
            <a:r>
              <a:rPr lang="en-US" sz="2400" b="1" dirty="0" smtClean="0">
                <a:solidFill>
                  <a:srgbClr val="002060"/>
                </a:solidFill>
              </a:rPr>
              <a:t>Then look at the next slide to see (and note down) the effect of these</a:t>
            </a:r>
            <a:endParaRPr lang="en-US" sz="2400" b="1" dirty="0">
              <a:solidFill>
                <a:srgbClr val="002060"/>
              </a:solidFill>
            </a:endParaRPr>
          </a:p>
        </p:txBody>
      </p:sp>
    </p:spTree>
    <p:extLst>
      <p:ext uri="{BB962C8B-B14F-4D97-AF65-F5344CB8AC3E}">
        <p14:creationId xmlns:p14="http://schemas.microsoft.com/office/powerpoint/2010/main" val="4145203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72510"/>
          </a:xfrm>
        </p:spPr>
        <p:txBody>
          <a:bodyPr/>
          <a:lstStyle/>
          <a:p>
            <a:r>
              <a:rPr lang="en-GB" dirty="0" smtClean="0">
                <a:solidFill>
                  <a:srgbClr val="002060"/>
                </a:solidFill>
                <a:latin typeface="Bahnschrift SemiBold" panose="020B0502040204020203" pitchFamily="34" charset="0"/>
              </a:rPr>
              <a:t>Analysing Bayonet Charge</a:t>
            </a:r>
            <a:endParaRPr lang="en-GB" dirty="0">
              <a:solidFill>
                <a:srgbClr val="002060"/>
              </a:solidFill>
              <a:latin typeface="Bahnschrift SemiBold" panose="020B0502040204020203" pitchFamily="34" charset="0"/>
            </a:endParaRPr>
          </a:p>
        </p:txBody>
      </p:sp>
      <p:sp>
        <p:nvSpPr>
          <p:cNvPr id="3" name="Content Placeholder 2"/>
          <p:cNvSpPr>
            <a:spLocks noGrp="1"/>
          </p:cNvSpPr>
          <p:nvPr>
            <p:ph idx="1"/>
          </p:nvPr>
        </p:nvSpPr>
        <p:spPr>
          <a:xfrm>
            <a:off x="223345" y="898636"/>
            <a:ext cx="11745310" cy="5057611"/>
          </a:xfrm>
        </p:spPr>
        <p:txBody>
          <a:bodyPr>
            <a:normAutofit lnSpcReduction="10000"/>
          </a:bodyPr>
          <a:lstStyle/>
          <a:p>
            <a:pPr marL="514350" indent="-514350">
              <a:buFont typeface="+mj-lt"/>
              <a:buAutoNum type="arabicPeriod"/>
            </a:pPr>
            <a:r>
              <a:rPr lang="en-GB" dirty="0" smtClean="0">
                <a:solidFill>
                  <a:schemeClr val="accent2">
                    <a:lumMod val="75000"/>
                  </a:schemeClr>
                </a:solidFill>
              </a:rPr>
              <a:t>The excessive use of verbs, such as ‘running’, ‘jumped’, ‘crawled’, ‘plunged’ creates a fast paced, action packed poem – replicating the fast paced, action packed nature of the battle the soldier is experiencing</a:t>
            </a:r>
          </a:p>
          <a:p>
            <a:pPr marL="514350" indent="-514350">
              <a:buFont typeface="+mj-lt"/>
              <a:buAutoNum type="arabicPeriod"/>
            </a:pPr>
            <a:r>
              <a:rPr lang="en-GB" dirty="0" smtClean="0">
                <a:solidFill>
                  <a:srgbClr val="0070C0"/>
                </a:solidFill>
              </a:rPr>
              <a:t>The sibilance, plosive and onomatopoeia replicate the sounds of war and fighting. Bullets whizzing past, explosions, gun shot etc.</a:t>
            </a:r>
          </a:p>
          <a:p>
            <a:pPr marL="514350" indent="-514350">
              <a:buFont typeface="+mj-lt"/>
              <a:buAutoNum type="arabicPeriod"/>
            </a:pPr>
            <a:r>
              <a:rPr lang="en-GB" dirty="0" smtClean="0">
                <a:solidFill>
                  <a:srgbClr val="7030A0"/>
                </a:solidFill>
              </a:rPr>
              <a:t>The large amount of similes used shows the poet is having to compare what is happening in the poem to other things readers may understand. Perhaps this also suggests he finds it hard to talk about – reflecting Hughes’ own reaction to his family’s time in the war</a:t>
            </a:r>
          </a:p>
          <a:p>
            <a:pPr marL="514350" indent="-514350">
              <a:buFont typeface="+mj-lt"/>
              <a:buAutoNum type="arabicPeriod"/>
            </a:pPr>
            <a:r>
              <a:rPr lang="en-GB" dirty="0" smtClean="0">
                <a:solidFill>
                  <a:srgbClr val="00B050"/>
                </a:solidFill>
              </a:rPr>
              <a:t>There are some very graphic/ grim images: ‘smashed arm’, ‘threw up a hare’, ‘bullets smacking’. These suggest the poet wants to present the realities of war and go against the propaganda that glamorised wars and fighting. He wants to shock.</a:t>
            </a:r>
          </a:p>
          <a:p>
            <a:pPr marL="514350" indent="-514350">
              <a:buFont typeface="+mj-lt"/>
              <a:buAutoNum type="arabicPeriod"/>
            </a:pPr>
            <a:endParaRPr lang="en-GB" dirty="0">
              <a:solidFill>
                <a:srgbClr val="0070C0"/>
              </a:solidFill>
            </a:endParaRPr>
          </a:p>
        </p:txBody>
      </p:sp>
    </p:spTree>
    <p:extLst>
      <p:ext uri="{BB962C8B-B14F-4D97-AF65-F5344CB8AC3E}">
        <p14:creationId xmlns:p14="http://schemas.microsoft.com/office/powerpoint/2010/main" val="605879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7042" y="1535418"/>
            <a:ext cx="9144000" cy="4218267"/>
          </a:xfrm>
        </p:spPr>
        <p:txBody>
          <a:bodyPr>
            <a:normAutofit fontScale="90000"/>
          </a:bodyPr>
          <a:lstStyle/>
          <a:p>
            <a:r>
              <a:rPr lang="en-GB" dirty="0" smtClean="0">
                <a:solidFill>
                  <a:srgbClr val="002060"/>
                </a:solidFill>
                <a:latin typeface="+mn-lt"/>
              </a:rPr>
              <a:t>Use the next few slides to </a:t>
            </a:r>
            <a:r>
              <a:rPr lang="en-GB" dirty="0" smtClean="0">
                <a:solidFill>
                  <a:srgbClr val="002060"/>
                </a:solidFill>
                <a:latin typeface="+mn-lt"/>
              </a:rPr>
              <a:t>annotate and look at the methods Hughes has used</a:t>
            </a:r>
            <a:r>
              <a:rPr lang="en-GB" dirty="0" smtClean="0">
                <a:solidFill>
                  <a:srgbClr val="002060"/>
                </a:solidFill>
                <a:latin typeface="+mn-lt"/>
              </a:rPr>
              <a:t>…</a:t>
            </a:r>
            <a:br>
              <a:rPr lang="en-GB" dirty="0" smtClean="0">
                <a:solidFill>
                  <a:srgbClr val="002060"/>
                </a:solidFill>
                <a:latin typeface="+mn-lt"/>
              </a:rPr>
            </a:br>
            <a:r>
              <a:rPr lang="en-GB" sz="4400" dirty="0" smtClean="0">
                <a:solidFill>
                  <a:srgbClr val="7030A0"/>
                </a:solidFill>
                <a:latin typeface="+mn-lt"/>
              </a:rPr>
              <a:t>If you don’t have access to a printer you can copy the poem into a word document and make notes on that using a text box.</a:t>
            </a:r>
            <a:endParaRPr lang="en-GB" sz="4400" dirty="0">
              <a:solidFill>
                <a:srgbClr val="7030A0"/>
              </a:solidFill>
              <a:latin typeface="+mn-lt"/>
            </a:endParaRPr>
          </a:p>
        </p:txBody>
      </p:sp>
    </p:spTree>
    <p:extLst>
      <p:ext uri="{BB962C8B-B14F-4D97-AF65-F5344CB8AC3E}">
        <p14:creationId xmlns:p14="http://schemas.microsoft.com/office/powerpoint/2010/main" val="4124131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2095</Words>
  <Application>Microsoft Office PowerPoint</Application>
  <PresentationFormat>Widescreen</PresentationFormat>
  <Paragraphs>108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Bahnschrift SemiBold</vt:lpstr>
      <vt:lpstr>Calibri</vt:lpstr>
      <vt:lpstr>Calibri Light</vt:lpstr>
      <vt:lpstr>Wingdings</vt:lpstr>
      <vt:lpstr>Office Theme</vt:lpstr>
      <vt:lpstr>Bayonet Charge,  by Ted Hughes</vt:lpstr>
      <vt:lpstr>Ted Hughes</vt:lpstr>
      <vt:lpstr>PowerPoint Presentation</vt:lpstr>
      <vt:lpstr>Hughes’ Inspiration</vt:lpstr>
      <vt:lpstr>What is the tone of the poem?</vt:lpstr>
      <vt:lpstr>The voice of the poem</vt:lpstr>
      <vt:lpstr>Annotating Bayonet Charge</vt:lpstr>
      <vt:lpstr>Analysing Bayonet Charge</vt:lpstr>
      <vt:lpstr>Use the next few slides to annotate and look at the methods Hughes has used… If you don’t have access to a printer you can copy the poem into a word document and make notes on that using a text box.</vt:lpstr>
      <vt:lpstr>PowerPoint Presentation</vt:lpstr>
      <vt:lpstr>PowerPoint Presentation</vt:lpstr>
      <vt:lpstr>PowerPoint Presentation</vt:lpstr>
      <vt:lpstr>Comparing ‘Bayonet Charge’ and ‘The Charge of the Light Brigade’</vt:lpstr>
      <vt:lpstr>PowerPoint Presentation</vt:lpstr>
      <vt:lpstr>How have both Tennyson and Hughes presented attitudes to war and soldiers?</vt:lpstr>
      <vt:lpstr>How have both Tennyson and Hughes portrayed attitudes to war and soldiers?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Bayonet Charge,  by Ted Hughes</dc:title>
  <dc:creator>Jacqueline de Carles</dc:creator>
  <cp:lastModifiedBy>Jacqueline de Carles</cp:lastModifiedBy>
  <cp:revision>2</cp:revision>
  <dcterms:created xsi:type="dcterms:W3CDTF">2020-09-21T07:14:18Z</dcterms:created>
  <dcterms:modified xsi:type="dcterms:W3CDTF">2020-09-21T07:22:02Z</dcterms:modified>
</cp:coreProperties>
</file>