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281872-D9C1-4847-AA0D-264C9DC6EB0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340313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81872-D9C1-4847-AA0D-264C9DC6EB0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320527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81872-D9C1-4847-AA0D-264C9DC6EB0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40052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81872-D9C1-4847-AA0D-264C9DC6EB0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137036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281872-D9C1-4847-AA0D-264C9DC6EB0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128082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281872-D9C1-4847-AA0D-264C9DC6EB0F}"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278097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281872-D9C1-4847-AA0D-264C9DC6EB0F}" type="datetimeFigureOut">
              <a:rPr lang="en-US" smtClean="0"/>
              <a:t>9/7/2020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356698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281872-D9C1-4847-AA0D-264C9DC6EB0F}" type="datetimeFigureOut">
              <a:rPr lang="en-US" smtClean="0"/>
              <a:t>9/7/2020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36327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81872-D9C1-4847-AA0D-264C9DC6EB0F}" type="datetimeFigureOut">
              <a:rPr lang="en-US" smtClean="0"/>
              <a:t>9/7/2020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1090371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81872-D9C1-4847-AA0D-264C9DC6EB0F}"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62311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81872-D9C1-4847-AA0D-264C9DC6EB0F}"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960F4-A7E7-4305-81D0-C1C2D9009F0B}" type="slidenum">
              <a:rPr lang="en-US" smtClean="0"/>
              <a:t>‹#›</a:t>
            </a:fld>
            <a:endParaRPr lang="en-US"/>
          </a:p>
        </p:txBody>
      </p:sp>
    </p:spTree>
    <p:extLst>
      <p:ext uri="{BB962C8B-B14F-4D97-AF65-F5344CB8AC3E}">
        <p14:creationId xmlns:p14="http://schemas.microsoft.com/office/powerpoint/2010/main" val="246881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81872-D9C1-4847-AA0D-264C9DC6EB0F}" type="datetimeFigureOut">
              <a:rPr lang="en-US" smtClean="0"/>
              <a:t>9/7/2020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960F4-A7E7-4305-81D0-C1C2D9009F0B}" type="slidenum">
              <a:rPr lang="en-US" smtClean="0"/>
              <a:t>‹#›</a:t>
            </a:fld>
            <a:endParaRPr lang="en-US"/>
          </a:p>
        </p:txBody>
      </p:sp>
    </p:spTree>
    <p:extLst>
      <p:ext uri="{BB962C8B-B14F-4D97-AF65-F5344CB8AC3E}">
        <p14:creationId xmlns:p14="http://schemas.microsoft.com/office/powerpoint/2010/main" val="2018915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bbc.co.uk/education/clips/zhh9wmn" TargetMode="External"/><Relationship Id="rId2" Type="http://schemas.openxmlformats.org/officeDocument/2006/relationships/hyperlink" Target="http://www.bbc.co.uk/education/clips/z88nvc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2060"/>
                </a:solidFill>
                <a:latin typeface="Bahnschrift SemiBold" panose="020B0502040204020203" pitchFamily="34" charset="0"/>
              </a:rPr>
              <a:t>Year 10 Home Learning Catch Up</a:t>
            </a:r>
            <a:endParaRPr lang="en-US"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904772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179" y="0"/>
            <a:ext cx="10155621" cy="966131"/>
          </a:xfrm>
        </p:spPr>
        <p:txBody>
          <a:bodyPr/>
          <a:lstStyle/>
          <a:p>
            <a:r>
              <a:rPr lang="en-GB" dirty="0" smtClean="0">
                <a:solidFill>
                  <a:srgbClr val="002060"/>
                </a:solidFill>
                <a:latin typeface="Bahnschrift SemiBold" panose="020B0502040204020203" pitchFamily="34" charset="0"/>
              </a:rPr>
              <a:t>Reader </a:t>
            </a:r>
            <a:r>
              <a:rPr lang="en-GB" dirty="0" smtClean="0">
                <a:solidFill>
                  <a:srgbClr val="002060"/>
                </a:solidFill>
                <a:latin typeface="Bahnschrift SemiBold" panose="020B0502040204020203" pitchFamily="34" charset="0"/>
              </a:rPr>
              <a:t>response</a:t>
            </a:r>
            <a:endParaRPr lang="en-GB"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838200" y="1103586"/>
            <a:ext cx="10515600" cy="5073377"/>
          </a:xfrm>
        </p:spPr>
        <p:txBody>
          <a:bodyPr>
            <a:normAutofit fontScale="92500"/>
          </a:bodyPr>
          <a:lstStyle/>
          <a:p>
            <a:pPr marL="514350" indent="-514350">
              <a:buFont typeface="+mj-lt"/>
              <a:buAutoNum type="arabicPeriod"/>
            </a:pPr>
            <a:r>
              <a:rPr lang="en-GB" dirty="0" smtClean="0">
                <a:solidFill>
                  <a:srgbClr val="0070C0"/>
                </a:solidFill>
              </a:rPr>
              <a:t>Find and label imperatives that tells the reader what they need to do in response to the poem</a:t>
            </a:r>
          </a:p>
          <a:p>
            <a:pPr marL="514350" indent="-514350">
              <a:buFont typeface="+mj-lt"/>
              <a:buAutoNum type="arabicPeriod"/>
            </a:pPr>
            <a:r>
              <a:rPr lang="en-GB" dirty="0" smtClean="0">
                <a:solidFill>
                  <a:srgbClr val="0070C0"/>
                </a:solidFill>
              </a:rPr>
              <a:t>Find and label a word in the second stanza which suggests to the reader that the event was not their fault</a:t>
            </a:r>
          </a:p>
          <a:p>
            <a:pPr marL="514350" indent="-514350">
              <a:buFont typeface="+mj-lt"/>
              <a:buAutoNum type="arabicPeriod"/>
            </a:pPr>
            <a:r>
              <a:rPr lang="en-GB" dirty="0" smtClean="0">
                <a:solidFill>
                  <a:srgbClr val="0070C0"/>
                </a:solidFill>
              </a:rPr>
              <a:t>Find and label a technique in the third stanza which emphasises to the reader how dangerous and hopeless this event was for the brigade</a:t>
            </a:r>
          </a:p>
          <a:p>
            <a:pPr marL="514350" indent="-514350">
              <a:buFont typeface="+mj-lt"/>
              <a:buAutoNum type="arabicPeriod"/>
            </a:pPr>
            <a:r>
              <a:rPr lang="en-GB" dirty="0" smtClean="0">
                <a:solidFill>
                  <a:srgbClr val="0070C0"/>
                </a:solidFill>
              </a:rPr>
              <a:t>Find and label an adverb in the third stanza which implies to the reader they were brave, and good soldiers</a:t>
            </a:r>
          </a:p>
          <a:p>
            <a:pPr marL="514350" indent="-514350">
              <a:buFont typeface="+mj-lt"/>
              <a:buAutoNum type="arabicPeriod"/>
            </a:pPr>
            <a:r>
              <a:rPr lang="en-GB" dirty="0" smtClean="0">
                <a:solidFill>
                  <a:srgbClr val="0070C0"/>
                </a:solidFill>
              </a:rPr>
              <a:t>Find and label a phrase in the fourth stanza which suggests the soldiers had a lot of support</a:t>
            </a:r>
          </a:p>
          <a:p>
            <a:pPr marL="514350" indent="-514350">
              <a:buFont typeface="+mj-lt"/>
              <a:buAutoNum type="arabicPeriod"/>
            </a:pPr>
            <a:r>
              <a:rPr lang="en-GB" dirty="0" smtClean="0">
                <a:solidFill>
                  <a:srgbClr val="0070C0"/>
                </a:solidFill>
              </a:rPr>
              <a:t>Find and label the technique in the sixth stanza which makes the reader question the event, and feel guilt</a:t>
            </a:r>
            <a:endParaRPr lang="en-GB" dirty="0">
              <a:solidFill>
                <a:srgbClr val="0070C0"/>
              </a:solidFill>
            </a:endParaRPr>
          </a:p>
        </p:txBody>
      </p:sp>
      <p:sp>
        <p:nvSpPr>
          <p:cNvPr id="4" name="TextBox 3"/>
          <p:cNvSpPr txBox="1"/>
          <p:nvPr/>
        </p:nvSpPr>
        <p:spPr>
          <a:xfrm>
            <a:off x="0" y="0"/>
            <a:ext cx="1198179" cy="707886"/>
          </a:xfrm>
          <a:prstGeom prst="rect">
            <a:avLst/>
          </a:prstGeom>
          <a:solidFill>
            <a:schemeClr val="bg1"/>
          </a:solidFill>
          <a:ln>
            <a:solidFill>
              <a:srgbClr val="C00000"/>
            </a:solidFill>
          </a:ln>
        </p:spPr>
        <p:txBody>
          <a:bodyPr wrap="square" rtlCol="0">
            <a:spAutoFit/>
          </a:bodyPr>
          <a:lstStyle/>
          <a:p>
            <a:r>
              <a:rPr lang="en-GB" sz="4000" b="1" dirty="0" smtClean="0">
                <a:solidFill>
                  <a:srgbClr val="C00000"/>
                </a:solidFill>
                <a:latin typeface="Bahnschrift SemiBold" panose="020B0502040204020203" pitchFamily="34" charset="0"/>
              </a:rPr>
              <a:t>AO1</a:t>
            </a:r>
            <a:endParaRPr lang="en-GB" sz="4000" b="1" dirty="0">
              <a:solidFill>
                <a:srgbClr val="C00000"/>
              </a:solidFill>
              <a:latin typeface="Bahnschrift SemiBold" panose="020B0502040204020203" pitchFamily="34" charset="0"/>
            </a:endParaRPr>
          </a:p>
        </p:txBody>
      </p:sp>
    </p:spTree>
    <p:extLst>
      <p:ext uri="{BB962C8B-B14F-4D97-AF65-F5344CB8AC3E}">
        <p14:creationId xmlns:p14="http://schemas.microsoft.com/office/powerpoint/2010/main" val="1733463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179" y="0"/>
            <a:ext cx="10155621" cy="945931"/>
          </a:xfrm>
        </p:spPr>
        <p:txBody>
          <a:bodyPr/>
          <a:lstStyle/>
          <a:p>
            <a:r>
              <a:rPr lang="en-GB" dirty="0" smtClean="0">
                <a:solidFill>
                  <a:srgbClr val="002060"/>
                </a:solidFill>
                <a:latin typeface="Bahnschrift SemiBold" panose="020B0502040204020203" pitchFamily="34" charset="0"/>
              </a:rPr>
              <a:t>Poet’s </a:t>
            </a:r>
            <a:r>
              <a:rPr lang="en-GB" dirty="0" smtClean="0">
                <a:solidFill>
                  <a:srgbClr val="002060"/>
                </a:solidFill>
                <a:latin typeface="Bahnschrift SemiBold" panose="020B0502040204020203" pitchFamily="34" charset="0"/>
              </a:rPr>
              <a:t>methods</a:t>
            </a:r>
            <a:endParaRPr lang="en-GB" dirty="0">
              <a:solidFill>
                <a:srgbClr val="002060"/>
              </a:solidFill>
              <a:latin typeface="Bahnschrift SemiBold" panose="020B0502040204020203" pitchFamily="34" charset="0"/>
            </a:endParaRPr>
          </a:p>
        </p:txBody>
      </p:sp>
      <p:sp>
        <p:nvSpPr>
          <p:cNvPr id="4" name="TextBox 3"/>
          <p:cNvSpPr txBox="1"/>
          <p:nvPr/>
        </p:nvSpPr>
        <p:spPr>
          <a:xfrm>
            <a:off x="0" y="0"/>
            <a:ext cx="1198179" cy="1323439"/>
          </a:xfrm>
          <a:prstGeom prst="rect">
            <a:avLst/>
          </a:prstGeom>
          <a:solidFill>
            <a:schemeClr val="bg1"/>
          </a:solidFill>
          <a:ln>
            <a:solidFill>
              <a:srgbClr val="C00000"/>
            </a:solidFill>
          </a:ln>
        </p:spPr>
        <p:txBody>
          <a:bodyPr wrap="square" rtlCol="0">
            <a:spAutoFit/>
          </a:bodyPr>
          <a:lstStyle/>
          <a:p>
            <a:r>
              <a:rPr lang="en-GB" sz="4000" b="1" dirty="0" smtClean="0">
                <a:solidFill>
                  <a:srgbClr val="C00000"/>
                </a:solidFill>
                <a:latin typeface="Bahnschrift SemiBold" panose="020B0502040204020203" pitchFamily="34" charset="0"/>
              </a:rPr>
              <a:t>AO1</a:t>
            </a:r>
          </a:p>
          <a:p>
            <a:r>
              <a:rPr lang="en-GB" sz="4000" b="1" dirty="0" smtClean="0">
                <a:solidFill>
                  <a:srgbClr val="C00000"/>
                </a:solidFill>
                <a:latin typeface="Bahnschrift SemiBold" panose="020B0502040204020203" pitchFamily="34" charset="0"/>
              </a:rPr>
              <a:t>AO2</a:t>
            </a:r>
            <a:endParaRPr lang="en-GB" sz="4000" b="1" dirty="0">
              <a:solidFill>
                <a:srgbClr val="C00000"/>
              </a:solidFill>
              <a:latin typeface="Bahnschrift SemiBold" panose="020B0502040204020203" pitchFamily="34" charset="0"/>
            </a:endParaRPr>
          </a:p>
        </p:txBody>
      </p:sp>
      <p:sp>
        <p:nvSpPr>
          <p:cNvPr id="5" name="Rectangle 4"/>
          <p:cNvSpPr/>
          <p:nvPr/>
        </p:nvSpPr>
        <p:spPr>
          <a:xfrm>
            <a:off x="1198179" y="1323870"/>
            <a:ext cx="10021615" cy="4339650"/>
          </a:xfrm>
          <a:prstGeom prst="rect">
            <a:avLst/>
          </a:prstGeom>
        </p:spPr>
        <p:txBody>
          <a:bodyPr wrap="square">
            <a:spAutoFit/>
          </a:bodyPr>
          <a:lstStyle/>
          <a:p>
            <a:pPr algn="ctr"/>
            <a:r>
              <a:rPr lang="en-GB" sz="3600" dirty="0">
                <a:solidFill>
                  <a:srgbClr val="002060"/>
                </a:solidFill>
                <a:latin typeface="Bahnschrift SemiBold" panose="020B0502040204020203" pitchFamily="34" charset="0"/>
              </a:rPr>
              <a:t>Copy these definitions into your books and find an example of each in the </a:t>
            </a:r>
            <a:r>
              <a:rPr lang="en-GB" sz="3600" dirty="0" smtClean="0">
                <a:solidFill>
                  <a:srgbClr val="002060"/>
                </a:solidFill>
                <a:latin typeface="Bahnschrift SemiBold" panose="020B0502040204020203" pitchFamily="34" charset="0"/>
              </a:rPr>
              <a:t>poem:</a:t>
            </a:r>
          </a:p>
          <a:p>
            <a:pPr algn="ctr"/>
            <a:endParaRPr lang="en-GB" sz="3600" dirty="0">
              <a:solidFill>
                <a:srgbClr val="0070C0"/>
              </a:solidFill>
              <a:latin typeface="Bahnschrift SemiBold" panose="020B0502040204020203" pitchFamily="34" charset="0"/>
            </a:endParaRPr>
          </a:p>
          <a:p>
            <a:r>
              <a:rPr lang="en-GB" sz="2800" dirty="0" smtClean="0">
                <a:solidFill>
                  <a:srgbClr val="0070C0"/>
                </a:solidFill>
                <a:latin typeface="Bahnschrift SemiBold" panose="020B0502040204020203" pitchFamily="34" charset="0"/>
              </a:rPr>
              <a:t>Plosives:</a:t>
            </a:r>
            <a:r>
              <a:rPr lang="en-GB" sz="2800" dirty="0" smtClean="0">
                <a:solidFill>
                  <a:srgbClr val="0070C0"/>
                </a:solidFill>
              </a:rPr>
              <a:t>		Sounds </a:t>
            </a:r>
            <a:r>
              <a:rPr lang="en-GB" sz="2800" dirty="0">
                <a:solidFill>
                  <a:srgbClr val="0070C0"/>
                </a:solidFill>
              </a:rPr>
              <a:t>starting with </a:t>
            </a:r>
            <a:r>
              <a:rPr lang="en-GB" sz="2800" dirty="0" err="1" smtClean="0">
                <a:solidFill>
                  <a:srgbClr val="0070C0"/>
                </a:solidFill>
              </a:rPr>
              <a:t>t,k,p,d,g,b</a:t>
            </a:r>
            <a:r>
              <a:rPr lang="en-GB" sz="2800" dirty="0" smtClean="0">
                <a:solidFill>
                  <a:srgbClr val="0070C0"/>
                </a:solidFill>
              </a:rPr>
              <a:t>. They </a:t>
            </a:r>
            <a:r>
              <a:rPr lang="en-GB" sz="2800" dirty="0">
                <a:solidFill>
                  <a:srgbClr val="0070C0"/>
                </a:solidFill>
              </a:rPr>
              <a:t>make a </a:t>
            </a:r>
            <a:r>
              <a:rPr lang="en-GB" sz="2800" dirty="0" smtClean="0">
                <a:solidFill>
                  <a:srgbClr val="0070C0"/>
                </a:solidFill>
              </a:rPr>
              <a:t>			hard</a:t>
            </a:r>
            <a:r>
              <a:rPr lang="en-GB" sz="2800" dirty="0">
                <a:solidFill>
                  <a:srgbClr val="0070C0"/>
                </a:solidFill>
              </a:rPr>
              <a:t>, </a:t>
            </a:r>
            <a:r>
              <a:rPr lang="en-GB" sz="2800" dirty="0" smtClean="0">
                <a:solidFill>
                  <a:srgbClr val="0070C0"/>
                </a:solidFill>
              </a:rPr>
              <a:t>explosive sound</a:t>
            </a:r>
            <a:r>
              <a:rPr lang="en-GB" sz="2800" dirty="0">
                <a:solidFill>
                  <a:srgbClr val="0070C0"/>
                </a:solidFill>
              </a:rPr>
              <a:t>.</a:t>
            </a:r>
            <a:br>
              <a:rPr lang="en-GB" sz="2800" dirty="0">
                <a:solidFill>
                  <a:srgbClr val="0070C0"/>
                </a:solidFill>
              </a:rPr>
            </a:br>
            <a:r>
              <a:rPr lang="en-GB" sz="2800" dirty="0" smtClean="0">
                <a:solidFill>
                  <a:srgbClr val="0070C0"/>
                </a:solidFill>
                <a:latin typeface="Bahnschrift SemiBold" panose="020B0502040204020203" pitchFamily="34" charset="0"/>
              </a:rPr>
              <a:t>Sibilance:</a:t>
            </a:r>
            <a:r>
              <a:rPr lang="en-GB" sz="2800" dirty="0" smtClean="0">
                <a:solidFill>
                  <a:srgbClr val="0070C0"/>
                </a:solidFill>
              </a:rPr>
              <a:t>		Makes </a:t>
            </a:r>
            <a:r>
              <a:rPr lang="en-GB" sz="2800" dirty="0">
                <a:solidFill>
                  <a:srgbClr val="0070C0"/>
                </a:solidFill>
              </a:rPr>
              <a:t>a hissing sound, starting with s or sh.</a:t>
            </a:r>
            <a:br>
              <a:rPr lang="en-GB" sz="2800" dirty="0">
                <a:solidFill>
                  <a:srgbClr val="0070C0"/>
                </a:solidFill>
              </a:rPr>
            </a:br>
            <a:r>
              <a:rPr lang="en-GB" sz="2800" dirty="0" smtClean="0">
                <a:solidFill>
                  <a:srgbClr val="0070C0"/>
                </a:solidFill>
                <a:latin typeface="Bahnschrift SemiBold" panose="020B0502040204020203" pitchFamily="34" charset="0"/>
              </a:rPr>
              <a:t>Assonance:</a:t>
            </a:r>
            <a:r>
              <a:rPr lang="en-GB" sz="2800" dirty="0" smtClean="0">
                <a:solidFill>
                  <a:srgbClr val="0070C0"/>
                </a:solidFill>
              </a:rPr>
              <a:t>		Repeated </a:t>
            </a:r>
            <a:r>
              <a:rPr lang="en-GB" sz="2800" dirty="0">
                <a:solidFill>
                  <a:srgbClr val="0070C0"/>
                </a:solidFill>
              </a:rPr>
              <a:t>vowel sounds</a:t>
            </a:r>
            <a:br>
              <a:rPr lang="en-GB" sz="2800" dirty="0">
                <a:solidFill>
                  <a:srgbClr val="0070C0"/>
                </a:solidFill>
              </a:rPr>
            </a:br>
            <a:r>
              <a:rPr lang="en-GB" sz="2800" dirty="0" smtClean="0">
                <a:solidFill>
                  <a:srgbClr val="0070C0"/>
                </a:solidFill>
                <a:latin typeface="Bahnschrift SemiBold" panose="020B0502040204020203" pitchFamily="34" charset="0"/>
              </a:rPr>
              <a:t>Alliteration:</a:t>
            </a:r>
            <a:r>
              <a:rPr lang="en-GB" sz="2800" dirty="0" smtClean="0">
                <a:solidFill>
                  <a:srgbClr val="0070C0"/>
                </a:solidFill>
              </a:rPr>
              <a:t>	Repetition </a:t>
            </a:r>
            <a:r>
              <a:rPr lang="en-GB" sz="2800" dirty="0">
                <a:solidFill>
                  <a:srgbClr val="0070C0"/>
                </a:solidFill>
              </a:rPr>
              <a:t>of the first letter </a:t>
            </a:r>
            <a:br>
              <a:rPr lang="en-GB" sz="2800" dirty="0">
                <a:solidFill>
                  <a:srgbClr val="0070C0"/>
                </a:solidFill>
              </a:rPr>
            </a:br>
            <a:r>
              <a:rPr lang="en-GB" sz="2800" dirty="0" smtClean="0">
                <a:solidFill>
                  <a:srgbClr val="0070C0"/>
                </a:solidFill>
                <a:latin typeface="Bahnschrift SemiBold" panose="020B0502040204020203" pitchFamily="34" charset="0"/>
              </a:rPr>
              <a:t>Onomatopoeia:</a:t>
            </a:r>
            <a:r>
              <a:rPr lang="en-GB" sz="2800" dirty="0" smtClean="0">
                <a:solidFill>
                  <a:srgbClr val="0070C0"/>
                </a:solidFill>
              </a:rPr>
              <a:t>	Words which resemble to sound made</a:t>
            </a:r>
            <a:endParaRPr lang="en-GB" sz="2800" dirty="0">
              <a:solidFill>
                <a:srgbClr val="0070C0"/>
              </a:solidFill>
            </a:endParaRPr>
          </a:p>
        </p:txBody>
      </p:sp>
    </p:spTree>
    <p:extLst>
      <p:ext uri="{BB962C8B-B14F-4D97-AF65-F5344CB8AC3E}">
        <p14:creationId xmlns:p14="http://schemas.microsoft.com/office/powerpoint/2010/main" val="4254694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6234" y="281354"/>
            <a:ext cx="10636469" cy="1466193"/>
          </a:xfrm>
        </p:spPr>
        <p:txBody>
          <a:bodyPr>
            <a:normAutofit fontScale="90000"/>
          </a:bodyPr>
          <a:lstStyle/>
          <a:p>
            <a:r>
              <a:rPr lang="en-GB" dirty="0" smtClean="0">
                <a:solidFill>
                  <a:srgbClr val="C00000"/>
                </a:solidFill>
                <a:latin typeface="Bahnschrift SemiBold" panose="020B0502040204020203" pitchFamily="34" charset="0"/>
              </a:rPr>
              <a:t>Finally, annotate your copy of the poem with the following notes…</a:t>
            </a:r>
            <a:endParaRPr lang="en-GB" dirty="0">
              <a:solidFill>
                <a:srgbClr val="C00000"/>
              </a:solidFill>
              <a:latin typeface="Bahnschrift SemiBold" panose="020B0502040204020203" pitchFamily="34" charset="0"/>
            </a:endParaRPr>
          </a:p>
        </p:txBody>
      </p:sp>
      <p:pic>
        <p:nvPicPr>
          <p:cNvPr id="4" name="Picture 3"/>
          <p:cNvPicPr>
            <a:picLocks noChangeAspect="1"/>
          </p:cNvPicPr>
          <p:nvPr/>
        </p:nvPicPr>
        <p:blipFill>
          <a:blip r:embed="rId2"/>
          <a:stretch>
            <a:fillRect/>
          </a:stretch>
        </p:blipFill>
        <p:spPr>
          <a:xfrm>
            <a:off x="2832529" y="2028837"/>
            <a:ext cx="6463880" cy="4829163"/>
          </a:xfrm>
          <a:prstGeom prst="rect">
            <a:avLst/>
          </a:prstGeom>
        </p:spPr>
      </p:pic>
    </p:spTree>
    <p:extLst>
      <p:ext uri="{BB962C8B-B14F-4D97-AF65-F5344CB8AC3E}">
        <p14:creationId xmlns:p14="http://schemas.microsoft.com/office/powerpoint/2010/main" val="1030067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593" y="1690688"/>
            <a:ext cx="4947745" cy="4300209"/>
          </a:xfrm>
        </p:spPr>
        <p:txBody>
          <a:bodyPr>
            <a:normAutofit lnSpcReduction="10000"/>
          </a:bodyPr>
          <a:lstStyle/>
          <a:p>
            <a:pPr marL="0" indent="0">
              <a:buNone/>
            </a:pPr>
            <a:r>
              <a:rPr lang="en-GB" dirty="0" smtClean="0">
                <a:solidFill>
                  <a:srgbClr val="0070C0"/>
                </a:solidFill>
              </a:rPr>
              <a:t>		1.</a:t>
            </a:r>
            <a:endParaRPr lang="en-GB" dirty="0">
              <a:solidFill>
                <a:srgbClr val="0070C0"/>
              </a:solidFill>
            </a:endParaRPr>
          </a:p>
          <a:p>
            <a:pPr marL="0" indent="0">
              <a:buNone/>
            </a:pPr>
            <a:r>
              <a:rPr lang="en-GB" dirty="0">
                <a:solidFill>
                  <a:srgbClr val="C00000"/>
                </a:solidFill>
              </a:rPr>
              <a:t>Half a league, half a league,</a:t>
            </a:r>
          </a:p>
          <a:p>
            <a:pPr marL="0" indent="0">
              <a:buNone/>
            </a:pPr>
            <a:r>
              <a:rPr lang="en-GB" dirty="0">
                <a:solidFill>
                  <a:srgbClr val="C00000"/>
                </a:solidFill>
              </a:rPr>
              <a:t>Half a league </a:t>
            </a:r>
            <a:r>
              <a:rPr lang="en-GB" dirty="0">
                <a:solidFill>
                  <a:srgbClr val="0070C0"/>
                </a:solidFill>
              </a:rPr>
              <a:t>onward,</a:t>
            </a:r>
          </a:p>
          <a:p>
            <a:pPr marL="0" indent="0">
              <a:buNone/>
            </a:pPr>
            <a:r>
              <a:rPr lang="en-GB" dirty="0">
                <a:solidFill>
                  <a:srgbClr val="0070C0"/>
                </a:solidFill>
              </a:rPr>
              <a:t>All in </a:t>
            </a:r>
            <a:r>
              <a:rPr lang="en-GB" dirty="0">
                <a:solidFill>
                  <a:schemeClr val="accent6">
                    <a:lumMod val="50000"/>
                  </a:schemeClr>
                </a:solidFill>
              </a:rPr>
              <a:t>the valley of </a:t>
            </a:r>
            <a:r>
              <a:rPr lang="en-GB" dirty="0">
                <a:solidFill>
                  <a:srgbClr val="7030A0"/>
                </a:solidFill>
              </a:rPr>
              <a:t>Death</a:t>
            </a:r>
          </a:p>
          <a:p>
            <a:pPr marL="0" indent="0">
              <a:buNone/>
            </a:pPr>
            <a:r>
              <a:rPr lang="en-GB" dirty="0" smtClean="0">
                <a:solidFill>
                  <a:srgbClr val="0070C0"/>
                </a:solidFill>
              </a:rPr>
              <a:t>	Rode </a:t>
            </a:r>
            <a:r>
              <a:rPr lang="en-GB" dirty="0">
                <a:solidFill>
                  <a:srgbClr val="0070C0"/>
                </a:solidFill>
              </a:rPr>
              <a:t>the six hundred.</a:t>
            </a:r>
          </a:p>
          <a:p>
            <a:pPr marL="0" indent="0">
              <a:buNone/>
            </a:pPr>
            <a:r>
              <a:rPr lang="en-GB" dirty="0">
                <a:solidFill>
                  <a:srgbClr val="0070C0"/>
                </a:solidFill>
              </a:rPr>
              <a:t>“Forward, the Light Brigade!</a:t>
            </a:r>
          </a:p>
          <a:p>
            <a:pPr marL="0" indent="0">
              <a:buNone/>
            </a:pPr>
            <a:r>
              <a:rPr lang="en-GB" dirty="0">
                <a:solidFill>
                  <a:srgbClr val="0070C0"/>
                </a:solidFill>
              </a:rPr>
              <a:t>Charge for the guns!” </a:t>
            </a:r>
            <a:r>
              <a:rPr lang="en-GB" dirty="0">
                <a:solidFill>
                  <a:schemeClr val="accent2">
                    <a:lumMod val="50000"/>
                  </a:schemeClr>
                </a:solidFill>
              </a:rPr>
              <a:t>he</a:t>
            </a:r>
            <a:r>
              <a:rPr lang="en-GB" dirty="0">
                <a:solidFill>
                  <a:srgbClr val="0070C0"/>
                </a:solidFill>
              </a:rPr>
              <a:t> said.</a:t>
            </a:r>
          </a:p>
          <a:p>
            <a:pPr marL="0" indent="0">
              <a:buNone/>
            </a:pPr>
            <a:r>
              <a:rPr lang="en-GB" dirty="0">
                <a:solidFill>
                  <a:srgbClr val="002060"/>
                </a:solidFill>
              </a:rPr>
              <a:t>Into the valley of Death</a:t>
            </a:r>
          </a:p>
          <a:p>
            <a:pPr marL="0" indent="0">
              <a:buNone/>
            </a:pPr>
            <a:r>
              <a:rPr lang="en-GB" dirty="0" smtClean="0">
                <a:solidFill>
                  <a:srgbClr val="002060"/>
                </a:solidFill>
              </a:rPr>
              <a:t>	Rode </a:t>
            </a:r>
            <a:r>
              <a:rPr lang="en-GB" dirty="0">
                <a:solidFill>
                  <a:srgbClr val="002060"/>
                </a:solidFill>
              </a:rPr>
              <a:t>the six hundred</a:t>
            </a:r>
            <a:r>
              <a:rPr lang="en-GB" dirty="0">
                <a:solidFill>
                  <a:srgbClr val="0070C0"/>
                </a:solidFill>
              </a:rPr>
              <a:t>.</a:t>
            </a:r>
          </a:p>
        </p:txBody>
      </p:sp>
      <p:sp>
        <p:nvSpPr>
          <p:cNvPr id="4" name="Rectangle 3"/>
          <p:cNvSpPr/>
          <p:nvPr/>
        </p:nvSpPr>
        <p:spPr>
          <a:xfrm>
            <a:off x="5917324" y="1589692"/>
            <a:ext cx="5213131" cy="4401205"/>
          </a:xfrm>
          <a:prstGeom prst="rect">
            <a:avLst/>
          </a:prstGeom>
        </p:spPr>
        <p:txBody>
          <a:bodyPr wrap="square">
            <a:spAutoFit/>
          </a:bodyPr>
          <a:lstStyle/>
          <a:p>
            <a:pPr fontAlgn="base"/>
            <a:r>
              <a:rPr lang="en-GB" sz="2800" b="1" dirty="0">
                <a:solidFill>
                  <a:srgbClr val="000000"/>
                </a:solidFill>
                <a:latin typeface="inherit"/>
              </a:rPr>
              <a:t>	</a:t>
            </a:r>
            <a:r>
              <a:rPr lang="en-GB" sz="2800" b="1" dirty="0" smtClean="0">
                <a:solidFill>
                  <a:srgbClr val="000000"/>
                </a:solidFill>
                <a:latin typeface="inherit"/>
              </a:rPr>
              <a:t>	</a:t>
            </a:r>
            <a:r>
              <a:rPr lang="en-GB" sz="2800" dirty="0" smtClean="0">
                <a:solidFill>
                  <a:srgbClr val="0070C0"/>
                </a:solidFill>
              </a:rPr>
              <a:t>2.</a:t>
            </a:r>
            <a:endParaRPr lang="en-GB" sz="2800" dirty="0">
              <a:solidFill>
                <a:srgbClr val="0070C0"/>
              </a:solidFill>
            </a:endParaRPr>
          </a:p>
          <a:p>
            <a:pPr fontAlgn="base"/>
            <a:r>
              <a:rPr lang="en-GB" sz="2800" dirty="0">
                <a:solidFill>
                  <a:srgbClr val="0070C0"/>
                </a:solidFill>
              </a:rPr>
              <a:t>“Forward, the Light Brigade</a:t>
            </a:r>
            <a:r>
              <a:rPr lang="en-GB" sz="2800" dirty="0" smtClean="0">
                <a:solidFill>
                  <a:srgbClr val="0070C0"/>
                </a:solidFill>
              </a:rPr>
              <a:t>!”</a:t>
            </a:r>
            <a:endParaRPr lang="en-GB" sz="2800" dirty="0">
              <a:solidFill>
                <a:srgbClr val="0070C0"/>
              </a:solidFill>
            </a:endParaRPr>
          </a:p>
          <a:p>
            <a:pPr fontAlgn="base"/>
            <a:r>
              <a:rPr lang="en-GB" sz="2800" dirty="0">
                <a:solidFill>
                  <a:srgbClr val="A50021"/>
                </a:solidFill>
              </a:rPr>
              <a:t>Was there </a:t>
            </a:r>
            <a:r>
              <a:rPr lang="en-GB" sz="2800" dirty="0" smtClean="0">
                <a:solidFill>
                  <a:srgbClr val="A50021"/>
                </a:solidFill>
              </a:rPr>
              <a:t>a man dismayed?</a:t>
            </a:r>
          </a:p>
          <a:p>
            <a:pPr fontAlgn="base"/>
            <a:r>
              <a:rPr lang="en-GB" sz="2800" dirty="0" smtClean="0">
                <a:solidFill>
                  <a:srgbClr val="0070C0"/>
                </a:solidFill>
              </a:rPr>
              <a:t>Not though the soldier knew</a:t>
            </a:r>
          </a:p>
          <a:p>
            <a:pPr fontAlgn="base"/>
            <a:r>
              <a:rPr lang="en-GB" sz="2800" dirty="0" smtClean="0">
                <a:solidFill>
                  <a:srgbClr val="0070C0"/>
                </a:solidFill>
              </a:rPr>
              <a:t>	</a:t>
            </a:r>
            <a:r>
              <a:rPr lang="en-GB" sz="2800" dirty="0" smtClean="0">
                <a:solidFill>
                  <a:schemeClr val="accent4">
                    <a:lumMod val="50000"/>
                  </a:schemeClr>
                </a:solidFill>
              </a:rPr>
              <a:t>Someone </a:t>
            </a:r>
            <a:r>
              <a:rPr lang="en-GB" sz="2800" dirty="0">
                <a:solidFill>
                  <a:schemeClr val="accent4">
                    <a:lumMod val="50000"/>
                  </a:schemeClr>
                </a:solidFill>
              </a:rPr>
              <a:t>had blundered</a:t>
            </a:r>
            <a:r>
              <a:rPr lang="en-GB" sz="2800" dirty="0" smtClean="0">
                <a:solidFill>
                  <a:schemeClr val="accent4">
                    <a:lumMod val="50000"/>
                  </a:schemeClr>
                </a:solidFill>
              </a:rPr>
              <a:t>.</a:t>
            </a:r>
            <a:endParaRPr lang="en-GB" sz="2800" dirty="0">
              <a:solidFill>
                <a:schemeClr val="accent4">
                  <a:lumMod val="50000"/>
                </a:schemeClr>
              </a:solidFill>
            </a:endParaRPr>
          </a:p>
          <a:p>
            <a:pPr fontAlgn="base"/>
            <a:r>
              <a:rPr lang="en-GB" sz="2800" dirty="0" smtClean="0">
                <a:solidFill>
                  <a:srgbClr val="660033"/>
                </a:solidFill>
              </a:rPr>
              <a:t>Theirs </a:t>
            </a:r>
            <a:r>
              <a:rPr lang="en-GB" sz="2800" dirty="0">
                <a:solidFill>
                  <a:srgbClr val="660033"/>
                </a:solidFill>
              </a:rPr>
              <a:t>not to make reply</a:t>
            </a:r>
            <a:r>
              <a:rPr lang="en-GB" sz="2800" dirty="0" smtClean="0">
                <a:solidFill>
                  <a:srgbClr val="660033"/>
                </a:solidFill>
              </a:rPr>
              <a:t>,</a:t>
            </a:r>
            <a:endParaRPr lang="en-GB" sz="2800" dirty="0">
              <a:solidFill>
                <a:srgbClr val="660033"/>
              </a:solidFill>
            </a:endParaRPr>
          </a:p>
          <a:p>
            <a:pPr fontAlgn="base"/>
            <a:r>
              <a:rPr lang="en-GB" sz="2800" dirty="0" smtClean="0">
                <a:solidFill>
                  <a:srgbClr val="660033"/>
                </a:solidFill>
              </a:rPr>
              <a:t>Theirs </a:t>
            </a:r>
            <a:r>
              <a:rPr lang="en-GB" sz="2800" dirty="0">
                <a:solidFill>
                  <a:srgbClr val="660033"/>
                </a:solidFill>
              </a:rPr>
              <a:t>not to reason why</a:t>
            </a:r>
            <a:r>
              <a:rPr lang="en-GB" sz="2800" dirty="0" smtClean="0">
                <a:solidFill>
                  <a:srgbClr val="660033"/>
                </a:solidFill>
              </a:rPr>
              <a:t>,</a:t>
            </a:r>
            <a:endParaRPr lang="en-GB" sz="2800" dirty="0">
              <a:solidFill>
                <a:srgbClr val="660033"/>
              </a:solidFill>
            </a:endParaRPr>
          </a:p>
          <a:p>
            <a:pPr fontAlgn="base"/>
            <a:r>
              <a:rPr lang="en-GB" sz="2800" dirty="0" smtClean="0">
                <a:solidFill>
                  <a:srgbClr val="660033"/>
                </a:solidFill>
              </a:rPr>
              <a:t>Theirs </a:t>
            </a:r>
            <a:r>
              <a:rPr lang="en-GB" sz="2800" dirty="0">
                <a:solidFill>
                  <a:srgbClr val="660033"/>
                </a:solidFill>
              </a:rPr>
              <a:t>but to do and die</a:t>
            </a:r>
            <a:r>
              <a:rPr lang="en-GB" sz="2800" dirty="0" smtClean="0">
                <a:solidFill>
                  <a:srgbClr val="660033"/>
                </a:solidFill>
              </a:rPr>
              <a:t>.</a:t>
            </a:r>
            <a:endParaRPr lang="en-GB" sz="2800" dirty="0">
              <a:solidFill>
                <a:srgbClr val="660033"/>
              </a:solidFill>
            </a:endParaRPr>
          </a:p>
          <a:p>
            <a:pPr fontAlgn="base"/>
            <a:r>
              <a:rPr lang="en-GB" sz="2800" dirty="0">
                <a:solidFill>
                  <a:srgbClr val="0070C0"/>
                </a:solidFill>
              </a:rPr>
              <a:t> </a:t>
            </a:r>
            <a:r>
              <a:rPr lang="en-GB" sz="2800" dirty="0" smtClean="0">
                <a:solidFill>
                  <a:srgbClr val="0070C0"/>
                </a:solidFill>
              </a:rPr>
              <a:t>Into </a:t>
            </a:r>
            <a:r>
              <a:rPr lang="en-GB" sz="2800" dirty="0">
                <a:solidFill>
                  <a:srgbClr val="0070C0"/>
                </a:solidFill>
              </a:rPr>
              <a:t>the </a:t>
            </a:r>
            <a:r>
              <a:rPr lang="en-GB" sz="2800" dirty="0">
                <a:solidFill>
                  <a:schemeClr val="tx1">
                    <a:lumMod val="95000"/>
                    <a:lumOff val="5000"/>
                  </a:schemeClr>
                </a:solidFill>
              </a:rPr>
              <a:t>valley of Death</a:t>
            </a:r>
            <a:r>
              <a:rPr lang="en-GB" sz="2800" dirty="0">
                <a:solidFill>
                  <a:srgbClr val="0070C0"/>
                </a:solidFill>
              </a:rPr>
              <a:t/>
            </a:r>
            <a:br>
              <a:rPr lang="en-GB" sz="2800" dirty="0">
                <a:solidFill>
                  <a:srgbClr val="0070C0"/>
                </a:solidFill>
              </a:rPr>
            </a:br>
            <a:r>
              <a:rPr lang="en-GB" sz="2800" dirty="0" smtClean="0">
                <a:solidFill>
                  <a:srgbClr val="0070C0"/>
                </a:solidFill>
              </a:rPr>
              <a:t>	Rode </a:t>
            </a:r>
            <a:r>
              <a:rPr lang="en-GB" sz="2800" dirty="0">
                <a:solidFill>
                  <a:srgbClr val="0070C0"/>
                </a:solidFill>
              </a:rPr>
              <a:t>the six hundred.</a:t>
            </a:r>
            <a:endParaRPr lang="en-GB" sz="2800" b="0" i="0" dirty="0">
              <a:solidFill>
                <a:srgbClr val="0070C0"/>
              </a:solidFill>
              <a:effectLst/>
            </a:endParaRPr>
          </a:p>
        </p:txBody>
      </p:sp>
      <p:sp>
        <p:nvSpPr>
          <p:cNvPr id="5" name="TextBox 4"/>
          <p:cNvSpPr txBox="1"/>
          <p:nvPr/>
        </p:nvSpPr>
        <p:spPr>
          <a:xfrm>
            <a:off x="0" y="0"/>
            <a:ext cx="3464417" cy="1200329"/>
          </a:xfrm>
          <a:prstGeom prst="rect">
            <a:avLst/>
          </a:prstGeom>
          <a:noFill/>
        </p:spPr>
        <p:txBody>
          <a:bodyPr wrap="square" rtlCol="0">
            <a:spAutoFit/>
          </a:bodyPr>
          <a:lstStyle/>
          <a:p>
            <a:r>
              <a:rPr lang="en-US" b="1" dirty="0" smtClean="0">
                <a:solidFill>
                  <a:srgbClr val="C00000"/>
                </a:solidFill>
              </a:rPr>
              <a:t>Repetition – can suggest the charge (1 ½ miles) seems ever ending and also rhythmic, to help represent the rhythm of hooves</a:t>
            </a:r>
            <a:endParaRPr lang="en-US" b="1" dirty="0">
              <a:solidFill>
                <a:srgbClr val="C00000"/>
              </a:solidFill>
            </a:endParaRPr>
          </a:p>
        </p:txBody>
      </p:sp>
      <p:sp>
        <p:nvSpPr>
          <p:cNvPr id="7" name="TextBox 6"/>
          <p:cNvSpPr txBox="1"/>
          <p:nvPr/>
        </p:nvSpPr>
        <p:spPr>
          <a:xfrm>
            <a:off x="0" y="1633172"/>
            <a:ext cx="3464417" cy="369332"/>
          </a:xfrm>
          <a:prstGeom prst="rect">
            <a:avLst/>
          </a:prstGeom>
          <a:noFill/>
        </p:spPr>
        <p:txBody>
          <a:bodyPr wrap="square" rtlCol="0">
            <a:spAutoFit/>
          </a:bodyPr>
          <a:lstStyle/>
          <a:p>
            <a:r>
              <a:rPr lang="en-US" b="1" dirty="0" smtClean="0">
                <a:solidFill>
                  <a:schemeClr val="accent6">
                    <a:lumMod val="50000"/>
                  </a:schemeClr>
                </a:solidFill>
              </a:rPr>
              <a:t>Biblical reference</a:t>
            </a:r>
            <a:endParaRPr lang="en-US" b="1" dirty="0">
              <a:solidFill>
                <a:schemeClr val="accent6">
                  <a:lumMod val="50000"/>
                </a:schemeClr>
              </a:solidFill>
            </a:endParaRPr>
          </a:p>
        </p:txBody>
      </p:sp>
      <p:sp>
        <p:nvSpPr>
          <p:cNvPr id="8" name="TextBox 7"/>
          <p:cNvSpPr txBox="1"/>
          <p:nvPr/>
        </p:nvSpPr>
        <p:spPr>
          <a:xfrm>
            <a:off x="3580531" y="82864"/>
            <a:ext cx="3464417" cy="1200329"/>
          </a:xfrm>
          <a:prstGeom prst="rect">
            <a:avLst/>
          </a:prstGeom>
          <a:noFill/>
        </p:spPr>
        <p:txBody>
          <a:bodyPr wrap="square" rtlCol="0">
            <a:spAutoFit/>
          </a:bodyPr>
          <a:lstStyle/>
          <a:p>
            <a:r>
              <a:rPr lang="en-US" b="1" dirty="0" smtClean="0">
                <a:solidFill>
                  <a:srgbClr val="7030A0"/>
                </a:solidFill>
              </a:rPr>
              <a:t>Death has a capital letter, making it sound like a personal pronoun which personifies it. It makes it sound like Death is a being</a:t>
            </a:r>
            <a:endParaRPr lang="en-US" b="1" dirty="0">
              <a:solidFill>
                <a:srgbClr val="7030A0"/>
              </a:solidFill>
            </a:endParaRPr>
          </a:p>
        </p:txBody>
      </p:sp>
      <p:cxnSp>
        <p:nvCxnSpPr>
          <p:cNvPr id="10" name="Straight Arrow Connector 9"/>
          <p:cNvCxnSpPr/>
          <p:nvPr/>
        </p:nvCxnSpPr>
        <p:spPr>
          <a:xfrm flipH="1" flipV="1">
            <a:off x="2112135" y="1283193"/>
            <a:ext cx="104863" cy="8418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85365" y="2002504"/>
            <a:ext cx="1089643" cy="116569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958403" y="1283193"/>
            <a:ext cx="187646" cy="17433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83358" y="5834925"/>
            <a:ext cx="2730524" cy="923330"/>
          </a:xfrm>
          <a:prstGeom prst="rect">
            <a:avLst/>
          </a:prstGeom>
          <a:noFill/>
        </p:spPr>
        <p:txBody>
          <a:bodyPr wrap="square" rtlCol="0">
            <a:spAutoFit/>
          </a:bodyPr>
          <a:lstStyle/>
          <a:p>
            <a:r>
              <a:rPr lang="en-US" b="1" dirty="0" smtClean="0">
                <a:solidFill>
                  <a:schemeClr val="accent2">
                    <a:lumMod val="50000"/>
                  </a:schemeClr>
                </a:solidFill>
              </a:rPr>
              <a:t>‘he’ = ambiguous? Who is ‘he’? Or is it assumed readers will know?</a:t>
            </a:r>
            <a:endParaRPr lang="en-US" b="1" dirty="0">
              <a:solidFill>
                <a:schemeClr val="accent2">
                  <a:lumMod val="50000"/>
                </a:schemeClr>
              </a:solidFill>
            </a:endParaRPr>
          </a:p>
        </p:txBody>
      </p:sp>
      <p:cxnSp>
        <p:nvCxnSpPr>
          <p:cNvPr id="17" name="Straight Arrow Connector 16"/>
          <p:cNvCxnSpPr/>
          <p:nvPr/>
        </p:nvCxnSpPr>
        <p:spPr>
          <a:xfrm>
            <a:off x="4146049" y="4842456"/>
            <a:ext cx="915348" cy="88653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5728987"/>
            <a:ext cx="3321417" cy="1200329"/>
          </a:xfrm>
          <a:prstGeom prst="rect">
            <a:avLst/>
          </a:prstGeom>
          <a:noFill/>
        </p:spPr>
        <p:txBody>
          <a:bodyPr wrap="square" rtlCol="0">
            <a:spAutoFit/>
          </a:bodyPr>
          <a:lstStyle/>
          <a:p>
            <a:r>
              <a:rPr lang="en-US" b="1" dirty="0" smtClean="0">
                <a:solidFill>
                  <a:srgbClr val="002060"/>
                </a:solidFill>
              </a:rPr>
              <a:t>Repetition – </a:t>
            </a:r>
            <a:r>
              <a:rPr lang="en-US" b="1" dirty="0" err="1" smtClean="0">
                <a:solidFill>
                  <a:srgbClr val="002060"/>
                </a:solidFill>
              </a:rPr>
              <a:t>emphasises</a:t>
            </a:r>
            <a:r>
              <a:rPr lang="en-US" b="1" dirty="0" smtClean="0">
                <a:solidFill>
                  <a:srgbClr val="002060"/>
                </a:solidFill>
              </a:rPr>
              <a:t> the number of men and the fear of death which would be going through their minds</a:t>
            </a:r>
            <a:endParaRPr lang="en-US" b="1" dirty="0">
              <a:solidFill>
                <a:srgbClr val="002060"/>
              </a:solidFill>
            </a:endParaRPr>
          </a:p>
        </p:txBody>
      </p:sp>
      <p:cxnSp>
        <p:nvCxnSpPr>
          <p:cNvPr id="20" name="Straight Arrow Connector 19"/>
          <p:cNvCxnSpPr/>
          <p:nvPr/>
        </p:nvCxnSpPr>
        <p:spPr>
          <a:xfrm flipH="1">
            <a:off x="669701" y="5422006"/>
            <a:ext cx="605307" cy="30698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666038" y="82864"/>
            <a:ext cx="4221162" cy="1200329"/>
          </a:xfrm>
          <a:prstGeom prst="rect">
            <a:avLst/>
          </a:prstGeom>
          <a:noFill/>
        </p:spPr>
        <p:txBody>
          <a:bodyPr wrap="square" rtlCol="0">
            <a:spAutoFit/>
          </a:bodyPr>
          <a:lstStyle/>
          <a:p>
            <a:r>
              <a:rPr lang="en-US" b="1" dirty="0" smtClean="0">
                <a:solidFill>
                  <a:srgbClr val="A50021"/>
                </a:solidFill>
              </a:rPr>
              <a:t>Rhetorical question – they often show confusion or uncertainty. Of course men were in dismay, but perhaps he thinks that doesn’t matter - patriotism</a:t>
            </a:r>
            <a:endParaRPr lang="en-US" b="1" dirty="0">
              <a:solidFill>
                <a:srgbClr val="A50021"/>
              </a:solidFill>
            </a:endParaRPr>
          </a:p>
        </p:txBody>
      </p:sp>
      <p:cxnSp>
        <p:nvCxnSpPr>
          <p:cNvPr id="23" name="Straight Arrow Connector 22"/>
          <p:cNvCxnSpPr/>
          <p:nvPr/>
        </p:nvCxnSpPr>
        <p:spPr>
          <a:xfrm flipV="1">
            <a:off x="7456868" y="1283193"/>
            <a:ext cx="209170" cy="1176672"/>
          </a:xfrm>
          <a:prstGeom prst="straightConnector1">
            <a:avLst/>
          </a:prstGeom>
          <a:ln>
            <a:solidFill>
              <a:srgbClr val="A5002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154991" y="2585353"/>
            <a:ext cx="2037009" cy="369332"/>
          </a:xfrm>
          <a:prstGeom prst="rect">
            <a:avLst/>
          </a:prstGeom>
          <a:noFill/>
        </p:spPr>
        <p:txBody>
          <a:bodyPr wrap="square" rtlCol="0">
            <a:spAutoFit/>
          </a:bodyPr>
          <a:lstStyle/>
          <a:p>
            <a:r>
              <a:rPr lang="en-US" b="1" dirty="0" smtClean="0">
                <a:solidFill>
                  <a:schemeClr val="accent4">
                    <a:lumMod val="50000"/>
                  </a:schemeClr>
                </a:solidFill>
              </a:rPr>
              <a:t>Blunder = mistake</a:t>
            </a:r>
            <a:endParaRPr lang="en-US" b="1" dirty="0">
              <a:solidFill>
                <a:schemeClr val="accent4">
                  <a:lumMod val="50000"/>
                </a:schemeClr>
              </a:solidFill>
            </a:endParaRPr>
          </a:p>
        </p:txBody>
      </p:sp>
      <p:cxnSp>
        <p:nvCxnSpPr>
          <p:cNvPr id="26" name="Straight Arrow Connector 25"/>
          <p:cNvCxnSpPr/>
          <p:nvPr/>
        </p:nvCxnSpPr>
        <p:spPr>
          <a:xfrm flipV="1">
            <a:off x="10599313" y="3026535"/>
            <a:ext cx="321972" cy="592428"/>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084338" y="3682573"/>
            <a:ext cx="2034863" cy="2862322"/>
          </a:xfrm>
          <a:prstGeom prst="rect">
            <a:avLst/>
          </a:prstGeom>
          <a:noFill/>
        </p:spPr>
        <p:txBody>
          <a:bodyPr wrap="square" rtlCol="0">
            <a:spAutoFit/>
          </a:bodyPr>
          <a:lstStyle/>
          <a:p>
            <a:r>
              <a:rPr lang="en-US" b="1" dirty="0" smtClean="0">
                <a:solidFill>
                  <a:srgbClr val="660033"/>
                </a:solidFill>
              </a:rPr>
              <a:t>Repetition, same amount of syllables per line and rhyming lines. This  makes it sound like a chant, or a song which could be mockery. It also highlights these three lines</a:t>
            </a:r>
            <a:endParaRPr lang="en-US" b="1" dirty="0">
              <a:solidFill>
                <a:srgbClr val="660033"/>
              </a:solidFill>
            </a:endParaRPr>
          </a:p>
        </p:txBody>
      </p:sp>
      <p:cxnSp>
        <p:nvCxnSpPr>
          <p:cNvPr id="29" name="Straight Arrow Connector 28"/>
          <p:cNvCxnSpPr/>
          <p:nvPr/>
        </p:nvCxnSpPr>
        <p:spPr>
          <a:xfrm>
            <a:off x="9620518" y="3950346"/>
            <a:ext cx="463820" cy="518623"/>
          </a:xfrm>
          <a:prstGeom prst="straightConnector1">
            <a:avLst/>
          </a:prstGeom>
          <a:ln>
            <a:solidFill>
              <a:srgbClr val="660033"/>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991873" y="6111924"/>
            <a:ext cx="2369713" cy="646331"/>
          </a:xfrm>
          <a:prstGeom prst="rect">
            <a:avLst/>
          </a:prstGeom>
          <a:noFill/>
        </p:spPr>
        <p:txBody>
          <a:bodyPr wrap="square" rtlCol="0">
            <a:spAutoFit/>
          </a:bodyPr>
          <a:lstStyle/>
          <a:p>
            <a:r>
              <a:rPr lang="en-US" b="1" dirty="0" smtClean="0">
                <a:solidFill>
                  <a:schemeClr val="bg2">
                    <a:lumMod val="10000"/>
                  </a:schemeClr>
                </a:solidFill>
              </a:rPr>
              <a:t>Metaphor – suggests it felt like certain death</a:t>
            </a:r>
            <a:endParaRPr lang="en-US" b="1" dirty="0">
              <a:solidFill>
                <a:schemeClr val="bg2">
                  <a:lumMod val="10000"/>
                </a:schemeClr>
              </a:solidFill>
            </a:endParaRPr>
          </a:p>
        </p:txBody>
      </p:sp>
      <p:cxnSp>
        <p:nvCxnSpPr>
          <p:cNvPr id="32" name="Straight Arrow Connector 31"/>
          <p:cNvCxnSpPr/>
          <p:nvPr/>
        </p:nvCxnSpPr>
        <p:spPr>
          <a:xfrm>
            <a:off x="7456868" y="5422006"/>
            <a:ext cx="502276" cy="629404"/>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46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5" grpId="0"/>
      <p:bldP spid="18" grpId="0"/>
      <p:bldP spid="21" grpId="0"/>
      <p:bldP spid="24" grpId="0"/>
      <p:bldP spid="27"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3269" y="1020377"/>
            <a:ext cx="5039710" cy="4401205"/>
          </a:xfrm>
          <a:prstGeom prst="rect">
            <a:avLst/>
          </a:prstGeom>
        </p:spPr>
        <p:txBody>
          <a:bodyPr wrap="square">
            <a:spAutoFit/>
          </a:bodyPr>
          <a:lstStyle/>
          <a:p>
            <a:r>
              <a:rPr lang="en-GB" sz="2800" dirty="0" smtClean="0">
                <a:solidFill>
                  <a:srgbClr val="0070C0"/>
                </a:solidFill>
              </a:rPr>
              <a:t>	</a:t>
            </a:r>
            <a:r>
              <a:rPr lang="en-GB" sz="2800" dirty="0">
                <a:solidFill>
                  <a:srgbClr val="0070C0"/>
                </a:solidFill>
              </a:rPr>
              <a:t>	</a:t>
            </a:r>
            <a:r>
              <a:rPr lang="en-GB" sz="2800" dirty="0" smtClean="0">
                <a:solidFill>
                  <a:srgbClr val="0070C0"/>
                </a:solidFill>
              </a:rPr>
              <a:t>3.</a:t>
            </a:r>
            <a:endParaRPr lang="en-GB" sz="2800" dirty="0">
              <a:solidFill>
                <a:srgbClr val="0070C0"/>
              </a:solidFill>
            </a:endParaRPr>
          </a:p>
          <a:p>
            <a:r>
              <a:rPr lang="en-GB" sz="2800" dirty="0">
                <a:solidFill>
                  <a:schemeClr val="accent2">
                    <a:lumMod val="50000"/>
                  </a:schemeClr>
                </a:solidFill>
              </a:rPr>
              <a:t>Cannon to right of them,</a:t>
            </a:r>
          </a:p>
          <a:p>
            <a:r>
              <a:rPr lang="en-GB" sz="2800" dirty="0">
                <a:solidFill>
                  <a:schemeClr val="accent2">
                    <a:lumMod val="50000"/>
                  </a:schemeClr>
                </a:solidFill>
              </a:rPr>
              <a:t>Cannon to left of them,</a:t>
            </a:r>
          </a:p>
          <a:p>
            <a:r>
              <a:rPr lang="en-GB" sz="2800" dirty="0">
                <a:solidFill>
                  <a:schemeClr val="accent2">
                    <a:lumMod val="50000"/>
                  </a:schemeClr>
                </a:solidFill>
              </a:rPr>
              <a:t>Cannon in front of them</a:t>
            </a:r>
          </a:p>
          <a:p>
            <a:r>
              <a:rPr lang="en-GB" sz="2800" dirty="0" smtClean="0">
                <a:solidFill>
                  <a:srgbClr val="0070C0"/>
                </a:solidFill>
              </a:rPr>
              <a:t>	Volleyed </a:t>
            </a:r>
            <a:r>
              <a:rPr lang="en-GB" sz="2800" dirty="0">
                <a:solidFill>
                  <a:srgbClr val="0070C0"/>
                </a:solidFill>
              </a:rPr>
              <a:t>and thundered;</a:t>
            </a:r>
          </a:p>
          <a:p>
            <a:r>
              <a:rPr lang="en-GB" sz="2800" dirty="0">
                <a:solidFill>
                  <a:srgbClr val="7030A0"/>
                </a:solidFill>
              </a:rPr>
              <a:t>Storm</a:t>
            </a:r>
            <a:r>
              <a:rPr lang="en-GB" sz="2800" dirty="0">
                <a:solidFill>
                  <a:srgbClr val="0070C0"/>
                </a:solidFill>
              </a:rPr>
              <a:t>ed at with shot and shell,</a:t>
            </a:r>
          </a:p>
          <a:p>
            <a:r>
              <a:rPr lang="en-GB" sz="2800" dirty="0">
                <a:solidFill>
                  <a:srgbClr val="800000"/>
                </a:solidFill>
              </a:rPr>
              <a:t>Boldly</a:t>
            </a:r>
            <a:r>
              <a:rPr lang="en-GB" sz="2800" dirty="0">
                <a:solidFill>
                  <a:srgbClr val="0070C0"/>
                </a:solidFill>
              </a:rPr>
              <a:t> they rode and well,</a:t>
            </a:r>
          </a:p>
          <a:p>
            <a:r>
              <a:rPr lang="en-GB" sz="2800" dirty="0">
                <a:solidFill>
                  <a:srgbClr val="0070C0"/>
                </a:solidFill>
              </a:rPr>
              <a:t>Into the </a:t>
            </a:r>
            <a:r>
              <a:rPr lang="en-GB" sz="2800" dirty="0">
                <a:solidFill>
                  <a:schemeClr val="accent4">
                    <a:lumMod val="50000"/>
                  </a:schemeClr>
                </a:solidFill>
              </a:rPr>
              <a:t>jaws of Death</a:t>
            </a:r>
            <a:r>
              <a:rPr lang="en-GB" sz="2800" dirty="0">
                <a:solidFill>
                  <a:srgbClr val="0070C0"/>
                </a:solidFill>
              </a:rPr>
              <a:t>,</a:t>
            </a:r>
          </a:p>
          <a:p>
            <a:r>
              <a:rPr lang="en-GB" sz="2800" dirty="0">
                <a:solidFill>
                  <a:srgbClr val="0070C0"/>
                </a:solidFill>
              </a:rPr>
              <a:t>Into the </a:t>
            </a:r>
            <a:r>
              <a:rPr lang="en-GB" sz="2800" dirty="0">
                <a:solidFill>
                  <a:schemeClr val="accent6">
                    <a:lumMod val="50000"/>
                  </a:schemeClr>
                </a:solidFill>
              </a:rPr>
              <a:t>mouth of hell</a:t>
            </a:r>
          </a:p>
          <a:p>
            <a:r>
              <a:rPr lang="en-GB" sz="2800" dirty="0" smtClean="0">
                <a:solidFill>
                  <a:srgbClr val="0070C0"/>
                </a:solidFill>
              </a:rPr>
              <a:t>	Rode </a:t>
            </a:r>
            <a:r>
              <a:rPr lang="en-GB" sz="2800" dirty="0">
                <a:solidFill>
                  <a:srgbClr val="0070C0"/>
                </a:solidFill>
              </a:rPr>
              <a:t>the six hundred.</a:t>
            </a:r>
          </a:p>
        </p:txBody>
      </p:sp>
      <p:sp>
        <p:nvSpPr>
          <p:cNvPr id="4" name="Rectangle 3"/>
          <p:cNvSpPr/>
          <p:nvPr/>
        </p:nvSpPr>
        <p:spPr>
          <a:xfrm>
            <a:off x="5885793" y="594763"/>
            <a:ext cx="6064469" cy="5693866"/>
          </a:xfrm>
          <a:prstGeom prst="rect">
            <a:avLst/>
          </a:prstGeom>
        </p:spPr>
        <p:txBody>
          <a:bodyPr wrap="square">
            <a:spAutoFit/>
          </a:bodyPr>
          <a:lstStyle/>
          <a:p>
            <a:r>
              <a:rPr lang="en-GB" sz="2800" dirty="0">
                <a:solidFill>
                  <a:srgbClr val="0070C0"/>
                </a:solidFill>
              </a:rPr>
              <a:t>	</a:t>
            </a:r>
            <a:r>
              <a:rPr lang="en-GB" sz="2800" dirty="0" smtClean="0">
                <a:solidFill>
                  <a:srgbClr val="0070C0"/>
                </a:solidFill>
              </a:rPr>
              <a:t>	4.</a:t>
            </a:r>
            <a:endParaRPr lang="en-GB" sz="2800" dirty="0">
              <a:solidFill>
                <a:srgbClr val="0070C0"/>
              </a:solidFill>
            </a:endParaRPr>
          </a:p>
          <a:p>
            <a:r>
              <a:rPr lang="en-GB" sz="2800" dirty="0">
                <a:solidFill>
                  <a:schemeClr val="accent2">
                    <a:lumMod val="50000"/>
                  </a:schemeClr>
                </a:solidFill>
              </a:rPr>
              <a:t>Flashed</a:t>
            </a:r>
            <a:r>
              <a:rPr lang="en-GB" sz="2800" dirty="0">
                <a:solidFill>
                  <a:srgbClr val="0070C0"/>
                </a:solidFill>
              </a:rPr>
              <a:t> all their sabres bare,</a:t>
            </a:r>
          </a:p>
          <a:p>
            <a:r>
              <a:rPr lang="en-GB" sz="2800" dirty="0">
                <a:solidFill>
                  <a:schemeClr val="accent2">
                    <a:lumMod val="50000"/>
                  </a:schemeClr>
                </a:solidFill>
              </a:rPr>
              <a:t>Flashed</a:t>
            </a:r>
            <a:r>
              <a:rPr lang="en-GB" sz="2800" dirty="0">
                <a:solidFill>
                  <a:srgbClr val="0070C0"/>
                </a:solidFill>
              </a:rPr>
              <a:t> as they turned in air</a:t>
            </a:r>
          </a:p>
          <a:p>
            <a:r>
              <a:rPr lang="en-GB" sz="2800" dirty="0" err="1">
                <a:solidFill>
                  <a:srgbClr val="0070C0"/>
                </a:solidFill>
              </a:rPr>
              <a:t>Sabring</a:t>
            </a:r>
            <a:r>
              <a:rPr lang="en-GB" sz="2800" dirty="0">
                <a:solidFill>
                  <a:srgbClr val="0070C0"/>
                </a:solidFill>
              </a:rPr>
              <a:t> the gunners there,</a:t>
            </a:r>
          </a:p>
          <a:p>
            <a:r>
              <a:rPr lang="en-GB" sz="2800" dirty="0">
                <a:solidFill>
                  <a:srgbClr val="0070C0"/>
                </a:solidFill>
              </a:rPr>
              <a:t>Charging an army, while</a:t>
            </a:r>
          </a:p>
          <a:p>
            <a:r>
              <a:rPr lang="en-GB" sz="2800" dirty="0" smtClean="0">
                <a:solidFill>
                  <a:srgbClr val="0070C0"/>
                </a:solidFill>
              </a:rPr>
              <a:t>	</a:t>
            </a:r>
            <a:r>
              <a:rPr lang="en-GB" sz="2800" dirty="0" smtClean="0">
                <a:solidFill>
                  <a:schemeClr val="bg2">
                    <a:lumMod val="10000"/>
                  </a:schemeClr>
                </a:solidFill>
              </a:rPr>
              <a:t>All </a:t>
            </a:r>
            <a:r>
              <a:rPr lang="en-GB" sz="2800" dirty="0">
                <a:solidFill>
                  <a:schemeClr val="bg2">
                    <a:lumMod val="10000"/>
                  </a:schemeClr>
                </a:solidFill>
              </a:rPr>
              <a:t>the </a:t>
            </a:r>
            <a:r>
              <a:rPr lang="en-GB" sz="2800" dirty="0">
                <a:solidFill>
                  <a:srgbClr val="002060"/>
                </a:solidFill>
              </a:rPr>
              <a:t>w</a:t>
            </a:r>
            <a:r>
              <a:rPr lang="en-GB" sz="2800" dirty="0">
                <a:solidFill>
                  <a:schemeClr val="bg2">
                    <a:lumMod val="10000"/>
                  </a:schemeClr>
                </a:solidFill>
              </a:rPr>
              <a:t>orld </a:t>
            </a:r>
            <a:r>
              <a:rPr lang="en-GB" sz="2800" dirty="0">
                <a:solidFill>
                  <a:srgbClr val="002060"/>
                </a:solidFill>
              </a:rPr>
              <a:t>w</a:t>
            </a:r>
            <a:r>
              <a:rPr lang="en-GB" sz="2800" dirty="0">
                <a:solidFill>
                  <a:schemeClr val="bg2">
                    <a:lumMod val="10000"/>
                  </a:schemeClr>
                </a:solidFill>
              </a:rPr>
              <a:t>ondered</a:t>
            </a:r>
            <a:r>
              <a:rPr lang="en-GB" sz="2800" dirty="0">
                <a:solidFill>
                  <a:srgbClr val="0070C0"/>
                </a:solidFill>
              </a:rPr>
              <a:t>.</a:t>
            </a:r>
          </a:p>
          <a:p>
            <a:r>
              <a:rPr lang="en-GB" sz="2800" dirty="0">
                <a:solidFill>
                  <a:srgbClr val="660033"/>
                </a:solidFill>
              </a:rPr>
              <a:t>Plunged</a:t>
            </a:r>
            <a:r>
              <a:rPr lang="en-GB" sz="2800" dirty="0">
                <a:solidFill>
                  <a:srgbClr val="0070C0"/>
                </a:solidFill>
              </a:rPr>
              <a:t> in the battery-smoke</a:t>
            </a:r>
          </a:p>
          <a:p>
            <a:r>
              <a:rPr lang="en-GB" sz="2800" dirty="0">
                <a:solidFill>
                  <a:srgbClr val="0070C0"/>
                </a:solidFill>
              </a:rPr>
              <a:t>Right through the line they broke;</a:t>
            </a:r>
          </a:p>
          <a:p>
            <a:r>
              <a:rPr lang="en-GB" sz="2800" dirty="0">
                <a:solidFill>
                  <a:srgbClr val="0070C0"/>
                </a:solidFill>
              </a:rPr>
              <a:t>Cossack and Russian</a:t>
            </a:r>
          </a:p>
          <a:p>
            <a:r>
              <a:rPr lang="en-GB" sz="2800" dirty="0">
                <a:solidFill>
                  <a:srgbClr val="0070C0"/>
                </a:solidFill>
              </a:rPr>
              <a:t>Reeled from the sabre stroke</a:t>
            </a:r>
          </a:p>
          <a:p>
            <a:r>
              <a:rPr lang="en-GB" sz="2800" dirty="0" smtClean="0">
                <a:solidFill>
                  <a:srgbClr val="0070C0"/>
                </a:solidFill>
              </a:rPr>
              <a:t>	Shattered </a:t>
            </a:r>
            <a:r>
              <a:rPr lang="en-GB" sz="2800" dirty="0">
                <a:solidFill>
                  <a:srgbClr val="0070C0"/>
                </a:solidFill>
              </a:rPr>
              <a:t>and sundered.</a:t>
            </a:r>
          </a:p>
          <a:p>
            <a:r>
              <a:rPr lang="en-GB" sz="2800" dirty="0">
                <a:solidFill>
                  <a:srgbClr val="0070C0"/>
                </a:solidFill>
              </a:rPr>
              <a:t>Then they rode back, but not</a:t>
            </a:r>
          </a:p>
          <a:p>
            <a:r>
              <a:rPr lang="en-GB" sz="2800" dirty="0" smtClean="0">
                <a:solidFill>
                  <a:srgbClr val="0070C0"/>
                </a:solidFill>
              </a:rPr>
              <a:t>	Not </a:t>
            </a:r>
            <a:r>
              <a:rPr lang="en-GB" sz="2800" dirty="0">
                <a:solidFill>
                  <a:srgbClr val="0070C0"/>
                </a:solidFill>
              </a:rPr>
              <a:t>the six hundred.</a:t>
            </a:r>
          </a:p>
        </p:txBody>
      </p:sp>
      <p:sp>
        <p:nvSpPr>
          <p:cNvPr id="5" name="TextBox 4"/>
          <p:cNvSpPr txBox="1"/>
          <p:nvPr/>
        </p:nvSpPr>
        <p:spPr>
          <a:xfrm>
            <a:off x="0" y="0"/>
            <a:ext cx="4675031" cy="923330"/>
          </a:xfrm>
          <a:prstGeom prst="rect">
            <a:avLst/>
          </a:prstGeom>
          <a:noFill/>
        </p:spPr>
        <p:txBody>
          <a:bodyPr wrap="square" rtlCol="0">
            <a:spAutoFit/>
          </a:bodyPr>
          <a:lstStyle/>
          <a:p>
            <a:r>
              <a:rPr lang="en-US" b="1" dirty="0" smtClean="0">
                <a:solidFill>
                  <a:schemeClr val="accent2">
                    <a:lumMod val="50000"/>
                  </a:schemeClr>
                </a:solidFill>
              </a:rPr>
              <a:t>Repetition here suggests repetitive/ never ending cannon fire. It represents a sense of overwhelming attack</a:t>
            </a:r>
            <a:endParaRPr lang="en-US" b="1" dirty="0">
              <a:solidFill>
                <a:schemeClr val="accent2">
                  <a:lumMod val="50000"/>
                </a:schemeClr>
              </a:solidFill>
            </a:endParaRPr>
          </a:p>
        </p:txBody>
      </p:sp>
      <p:cxnSp>
        <p:nvCxnSpPr>
          <p:cNvPr id="6" name="Straight Arrow Connector 5"/>
          <p:cNvCxnSpPr/>
          <p:nvPr/>
        </p:nvCxnSpPr>
        <p:spPr>
          <a:xfrm flipH="1" flipV="1">
            <a:off x="2421228" y="785611"/>
            <a:ext cx="360609" cy="68258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4995605"/>
            <a:ext cx="1622738" cy="1754326"/>
          </a:xfrm>
          <a:prstGeom prst="rect">
            <a:avLst/>
          </a:prstGeom>
          <a:noFill/>
        </p:spPr>
        <p:txBody>
          <a:bodyPr wrap="square" rtlCol="0">
            <a:spAutoFit/>
          </a:bodyPr>
          <a:lstStyle/>
          <a:p>
            <a:r>
              <a:rPr lang="en-US" b="1" dirty="0" smtClean="0">
                <a:solidFill>
                  <a:srgbClr val="7030A0"/>
                </a:solidFill>
              </a:rPr>
              <a:t>Storms = violent, dangerous, scaring and out of our control</a:t>
            </a:r>
            <a:endParaRPr lang="en-US" b="1" dirty="0">
              <a:solidFill>
                <a:srgbClr val="7030A0"/>
              </a:solidFill>
            </a:endParaRPr>
          </a:p>
        </p:txBody>
      </p:sp>
      <p:cxnSp>
        <p:nvCxnSpPr>
          <p:cNvPr id="9" name="Straight Arrow Connector 8"/>
          <p:cNvCxnSpPr/>
          <p:nvPr/>
        </p:nvCxnSpPr>
        <p:spPr>
          <a:xfrm flipH="1">
            <a:off x="167425" y="3441696"/>
            <a:ext cx="105844" cy="145227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340180" y="461665"/>
            <a:ext cx="1700012" cy="558712"/>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8294" y="5278168"/>
            <a:ext cx="2267792" cy="1477328"/>
          </a:xfrm>
          <a:prstGeom prst="rect">
            <a:avLst/>
          </a:prstGeom>
          <a:noFill/>
        </p:spPr>
        <p:txBody>
          <a:bodyPr wrap="square" rtlCol="0">
            <a:spAutoFit/>
          </a:bodyPr>
          <a:lstStyle/>
          <a:p>
            <a:r>
              <a:rPr lang="en-US" b="1" dirty="0" smtClean="0">
                <a:solidFill>
                  <a:srgbClr val="800000"/>
                </a:solidFill>
              </a:rPr>
              <a:t>Powerful adverb. Suggests the men were brave, confident and stood out. Do we believe this is true?</a:t>
            </a:r>
            <a:endParaRPr lang="en-US" b="1" dirty="0">
              <a:solidFill>
                <a:srgbClr val="800000"/>
              </a:solidFill>
            </a:endParaRPr>
          </a:p>
        </p:txBody>
      </p:sp>
      <p:cxnSp>
        <p:nvCxnSpPr>
          <p:cNvPr id="14" name="Straight Arrow Connector 13"/>
          <p:cNvCxnSpPr/>
          <p:nvPr/>
        </p:nvCxnSpPr>
        <p:spPr>
          <a:xfrm>
            <a:off x="797380" y="4078101"/>
            <a:ext cx="515155" cy="1563265"/>
          </a:xfrm>
          <a:prstGeom prst="straightConnector1">
            <a:avLst/>
          </a:prstGeom>
          <a:ln>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85500" y="2304133"/>
            <a:ext cx="1365161" cy="2862322"/>
          </a:xfrm>
          <a:prstGeom prst="rect">
            <a:avLst/>
          </a:prstGeom>
          <a:noFill/>
        </p:spPr>
        <p:txBody>
          <a:bodyPr wrap="square" rtlCol="0">
            <a:spAutoFit/>
          </a:bodyPr>
          <a:lstStyle/>
          <a:p>
            <a:r>
              <a:rPr lang="en-US" b="1" dirty="0" smtClean="0">
                <a:solidFill>
                  <a:schemeClr val="accent4">
                    <a:lumMod val="50000"/>
                  </a:schemeClr>
                </a:solidFill>
              </a:rPr>
              <a:t>Metaphor, makes death sound like a monster. Makes soldiers who died seem heroic and brave</a:t>
            </a:r>
            <a:endParaRPr lang="en-US" b="1" dirty="0">
              <a:solidFill>
                <a:schemeClr val="accent4">
                  <a:lumMod val="50000"/>
                </a:schemeClr>
              </a:solidFill>
            </a:endParaRPr>
          </a:p>
        </p:txBody>
      </p:sp>
      <p:cxnSp>
        <p:nvCxnSpPr>
          <p:cNvPr id="17" name="Straight Arrow Connector 16"/>
          <p:cNvCxnSpPr/>
          <p:nvPr/>
        </p:nvCxnSpPr>
        <p:spPr>
          <a:xfrm flipV="1">
            <a:off x="3606086" y="4078101"/>
            <a:ext cx="734094" cy="107533"/>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06086" y="5429275"/>
            <a:ext cx="2748827" cy="1477328"/>
          </a:xfrm>
          <a:prstGeom prst="rect">
            <a:avLst/>
          </a:prstGeom>
          <a:noFill/>
        </p:spPr>
        <p:txBody>
          <a:bodyPr wrap="square" rtlCol="0">
            <a:spAutoFit/>
          </a:bodyPr>
          <a:lstStyle/>
          <a:p>
            <a:r>
              <a:rPr lang="en-US" b="1" dirty="0" smtClean="0">
                <a:solidFill>
                  <a:schemeClr val="accent6">
                    <a:lumMod val="50000"/>
                  </a:schemeClr>
                </a:solidFill>
              </a:rPr>
              <a:t>Metaphor. Biblical ref. Makes hell also sound like a monster – fits into the idea of acting like good Christians</a:t>
            </a:r>
            <a:endParaRPr lang="en-US" b="1" dirty="0">
              <a:solidFill>
                <a:schemeClr val="accent6">
                  <a:lumMod val="50000"/>
                </a:schemeClr>
              </a:solidFill>
            </a:endParaRPr>
          </a:p>
        </p:txBody>
      </p:sp>
      <p:cxnSp>
        <p:nvCxnSpPr>
          <p:cNvPr id="20" name="Straight Arrow Connector 19"/>
          <p:cNvCxnSpPr/>
          <p:nvPr/>
        </p:nvCxnSpPr>
        <p:spPr>
          <a:xfrm>
            <a:off x="3606086" y="4713668"/>
            <a:ext cx="1179414" cy="70791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33374" y="-23211"/>
            <a:ext cx="5716887" cy="1200329"/>
          </a:xfrm>
          <a:prstGeom prst="rect">
            <a:avLst/>
          </a:prstGeom>
          <a:noFill/>
        </p:spPr>
        <p:txBody>
          <a:bodyPr wrap="square" rtlCol="0">
            <a:spAutoFit/>
          </a:bodyPr>
          <a:lstStyle/>
          <a:p>
            <a:r>
              <a:rPr lang="en-US" b="1" dirty="0" smtClean="0">
                <a:solidFill>
                  <a:schemeClr val="bg2">
                    <a:lumMod val="10000"/>
                  </a:schemeClr>
                </a:solidFill>
              </a:rPr>
              <a:t>Acknowledges that the world is thinking about the soldiers – supportive, but also all they can do is wonder. ‘world’ shows how famous the battle is and how many are on our side.		</a:t>
            </a:r>
            <a:r>
              <a:rPr lang="en-US" b="1" dirty="0" smtClean="0">
                <a:solidFill>
                  <a:srgbClr val="002060"/>
                </a:solidFill>
              </a:rPr>
              <a:t>Alliteration</a:t>
            </a:r>
            <a:endParaRPr lang="en-US" b="1" dirty="0">
              <a:solidFill>
                <a:srgbClr val="002060"/>
              </a:solidFill>
            </a:endParaRPr>
          </a:p>
        </p:txBody>
      </p:sp>
      <p:cxnSp>
        <p:nvCxnSpPr>
          <p:cNvPr id="23" name="Straight Arrow Connector 22"/>
          <p:cNvCxnSpPr/>
          <p:nvPr/>
        </p:nvCxnSpPr>
        <p:spPr>
          <a:xfrm flipV="1">
            <a:off x="9994006" y="923330"/>
            <a:ext cx="515155" cy="1819870"/>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661796" y="5706274"/>
            <a:ext cx="2530204" cy="923330"/>
          </a:xfrm>
          <a:prstGeom prst="rect">
            <a:avLst/>
          </a:prstGeom>
          <a:noFill/>
        </p:spPr>
        <p:txBody>
          <a:bodyPr wrap="square" rtlCol="0">
            <a:spAutoFit/>
          </a:bodyPr>
          <a:lstStyle/>
          <a:p>
            <a:r>
              <a:rPr lang="en-US" b="1" dirty="0" smtClean="0">
                <a:solidFill>
                  <a:srgbClr val="660033"/>
                </a:solidFill>
              </a:rPr>
              <a:t>Verb – suggests force and strength, but also an ease with their action </a:t>
            </a:r>
            <a:endParaRPr lang="en-US" b="1" dirty="0">
              <a:solidFill>
                <a:srgbClr val="660033"/>
              </a:solidFill>
            </a:endParaRPr>
          </a:p>
        </p:txBody>
      </p:sp>
      <p:cxnSp>
        <p:nvCxnSpPr>
          <p:cNvPr id="26" name="Straight Arrow Connector 25"/>
          <p:cNvCxnSpPr/>
          <p:nvPr/>
        </p:nvCxnSpPr>
        <p:spPr>
          <a:xfrm>
            <a:off x="9448800" y="4185634"/>
            <a:ext cx="2001078" cy="1455732"/>
          </a:xfrm>
          <a:prstGeom prst="straightConnector1">
            <a:avLst/>
          </a:prstGeom>
          <a:ln>
            <a:solidFill>
              <a:srgbClr val="6600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40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5" grpId="0"/>
      <p:bldP spid="18" grpId="0"/>
      <p:bldP spid="21"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911" y="774909"/>
            <a:ext cx="6096000" cy="5262979"/>
          </a:xfrm>
          <a:prstGeom prst="rect">
            <a:avLst/>
          </a:prstGeom>
        </p:spPr>
        <p:txBody>
          <a:bodyPr>
            <a:spAutoFit/>
          </a:bodyPr>
          <a:lstStyle/>
          <a:p>
            <a:r>
              <a:rPr lang="en-GB" sz="2800" dirty="0">
                <a:solidFill>
                  <a:srgbClr val="0070C0"/>
                </a:solidFill>
              </a:rPr>
              <a:t>	</a:t>
            </a:r>
            <a:r>
              <a:rPr lang="en-GB" sz="2800" dirty="0" smtClean="0">
                <a:solidFill>
                  <a:srgbClr val="0070C0"/>
                </a:solidFill>
              </a:rPr>
              <a:t>	5.</a:t>
            </a:r>
            <a:endParaRPr lang="en-GB" sz="2800" dirty="0">
              <a:solidFill>
                <a:srgbClr val="0070C0"/>
              </a:solidFill>
            </a:endParaRPr>
          </a:p>
          <a:p>
            <a:r>
              <a:rPr lang="en-GB" sz="2800" dirty="0">
                <a:solidFill>
                  <a:srgbClr val="0070C0"/>
                </a:solidFill>
              </a:rPr>
              <a:t>Cannon to right of them,</a:t>
            </a:r>
          </a:p>
          <a:p>
            <a:r>
              <a:rPr lang="en-GB" sz="2800" dirty="0">
                <a:solidFill>
                  <a:srgbClr val="0070C0"/>
                </a:solidFill>
              </a:rPr>
              <a:t>Cannon to left of them,</a:t>
            </a:r>
          </a:p>
          <a:p>
            <a:r>
              <a:rPr lang="en-GB" sz="2800" dirty="0">
                <a:solidFill>
                  <a:srgbClr val="0070C0"/>
                </a:solidFill>
              </a:rPr>
              <a:t>Cannon behind them</a:t>
            </a:r>
          </a:p>
          <a:p>
            <a:r>
              <a:rPr lang="en-GB" sz="2800" dirty="0" smtClean="0">
                <a:solidFill>
                  <a:srgbClr val="0070C0"/>
                </a:solidFill>
              </a:rPr>
              <a:t>	Volleyed </a:t>
            </a:r>
            <a:r>
              <a:rPr lang="en-GB" sz="2800" dirty="0">
                <a:solidFill>
                  <a:srgbClr val="0070C0"/>
                </a:solidFill>
              </a:rPr>
              <a:t>and thundered;</a:t>
            </a:r>
          </a:p>
          <a:p>
            <a:r>
              <a:rPr lang="en-GB" sz="2800" dirty="0">
                <a:solidFill>
                  <a:srgbClr val="0070C0"/>
                </a:solidFill>
              </a:rPr>
              <a:t>Stormed at with shot and shell,</a:t>
            </a:r>
          </a:p>
          <a:p>
            <a:r>
              <a:rPr lang="en-GB" sz="2800" dirty="0">
                <a:solidFill>
                  <a:srgbClr val="0070C0"/>
                </a:solidFill>
              </a:rPr>
              <a:t>While horse and </a:t>
            </a:r>
            <a:r>
              <a:rPr lang="en-GB" sz="2800" dirty="0">
                <a:solidFill>
                  <a:schemeClr val="accent6">
                    <a:lumMod val="50000"/>
                  </a:schemeClr>
                </a:solidFill>
              </a:rPr>
              <a:t>hero</a:t>
            </a:r>
            <a:r>
              <a:rPr lang="en-GB" sz="2800" dirty="0">
                <a:solidFill>
                  <a:srgbClr val="0070C0"/>
                </a:solidFill>
              </a:rPr>
              <a:t> fell.</a:t>
            </a:r>
          </a:p>
          <a:p>
            <a:r>
              <a:rPr lang="en-GB" sz="2800" dirty="0">
                <a:solidFill>
                  <a:srgbClr val="0070C0"/>
                </a:solidFill>
              </a:rPr>
              <a:t>They that had fought so well</a:t>
            </a:r>
          </a:p>
          <a:p>
            <a:r>
              <a:rPr lang="en-GB" sz="2800" dirty="0">
                <a:solidFill>
                  <a:srgbClr val="0070C0"/>
                </a:solidFill>
              </a:rPr>
              <a:t>Came through the jaws of Death,</a:t>
            </a:r>
          </a:p>
          <a:p>
            <a:r>
              <a:rPr lang="en-GB" sz="2800" dirty="0">
                <a:solidFill>
                  <a:srgbClr val="0070C0"/>
                </a:solidFill>
              </a:rPr>
              <a:t>Back from the mouth of hell,</a:t>
            </a:r>
          </a:p>
          <a:p>
            <a:r>
              <a:rPr lang="en-GB" sz="2800" dirty="0">
                <a:solidFill>
                  <a:srgbClr val="0070C0"/>
                </a:solidFill>
              </a:rPr>
              <a:t>All that was left of them,</a:t>
            </a:r>
          </a:p>
          <a:p>
            <a:r>
              <a:rPr lang="en-GB" sz="2800" dirty="0" smtClean="0">
                <a:solidFill>
                  <a:srgbClr val="0070C0"/>
                </a:solidFill>
              </a:rPr>
              <a:t>	</a:t>
            </a:r>
            <a:r>
              <a:rPr lang="en-GB" sz="2800" dirty="0" smtClean="0">
                <a:solidFill>
                  <a:srgbClr val="A50021"/>
                </a:solidFill>
              </a:rPr>
              <a:t>Left </a:t>
            </a:r>
            <a:r>
              <a:rPr lang="en-GB" sz="2800" dirty="0">
                <a:solidFill>
                  <a:srgbClr val="A50021"/>
                </a:solidFill>
              </a:rPr>
              <a:t>of six hundred</a:t>
            </a:r>
            <a:r>
              <a:rPr lang="en-GB" sz="2800" dirty="0">
                <a:solidFill>
                  <a:srgbClr val="0070C0"/>
                </a:solidFill>
              </a:rPr>
              <a:t>.</a:t>
            </a:r>
          </a:p>
        </p:txBody>
      </p:sp>
      <p:sp>
        <p:nvSpPr>
          <p:cNvPr id="4" name="Rectangle 3"/>
          <p:cNvSpPr/>
          <p:nvPr/>
        </p:nvSpPr>
        <p:spPr>
          <a:xfrm>
            <a:off x="6258911" y="1852126"/>
            <a:ext cx="4955628" cy="3108543"/>
          </a:xfrm>
          <a:prstGeom prst="rect">
            <a:avLst/>
          </a:prstGeom>
        </p:spPr>
        <p:txBody>
          <a:bodyPr wrap="square">
            <a:spAutoFit/>
          </a:bodyPr>
          <a:lstStyle/>
          <a:p>
            <a:r>
              <a:rPr lang="en-GB" sz="2800" dirty="0">
                <a:solidFill>
                  <a:srgbClr val="0070C0"/>
                </a:solidFill>
              </a:rPr>
              <a:t>	</a:t>
            </a:r>
            <a:r>
              <a:rPr lang="en-GB" sz="2800" dirty="0" smtClean="0">
                <a:solidFill>
                  <a:srgbClr val="0070C0"/>
                </a:solidFill>
              </a:rPr>
              <a:t>	6.</a:t>
            </a:r>
            <a:endParaRPr lang="en-GB" sz="2800" dirty="0">
              <a:solidFill>
                <a:srgbClr val="0070C0"/>
              </a:solidFill>
            </a:endParaRPr>
          </a:p>
          <a:p>
            <a:r>
              <a:rPr lang="en-GB" sz="2800" dirty="0">
                <a:solidFill>
                  <a:srgbClr val="C00000"/>
                </a:solidFill>
              </a:rPr>
              <a:t>When can their glory fade?</a:t>
            </a:r>
          </a:p>
          <a:p>
            <a:r>
              <a:rPr lang="en-GB" sz="2800" dirty="0">
                <a:solidFill>
                  <a:srgbClr val="0070C0"/>
                </a:solidFill>
              </a:rPr>
              <a:t>O the </a:t>
            </a:r>
            <a:r>
              <a:rPr lang="en-GB" sz="2800" dirty="0">
                <a:solidFill>
                  <a:srgbClr val="7030A0"/>
                </a:solidFill>
              </a:rPr>
              <a:t>wild charge </a:t>
            </a:r>
            <a:r>
              <a:rPr lang="en-GB" sz="2800" dirty="0">
                <a:solidFill>
                  <a:srgbClr val="0070C0"/>
                </a:solidFill>
              </a:rPr>
              <a:t>they made</a:t>
            </a:r>
            <a:r>
              <a:rPr lang="en-GB" sz="2800" dirty="0">
                <a:solidFill>
                  <a:schemeClr val="tx1">
                    <a:lumMod val="95000"/>
                    <a:lumOff val="5000"/>
                  </a:schemeClr>
                </a:solidFill>
              </a:rPr>
              <a:t>!</a:t>
            </a:r>
          </a:p>
          <a:p>
            <a:r>
              <a:rPr lang="en-GB" sz="2800" dirty="0" smtClean="0">
                <a:solidFill>
                  <a:srgbClr val="0070C0"/>
                </a:solidFill>
              </a:rPr>
              <a:t>	All </a:t>
            </a:r>
            <a:r>
              <a:rPr lang="en-GB" sz="2800" dirty="0">
                <a:solidFill>
                  <a:srgbClr val="0070C0"/>
                </a:solidFill>
              </a:rPr>
              <a:t>the world wondered.</a:t>
            </a:r>
          </a:p>
          <a:p>
            <a:r>
              <a:rPr lang="en-GB" sz="2800" dirty="0">
                <a:solidFill>
                  <a:schemeClr val="accent2">
                    <a:lumMod val="50000"/>
                  </a:schemeClr>
                </a:solidFill>
              </a:rPr>
              <a:t>Honour the charge they made!</a:t>
            </a:r>
          </a:p>
          <a:p>
            <a:r>
              <a:rPr lang="en-GB" sz="2800" dirty="0">
                <a:solidFill>
                  <a:schemeClr val="accent2">
                    <a:lumMod val="50000"/>
                  </a:schemeClr>
                </a:solidFill>
              </a:rPr>
              <a:t>Honour the Light Brigade,</a:t>
            </a:r>
          </a:p>
          <a:p>
            <a:r>
              <a:rPr lang="en-GB" sz="2800" dirty="0" smtClean="0">
                <a:solidFill>
                  <a:schemeClr val="accent2">
                    <a:lumMod val="50000"/>
                  </a:schemeClr>
                </a:solidFill>
              </a:rPr>
              <a:t>	Noble </a:t>
            </a:r>
            <a:r>
              <a:rPr lang="en-GB" sz="2800" dirty="0">
                <a:solidFill>
                  <a:schemeClr val="accent2">
                    <a:lumMod val="50000"/>
                  </a:schemeClr>
                </a:solidFill>
              </a:rPr>
              <a:t>six hundred!</a:t>
            </a:r>
          </a:p>
        </p:txBody>
      </p:sp>
      <p:sp>
        <p:nvSpPr>
          <p:cNvPr id="5" name="TextBox 4"/>
          <p:cNvSpPr txBox="1"/>
          <p:nvPr/>
        </p:nvSpPr>
        <p:spPr>
          <a:xfrm>
            <a:off x="503583" y="97800"/>
            <a:ext cx="5075582" cy="923330"/>
          </a:xfrm>
          <a:prstGeom prst="rect">
            <a:avLst/>
          </a:prstGeom>
          <a:noFill/>
        </p:spPr>
        <p:txBody>
          <a:bodyPr wrap="square" rtlCol="0">
            <a:spAutoFit/>
          </a:bodyPr>
          <a:lstStyle/>
          <a:p>
            <a:r>
              <a:rPr lang="en-US" b="1" dirty="0" smtClean="0">
                <a:solidFill>
                  <a:schemeClr val="accent6">
                    <a:lumMod val="50000"/>
                  </a:schemeClr>
                </a:solidFill>
              </a:rPr>
              <a:t>Powerful noun. Likens them to something out of fiction. This makes them </a:t>
            </a:r>
            <a:r>
              <a:rPr lang="en-US" b="1" dirty="0" err="1" smtClean="0">
                <a:solidFill>
                  <a:schemeClr val="accent6">
                    <a:lumMod val="50000"/>
                  </a:schemeClr>
                </a:solidFill>
              </a:rPr>
              <a:t>unrelatable</a:t>
            </a:r>
            <a:r>
              <a:rPr lang="en-US" b="1" dirty="0" smtClean="0">
                <a:solidFill>
                  <a:schemeClr val="accent6">
                    <a:lumMod val="50000"/>
                  </a:schemeClr>
                </a:solidFill>
              </a:rPr>
              <a:t> and puts them in higher esteem</a:t>
            </a:r>
            <a:endParaRPr lang="en-US" b="1" dirty="0">
              <a:solidFill>
                <a:schemeClr val="accent6">
                  <a:lumMod val="50000"/>
                </a:schemeClr>
              </a:solidFill>
            </a:endParaRPr>
          </a:p>
        </p:txBody>
      </p:sp>
      <p:cxnSp>
        <p:nvCxnSpPr>
          <p:cNvPr id="6" name="Straight Arrow Connector 5"/>
          <p:cNvCxnSpPr/>
          <p:nvPr/>
        </p:nvCxnSpPr>
        <p:spPr>
          <a:xfrm flipV="1">
            <a:off x="3339548" y="774909"/>
            <a:ext cx="715617" cy="265740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068666"/>
            <a:ext cx="7686261" cy="646331"/>
          </a:xfrm>
          <a:prstGeom prst="rect">
            <a:avLst/>
          </a:prstGeom>
          <a:noFill/>
        </p:spPr>
        <p:txBody>
          <a:bodyPr wrap="square" rtlCol="0">
            <a:spAutoFit/>
          </a:bodyPr>
          <a:lstStyle/>
          <a:p>
            <a:r>
              <a:rPr lang="en-US" b="1" dirty="0" smtClean="0">
                <a:solidFill>
                  <a:srgbClr val="A50021"/>
                </a:solidFill>
              </a:rPr>
              <a:t>A change in the repetition – there’s no longer 600. Suggests death without directly saying – avoiding admitting some died or a euphemism or the readers?</a:t>
            </a:r>
            <a:endParaRPr lang="en-US" b="1" dirty="0">
              <a:solidFill>
                <a:srgbClr val="A50021"/>
              </a:solidFill>
            </a:endParaRPr>
          </a:p>
        </p:txBody>
      </p:sp>
      <p:cxnSp>
        <p:nvCxnSpPr>
          <p:cNvPr id="9" name="Straight Arrow Connector 8"/>
          <p:cNvCxnSpPr/>
          <p:nvPr/>
        </p:nvCxnSpPr>
        <p:spPr>
          <a:xfrm>
            <a:off x="4055165" y="5711687"/>
            <a:ext cx="450574" cy="326201"/>
          </a:xfrm>
          <a:prstGeom prst="straightConnector1">
            <a:avLst/>
          </a:prstGeom>
          <a:ln>
            <a:solidFill>
              <a:srgbClr val="A5002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23113" y="451742"/>
            <a:ext cx="5075582" cy="923330"/>
          </a:xfrm>
          <a:prstGeom prst="rect">
            <a:avLst/>
          </a:prstGeom>
          <a:noFill/>
        </p:spPr>
        <p:txBody>
          <a:bodyPr wrap="square" rtlCol="0">
            <a:spAutoFit/>
          </a:bodyPr>
          <a:lstStyle/>
          <a:p>
            <a:r>
              <a:rPr lang="en-US" b="1" dirty="0" smtClean="0">
                <a:solidFill>
                  <a:srgbClr val="C00000"/>
                </a:solidFill>
              </a:rPr>
              <a:t>Rhetorical question – asking the readers perhaps. Trying to suggest we shouldn’t just forget about their ‘glory’</a:t>
            </a:r>
            <a:endParaRPr lang="en-US" b="1" dirty="0">
              <a:solidFill>
                <a:srgbClr val="C00000"/>
              </a:solidFill>
            </a:endParaRPr>
          </a:p>
        </p:txBody>
      </p:sp>
      <p:cxnSp>
        <p:nvCxnSpPr>
          <p:cNvPr id="12" name="Straight Arrow Connector 11"/>
          <p:cNvCxnSpPr/>
          <p:nvPr/>
        </p:nvCxnSpPr>
        <p:spPr>
          <a:xfrm flipH="1" flipV="1">
            <a:off x="7275443" y="1497496"/>
            <a:ext cx="410818" cy="6061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49077" y="2483069"/>
            <a:ext cx="1411357" cy="2585323"/>
          </a:xfrm>
          <a:prstGeom prst="rect">
            <a:avLst/>
          </a:prstGeom>
          <a:noFill/>
        </p:spPr>
        <p:txBody>
          <a:bodyPr wrap="square" rtlCol="0">
            <a:spAutoFit/>
          </a:bodyPr>
          <a:lstStyle/>
          <a:p>
            <a:r>
              <a:rPr lang="en-US" b="1" dirty="0" smtClean="0">
                <a:solidFill>
                  <a:srgbClr val="7030A0"/>
                </a:solidFill>
              </a:rPr>
              <a:t>Connotations of ‘wild’ – loud, aggressive, untamed, uncontrollable – it’s their natural instincts</a:t>
            </a:r>
            <a:endParaRPr lang="en-US" b="1" dirty="0">
              <a:solidFill>
                <a:srgbClr val="7030A0"/>
              </a:solidFill>
            </a:endParaRPr>
          </a:p>
        </p:txBody>
      </p:sp>
      <p:cxnSp>
        <p:nvCxnSpPr>
          <p:cNvPr id="15" name="Straight Arrow Connector 14"/>
          <p:cNvCxnSpPr/>
          <p:nvPr/>
        </p:nvCxnSpPr>
        <p:spPr>
          <a:xfrm flipH="1">
            <a:off x="6258911" y="3116387"/>
            <a:ext cx="967409" cy="63185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42615" y="5068392"/>
            <a:ext cx="5075582" cy="646331"/>
          </a:xfrm>
          <a:prstGeom prst="rect">
            <a:avLst/>
          </a:prstGeom>
          <a:noFill/>
        </p:spPr>
        <p:txBody>
          <a:bodyPr wrap="square" rtlCol="0">
            <a:spAutoFit/>
          </a:bodyPr>
          <a:lstStyle/>
          <a:p>
            <a:r>
              <a:rPr lang="en-US" b="1" dirty="0" smtClean="0">
                <a:solidFill>
                  <a:schemeClr val="accent2">
                    <a:lumMod val="50000"/>
                  </a:schemeClr>
                </a:solidFill>
              </a:rPr>
              <a:t>Final message – imperatives. Commanding those at home to </a:t>
            </a:r>
            <a:r>
              <a:rPr lang="en-US" b="1" dirty="0" err="1" smtClean="0">
                <a:solidFill>
                  <a:schemeClr val="accent2">
                    <a:lumMod val="50000"/>
                  </a:schemeClr>
                </a:solidFill>
              </a:rPr>
              <a:t>honour</a:t>
            </a:r>
            <a:r>
              <a:rPr lang="en-US" b="1" dirty="0" smtClean="0">
                <a:solidFill>
                  <a:schemeClr val="accent2">
                    <a:lumMod val="50000"/>
                  </a:schemeClr>
                </a:solidFill>
              </a:rPr>
              <a:t> them</a:t>
            </a:r>
            <a:endParaRPr lang="en-US" b="1" dirty="0">
              <a:solidFill>
                <a:schemeClr val="accent2">
                  <a:lumMod val="50000"/>
                </a:schemeClr>
              </a:solidFill>
            </a:endParaRPr>
          </a:p>
        </p:txBody>
      </p:sp>
      <p:cxnSp>
        <p:nvCxnSpPr>
          <p:cNvPr id="19" name="Straight Arrow Connector 18"/>
          <p:cNvCxnSpPr/>
          <p:nvPr/>
        </p:nvCxnSpPr>
        <p:spPr>
          <a:xfrm>
            <a:off x="10151165" y="4187687"/>
            <a:ext cx="530087" cy="66854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57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3" name="TextBox 2"/>
          <p:cNvSpPr txBox="1"/>
          <p:nvPr/>
        </p:nvSpPr>
        <p:spPr>
          <a:xfrm>
            <a:off x="0" y="6027002"/>
            <a:ext cx="4529797" cy="830997"/>
          </a:xfrm>
          <a:prstGeom prst="rect">
            <a:avLst/>
          </a:prstGeom>
          <a:solidFill>
            <a:schemeClr val="bg1"/>
          </a:solidFill>
          <a:ln>
            <a:solidFill>
              <a:srgbClr val="C00000"/>
            </a:solidFill>
          </a:ln>
        </p:spPr>
        <p:txBody>
          <a:bodyPr wrap="square" rtlCol="0">
            <a:spAutoFit/>
          </a:bodyPr>
          <a:lstStyle/>
          <a:p>
            <a:r>
              <a:rPr lang="en-US" sz="2400" b="1" dirty="0" smtClean="0">
                <a:solidFill>
                  <a:srgbClr val="C00000"/>
                </a:solidFill>
              </a:rPr>
              <a:t>‘The Charge of the Light Brigade’</a:t>
            </a:r>
          </a:p>
          <a:p>
            <a:r>
              <a:rPr lang="en-US" sz="2400" b="1" dirty="0" smtClean="0">
                <a:solidFill>
                  <a:srgbClr val="C00000"/>
                </a:solidFill>
              </a:rPr>
              <a:t>By Alfred, Lord Tennyson</a:t>
            </a:r>
            <a:endParaRPr lang="en-US" sz="2400" b="1" dirty="0">
              <a:solidFill>
                <a:srgbClr val="C00000"/>
              </a:solidFill>
            </a:endParaRPr>
          </a:p>
        </p:txBody>
      </p:sp>
    </p:spTree>
    <p:extLst>
      <p:ext uri="{BB962C8B-B14F-4D97-AF65-F5344CB8AC3E}">
        <p14:creationId xmlns:p14="http://schemas.microsoft.com/office/powerpoint/2010/main" val="399868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35572"/>
          </a:xfrm>
        </p:spPr>
        <p:txBody>
          <a:bodyPr/>
          <a:lstStyle/>
          <a:p>
            <a:r>
              <a:rPr lang="en-GB" dirty="0" smtClean="0">
                <a:solidFill>
                  <a:srgbClr val="002060"/>
                </a:solidFill>
                <a:latin typeface="Bahnschrift SemiBold" panose="020B0502040204020203" pitchFamily="34" charset="0"/>
              </a:rPr>
              <a:t>Key words:</a:t>
            </a:r>
            <a:endParaRPr lang="en-GB" dirty="0">
              <a:solidFill>
                <a:srgbClr val="002060"/>
              </a:solidFill>
              <a:latin typeface="Bahnschrift SemiBold" panose="020B0502040204020203" pitchFamily="34" charset="0"/>
            </a:endParaRPr>
          </a:p>
        </p:txBody>
      </p:sp>
      <p:graphicFrame>
        <p:nvGraphicFramePr>
          <p:cNvPr id="5" name="Table 4"/>
          <p:cNvGraphicFramePr>
            <a:graphicFrameLocks noGrp="1"/>
          </p:cNvGraphicFramePr>
          <p:nvPr>
            <p:extLst/>
          </p:nvPr>
        </p:nvGraphicFramePr>
        <p:xfrm>
          <a:off x="189592" y="819808"/>
          <a:ext cx="11839498" cy="5766721"/>
        </p:xfrm>
        <a:graphic>
          <a:graphicData uri="http://schemas.openxmlformats.org/drawingml/2006/table">
            <a:tbl>
              <a:tblPr firstRow="1" bandRow="1">
                <a:tableStyleId>{5C22544A-7EE6-4342-B048-85BDC9FD1C3A}</a:tableStyleId>
              </a:tblPr>
              <a:tblGrid>
                <a:gridCol w="5919749"/>
                <a:gridCol w="5919749"/>
              </a:tblGrid>
              <a:tr h="511957">
                <a:tc>
                  <a:txBody>
                    <a:bodyPr/>
                    <a:lstStyle/>
                    <a:p>
                      <a:r>
                        <a:rPr lang="en-GB" dirty="0" smtClean="0">
                          <a:solidFill>
                            <a:srgbClr val="002060"/>
                          </a:solidFill>
                          <a:latin typeface="Bahnschrift SemiBold" panose="020B0502040204020203" pitchFamily="34" charset="0"/>
                        </a:rPr>
                        <a:t>Word:</a:t>
                      </a:r>
                      <a:endParaRPr lang="en-GB" dirty="0">
                        <a:solidFill>
                          <a:srgbClr val="002060"/>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dirty="0" smtClean="0">
                          <a:solidFill>
                            <a:srgbClr val="002060"/>
                          </a:solidFill>
                          <a:latin typeface="Bahnschrift SemiBold" panose="020B0502040204020203" pitchFamily="34" charset="0"/>
                        </a:rPr>
                        <a:t>Definition:</a:t>
                      </a:r>
                      <a:endParaRPr lang="en-GB" dirty="0">
                        <a:solidFill>
                          <a:srgbClr val="002060"/>
                        </a:solidFill>
                        <a:latin typeface="Bahnschrift SemiBol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717752">
                <a:tc>
                  <a:txBody>
                    <a:bodyPr/>
                    <a:lstStyle/>
                    <a:p>
                      <a:r>
                        <a:rPr lang="en-GB" b="1" dirty="0" smtClean="0">
                          <a:solidFill>
                            <a:srgbClr val="002060"/>
                          </a:solidFill>
                        </a:rPr>
                        <a:t>Brigade</a:t>
                      </a:r>
                    </a:p>
                    <a:p>
                      <a:endParaRPr lang="en-GB" b="1" dirty="0" smtClean="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800" b="0" i="0" kern="1200" dirty="0" smtClean="0">
                          <a:solidFill>
                            <a:srgbClr val="0070C0"/>
                          </a:solidFill>
                          <a:effectLst/>
                          <a:latin typeface="+mn-lt"/>
                          <a:ea typeface="+mn-ea"/>
                          <a:cs typeface="+mn-cs"/>
                        </a:rPr>
                        <a:t>a subdivision of an army, typically consisting of a small number of infantry battalions and/or other units</a:t>
                      </a:r>
                      <a:endParaRPr lang="en-GB"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45021">
                <a:tc>
                  <a:txBody>
                    <a:bodyPr/>
                    <a:lstStyle/>
                    <a:p>
                      <a:r>
                        <a:rPr lang="en-GB" b="1" dirty="0" smtClean="0">
                          <a:solidFill>
                            <a:srgbClr val="002060"/>
                          </a:solidFill>
                        </a:rPr>
                        <a:t>Light</a:t>
                      </a:r>
                      <a:r>
                        <a:rPr lang="en-GB" b="1" baseline="0" dirty="0" smtClean="0">
                          <a:solidFill>
                            <a:srgbClr val="002060"/>
                          </a:solidFill>
                        </a:rPr>
                        <a:t> cavalry</a:t>
                      </a:r>
                      <a:endParaRPr lang="en-GB" b="1" dirty="0" smtClean="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rgbClr val="0070C0"/>
                          </a:solidFill>
                        </a:rPr>
                        <a:t>Made up of lightly armed/</a:t>
                      </a:r>
                      <a:r>
                        <a:rPr lang="en-GB" baseline="0" dirty="0" smtClean="0">
                          <a:solidFill>
                            <a:srgbClr val="0070C0"/>
                          </a:solidFill>
                        </a:rPr>
                        <a:t> </a:t>
                      </a:r>
                      <a:r>
                        <a:rPr lang="en-GB" dirty="0" smtClean="0">
                          <a:solidFill>
                            <a:srgbClr val="0070C0"/>
                          </a:solidFill>
                        </a:rPr>
                        <a:t>armoured troops mounted on horses, as opposed to heavy cavalry, where the riders (and sometimes the horses) are heavily armoured. The missions of the light cavalry were primarily reconnaissance, guarding, raiding, and most importantly, communications.</a:t>
                      </a:r>
                      <a:endParaRPr lang="en-GB"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2152">
                <a:tc>
                  <a:txBody>
                    <a:bodyPr/>
                    <a:lstStyle/>
                    <a:p>
                      <a:r>
                        <a:rPr lang="en-GB" b="1" dirty="0" smtClean="0">
                          <a:solidFill>
                            <a:srgbClr val="002060"/>
                          </a:solidFill>
                        </a:rPr>
                        <a:t>Patriotic/ patriotism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6613">
                <a:tc>
                  <a:txBody>
                    <a:bodyPr/>
                    <a:lstStyle/>
                    <a:p>
                      <a:r>
                        <a:rPr lang="en-GB" b="1" dirty="0" smtClean="0">
                          <a:solidFill>
                            <a:srgbClr val="002060"/>
                          </a:solidFill>
                        </a:rPr>
                        <a:t>Honour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6613">
                <a:tc>
                  <a:txBody>
                    <a:bodyPr/>
                    <a:lstStyle/>
                    <a:p>
                      <a:r>
                        <a:rPr lang="en-GB" b="1" dirty="0" smtClean="0">
                          <a:solidFill>
                            <a:srgbClr val="002060"/>
                          </a:solidFill>
                        </a:rPr>
                        <a:t>Heroism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6613">
                <a:tc>
                  <a:txBody>
                    <a:bodyPr/>
                    <a:lstStyle/>
                    <a:p>
                      <a:r>
                        <a:rPr lang="en-GB" b="1" dirty="0" smtClean="0">
                          <a:solidFill>
                            <a:srgbClr val="002060"/>
                          </a:solidFill>
                        </a:rPr>
                        <a:t>Duty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6374524" y="5657671"/>
            <a:ext cx="5817476" cy="1200329"/>
          </a:xfrm>
          <a:prstGeom prst="rect">
            <a:avLst/>
          </a:prstGeom>
          <a:solidFill>
            <a:schemeClr val="accent2">
              <a:lumMod val="20000"/>
              <a:lumOff val="80000"/>
            </a:schemeClr>
          </a:solidFill>
          <a:ln>
            <a:solidFill>
              <a:srgbClr val="C00000"/>
            </a:solidFill>
          </a:ln>
        </p:spPr>
        <p:txBody>
          <a:bodyPr wrap="square" rtlCol="0">
            <a:spAutoFit/>
          </a:bodyPr>
          <a:lstStyle/>
          <a:p>
            <a:r>
              <a:rPr lang="en-GB" sz="2400" b="1" u="sng" dirty="0" smtClean="0">
                <a:solidFill>
                  <a:srgbClr val="C00000"/>
                </a:solidFill>
              </a:rPr>
              <a:t>Stretch yourself: </a:t>
            </a:r>
            <a:r>
              <a:rPr lang="en-GB" sz="2400" dirty="0" smtClean="0">
                <a:solidFill>
                  <a:srgbClr val="C00000"/>
                </a:solidFill>
              </a:rPr>
              <a:t>Now have a go at writing sentences using these words, or variations of them!</a:t>
            </a:r>
            <a:endParaRPr lang="en-GB" sz="2400" dirty="0">
              <a:solidFill>
                <a:srgbClr val="C00000"/>
              </a:solidFill>
            </a:endParaRPr>
          </a:p>
        </p:txBody>
      </p:sp>
      <p:sp>
        <p:nvSpPr>
          <p:cNvPr id="4" name="TextBox 3"/>
          <p:cNvSpPr txBox="1"/>
          <p:nvPr/>
        </p:nvSpPr>
        <p:spPr>
          <a:xfrm>
            <a:off x="4515729" y="1"/>
            <a:ext cx="7676271" cy="523220"/>
          </a:xfrm>
          <a:prstGeom prst="rect">
            <a:avLst/>
          </a:prstGeom>
          <a:noFill/>
        </p:spPr>
        <p:txBody>
          <a:bodyPr wrap="square" rtlCol="0">
            <a:spAutoFit/>
          </a:bodyPr>
          <a:lstStyle/>
          <a:p>
            <a:pPr algn="ctr"/>
            <a:r>
              <a:rPr lang="en-US" sz="2800" b="1" dirty="0" smtClean="0">
                <a:solidFill>
                  <a:srgbClr val="00B050"/>
                </a:solidFill>
              </a:rPr>
              <a:t>Copy out the key words table, filling in the blanks</a:t>
            </a:r>
            <a:endParaRPr lang="en-US" sz="2800" b="1" dirty="0">
              <a:solidFill>
                <a:srgbClr val="00B050"/>
              </a:solidFill>
            </a:endParaRPr>
          </a:p>
        </p:txBody>
      </p:sp>
    </p:spTree>
    <p:extLst>
      <p:ext uri="{BB962C8B-B14F-4D97-AF65-F5344CB8AC3E}">
        <p14:creationId xmlns:p14="http://schemas.microsoft.com/office/powerpoint/2010/main" val="3093002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0" y="0"/>
            <a:ext cx="8822028" cy="400110"/>
          </a:xfrm>
          <a:prstGeom prst="rect">
            <a:avLst/>
          </a:prstGeom>
          <a:solidFill>
            <a:srgbClr val="0070C0"/>
          </a:solidFill>
          <a:ln>
            <a:solidFill>
              <a:srgbClr val="0070C0"/>
            </a:solidFill>
          </a:ln>
        </p:spPr>
        <p:txBody>
          <a:bodyPr wrap="square" rtlCol="0">
            <a:spAutoFit/>
          </a:bodyPr>
          <a:lstStyle/>
          <a:p>
            <a:r>
              <a:rPr lang="en-GB" sz="2000" dirty="0" smtClean="0">
                <a:solidFill>
                  <a:schemeClr val="bg1"/>
                </a:solidFill>
                <a:latin typeface="Bahnschrift SemiBold" panose="020B0502040204020203" pitchFamily="34" charset="0"/>
              </a:rPr>
              <a:t>What words or phrases come to mind when you see this image? Why?</a:t>
            </a:r>
            <a:endParaRPr lang="en-GB" sz="2000" dirty="0">
              <a:solidFill>
                <a:schemeClr val="bg1"/>
              </a:solidFill>
              <a:latin typeface="Bahnschrift SemiBold" panose="020B0502040204020203" pitchFamily="34" charset="0"/>
            </a:endParaRPr>
          </a:p>
        </p:txBody>
      </p:sp>
      <p:sp>
        <p:nvSpPr>
          <p:cNvPr id="4" name="TextBox 3"/>
          <p:cNvSpPr txBox="1"/>
          <p:nvPr/>
        </p:nvSpPr>
        <p:spPr>
          <a:xfrm>
            <a:off x="-1" y="6457890"/>
            <a:ext cx="12015989" cy="400110"/>
          </a:xfrm>
          <a:prstGeom prst="rect">
            <a:avLst/>
          </a:prstGeom>
          <a:solidFill>
            <a:srgbClr val="C00000"/>
          </a:solidFill>
          <a:ln>
            <a:solidFill>
              <a:srgbClr val="C00000"/>
            </a:solidFill>
          </a:ln>
        </p:spPr>
        <p:txBody>
          <a:bodyPr wrap="square" rtlCol="0">
            <a:spAutoFit/>
          </a:bodyPr>
          <a:lstStyle/>
          <a:p>
            <a:r>
              <a:rPr lang="en-GB" sz="2000" dirty="0" smtClean="0">
                <a:solidFill>
                  <a:schemeClr val="bg1"/>
                </a:solidFill>
                <a:latin typeface="Bahnschrift SemiBold" panose="020B0502040204020203" pitchFamily="34" charset="0"/>
              </a:rPr>
              <a:t>Stretch yourself: What would these soldiers be feeling? Why? Think about more than just ‘fear for their lives’</a:t>
            </a:r>
            <a:endParaRPr lang="en-GB" sz="2000"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112405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07" y="0"/>
            <a:ext cx="11161986" cy="1325563"/>
          </a:xfrm>
        </p:spPr>
        <p:txBody>
          <a:bodyPr/>
          <a:lstStyle/>
          <a:p>
            <a:r>
              <a:rPr lang="en-GB" dirty="0" smtClean="0">
                <a:solidFill>
                  <a:srgbClr val="C00000"/>
                </a:solidFill>
                <a:latin typeface="Bahnschrift SemiBold" panose="020B0502040204020203" pitchFamily="34" charset="0"/>
              </a:rPr>
              <a:t>AO3: </a:t>
            </a:r>
            <a:r>
              <a:rPr lang="en-GB" dirty="0" smtClean="0">
                <a:solidFill>
                  <a:srgbClr val="002060"/>
                </a:solidFill>
                <a:latin typeface="Bahnschrift SemiBold" panose="020B0502040204020203" pitchFamily="34" charset="0"/>
              </a:rPr>
              <a:t>What was ‘The Charge of the Light Brigade’?</a:t>
            </a:r>
            <a:endParaRPr lang="en-GB"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838200" y="2711669"/>
            <a:ext cx="10515600" cy="3939652"/>
          </a:xfrm>
          <a:solidFill>
            <a:schemeClr val="bg1"/>
          </a:solidFill>
          <a:ln>
            <a:solidFill>
              <a:srgbClr val="0070C0"/>
            </a:solidFill>
          </a:ln>
        </p:spPr>
        <p:txBody>
          <a:bodyPr>
            <a:normAutofit fontScale="92500" lnSpcReduction="10000"/>
          </a:bodyPr>
          <a:lstStyle/>
          <a:p>
            <a:pPr marL="0" indent="0">
              <a:buNone/>
            </a:pPr>
            <a:r>
              <a:rPr lang="en-GB" b="1" dirty="0" smtClean="0">
                <a:solidFill>
                  <a:srgbClr val="0070C0"/>
                </a:solidFill>
              </a:rPr>
              <a:t>Read through </a:t>
            </a:r>
            <a:r>
              <a:rPr lang="en-GB" b="1" dirty="0" smtClean="0">
                <a:solidFill>
                  <a:srgbClr val="0070C0"/>
                </a:solidFill>
              </a:rPr>
              <a:t>the first article (What actually happened?) </a:t>
            </a:r>
            <a:r>
              <a:rPr lang="en-GB" b="1" dirty="0" smtClean="0">
                <a:solidFill>
                  <a:srgbClr val="0070C0"/>
                </a:solidFill>
              </a:rPr>
              <a:t>and answer the following comprehension questions:</a:t>
            </a:r>
          </a:p>
          <a:p>
            <a:pPr marL="514350" indent="-514350">
              <a:buFont typeface="+mj-lt"/>
              <a:buAutoNum type="arabicPeriod"/>
            </a:pPr>
            <a:r>
              <a:rPr lang="en-GB" dirty="0" smtClean="0">
                <a:solidFill>
                  <a:srgbClr val="0070C0"/>
                </a:solidFill>
              </a:rPr>
              <a:t>Who was in charge of the light cavalry?</a:t>
            </a:r>
          </a:p>
          <a:p>
            <a:pPr marL="514350" indent="-514350">
              <a:buFont typeface="+mj-lt"/>
              <a:buAutoNum type="arabicPeriod"/>
            </a:pPr>
            <a:r>
              <a:rPr lang="en-GB" dirty="0" smtClean="0">
                <a:solidFill>
                  <a:srgbClr val="0070C0"/>
                </a:solidFill>
              </a:rPr>
              <a:t>Which men hated each other?</a:t>
            </a:r>
          </a:p>
          <a:p>
            <a:pPr marL="514350" indent="-514350">
              <a:buFont typeface="+mj-lt"/>
              <a:buAutoNum type="arabicPeriod"/>
            </a:pPr>
            <a:r>
              <a:rPr lang="en-GB" dirty="0" smtClean="0">
                <a:solidFill>
                  <a:srgbClr val="0070C0"/>
                </a:solidFill>
              </a:rPr>
              <a:t>Who sent the order for the cavalry to charge?</a:t>
            </a:r>
          </a:p>
          <a:p>
            <a:pPr marL="514350" indent="-514350">
              <a:buFont typeface="+mj-lt"/>
              <a:buAutoNum type="arabicPeriod"/>
            </a:pPr>
            <a:r>
              <a:rPr lang="en-GB" dirty="0" smtClean="0">
                <a:solidFill>
                  <a:srgbClr val="0070C0"/>
                </a:solidFill>
              </a:rPr>
              <a:t>Which opposing country surrounded them?</a:t>
            </a:r>
          </a:p>
          <a:p>
            <a:pPr marL="514350" indent="-514350">
              <a:buFont typeface="+mj-lt"/>
              <a:buAutoNum type="arabicPeriod"/>
            </a:pPr>
            <a:r>
              <a:rPr lang="en-GB" dirty="0" smtClean="0">
                <a:solidFill>
                  <a:srgbClr val="0070C0"/>
                </a:solidFill>
              </a:rPr>
              <a:t>What was the war called in which this event happened?</a:t>
            </a:r>
          </a:p>
          <a:p>
            <a:pPr marL="514350" indent="-514350">
              <a:buFont typeface="+mj-lt"/>
              <a:buAutoNum type="arabicPeriod"/>
            </a:pPr>
            <a:r>
              <a:rPr lang="en-GB" dirty="0" smtClean="0">
                <a:solidFill>
                  <a:srgbClr val="0070C0"/>
                </a:solidFill>
              </a:rPr>
              <a:t>How many men are thought to have died and been wounded?</a:t>
            </a:r>
          </a:p>
          <a:p>
            <a:pPr marL="514350" indent="-514350">
              <a:buFont typeface="+mj-lt"/>
              <a:buAutoNum type="arabicPeriod"/>
            </a:pPr>
            <a:r>
              <a:rPr lang="en-GB" dirty="0" smtClean="0">
                <a:solidFill>
                  <a:srgbClr val="0070C0"/>
                </a:solidFill>
              </a:rPr>
              <a:t>What year did this take place?</a:t>
            </a:r>
            <a:endParaRPr lang="en-GB" dirty="0">
              <a:solidFill>
                <a:srgbClr val="0070C0"/>
              </a:solidFill>
            </a:endParaRPr>
          </a:p>
        </p:txBody>
      </p:sp>
      <p:sp>
        <p:nvSpPr>
          <p:cNvPr id="4" name="Subtitle 2"/>
          <p:cNvSpPr txBox="1">
            <a:spLocks/>
          </p:cNvSpPr>
          <p:nvPr/>
        </p:nvSpPr>
        <p:spPr>
          <a:xfrm>
            <a:off x="838199" y="1325563"/>
            <a:ext cx="9582807" cy="1386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hlinkClick r:id="rId2"/>
              </a:rPr>
              <a:t>http://www.bbc.co.uk/education/clips/z88nvcw</a:t>
            </a:r>
            <a:endParaRPr lang="en-GB" sz="2000" u="sng" dirty="0" smtClean="0">
              <a:hlinkClick r:id="rId3"/>
            </a:endParaRPr>
          </a:p>
          <a:p>
            <a:pPr marL="0" indent="0">
              <a:buNone/>
            </a:pPr>
            <a:r>
              <a:rPr lang="en-GB" sz="2000" dirty="0" smtClean="0">
                <a:hlinkClick r:id="rId3"/>
              </a:rPr>
              <a:t>An eyewitness account </a:t>
            </a:r>
            <a:endParaRPr lang="en-GB" sz="2000" u="sng" dirty="0" smtClean="0">
              <a:hlinkClick r:id="rId3"/>
            </a:endParaRPr>
          </a:p>
          <a:p>
            <a:pPr marL="0" indent="0">
              <a:buNone/>
            </a:pPr>
            <a:r>
              <a:rPr lang="en-GB" sz="2000" dirty="0" smtClean="0">
                <a:hlinkClick r:id="rId3"/>
              </a:rPr>
              <a:t>http://www.bbc.co.uk/education/clips/zhh9wmn</a:t>
            </a:r>
            <a:endParaRPr lang="en-GB" sz="2000" dirty="0" smtClean="0"/>
          </a:p>
          <a:p>
            <a:endParaRPr lang="en-GB" dirty="0"/>
          </a:p>
        </p:txBody>
      </p:sp>
    </p:spTree>
    <p:extLst>
      <p:ext uri="{BB962C8B-B14F-4D97-AF65-F5344CB8AC3E}">
        <p14:creationId xmlns:p14="http://schemas.microsoft.com/office/powerpoint/2010/main" val="2289120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1474" y="0"/>
            <a:ext cx="9144000" cy="2387600"/>
          </a:xfrm>
        </p:spPr>
        <p:txBody>
          <a:bodyPr/>
          <a:lstStyle/>
          <a:p>
            <a:r>
              <a:rPr lang="en-GB" dirty="0" smtClean="0">
                <a:solidFill>
                  <a:srgbClr val="002060"/>
                </a:solidFill>
                <a:latin typeface="Bahnschrift SemiBold" panose="020B0502040204020203" pitchFamily="34" charset="0"/>
              </a:rPr>
              <a:t>Let’s look at Tennyson’s inspiration…</a:t>
            </a:r>
            <a:endParaRPr lang="en-GB" dirty="0">
              <a:solidFill>
                <a:srgbClr val="002060"/>
              </a:solidFill>
              <a:latin typeface="Bahnschrift SemiBold" panose="020B0502040204020203" pitchFamily="34" charset="0"/>
            </a:endParaRPr>
          </a:p>
        </p:txBody>
      </p:sp>
      <p:sp>
        <p:nvSpPr>
          <p:cNvPr id="4" name="TextBox 3"/>
          <p:cNvSpPr txBox="1"/>
          <p:nvPr/>
        </p:nvSpPr>
        <p:spPr>
          <a:xfrm>
            <a:off x="1215025" y="2893512"/>
            <a:ext cx="10279693" cy="2985433"/>
          </a:xfrm>
          <a:prstGeom prst="rect">
            <a:avLst/>
          </a:prstGeom>
          <a:noFill/>
        </p:spPr>
        <p:txBody>
          <a:bodyPr wrap="square" rtlCol="0">
            <a:spAutoFit/>
          </a:bodyPr>
          <a:lstStyle/>
          <a:p>
            <a:pPr marL="457200" indent="-457200">
              <a:buFont typeface="+mj-lt"/>
              <a:buAutoNum type="arabicPeriod"/>
            </a:pPr>
            <a:r>
              <a:rPr lang="en-GB" sz="2800" dirty="0" smtClean="0">
                <a:solidFill>
                  <a:srgbClr val="0070C0"/>
                </a:solidFill>
              </a:rPr>
              <a:t>Read through and underline any words you don’t understand. Use a dictionary to get the definitions and annotate in your own words on your sheet on your sheet.</a:t>
            </a:r>
          </a:p>
          <a:p>
            <a:pPr marL="457200" indent="-457200">
              <a:buFont typeface="+mj-lt"/>
              <a:buAutoNum type="arabicPeriod"/>
            </a:pPr>
            <a:r>
              <a:rPr lang="en-GB" sz="2800" dirty="0" smtClean="0">
                <a:solidFill>
                  <a:srgbClr val="0070C0"/>
                </a:solidFill>
              </a:rPr>
              <a:t>Highlight/ circle any word choices you think stand out as being different to the types of words we would use in a newspaper article today.</a:t>
            </a:r>
          </a:p>
          <a:p>
            <a:pPr marL="457200" indent="-457200">
              <a:buFont typeface="+mj-lt"/>
              <a:buAutoNum type="arabicPeriod"/>
            </a:pPr>
            <a:endParaRPr lang="en-GB" sz="2000" dirty="0"/>
          </a:p>
        </p:txBody>
      </p:sp>
      <p:sp>
        <p:nvSpPr>
          <p:cNvPr id="5" name="TextBox 4"/>
          <p:cNvSpPr txBox="1"/>
          <p:nvPr/>
        </p:nvSpPr>
        <p:spPr>
          <a:xfrm>
            <a:off x="0" y="0"/>
            <a:ext cx="1198179" cy="707886"/>
          </a:xfrm>
          <a:prstGeom prst="rect">
            <a:avLst/>
          </a:prstGeom>
          <a:solidFill>
            <a:schemeClr val="bg1"/>
          </a:solidFill>
          <a:ln>
            <a:solidFill>
              <a:srgbClr val="C00000"/>
            </a:solidFill>
          </a:ln>
        </p:spPr>
        <p:txBody>
          <a:bodyPr wrap="square" rtlCol="0">
            <a:spAutoFit/>
          </a:bodyPr>
          <a:lstStyle/>
          <a:p>
            <a:r>
              <a:rPr lang="en-GB" sz="4000" b="1" dirty="0" smtClean="0">
                <a:solidFill>
                  <a:srgbClr val="C00000"/>
                </a:solidFill>
                <a:latin typeface="Bahnschrift SemiBold" panose="020B0502040204020203" pitchFamily="34" charset="0"/>
              </a:rPr>
              <a:t>AO1</a:t>
            </a:r>
          </a:p>
        </p:txBody>
      </p:sp>
    </p:spTree>
    <p:extLst>
      <p:ext uri="{BB962C8B-B14F-4D97-AF65-F5344CB8AC3E}">
        <p14:creationId xmlns:p14="http://schemas.microsoft.com/office/powerpoint/2010/main" val="3253294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5504" y="1169643"/>
            <a:ext cx="9144000" cy="3336903"/>
          </a:xfrm>
        </p:spPr>
        <p:txBody>
          <a:bodyPr>
            <a:normAutofit fontScale="90000"/>
          </a:bodyPr>
          <a:lstStyle/>
          <a:p>
            <a:r>
              <a:rPr lang="en-GB" dirty="0">
                <a:solidFill>
                  <a:srgbClr val="0070C0"/>
                </a:solidFill>
              </a:rPr>
              <a:t>They swept proudly past, glittering in the morning sun in all the pride and </a:t>
            </a:r>
            <a:r>
              <a:rPr lang="en-GB" dirty="0" smtClean="0">
                <a:solidFill>
                  <a:srgbClr val="0070C0"/>
                </a:solidFill>
              </a:rPr>
              <a:t>splendour </a:t>
            </a:r>
            <a:r>
              <a:rPr lang="en-GB" dirty="0">
                <a:solidFill>
                  <a:srgbClr val="0070C0"/>
                </a:solidFill>
              </a:rPr>
              <a:t>of war</a:t>
            </a:r>
          </a:p>
        </p:txBody>
      </p:sp>
      <p:sp>
        <p:nvSpPr>
          <p:cNvPr id="3" name="Subtitle 2"/>
          <p:cNvSpPr>
            <a:spLocks noGrp="1"/>
          </p:cNvSpPr>
          <p:nvPr>
            <p:ph type="subTitle" idx="1"/>
          </p:nvPr>
        </p:nvSpPr>
        <p:spPr>
          <a:xfrm>
            <a:off x="3365827" y="305728"/>
            <a:ext cx="5223354" cy="463463"/>
          </a:xfrm>
        </p:spPr>
        <p:txBody>
          <a:bodyPr>
            <a:noAutofit/>
          </a:bodyPr>
          <a:lstStyle/>
          <a:p>
            <a:r>
              <a:rPr lang="en-GB" sz="3200" dirty="0" smtClean="0">
                <a:solidFill>
                  <a:srgbClr val="C00000"/>
                </a:solidFill>
                <a:latin typeface="Bahnschrift SemiBold" panose="020B0502040204020203" pitchFamily="34" charset="0"/>
              </a:rPr>
              <a:t>Let’s zoom in…</a:t>
            </a:r>
            <a:endParaRPr lang="en-GB" sz="3200" dirty="0">
              <a:solidFill>
                <a:srgbClr val="C00000"/>
              </a:solidFill>
              <a:latin typeface="Bahnschrift SemiBold" panose="020B0502040204020203" pitchFamily="34" charset="0"/>
            </a:endParaRPr>
          </a:p>
        </p:txBody>
      </p:sp>
      <p:pic>
        <p:nvPicPr>
          <p:cNvPr id="4" name="Picture 3"/>
          <p:cNvPicPr>
            <a:picLocks noChangeAspect="1"/>
          </p:cNvPicPr>
          <p:nvPr/>
        </p:nvPicPr>
        <p:blipFill>
          <a:blip r:embed="rId2"/>
          <a:stretch>
            <a:fillRect/>
          </a:stretch>
        </p:blipFill>
        <p:spPr>
          <a:xfrm>
            <a:off x="3365827" y="37794"/>
            <a:ext cx="1047564" cy="959162"/>
          </a:xfrm>
          <a:prstGeom prst="rect">
            <a:avLst/>
          </a:prstGeom>
        </p:spPr>
      </p:pic>
      <p:sp>
        <p:nvSpPr>
          <p:cNvPr id="5" name="TextBox 4"/>
          <p:cNvSpPr txBox="1"/>
          <p:nvPr/>
        </p:nvSpPr>
        <p:spPr>
          <a:xfrm>
            <a:off x="0" y="0"/>
            <a:ext cx="1198179" cy="1323439"/>
          </a:xfrm>
          <a:prstGeom prst="rect">
            <a:avLst/>
          </a:prstGeom>
          <a:solidFill>
            <a:schemeClr val="bg1"/>
          </a:solidFill>
          <a:ln>
            <a:solidFill>
              <a:srgbClr val="C00000"/>
            </a:solidFill>
          </a:ln>
        </p:spPr>
        <p:txBody>
          <a:bodyPr wrap="square" rtlCol="0">
            <a:spAutoFit/>
          </a:bodyPr>
          <a:lstStyle/>
          <a:p>
            <a:r>
              <a:rPr lang="en-GB" sz="4000" b="1" dirty="0" smtClean="0">
                <a:solidFill>
                  <a:srgbClr val="C00000"/>
                </a:solidFill>
                <a:latin typeface="Bahnschrift SemiBold" panose="020B0502040204020203" pitchFamily="34" charset="0"/>
              </a:rPr>
              <a:t>AO2 AO3</a:t>
            </a:r>
            <a:endParaRPr lang="en-GB" sz="4000" b="1" dirty="0">
              <a:solidFill>
                <a:srgbClr val="C00000"/>
              </a:solidFill>
              <a:latin typeface="Bahnschrift SemiBold" panose="020B0502040204020203" pitchFamily="34" charset="0"/>
            </a:endParaRPr>
          </a:p>
        </p:txBody>
      </p:sp>
      <p:sp>
        <p:nvSpPr>
          <p:cNvPr id="6" name="Title 1"/>
          <p:cNvSpPr txBox="1">
            <a:spLocks/>
          </p:cNvSpPr>
          <p:nvPr/>
        </p:nvSpPr>
        <p:spPr>
          <a:xfrm>
            <a:off x="879196" y="4506546"/>
            <a:ext cx="10251259" cy="2351454"/>
          </a:xfrm>
          <a:prstGeom prst="rect">
            <a:avLst/>
          </a:prstGeom>
          <a:solidFill>
            <a:schemeClr val="bg1"/>
          </a:solidFill>
          <a:ln>
            <a:solidFill>
              <a:srgbClr val="00B050"/>
            </a:solidFill>
          </a:ln>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solidFill>
                  <a:srgbClr val="00B050"/>
                </a:solidFill>
                <a:latin typeface="+mn-lt"/>
              </a:rPr>
              <a:t>Write this quote out, leaving plenty of space around it.</a:t>
            </a:r>
          </a:p>
          <a:p>
            <a:r>
              <a:rPr lang="en-GB" sz="3200" b="1" dirty="0" smtClean="0">
                <a:solidFill>
                  <a:srgbClr val="00B050"/>
                </a:solidFill>
                <a:latin typeface="+mn-lt"/>
              </a:rPr>
              <a:t>Choose what you think are the key words in this quote. Circle/ underline them, draw an arrow and note down all your connotations/ associations.</a:t>
            </a:r>
          </a:p>
          <a:p>
            <a:r>
              <a:rPr lang="en-GB" sz="3200" b="1" dirty="0" smtClean="0">
                <a:solidFill>
                  <a:srgbClr val="00B050"/>
                </a:solidFill>
              </a:rPr>
              <a:t>How does this quote make the soldiers sound? How would people reading this back home in England feel?</a:t>
            </a:r>
            <a:endParaRPr lang="en-GB" sz="3200" b="1" dirty="0">
              <a:solidFill>
                <a:srgbClr val="00B050"/>
              </a:solidFill>
            </a:endParaRPr>
          </a:p>
        </p:txBody>
      </p:sp>
    </p:spTree>
    <p:extLst>
      <p:ext uri="{BB962C8B-B14F-4D97-AF65-F5344CB8AC3E}">
        <p14:creationId xmlns:p14="http://schemas.microsoft.com/office/powerpoint/2010/main" val="376449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2060"/>
                </a:solidFill>
                <a:latin typeface="Bahnschrift SemiBold" panose="020B0502040204020203" pitchFamily="34" charset="0"/>
              </a:rPr>
              <a:t>The </a:t>
            </a:r>
            <a:r>
              <a:rPr lang="en-GB" dirty="0" smtClean="0">
                <a:solidFill>
                  <a:srgbClr val="002060"/>
                </a:solidFill>
                <a:latin typeface="Bahnschrift SemiBold" panose="020B0502040204020203" pitchFamily="34" charset="0"/>
              </a:rPr>
              <a:t>tone of the poem</a:t>
            </a:r>
            <a:endParaRPr lang="en-GB" dirty="0">
              <a:solidFill>
                <a:srgbClr val="002060"/>
              </a:solidFill>
              <a:latin typeface="Bahnschrift SemiBold" panose="020B0502040204020203" pitchFamily="34" charset="0"/>
            </a:endParaRPr>
          </a:p>
        </p:txBody>
      </p:sp>
      <p:graphicFrame>
        <p:nvGraphicFramePr>
          <p:cNvPr id="5" name="Content Placeholder 4"/>
          <p:cNvGraphicFramePr>
            <a:graphicFrameLocks noGrp="1"/>
          </p:cNvGraphicFramePr>
          <p:nvPr>
            <p:ph idx="1"/>
            <p:extLst/>
          </p:nvPr>
        </p:nvGraphicFramePr>
        <p:xfrm>
          <a:off x="838200" y="1825625"/>
          <a:ext cx="10515600" cy="4028440"/>
        </p:xfrm>
        <a:graphic>
          <a:graphicData uri="http://schemas.openxmlformats.org/drawingml/2006/table">
            <a:tbl>
              <a:tblPr firstRow="1" bandRow="1">
                <a:tableStyleId>{5C22544A-7EE6-4342-B048-85BDC9FD1C3A}</a:tableStyleId>
              </a:tblPr>
              <a:tblGrid>
                <a:gridCol w="5257800"/>
                <a:gridCol w="5257800"/>
              </a:tblGrid>
              <a:tr h="370840">
                <a:tc>
                  <a:txBody>
                    <a:bodyPr/>
                    <a:lstStyle/>
                    <a:p>
                      <a:r>
                        <a:rPr lang="en-GB" dirty="0" smtClean="0"/>
                        <a:t>Positive language for the brigade</a:t>
                      </a:r>
                      <a:endParaRPr lang="en-GB" dirty="0"/>
                    </a:p>
                  </a:txBody>
                  <a:tcPr/>
                </a:tc>
                <a:tc>
                  <a:txBody>
                    <a:bodyPr/>
                    <a:lstStyle/>
                    <a:p>
                      <a:r>
                        <a:rPr lang="en-GB" dirty="0" smtClean="0"/>
                        <a:t>Negative language for the event</a:t>
                      </a:r>
                      <a:endParaRPr lang="en-GB" dirty="0"/>
                    </a:p>
                  </a:txBody>
                  <a:tcPr/>
                </a:tc>
              </a:tr>
              <a:tr h="370840">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a:p>
                  </a:txBody>
                  <a:tcPr/>
                </a:tc>
              </a:tr>
            </a:tbl>
          </a:graphicData>
        </a:graphic>
      </p:graphicFrame>
      <p:sp>
        <p:nvSpPr>
          <p:cNvPr id="4" name="TextBox 3"/>
          <p:cNvSpPr txBox="1"/>
          <p:nvPr/>
        </p:nvSpPr>
        <p:spPr>
          <a:xfrm>
            <a:off x="0" y="0"/>
            <a:ext cx="1198179" cy="707886"/>
          </a:xfrm>
          <a:prstGeom prst="rect">
            <a:avLst/>
          </a:prstGeom>
          <a:solidFill>
            <a:schemeClr val="bg1"/>
          </a:solidFill>
          <a:ln>
            <a:solidFill>
              <a:srgbClr val="C00000"/>
            </a:solidFill>
          </a:ln>
        </p:spPr>
        <p:txBody>
          <a:bodyPr wrap="square" rtlCol="0">
            <a:spAutoFit/>
          </a:bodyPr>
          <a:lstStyle/>
          <a:p>
            <a:r>
              <a:rPr lang="en-GB" sz="4000" b="1" dirty="0" smtClean="0">
                <a:solidFill>
                  <a:srgbClr val="C00000"/>
                </a:solidFill>
                <a:latin typeface="Bahnschrift SemiBold" panose="020B0502040204020203" pitchFamily="34" charset="0"/>
              </a:rPr>
              <a:t>AO1</a:t>
            </a:r>
            <a:endParaRPr lang="en-GB" sz="4000" b="1" dirty="0">
              <a:solidFill>
                <a:srgbClr val="C00000"/>
              </a:solidFill>
              <a:latin typeface="Bahnschrift SemiBold" panose="020B0502040204020203" pitchFamily="34" charset="0"/>
            </a:endParaRPr>
          </a:p>
        </p:txBody>
      </p:sp>
    </p:spTree>
    <p:extLst>
      <p:ext uri="{BB962C8B-B14F-4D97-AF65-F5344CB8AC3E}">
        <p14:creationId xmlns:p14="http://schemas.microsoft.com/office/powerpoint/2010/main" val="35457640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358" y="45104"/>
            <a:ext cx="10155621" cy="1325563"/>
          </a:xfrm>
        </p:spPr>
        <p:txBody>
          <a:bodyPr/>
          <a:lstStyle/>
          <a:p>
            <a:r>
              <a:rPr lang="en-GB" dirty="0" smtClean="0">
                <a:solidFill>
                  <a:srgbClr val="002060"/>
                </a:solidFill>
                <a:latin typeface="Bahnschrift SemiBold" panose="020B0502040204020203" pitchFamily="34" charset="0"/>
              </a:rPr>
              <a:t>The </a:t>
            </a:r>
            <a:r>
              <a:rPr lang="en-GB" dirty="0" smtClean="0">
                <a:solidFill>
                  <a:srgbClr val="002060"/>
                </a:solidFill>
                <a:latin typeface="Bahnschrift SemiBold" panose="020B0502040204020203" pitchFamily="34" charset="0"/>
              </a:rPr>
              <a:t>voice and structure of the poem </a:t>
            </a:r>
            <a:endParaRPr lang="en-GB"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838197" y="1449917"/>
            <a:ext cx="10515600" cy="1415919"/>
          </a:xfrm>
        </p:spPr>
        <p:txBody>
          <a:bodyPr>
            <a:normAutofit fontScale="92500"/>
          </a:bodyPr>
          <a:lstStyle/>
          <a:p>
            <a:pPr>
              <a:buFont typeface="Wingdings" panose="05000000000000000000" pitchFamily="2" charset="2"/>
              <a:buChar char="Ø"/>
            </a:pPr>
            <a:r>
              <a:rPr lang="en-GB" dirty="0" smtClean="0">
                <a:solidFill>
                  <a:srgbClr val="0070C0"/>
                </a:solidFill>
              </a:rPr>
              <a:t>Find a pronoun that tells us what the narrative is in the poem and label </a:t>
            </a:r>
            <a:endParaRPr lang="en-GB" dirty="0">
              <a:solidFill>
                <a:srgbClr val="0070C0"/>
              </a:solidFill>
            </a:endParaRPr>
          </a:p>
          <a:p>
            <a:pPr>
              <a:buFont typeface="Wingdings" panose="05000000000000000000" pitchFamily="2" charset="2"/>
              <a:buChar char="Ø"/>
            </a:pPr>
            <a:r>
              <a:rPr lang="en-GB" dirty="0" smtClean="0">
                <a:solidFill>
                  <a:srgbClr val="0070C0"/>
                </a:solidFill>
              </a:rPr>
              <a:t>Create a stanza by stanza flow chart of  what is happening so that we can understand the structure of the poem</a:t>
            </a:r>
            <a:endParaRPr lang="en-GB" dirty="0">
              <a:solidFill>
                <a:srgbClr val="0070C0"/>
              </a:solidFill>
            </a:endParaRPr>
          </a:p>
        </p:txBody>
      </p:sp>
      <p:sp>
        <p:nvSpPr>
          <p:cNvPr id="4" name="TextBox 3"/>
          <p:cNvSpPr txBox="1"/>
          <p:nvPr/>
        </p:nvSpPr>
        <p:spPr>
          <a:xfrm>
            <a:off x="3055882" y="2869324"/>
            <a:ext cx="6080235" cy="1231106"/>
          </a:xfrm>
          <a:prstGeom prst="rect">
            <a:avLst/>
          </a:prstGeom>
          <a:solidFill>
            <a:schemeClr val="bg1"/>
          </a:solidFill>
          <a:ln>
            <a:solidFill>
              <a:srgbClr val="00B050"/>
            </a:solidFill>
          </a:ln>
        </p:spPr>
        <p:txBody>
          <a:bodyPr wrap="square" rtlCol="0">
            <a:spAutoFit/>
          </a:bodyPr>
          <a:lstStyle/>
          <a:p>
            <a:pPr algn="ctr"/>
            <a:r>
              <a:rPr lang="en-GB" sz="2000" b="1" dirty="0" smtClean="0">
                <a:solidFill>
                  <a:srgbClr val="00B050"/>
                </a:solidFill>
              </a:rPr>
              <a:t>Stanza 1:</a:t>
            </a:r>
          </a:p>
          <a:p>
            <a:pPr algn="ctr"/>
            <a:r>
              <a:rPr lang="en-GB" dirty="0" smtClean="0">
                <a:solidFill>
                  <a:srgbClr val="00B050"/>
                </a:solidFill>
              </a:rPr>
              <a:t>The soldiers are half a league away from the valley. They ride into it with the instruction ‘Forward, the Light Brigade! Charge for the guns!’. </a:t>
            </a:r>
            <a:endParaRPr lang="en-GB" dirty="0">
              <a:solidFill>
                <a:srgbClr val="00B050"/>
              </a:solidFill>
            </a:endParaRPr>
          </a:p>
        </p:txBody>
      </p:sp>
      <p:sp>
        <p:nvSpPr>
          <p:cNvPr id="5" name="Down Arrow 4"/>
          <p:cNvSpPr/>
          <p:nvPr/>
        </p:nvSpPr>
        <p:spPr>
          <a:xfrm>
            <a:off x="5749157" y="4100430"/>
            <a:ext cx="693683" cy="44143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055880" y="4606321"/>
            <a:ext cx="6080235" cy="1015663"/>
          </a:xfrm>
          <a:prstGeom prst="rect">
            <a:avLst/>
          </a:prstGeom>
          <a:solidFill>
            <a:schemeClr val="bg1"/>
          </a:solidFill>
          <a:ln>
            <a:solidFill>
              <a:srgbClr val="7030A0"/>
            </a:solidFill>
          </a:ln>
        </p:spPr>
        <p:txBody>
          <a:bodyPr wrap="square" rtlCol="0">
            <a:spAutoFit/>
          </a:bodyPr>
          <a:lstStyle/>
          <a:p>
            <a:pPr algn="ctr"/>
            <a:r>
              <a:rPr lang="en-GB" sz="2000" b="1" dirty="0" smtClean="0">
                <a:solidFill>
                  <a:srgbClr val="7030A0"/>
                </a:solidFill>
              </a:rPr>
              <a:t>Stanza 2:</a:t>
            </a:r>
          </a:p>
          <a:p>
            <a:pPr algn="ctr"/>
            <a:endParaRPr lang="en-GB" sz="2000" b="1" dirty="0">
              <a:solidFill>
                <a:srgbClr val="00B050"/>
              </a:solidFill>
            </a:endParaRPr>
          </a:p>
          <a:p>
            <a:pPr algn="ctr"/>
            <a:endParaRPr lang="en-GB" sz="2000" b="1" dirty="0" smtClean="0">
              <a:solidFill>
                <a:srgbClr val="00B050"/>
              </a:solidFill>
            </a:endParaRPr>
          </a:p>
        </p:txBody>
      </p:sp>
      <p:sp>
        <p:nvSpPr>
          <p:cNvPr id="7" name="Down Arrow 6"/>
          <p:cNvSpPr/>
          <p:nvPr/>
        </p:nvSpPr>
        <p:spPr>
          <a:xfrm>
            <a:off x="5749157" y="5625472"/>
            <a:ext cx="693683" cy="441434"/>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endParaRPr>
          </a:p>
        </p:txBody>
      </p:sp>
      <p:sp>
        <p:nvSpPr>
          <p:cNvPr id="8" name="Title 1"/>
          <p:cNvSpPr txBox="1">
            <a:spLocks/>
          </p:cNvSpPr>
          <p:nvPr/>
        </p:nvSpPr>
        <p:spPr>
          <a:xfrm>
            <a:off x="0" y="4335517"/>
            <a:ext cx="2506717" cy="2522483"/>
          </a:xfrm>
          <a:prstGeom prst="rect">
            <a:avLst/>
          </a:prstGeom>
          <a:solidFill>
            <a:schemeClr val="bg1"/>
          </a:solidFill>
          <a:ln>
            <a:solidFill>
              <a:srgbClr val="C0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smtClean="0">
                <a:solidFill>
                  <a:srgbClr val="C00000"/>
                </a:solidFill>
                <a:latin typeface="Bahnschrift SemiBold" panose="020B0502040204020203" pitchFamily="34" charset="0"/>
              </a:rPr>
              <a:t>Extension:</a:t>
            </a:r>
          </a:p>
          <a:p>
            <a:r>
              <a:rPr lang="en-GB" sz="2400" dirty="0" smtClean="0">
                <a:solidFill>
                  <a:srgbClr val="C00000"/>
                </a:solidFill>
                <a:latin typeface="+mn-lt"/>
              </a:rPr>
              <a:t>Write a summary of the poem in either:</a:t>
            </a:r>
            <a:r>
              <a:rPr lang="en-GB" sz="2400" dirty="0" smtClean="0">
                <a:solidFill>
                  <a:srgbClr val="C00000"/>
                </a:solidFill>
                <a:latin typeface="Bahnschrift SemiBold" panose="020B0502040204020203" pitchFamily="34" charset="0"/>
              </a:rPr>
              <a:t/>
            </a:r>
            <a:br>
              <a:rPr lang="en-GB" sz="2400" dirty="0" smtClean="0">
                <a:solidFill>
                  <a:srgbClr val="C00000"/>
                </a:solidFill>
                <a:latin typeface="Bahnschrift SemiBold" panose="020B0502040204020203" pitchFamily="34" charset="0"/>
              </a:rPr>
            </a:br>
            <a:r>
              <a:rPr lang="en-GB" sz="2400" dirty="0" smtClean="0">
                <a:solidFill>
                  <a:srgbClr val="C00000"/>
                </a:solidFill>
                <a:latin typeface="+mn-lt"/>
              </a:rPr>
              <a:t>exactly four lines</a:t>
            </a:r>
            <a:br>
              <a:rPr lang="en-GB" sz="2400" dirty="0" smtClean="0">
                <a:solidFill>
                  <a:srgbClr val="C00000"/>
                </a:solidFill>
                <a:latin typeface="+mn-lt"/>
              </a:rPr>
            </a:br>
            <a:r>
              <a:rPr lang="en-GB" sz="2400" dirty="0" smtClean="0">
                <a:solidFill>
                  <a:srgbClr val="C00000"/>
                </a:solidFill>
                <a:latin typeface="+mn-lt"/>
              </a:rPr>
              <a:t>or exactly 140 characters</a:t>
            </a:r>
            <a:endParaRPr lang="en-GB" sz="2400" dirty="0">
              <a:solidFill>
                <a:srgbClr val="C00000"/>
              </a:solidFill>
              <a:latin typeface="+mn-lt"/>
            </a:endParaRPr>
          </a:p>
        </p:txBody>
      </p:sp>
      <p:sp>
        <p:nvSpPr>
          <p:cNvPr id="9" name="TextBox 8"/>
          <p:cNvSpPr txBox="1"/>
          <p:nvPr/>
        </p:nvSpPr>
        <p:spPr>
          <a:xfrm>
            <a:off x="0" y="0"/>
            <a:ext cx="1198179" cy="707886"/>
          </a:xfrm>
          <a:prstGeom prst="rect">
            <a:avLst/>
          </a:prstGeom>
          <a:solidFill>
            <a:schemeClr val="bg1"/>
          </a:solidFill>
          <a:ln>
            <a:solidFill>
              <a:srgbClr val="C00000"/>
            </a:solidFill>
          </a:ln>
        </p:spPr>
        <p:txBody>
          <a:bodyPr wrap="square" rtlCol="0">
            <a:spAutoFit/>
          </a:bodyPr>
          <a:lstStyle/>
          <a:p>
            <a:r>
              <a:rPr lang="en-GB" sz="4000" b="1" dirty="0" smtClean="0">
                <a:solidFill>
                  <a:srgbClr val="C00000"/>
                </a:solidFill>
                <a:latin typeface="Bahnschrift SemiBold" panose="020B0502040204020203" pitchFamily="34" charset="0"/>
              </a:rPr>
              <a:t>AO1</a:t>
            </a:r>
            <a:endParaRPr lang="en-GB" sz="4000" b="1" dirty="0">
              <a:solidFill>
                <a:srgbClr val="C00000"/>
              </a:solidFill>
              <a:latin typeface="Bahnschrift SemiBold" panose="020B0502040204020203" pitchFamily="34" charset="0"/>
            </a:endParaRPr>
          </a:p>
        </p:txBody>
      </p:sp>
    </p:spTree>
    <p:extLst>
      <p:ext uri="{BB962C8B-B14F-4D97-AF65-F5344CB8AC3E}">
        <p14:creationId xmlns:p14="http://schemas.microsoft.com/office/powerpoint/2010/main" val="3271002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1089</Words>
  <Application>Microsoft Office PowerPoint</Application>
  <PresentationFormat>Widescreen</PresentationFormat>
  <Paragraphs>160</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Bahnschrift SemiBold</vt:lpstr>
      <vt:lpstr>Calibri</vt:lpstr>
      <vt:lpstr>Calibri Light</vt:lpstr>
      <vt:lpstr>inherit</vt:lpstr>
      <vt:lpstr>Wingdings</vt:lpstr>
      <vt:lpstr>Office Theme</vt:lpstr>
      <vt:lpstr>Year 10 Home Learning Catch Up</vt:lpstr>
      <vt:lpstr>PowerPoint Presentation</vt:lpstr>
      <vt:lpstr>Key words:</vt:lpstr>
      <vt:lpstr>PowerPoint Presentation</vt:lpstr>
      <vt:lpstr>AO3: What was ‘The Charge of the Light Brigade’?</vt:lpstr>
      <vt:lpstr>Let’s look at Tennyson’s inspiration…</vt:lpstr>
      <vt:lpstr>They swept proudly past, glittering in the morning sun in all the pride and splendour of war</vt:lpstr>
      <vt:lpstr>The tone of the poem</vt:lpstr>
      <vt:lpstr>The voice and structure of the poem </vt:lpstr>
      <vt:lpstr>Reader response</vt:lpstr>
      <vt:lpstr>Poet’s methods</vt:lpstr>
      <vt:lpstr>Finally, annotate your copy of the poem with the following notes…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Home Learning Catch Up</dc:title>
  <dc:creator>Jacqueline de Carles</dc:creator>
  <cp:lastModifiedBy>Jacqueline de Carles</cp:lastModifiedBy>
  <cp:revision>2</cp:revision>
  <dcterms:created xsi:type="dcterms:W3CDTF">2020-09-08T06:51:52Z</dcterms:created>
  <dcterms:modified xsi:type="dcterms:W3CDTF">2020-09-08T06:55:58Z</dcterms:modified>
</cp:coreProperties>
</file>