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17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1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2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3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9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74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2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4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4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44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095A2-C27A-4ADB-AC65-15F92EE0ECF6}" type="datetimeFigureOut">
              <a:rPr lang="en-GB" smtClean="0"/>
              <a:t>19/10/20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EBF5-108E-48D5-93E9-DC0ECFB4D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8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69" y="5143500"/>
            <a:ext cx="9217572" cy="17145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Storm on the Island,</a:t>
            </a:r>
            <a:b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</a:br>
            <a:r>
              <a:rPr lang="en-GB" sz="4800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by Seamus Heaney</a:t>
            </a:r>
            <a:endParaRPr lang="en-GB" sz="4800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766" y="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4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59" y="1"/>
            <a:ext cx="11177751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How has the power of nature been presented in ‘Storm on the Island’ by Seamus Heaney?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70C0"/>
                </a:solidFill>
              </a:rPr>
              <a:t> Have a go at answering the question above using the sentence starters below…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Seamus </a:t>
            </a:r>
            <a:r>
              <a:rPr lang="en-GB" dirty="0" smtClean="0">
                <a:solidFill>
                  <a:srgbClr val="C00000"/>
                </a:solidFill>
              </a:rPr>
              <a:t>Heaney has presented the power of nature by…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Evidence of this is ‘…’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This suggests the weather is … because the word ‘...’ would have connotations of...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w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hich would make readers feel…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Heaney may have done this to…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8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72055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Storms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952" y="3247698"/>
            <a:ext cx="11792607" cy="4729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86454" y="2639275"/>
            <a:ext cx="8860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Bahnschrift SemiBold" panose="020B0502040204020203" pitchFamily="34" charset="0"/>
              </a:rPr>
              <a:t>What weather elements could make up a storm?</a:t>
            </a:r>
            <a:endParaRPr lang="en-GB" sz="32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6454" y="3294993"/>
            <a:ext cx="88602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Bahnschrift SemiBold" panose="020B0502040204020203" pitchFamily="34" charset="0"/>
              </a:rPr>
              <a:t>What could you use these weather elements as a metaphor for?</a:t>
            </a:r>
            <a:endParaRPr lang="en-GB" sz="32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4300" y="165100"/>
            <a:ext cx="913130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70C0"/>
                </a:solidFill>
              </a:rPr>
              <a:t>Create two spider diagrams to answer the two questions below.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0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013" y="0"/>
            <a:ext cx="9268787" cy="1325563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Ambiguous title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2068"/>
            <a:ext cx="10515600" cy="7536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070C0"/>
                </a:solidFill>
              </a:rPr>
              <a:t> How could the title ‘Storm on the Island’ be ambiguous?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85013" cy="1390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5229" t="46667" r="29081" b="26667"/>
          <a:stretch/>
        </p:blipFill>
        <p:spPr>
          <a:xfrm>
            <a:off x="1045779" y="1735617"/>
            <a:ext cx="10308021" cy="37019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51600" y="152400"/>
            <a:ext cx="5613400" cy="83099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70C0"/>
                </a:solidFill>
              </a:rPr>
              <a:t>Note down this definition then think about the question below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Structure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0883"/>
            <a:ext cx="10515600" cy="554946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The poem is a monologue (a long speech by one person).                    </a:t>
            </a:r>
            <a:r>
              <a:rPr lang="en-GB" i="1" dirty="0" smtClean="0">
                <a:solidFill>
                  <a:srgbClr val="7030A0"/>
                </a:solidFill>
              </a:rPr>
              <a:t>Can you find a word/ line that suggests it is a narrator talking to someone?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The poem also uses enjambment, when lines do end with punctuation, showing that the contents just keeps on going.            </a:t>
            </a:r>
            <a:r>
              <a:rPr lang="en-GB" i="1" dirty="0" smtClean="0">
                <a:solidFill>
                  <a:srgbClr val="7030A0"/>
                </a:solidFill>
              </a:rPr>
              <a:t>How could this link in to the theme of a storm?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The poem is not split into stanzas, it also doesn’t rhyme. This is called free verse.                                                                                                  </a:t>
            </a:r>
            <a:r>
              <a:rPr lang="en-GB" i="1" dirty="0" smtClean="0">
                <a:solidFill>
                  <a:srgbClr val="7030A0"/>
                </a:solidFill>
              </a:rPr>
              <a:t>Linking to the first point, what could this lack of formal structure represent about the poem and narrator?</a:t>
            </a:r>
          </a:p>
          <a:p>
            <a:endParaRPr lang="en-GB" i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Can we make any links to other poems based just on this?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8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Sound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Read through and highlight/ circle all the harsh sounds/ plosive in one colour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Now go through and highlight/ circle all the soft sounds (including sibilance) in another colour – don’t forget to create a key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</a:rPr>
              <a:t>Now go through and circle/ underline all the examples of alliteration and assonance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What do you notice about the way sound techniques have been used in the poem?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What could they replicate?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78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Verbs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29341"/>
          <a:ext cx="10515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Verbs used for human actions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Verbs</a:t>
                      </a:r>
                      <a:r>
                        <a:rPr lang="en-GB" sz="2400" baseline="0" dirty="0" smtClean="0"/>
                        <a:t> used for nature’s actions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2248" y="4764483"/>
            <a:ext cx="11634952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Seamus Heaney presents _________ as having the most power in the poem. This is evident by his use of verbs. ________ has more verbs used, therefore has more actions, but also those verbs include ______, _______, ________ and ______ which would make a reader….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90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8035"/>
            <a:ext cx="9144000" cy="446896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Bahnschrift SemiBold" panose="020B0502040204020203" pitchFamily="34" charset="0"/>
              </a:rPr>
              <a:t>The following slides have notes for you to annotate in your anthology, or copy the poem into a Word document and make notes using text boxes</a:t>
            </a:r>
            <a:endParaRPr lang="en-GB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089" y="5151549"/>
            <a:ext cx="1337822" cy="15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75" y="1461811"/>
            <a:ext cx="7798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We are prepared</a:t>
            </a:r>
            <a:r>
              <a:rPr lang="en-GB" sz="2400" dirty="0" smtClean="0">
                <a:solidFill>
                  <a:srgbClr val="0070C0"/>
                </a:solidFill>
              </a:rPr>
              <a:t>: we build our houses squat,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Sink walls in rock and roof them with good slate.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This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wizened earth </a:t>
            </a:r>
            <a:r>
              <a:rPr lang="en-GB" sz="2400" dirty="0" smtClean="0">
                <a:solidFill>
                  <a:srgbClr val="0070C0"/>
                </a:solidFill>
              </a:rPr>
              <a:t>has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never troubled us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With hay, 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so, as </a:t>
            </a:r>
            <a:r>
              <a:rPr lang="en-GB" sz="2400" dirty="0" smtClean="0">
                <a:solidFill>
                  <a:srgbClr val="C00000"/>
                </a:solidFill>
              </a:rPr>
              <a:t>you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 see</a:t>
            </a:r>
            <a:r>
              <a:rPr lang="en-GB" sz="2400" dirty="0" smtClean="0">
                <a:solidFill>
                  <a:srgbClr val="0070C0"/>
                </a:solidFill>
              </a:rPr>
              <a:t>, there are no stacks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Or </a:t>
            </a:r>
            <a:r>
              <a:rPr lang="en-GB" sz="2400" dirty="0" err="1" smtClean="0">
                <a:solidFill>
                  <a:srgbClr val="0070C0"/>
                </a:solidFill>
              </a:rPr>
              <a:t>stooks</a:t>
            </a:r>
            <a:r>
              <a:rPr lang="en-GB" sz="2400" dirty="0" smtClean="0">
                <a:solidFill>
                  <a:srgbClr val="0070C0"/>
                </a:solidFill>
              </a:rPr>
              <a:t> that can be lost. </a:t>
            </a:r>
            <a:r>
              <a:rPr lang="en-GB" sz="2400" dirty="0" smtClean="0">
                <a:solidFill>
                  <a:srgbClr val="002060"/>
                </a:solidFill>
              </a:rPr>
              <a:t>Nor are there trees</a:t>
            </a:r>
          </a:p>
          <a:p>
            <a:r>
              <a:rPr lang="en-GB" sz="2400" dirty="0" smtClean="0">
                <a:solidFill>
                  <a:srgbClr val="002060"/>
                </a:solidFill>
              </a:rPr>
              <a:t>Which might prove company</a:t>
            </a:r>
            <a:r>
              <a:rPr lang="en-GB" sz="2400" dirty="0" smtClean="0">
                <a:solidFill>
                  <a:srgbClr val="0070C0"/>
                </a:solidFill>
              </a:rPr>
              <a:t> when it blows full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Blast: </a:t>
            </a:r>
            <a:r>
              <a:rPr lang="en-GB" sz="2400" dirty="0" smtClean="0">
                <a:solidFill>
                  <a:srgbClr val="C00000"/>
                </a:solidFill>
              </a:rPr>
              <a:t>you</a:t>
            </a:r>
            <a:r>
              <a:rPr lang="en-GB" sz="2400" dirty="0" smtClean="0">
                <a:solidFill>
                  <a:srgbClr val="0070C0"/>
                </a:solidFill>
              </a:rPr>
              <a:t> know what I mean - leaves and branches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Can raise a </a:t>
            </a:r>
            <a:r>
              <a:rPr lang="en-GB" sz="2400" dirty="0" smtClean="0">
                <a:solidFill>
                  <a:srgbClr val="FF0066"/>
                </a:solidFill>
              </a:rPr>
              <a:t>tragic chorus </a:t>
            </a:r>
            <a:r>
              <a:rPr lang="en-GB" sz="2400" dirty="0" smtClean="0">
                <a:solidFill>
                  <a:srgbClr val="0070C0"/>
                </a:solidFill>
              </a:rPr>
              <a:t>in a gale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So that </a:t>
            </a:r>
            <a:r>
              <a:rPr lang="en-GB" sz="2400" dirty="0" smtClean="0">
                <a:solidFill>
                  <a:srgbClr val="993366"/>
                </a:solidFill>
              </a:rPr>
              <a:t>you listen to the thing you fear</a:t>
            </a:r>
          </a:p>
          <a:p>
            <a:r>
              <a:rPr lang="en-GB" sz="2400" dirty="0" smtClean="0">
                <a:solidFill>
                  <a:srgbClr val="993366"/>
                </a:solidFill>
              </a:rPr>
              <a:t>Forgetting </a:t>
            </a:r>
            <a:r>
              <a:rPr lang="en-GB" sz="2400" dirty="0" smtClean="0">
                <a:solidFill>
                  <a:srgbClr val="0070C0"/>
                </a:solidFill>
              </a:rPr>
              <a:t>that it </a:t>
            </a: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pummels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your</a:t>
            </a:r>
            <a:r>
              <a:rPr lang="en-GB" sz="2400" dirty="0" smtClean="0">
                <a:solidFill>
                  <a:srgbClr val="0070C0"/>
                </a:solidFill>
              </a:rPr>
              <a:t> house too.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8676" y="299545"/>
            <a:ext cx="2974428" cy="40011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</a:rPr>
              <a:t>Very definite - confidence</a:t>
            </a:r>
            <a:endParaRPr lang="en-GB" sz="2000" dirty="0">
              <a:solidFill>
                <a:srgbClr val="7030A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403131" y="882869"/>
            <a:ext cx="173421" cy="57894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77560" y="216335"/>
            <a:ext cx="5948855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Personification of earth – saying it is wise and so therefore has a mind and knowledge. </a:t>
            </a:r>
          </a:p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Wise = old, clever, experienced</a:t>
            </a: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436883" y="882869"/>
            <a:ext cx="677917" cy="57894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03426" y="1303108"/>
            <a:ext cx="5420711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Also personification. The earth has never caused them problems – which suggests it could if it wanted to.  A fragile relationship?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439103" y="2318771"/>
            <a:ext cx="772511" cy="1576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54513" y="2389881"/>
            <a:ext cx="5420711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‘you’ = direct address, 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‘so, as you see’ makes it sound like someone is talking to another – a conversation or monologue.</a:t>
            </a: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698124" y="2617076"/>
            <a:ext cx="1705302" cy="7882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71289" y="3476654"/>
            <a:ext cx="5420711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Personification of trees – they could be company. Suggests the narrator/ people are lonely and the trees – nature – is not.</a:t>
            </a:r>
            <a:endParaRPr lang="en-GB" sz="2000" dirty="0">
              <a:solidFill>
                <a:srgbClr val="00206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101255" y="3354637"/>
            <a:ext cx="536028" cy="42908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5586" y="4562600"/>
            <a:ext cx="6516414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66"/>
                </a:solidFill>
              </a:rPr>
              <a:t>The trees are musical, chorus means all together, like a chant – war-like. Tragic suggests tragedy, negative things to come.</a:t>
            </a:r>
            <a:endParaRPr lang="en-GB" sz="2000" dirty="0">
              <a:solidFill>
                <a:srgbClr val="FF0066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599590" y="4226590"/>
            <a:ext cx="1403131" cy="233064"/>
          </a:xfrm>
          <a:prstGeom prst="straightConnector1">
            <a:avLst/>
          </a:prstGeom>
          <a:ln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5477276"/>
            <a:ext cx="4840013" cy="1323439"/>
          </a:xfrm>
          <a:prstGeom prst="rect">
            <a:avLst/>
          </a:prstGeom>
          <a:solidFill>
            <a:schemeClr val="bg1"/>
          </a:solidFill>
          <a:ln>
            <a:solidFill>
              <a:srgbClr val="993366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993366"/>
                </a:solidFill>
              </a:rPr>
              <a:t>People listen for things they’re scared of – people are fearful and weak – they don’t confront them. ‘Forgetting’ suggests people are also naïve, ignorant and stupid</a:t>
            </a:r>
            <a:endParaRPr lang="en-GB" sz="2000" dirty="0">
              <a:solidFill>
                <a:srgbClr val="993366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292772" y="5205724"/>
            <a:ext cx="394138" cy="229813"/>
          </a:xfrm>
          <a:prstGeom prst="straightConnector1">
            <a:avLst/>
          </a:prstGeom>
          <a:ln>
            <a:solidFill>
              <a:srgbClr val="9933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05398" y="5469228"/>
            <a:ext cx="5420711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‘pummels’ = violent, powerful, aggressive, deliberate, wanting to cause harm</a:t>
            </a:r>
          </a:p>
          <a:p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‘your’ = possessive pronoun. Nature doesn’t care about or respect your possessions.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452648" y="5141058"/>
            <a:ext cx="1497724" cy="26510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13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3" grpId="0" animBg="1"/>
      <p:bldP spid="17" grpId="0" animBg="1"/>
      <p:bldP spid="20" grpId="0" animBg="1"/>
      <p:bldP spid="24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442" y="1726436"/>
            <a:ext cx="67423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But there are </a:t>
            </a:r>
            <a:r>
              <a:rPr lang="en-GB" sz="2400" dirty="0" smtClean="0">
                <a:solidFill>
                  <a:srgbClr val="7030A0"/>
                </a:solidFill>
              </a:rPr>
              <a:t>no trees, no natural shelter</a:t>
            </a:r>
            <a:r>
              <a:rPr lang="en-GB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You might think that the sea is company,</a:t>
            </a:r>
          </a:p>
          <a:p>
            <a:r>
              <a:rPr lang="en-GB" sz="2400" dirty="0" smtClean="0">
                <a:solidFill>
                  <a:srgbClr val="C00000"/>
                </a:solidFill>
              </a:rPr>
              <a:t>Exploding comfortably </a:t>
            </a:r>
            <a:r>
              <a:rPr lang="en-GB" sz="2400" dirty="0" smtClean="0">
                <a:solidFill>
                  <a:srgbClr val="0070C0"/>
                </a:solidFill>
              </a:rPr>
              <a:t>down on the cliffs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But no: when it begins, the flung spray hits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The very windows,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spits like a tame cat</a:t>
            </a:r>
          </a:p>
          <a:p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Turned savage</a:t>
            </a:r>
            <a:r>
              <a:rPr lang="en-GB" sz="2400" dirty="0" smtClean="0">
                <a:solidFill>
                  <a:srgbClr val="0070C0"/>
                </a:solidFill>
              </a:rPr>
              <a:t>. We just sit tight while wind dives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And strafes invisibly. Space is a salvo,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We are bombarded with the empty air.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Strange,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it is a huge nothing that we fear</a:t>
            </a:r>
            <a:r>
              <a:rPr lang="en-GB" sz="2400" dirty="0" smtClean="0">
                <a:solidFill>
                  <a:srgbClr val="0070C0"/>
                </a:solidFill>
              </a:rPr>
              <a:t>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8959" y="378373"/>
            <a:ext cx="3870434" cy="707886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</a:rPr>
              <a:t>Nature has the power to help them – but can’t/ won’t.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37586" y="744628"/>
            <a:ext cx="3715407" cy="132343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C00000"/>
                </a:solidFill>
              </a:rPr>
              <a:t>Oxymoron – exploding should never be comfortable. Suggests nature/ the sea is evil and destructive if it like explosions.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8302" y="2789803"/>
            <a:ext cx="4692870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Simile – ‘spits’ = provocative, immature. ‘tame cat turned savage’ suggests it once was calm and good but it is now angered, has had enough. ‘savage’ = wild, uncontrollable, aggressive, relentless</a:t>
            </a:r>
            <a:endParaRPr lang="en-GB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7878" y="5735356"/>
            <a:ext cx="594885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This shouldn’t make sense. How can you fear nothing? Highlights stupidity and weakness of people.</a:t>
            </a: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95448" y="5149681"/>
            <a:ext cx="346842" cy="47860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454869" y="3434596"/>
            <a:ext cx="982717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407572" y="1726436"/>
            <a:ext cx="914400" cy="76451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695903" y="1290645"/>
            <a:ext cx="472966" cy="4357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0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891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Bahnschrift SemiBold</vt:lpstr>
      <vt:lpstr>Calibri</vt:lpstr>
      <vt:lpstr>Calibri Light</vt:lpstr>
      <vt:lpstr>Wingdings</vt:lpstr>
      <vt:lpstr>Office Theme</vt:lpstr>
      <vt:lpstr>Storm on the Island, by Seamus Heaney</vt:lpstr>
      <vt:lpstr>Storms</vt:lpstr>
      <vt:lpstr>Ambiguous title</vt:lpstr>
      <vt:lpstr>Structure</vt:lpstr>
      <vt:lpstr>Sound</vt:lpstr>
      <vt:lpstr>Verbs</vt:lpstr>
      <vt:lpstr>The following slides have notes for you to annotate in your anthology, or copy the poem into a Word document and make notes using text boxes</vt:lpstr>
      <vt:lpstr>PowerPoint Presentation</vt:lpstr>
      <vt:lpstr>PowerPoint Presentation</vt:lpstr>
      <vt:lpstr>How has the power of nature been presented in ‘Storm on the Island’ by Seamus Heaney?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Storm on the Island, by Seamus Heaney</dc:title>
  <dc:creator>Jacqueline de Carles</dc:creator>
  <cp:lastModifiedBy>Jacqueline de Carles</cp:lastModifiedBy>
  <cp:revision>2</cp:revision>
  <dcterms:created xsi:type="dcterms:W3CDTF">2020-10-19T11:51:22Z</dcterms:created>
  <dcterms:modified xsi:type="dcterms:W3CDTF">2020-10-19T12:29:27Z</dcterms:modified>
</cp:coreProperties>
</file>