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5"/>
  </p:handoutMasterIdLst>
  <p:sldIdLst>
    <p:sldId id="259" r:id="rId2"/>
    <p:sldId id="260"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654" y="12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792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4" y="2"/>
            <a:ext cx="2945659" cy="497928"/>
          </a:xfrm>
          <a:prstGeom prst="rect">
            <a:avLst/>
          </a:prstGeom>
        </p:spPr>
        <p:txBody>
          <a:bodyPr vert="horz" lIns="91440" tIns="45720" rIns="91440" bIns="45720" rtlCol="0"/>
          <a:lstStyle>
            <a:lvl1pPr algn="r">
              <a:defRPr sz="1200"/>
            </a:lvl1pPr>
          </a:lstStyle>
          <a:p>
            <a:fld id="{6E55664C-9587-4A09-A692-31F96326FB76}" type="datetimeFigureOut">
              <a:rPr lang="en-GB" smtClean="0"/>
              <a:t>01/03/2021</a:t>
            </a:fld>
            <a:endParaRPr lang="en-GB" dirty="0"/>
          </a:p>
        </p:txBody>
      </p:sp>
      <p:sp>
        <p:nvSpPr>
          <p:cNvPr id="4" name="Footer Placeholder 3"/>
          <p:cNvSpPr>
            <a:spLocks noGrp="1"/>
          </p:cNvSpPr>
          <p:nvPr>
            <p:ph type="ftr" sz="quarter" idx="2"/>
          </p:nvPr>
        </p:nvSpPr>
        <p:spPr>
          <a:xfrm>
            <a:off x="1" y="9428710"/>
            <a:ext cx="2945659" cy="49792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710"/>
            <a:ext cx="2945659" cy="497928"/>
          </a:xfrm>
          <a:prstGeom prst="rect">
            <a:avLst/>
          </a:prstGeom>
        </p:spPr>
        <p:txBody>
          <a:bodyPr vert="horz" lIns="91440" tIns="45720" rIns="91440" bIns="45720" rtlCol="0" anchor="b"/>
          <a:lstStyle>
            <a:lvl1pPr algn="r">
              <a:defRPr sz="1200"/>
            </a:lvl1pPr>
          </a:lstStyle>
          <a:p>
            <a:fld id="{DD53E26B-C456-46DD-A046-8C22E992556D}" type="slidenum">
              <a:rPr lang="en-GB" smtClean="0"/>
              <a:t>‹#›</a:t>
            </a:fld>
            <a:endParaRPr lang="en-GB" dirty="0"/>
          </a:p>
        </p:txBody>
      </p:sp>
    </p:spTree>
    <p:extLst>
      <p:ext uri="{BB962C8B-B14F-4D97-AF65-F5344CB8AC3E}">
        <p14:creationId xmlns:p14="http://schemas.microsoft.com/office/powerpoint/2010/main" val="220468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792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4" y="2"/>
            <a:ext cx="2945659" cy="497928"/>
          </a:xfrm>
          <a:prstGeom prst="rect">
            <a:avLst/>
          </a:prstGeom>
        </p:spPr>
        <p:txBody>
          <a:bodyPr vert="horz" lIns="91440" tIns="45720" rIns="91440" bIns="45720" rtlCol="0"/>
          <a:lstStyle>
            <a:lvl1pPr algn="r">
              <a:defRPr sz="1200"/>
            </a:lvl1pPr>
          </a:lstStyle>
          <a:p>
            <a:fld id="{0A8AAA45-0600-4D27-9634-10262BCFFA8A}" type="datetimeFigureOut">
              <a:rPr lang="en-GB" smtClean="0"/>
              <a:t>01/03/2021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6597"/>
            <a:ext cx="5438140" cy="391001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710"/>
            <a:ext cx="2945659" cy="49792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710"/>
            <a:ext cx="2945659" cy="497928"/>
          </a:xfrm>
          <a:prstGeom prst="rect">
            <a:avLst/>
          </a:prstGeom>
        </p:spPr>
        <p:txBody>
          <a:bodyPr vert="horz" lIns="91440" tIns="45720" rIns="91440" bIns="45720" rtlCol="0" anchor="b"/>
          <a:lstStyle>
            <a:lvl1pPr algn="r">
              <a:defRPr sz="1200"/>
            </a:lvl1pPr>
          </a:lstStyle>
          <a:p>
            <a:fld id="{2A2FDB9D-0990-4EC5-85C3-43A600987B88}" type="slidenum">
              <a:rPr lang="en-GB" smtClean="0"/>
              <a:t>‹#›</a:t>
            </a:fld>
            <a:endParaRPr lang="en-GB" dirty="0"/>
          </a:p>
        </p:txBody>
      </p:sp>
    </p:spTree>
    <p:extLst>
      <p:ext uri="{BB962C8B-B14F-4D97-AF65-F5344CB8AC3E}">
        <p14:creationId xmlns:p14="http://schemas.microsoft.com/office/powerpoint/2010/main" val="291663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Demonstrate pie on Wednesday. Students to take notes and write a time plan.</a:t>
            </a:r>
            <a:endParaRPr lang="en-GB" dirty="0"/>
          </a:p>
        </p:txBody>
      </p:sp>
      <p:sp>
        <p:nvSpPr>
          <p:cNvPr id="4" name="Slide Number Placeholder 3"/>
          <p:cNvSpPr>
            <a:spLocks noGrp="1"/>
          </p:cNvSpPr>
          <p:nvPr>
            <p:ph type="sldNum" sz="quarter" idx="10"/>
          </p:nvPr>
        </p:nvSpPr>
        <p:spPr/>
        <p:txBody>
          <a:bodyPr/>
          <a:lstStyle/>
          <a:p>
            <a:fld id="{2A2FDB9D-0990-4EC5-85C3-43A600987B88}" type="slidenum">
              <a:rPr lang="en-GB" smtClean="0"/>
              <a:t>1</a:t>
            </a:fld>
            <a:endParaRPr lang="en-GB" dirty="0"/>
          </a:p>
        </p:txBody>
      </p:sp>
    </p:spTree>
    <p:extLst>
      <p:ext uri="{BB962C8B-B14F-4D97-AF65-F5344CB8AC3E}">
        <p14:creationId xmlns:p14="http://schemas.microsoft.com/office/powerpoint/2010/main" val="346652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293" y="0"/>
            <a:ext cx="9986125" cy="656136"/>
          </a:xfrm>
        </p:spPr>
        <p:txBody>
          <a:bodyPr>
            <a:normAutofit fontScale="90000"/>
          </a:bodyPr>
          <a:lstStyle/>
          <a:p>
            <a:r>
              <a:rPr lang="en-GB" dirty="0"/>
              <a:t>Food Preparation &amp; </a:t>
            </a:r>
            <a:r>
              <a:rPr lang="en-GB" dirty="0" smtClean="0"/>
              <a:t>Nutrition  - Cereals</a:t>
            </a:r>
            <a:r>
              <a:rPr lang="en-GB" dirty="0"/>
              <a:t/>
            </a:r>
            <a:br>
              <a:rPr lang="en-GB" dirty="0"/>
            </a:br>
            <a:r>
              <a:rPr lang="en-GB" dirty="0" smtClean="0"/>
              <a:t>   </a:t>
            </a:r>
            <a:endParaRPr lang="en-GB" dirty="0"/>
          </a:p>
        </p:txBody>
      </p:sp>
      <p:sp>
        <p:nvSpPr>
          <p:cNvPr id="3" name="TextBox 2"/>
          <p:cNvSpPr txBox="1"/>
          <p:nvPr/>
        </p:nvSpPr>
        <p:spPr>
          <a:xfrm>
            <a:off x="-3" y="545299"/>
            <a:ext cx="12192001" cy="954107"/>
          </a:xfrm>
          <a:prstGeom prst="rect">
            <a:avLst/>
          </a:prstGeom>
          <a:solidFill>
            <a:schemeClr val="accent2">
              <a:lumMod val="40000"/>
              <a:lumOff val="60000"/>
            </a:schemeClr>
          </a:solidFill>
        </p:spPr>
        <p:txBody>
          <a:bodyPr wrap="square" rtlCol="0">
            <a:spAutoFit/>
          </a:bodyPr>
          <a:lstStyle/>
          <a:p>
            <a:r>
              <a:rPr lang="en-GB" dirty="0" smtClean="0">
                <a:solidFill>
                  <a:srgbClr val="222222"/>
                </a:solidFill>
                <a:latin typeface="Segoe Print" panose="02000600000000000000" pitchFamily="2" charset="0"/>
              </a:rPr>
              <a:t> </a:t>
            </a:r>
            <a:r>
              <a:rPr lang="en-GB" sz="2800" dirty="0" smtClean="0">
                <a:solidFill>
                  <a:srgbClr val="222222"/>
                </a:solidFill>
                <a:latin typeface="Segoe Print" panose="02000600000000000000" pitchFamily="2" charset="0"/>
              </a:rPr>
              <a:t>Practical risotto  “</a:t>
            </a:r>
            <a:r>
              <a:rPr lang="en-GB" sz="2800" dirty="0">
                <a:solidFill>
                  <a:srgbClr val="222222"/>
                </a:solidFill>
                <a:latin typeface="Segoe Print" panose="02000600000000000000" pitchFamily="2" charset="0"/>
              </a:rPr>
              <a:t>an Italian dish of rice cooked in stock with ingredients such as vegetables and meat or seafood</a:t>
            </a:r>
            <a:r>
              <a:rPr lang="en-GB" sz="2800" dirty="0">
                <a:solidFill>
                  <a:srgbClr val="222222"/>
                </a:solidFill>
                <a:latin typeface="arial" panose="020B0604020202020204" pitchFamily="34" charset="0"/>
              </a:rPr>
              <a:t>.”</a:t>
            </a:r>
            <a:endParaRPr lang="en-GB" sz="2800" dirty="0"/>
          </a:p>
        </p:txBody>
      </p:sp>
      <p:graphicFrame>
        <p:nvGraphicFramePr>
          <p:cNvPr id="8" name="Table 7"/>
          <p:cNvGraphicFramePr>
            <a:graphicFrameLocks noGrp="1"/>
          </p:cNvGraphicFramePr>
          <p:nvPr>
            <p:extLst>
              <p:ext uri="{D42A27DB-BD31-4B8C-83A1-F6EECF244321}">
                <p14:modId xmlns:p14="http://schemas.microsoft.com/office/powerpoint/2010/main" val="1035069944"/>
              </p:ext>
            </p:extLst>
          </p:nvPr>
        </p:nvGraphicFramePr>
        <p:xfrm>
          <a:off x="-1" y="1510146"/>
          <a:ext cx="12191999" cy="6217920"/>
        </p:xfrm>
        <a:graphic>
          <a:graphicData uri="http://schemas.openxmlformats.org/drawingml/2006/table">
            <a:tbl>
              <a:tblPr firstRow="1" bandRow="1">
                <a:tableStyleId>{5C22544A-7EE6-4342-B048-85BDC9FD1C3A}</a:tableStyleId>
              </a:tblPr>
              <a:tblGrid>
                <a:gridCol w="1081940">
                  <a:extLst>
                    <a:ext uri="{9D8B030D-6E8A-4147-A177-3AD203B41FA5}">
                      <a16:colId xmlns="" xmlns:a16="http://schemas.microsoft.com/office/drawing/2014/main" val="2191335352"/>
                    </a:ext>
                  </a:extLst>
                </a:gridCol>
                <a:gridCol w="8269879">
                  <a:extLst>
                    <a:ext uri="{9D8B030D-6E8A-4147-A177-3AD203B41FA5}">
                      <a16:colId xmlns="" xmlns:a16="http://schemas.microsoft.com/office/drawing/2014/main" val="1590582569"/>
                    </a:ext>
                  </a:extLst>
                </a:gridCol>
                <a:gridCol w="2840180">
                  <a:extLst>
                    <a:ext uri="{9D8B030D-6E8A-4147-A177-3AD203B41FA5}">
                      <a16:colId xmlns="" xmlns:a16="http://schemas.microsoft.com/office/drawing/2014/main" val="2412741390"/>
                    </a:ext>
                  </a:extLst>
                </a:gridCol>
              </a:tblGrid>
              <a:tr h="574450">
                <a:tc>
                  <a:txBody>
                    <a:bodyPr/>
                    <a:lstStyle/>
                    <a:p>
                      <a:r>
                        <a:rPr lang="en-GB" dirty="0" smtClean="0"/>
                        <a:t>Time (in mins)</a:t>
                      </a:r>
                      <a:endParaRPr lang="en-GB" dirty="0"/>
                    </a:p>
                  </a:txBody>
                  <a:tcPr/>
                </a:tc>
                <a:tc>
                  <a:txBody>
                    <a:bodyPr/>
                    <a:lstStyle/>
                    <a:p>
                      <a:r>
                        <a:rPr lang="en-GB" dirty="0" smtClean="0"/>
                        <a:t>Activity</a:t>
                      </a:r>
                      <a:endParaRPr lang="en-GB" dirty="0"/>
                    </a:p>
                  </a:txBody>
                  <a:tcPr/>
                </a:tc>
                <a:tc>
                  <a:txBody>
                    <a:bodyPr/>
                    <a:lstStyle/>
                    <a:p>
                      <a:r>
                        <a:rPr lang="en-GB" dirty="0" smtClean="0"/>
                        <a:t>Health &amp; safety points</a:t>
                      </a:r>
                      <a:endParaRPr lang="en-GB" dirty="0"/>
                    </a:p>
                  </a:txBody>
                  <a:tcPr/>
                </a:tc>
                <a:extLst>
                  <a:ext uri="{0D108BD9-81ED-4DB2-BD59-A6C34878D82A}">
                    <a16:rowId xmlns="" xmlns:a16="http://schemas.microsoft.com/office/drawing/2014/main" val="3555093173"/>
                  </a:ext>
                </a:extLst>
              </a:tr>
              <a:tr h="1559221">
                <a:tc>
                  <a:txBody>
                    <a:bodyPr/>
                    <a:lstStyle/>
                    <a:p>
                      <a:r>
                        <a:rPr lang="en-GB" dirty="0" smtClean="0"/>
                        <a:t>10.00 </a:t>
                      </a:r>
                      <a:endParaRPr lang="en-GB" dirty="0"/>
                    </a:p>
                  </a:txBody>
                  <a:tcPr/>
                </a:tc>
                <a:tc>
                  <a:txBody>
                    <a:bodyPr/>
                    <a:lstStyle/>
                    <a:p>
                      <a:r>
                        <a:rPr lang="en-GB" dirty="0" smtClean="0"/>
                        <a:t>Mis-en-place – you</a:t>
                      </a:r>
                      <a:r>
                        <a:rPr lang="en-GB" baseline="0" dirty="0" smtClean="0"/>
                        <a:t> will need to get the following equipment – </a:t>
                      </a:r>
                    </a:p>
                    <a:p>
                      <a:r>
                        <a:rPr lang="en-GB" baseline="0" dirty="0" smtClean="0"/>
                        <a:t>medium saucepan or large frying pan.</a:t>
                      </a:r>
                    </a:p>
                    <a:p>
                      <a:r>
                        <a:rPr lang="en-GB" baseline="0" dirty="0" smtClean="0"/>
                        <a:t>White and red boards</a:t>
                      </a:r>
                    </a:p>
                    <a:p>
                      <a:r>
                        <a:rPr lang="en-GB" baseline="0" dirty="0" smtClean="0"/>
                        <a:t>Sharp knife</a:t>
                      </a:r>
                    </a:p>
                    <a:p>
                      <a:r>
                        <a:rPr lang="en-GB" baseline="0" dirty="0" smtClean="0"/>
                        <a:t>Jug</a:t>
                      </a:r>
                    </a:p>
                    <a:p>
                      <a:r>
                        <a:rPr lang="en-GB" baseline="0" dirty="0" smtClean="0"/>
                        <a:t>Grater (if needed)</a:t>
                      </a:r>
                      <a:endParaRPr lang="en-GB" dirty="0"/>
                    </a:p>
                  </a:txBody>
                  <a:tcPr/>
                </a:tc>
                <a:tc>
                  <a:txBody>
                    <a:bodyPr/>
                    <a:lstStyle/>
                    <a:p>
                      <a:r>
                        <a:rPr lang="en-GB" dirty="0" smtClean="0"/>
                        <a:t>Ensure your work area is clean before you start.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Bacon to be kept in fridge until needed</a:t>
                      </a:r>
                    </a:p>
                    <a:p>
                      <a:endParaRPr lang="en-GB" dirty="0"/>
                    </a:p>
                  </a:txBody>
                  <a:tcPr/>
                </a:tc>
                <a:extLst>
                  <a:ext uri="{0D108BD9-81ED-4DB2-BD59-A6C34878D82A}">
                    <a16:rowId xmlns="" xmlns:a16="http://schemas.microsoft.com/office/drawing/2014/main" val="2890246012"/>
                  </a:ext>
                </a:extLst>
              </a:tr>
              <a:tr h="574450">
                <a:tc>
                  <a:txBody>
                    <a:bodyPr/>
                    <a:lstStyle/>
                    <a:p>
                      <a:r>
                        <a:rPr lang="en-GB" dirty="0" smtClean="0"/>
                        <a:t>10.00</a:t>
                      </a:r>
                      <a:endParaRPr lang="en-GB" dirty="0"/>
                    </a:p>
                  </a:txBody>
                  <a:tcPr/>
                </a:tc>
                <a:tc>
                  <a:txBody>
                    <a:bodyPr/>
                    <a:lstStyle/>
                    <a:p>
                      <a:r>
                        <a:rPr lang="en-GB" dirty="0" smtClean="0"/>
                        <a:t>Finely dice onion</a:t>
                      </a:r>
                      <a:r>
                        <a:rPr lang="en-GB" baseline="0" dirty="0" smtClean="0"/>
                        <a:t> and bacon. Crush garlic. Grate Parmesan &amp; chop thyme.</a:t>
                      </a:r>
                      <a:endParaRPr lang="en-GB" dirty="0"/>
                    </a:p>
                  </a:txBody>
                  <a:tcPr/>
                </a:tc>
                <a:tc>
                  <a:txBody>
                    <a:bodyPr/>
                    <a:lstStyle/>
                    <a:p>
                      <a:r>
                        <a:rPr lang="en-GB" dirty="0" smtClean="0"/>
                        <a:t>Red board needed for bacon</a:t>
                      </a:r>
                      <a:endParaRPr lang="en-GB" dirty="0"/>
                    </a:p>
                  </a:txBody>
                  <a:tcPr/>
                </a:tc>
                <a:extLst>
                  <a:ext uri="{0D108BD9-81ED-4DB2-BD59-A6C34878D82A}">
                    <a16:rowId xmlns="" xmlns:a16="http://schemas.microsoft.com/office/drawing/2014/main" val="1689607393"/>
                  </a:ext>
                </a:extLst>
              </a:tr>
              <a:tr h="332816">
                <a:tc>
                  <a:txBody>
                    <a:bodyPr/>
                    <a:lstStyle/>
                    <a:p>
                      <a:r>
                        <a:rPr lang="en-GB" dirty="0" smtClean="0"/>
                        <a:t>2.00 </a:t>
                      </a:r>
                      <a:endParaRPr lang="en-GB" dirty="0"/>
                    </a:p>
                  </a:txBody>
                  <a:tcPr/>
                </a:tc>
                <a:tc>
                  <a:txBody>
                    <a:bodyPr/>
                    <a:lstStyle/>
                    <a:p>
                      <a:r>
                        <a:rPr lang="en-GB" dirty="0" smtClean="0"/>
                        <a:t>Boil kettle for stock. Add to stock cube (in jug) and stir until dissolved</a:t>
                      </a:r>
                      <a:endParaRPr lang="en-GB" dirty="0"/>
                    </a:p>
                  </a:txBody>
                  <a:tcPr/>
                </a:tc>
                <a:tc>
                  <a:txBody>
                    <a:bodyPr/>
                    <a:lstStyle/>
                    <a:p>
                      <a:endParaRPr lang="en-GB" dirty="0"/>
                    </a:p>
                  </a:txBody>
                  <a:tcPr/>
                </a:tc>
                <a:extLst>
                  <a:ext uri="{0D108BD9-81ED-4DB2-BD59-A6C34878D82A}">
                    <a16:rowId xmlns="" xmlns:a16="http://schemas.microsoft.com/office/drawing/2014/main" val="1024020687"/>
                  </a:ext>
                </a:extLst>
              </a:tr>
              <a:tr h="574450">
                <a:tc>
                  <a:txBody>
                    <a:bodyPr/>
                    <a:lstStyle/>
                    <a:p>
                      <a:r>
                        <a:rPr lang="en-GB" dirty="0" smtClean="0"/>
                        <a:t>10.00</a:t>
                      </a:r>
                      <a:endParaRPr lang="en-GB" dirty="0"/>
                    </a:p>
                  </a:txBody>
                  <a:tcPr/>
                </a:tc>
                <a:tc>
                  <a:txBody>
                    <a:bodyPr/>
                    <a:lstStyle/>
                    <a:p>
                      <a:r>
                        <a:rPr lang="en-GB" dirty="0" smtClean="0"/>
                        <a:t>Add a little oil into the saucepan and gently fry the onion and bacon</a:t>
                      </a:r>
                      <a:r>
                        <a:rPr lang="en-GB" baseline="0" dirty="0" smtClean="0"/>
                        <a:t> until the onion is translucent. Add the garlic and continue to cook for another minute.</a:t>
                      </a:r>
                      <a:endParaRPr lang="en-GB" dirty="0"/>
                    </a:p>
                  </a:txBody>
                  <a:tcPr/>
                </a:tc>
                <a:tc>
                  <a:txBody>
                    <a:bodyPr/>
                    <a:lstStyle/>
                    <a:p>
                      <a:r>
                        <a:rPr lang="en-GB" dirty="0" smtClean="0"/>
                        <a:t>Be careful of fat spitting.</a:t>
                      </a:r>
                      <a:endParaRPr lang="en-GB" dirty="0"/>
                    </a:p>
                  </a:txBody>
                  <a:tcPr/>
                </a:tc>
                <a:extLst>
                  <a:ext uri="{0D108BD9-81ED-4DB2-BD59-A6C34878D82A}">
                    <a16:rowId xmlns="" xmlns:a16="http://schemas.microsoft.com/office/drawing/2014/main" val="3785654218"/>
                  </a:ext>
                </a:extLst>
              </a:tr>
              <a:tr h="1066835">
                <a:tc>
                  <a:txBody>
                    <a:bodyPr/>
                    <a:lstStyle/>
                    <a:p>
                      <a:r>
                        <a:rPr lang="en-GB" dirty="0" smtClean="0"/>
                        <a:t>10 – 20.00</a:t>
                      </a:r>
                      <a:endParaRPr lang="en-GB" dirty="0"/>
                    </a:p>
                  </a:txBody>
                  <a:tcPr/>
                </a:tc>
                <a:tc>
                  <a:txBody>
                    <a:bodyPr/>
                    <a:lstStyle/>
                    <a:p>
                      <a:r>
                        <a:rPr lang="en-GB" dirty="0" smtClean="0"/>
                        <a:t>Add</a:t>
                      </a:r>
                      <a:r>
                        <a:rPr lang="en-GB" baseline="0" dirty="0" smtClean="0"/>
                        <a:t> the rice into the pan and stir so all the grains are coated in oil. Gradually add a little amount of stock. When the stock has all been absorbed, add some more. It is vital to add it gradually. Keep stirring until all of the stock has been absorbed and your risotto is creamy. Add seasoning and Parmesan </a:t>
                      </a:r>
                      <a:r>
                        <a:rPr lang="en-GB" baseline="0" smtClean="0"/>
                        <a:t>to taste.</a:t>
                      </a:r>
                      <a:endParaRPr lang="en-GB" dirty="0"/>
                    </a:p>
                  </a:txBody>
                  <a:tcPr/>
                </a:tc>
                <a:tc>
                  <a:txBody>
                    <a:bodyPr/>
                    <a:lstStyle/>
                    <a:p>
                      <a:endParaRPr lang="en-GB" dirty="0"/>
                    </a:p>
                  </a:txBody>
                  <a:tcPr/>
                </a:tc>
                <a:extLst>
                  <a:ext uri="{0D108BD9-81ED-4DB2-BD59-A6C34878D82A}">
                    <a16:rowId xmlns="" xmlns:a16="http://schemas.microsoft.com/office/drawing/2014/main" val="3833263953"/>
                  </a:ext>
                </a:extLst>
              </a:tr>
              <a:tr h="332816">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3150768562"/>
                  </a:ext>
                </a:extLst>
              </a:tr>
              <a:tr h="332816">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3616925084"/>
                  </a:ext>
                </a:extLst>
              </a:tr>
            </a:tbl>
          </a:graphicData>
        </a:graphic>
      </p:graphicFrame>
    </p:spTree>
    <p:extLst>
      <p:ext uri="{BB962C8B-B14F-4D97-AF65-F5344CB8AC3E}">
        <p14:creationId xmlns:p14="http://schemas.microsoft.com/office/powerpoint/2010/main" val="115026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00293" y="0"/>
            <a:ext cx="9986125" cy="656136"/>
          </a:xfrm>
        </p:spPr>
        <p:txBody>
          <a:bodyPr>
            <a:normAutofit fontScale="90000"/>
          </a:bodyPr>
          <a:lstStyle/>
          <a:p>
            <a:pPr algn="ctr"/>
            <a:r>
              <a:rPr lang="en-GB" dirty="0"/>
              <a:t>Food Preparation &amp; </a:t>
            </a:r>
            <a:r>
              <a:rPr lang="en-GB" dirty="0" smtClean="0"/>
              <a:t>Nutrition - Cereals</a:t>
            </a:r>
            <a:r>
              <a:rPr lang="en-GB" dirty="0"/>
              <a:t/>
            </a:r>
            <a:br>
              <a:rPr lang="en-GB" dirty="0"/>
            </a:br>
            <a:r>
              <a:rPr lang="en-GB" dirty="0" smtClean="0"/>
              <a:t>   </a:t>
            </a:r>
            <a:endParaRPr lang="en-GB" dirty="0"/>
          </a:p>
        </p:txBody>
      </p:sp>
      <p:sp>
        <p:nvSpPr>
          <p:cNvPr id="6" name="TextBox 5"/>
          <p:cNvSpPr txBox="1"/>
          <p:nvPr/>
        </p:nvSpPr>
        <p:spPr>
          <a:xfrm>
            <a:off x="554182" y="831273"/>
            <a:ext cx="11194473" cy="5909310"/>
          </a:xfrm>
          <a:prstGeom prst="rect">
            <a:avLst/>
          </a:prstGeom>
          <a:noFill/>
        </p:spPr>
        <p:txBody>
          <a:bodyPr wrap="square" rtlCol="0">
            <a:spAutoFit/>
          </a:bodyPr>
          <a:lstStyle/>
          <a:p>
            <a:r>
              <a:rPr lang="en-GB" dirty="0" smtClean="0"/>
              <a:t>Once you have finished cooking and I have checked your utensils, please get out text books and answer  the following questions (you must write the questions out first):</a:t>
            </a:r>
          </a:p>
          <a:p>
            <a:endParaRPr lang="en-GB" dirty="0"/>
          </a:p>
          <a:p>
            <a:r>
              <a:rPr lang="en-GB" dirty="0" smtClean="0"/>
              <a:t>What is the name of the field that rice is grown in?</a:t>
            </a:r>
          </a:p>
          <a:p>
            <a:endParaRPr lang="en-GB" dirty="0"/>
          </a:p>
          <a:p>
            <a:r>
              <a:rPr lang="en-GB" dirty="0" smtClean="0"/>
              <a:t>Rice is a staple food in which countries?</a:t>
            </a:r>
          </a:p>
          <a:p>
            <a:endParaRPr lang="en-GB" dirty="0"/>
          </a:p>
          <a:p>
            <a:r>
              <a:rPr lang="en-GB" dirty="0" smtClean="0"/>
              <a:t>Describe the primary processing of rice using the following terms, threshing, screening, drying, cleaning and grading.</a:t>
            </a:r>
          </a:p>
          <a:p>
            <a:endParaRPr lang="en-GB" dirty="0"/>
          </a:p>
          <a:p>
            <a:r>
              <a:rPr lang="en-GB" dirty="0" smtClean="0"/>
              <a:t>What is removed from brown rice to make it white rice?</a:t>
            </a:r>
          </a:p>
          <a:p>
            <a:endParaRPr lang="en-GB" dirty="0"/>
          </a:p>
          <a:p>
            <a:r>
              <a:rPr lang="en-GB" dirty="0" smtClean="0"/>
              <a:t>List 3 varieties of rice.</a:t>
            </a:r>
          </a:p>
          <a:p>
            <a:endParaRPr lang="en-GB" dirty="0"/>
          </a:p>
          <a:p>
            <a:r>
              <a:rPr lang="en-GB" dirty="0" smtClean="0"/>
              <a:t>What is the name of rice most often used to make risotto?</a:t>
            </a:r>
          </a:p>
          <a:p>
            <a:endParaRPr lang="en-GB" dirty="0"/>
          </a:p>
          <a:p>
            <a:r>
              <a:rPr lang="en-GB" dirty="0" smtClean="0"/>
              <a:t>Give 5 examples of products obtained from the secondary processing of rice.</a:t>
            </a:r>
          </a:p>
          <a:p>
            <a:endParaRPr lang="en-GB" dirty="0"/>
          </a:p>
          <a:p>
            <a:r>
              <a:rPr lang="en-GB" dirty="0" smtClean="0"/>
              <a:t>What is </a:t>
            </a:r>
            <a:r>
              <a:rPr lang="en-GB" dirty="0" err="1" smtClean="0"/>
              <a:t>Beri</a:t>
            </a:r>
            <a:r>
              <a:rPr lang="en-GB" dirty="0" smtClean="0"/>
              <a:t> </a:t>
            </a:r>
            <a:r>
              <a:rPr lang="en-GB" dirty="0" err="1" smtClean="0"/>
              <a:t>beri</a:t>
            </a:r>
            <a:r>
              <a:rPr lang="en-GB" smtClean="0"/>
              <a:t>?</a:t>
            </a:r>
            <a:endParaRPr lang="en-GB" dirty="0" smtClean="0"/>
          </a:p>
          <a:p>
            <a:endParaRPr lang="en-GB" dirty="0"/>
          </a:p>
          <a:p>
            <a:endParaRPr lang="en-GB" dirty="0"/>
          </a:p>
        </p:txBody>
      </p:sp>
    </p:spTree>
    <p:extLst>
      <p:ext uri="{BB962C8B-B14F-4D97-AF65-F5344CB8AC3E}">
        <p14:creationId xmlns:p14="http://schemas.microsoft.com/office/powerpoint/2010/main" val="427064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2667</TotalTime>
  <Words>380</Words>
  <Application>Microsoft Office PowerPoint</Application>
  <PresentationFormat>Widescreen</PresentationFormat>
  <Paragraphs>44</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vt:lpstr>
      <vt:lpstr>Calibri</vt:lpstr>
      <vt:lpstr>Segoe Print</vt:lpstr>
      <vt:lpstr>Trebuchet MS</vt:lpstr>
      <vt:lpstr>Wingdings 3</vt:lpstr>
      <vt:lpstr>Facet</vt:lpstr>
      <vt:lpstr>Food Preparation &amp; Nutrition  - Cereals    </vt:lpstr>
      <vt:lpstr>Food Preparation &amp; Nutrition - Cereals    </vt:lpstr>
    </vt:vector>
  </TitlesOfParts>
  <Company>Lakers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 de Gay</dc:creator>
  <cp:lastModifiedBy>Lyn de-Gay</cp:lastModifiedBy>
  <cp:revision>221</cp:revision>
  <cp:lastPrinted>2019-04-01T13:39:34Z</cp:lastPrinted>
  <dcterms:created xsi:type="dcterms:W3CDTF">2017-02-01T08:33:25Z</dcterms:created>
  <dcterms:modified xsi:type="dcterms:W3CDTF">2021-03-01T17:30:27Z</dcterms:modified>
</cp:coreProperties>
</file>