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handoutMasterIdLst>
    <p:handoutMasterId r:id="rId5"/>
  </p:handoutMasterIdLst>
  <p:sldIdLst>
    <p:sldId id="259" r:id="rId2"/>
    <p:sldId id="260"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4994" autoAdjust="0"/>
  </p:normalViewPr>
  <p:slideViewPr>
    <p:cSldViewPr snapToGrid="0">
      <p:cViewPr varScale="1">
        <p:scale>
          <a:sx n="95" d="100"/>
          <a:sy n="95" d="100"/>
        </p:scale>
        <p:origin x="822" y="9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5659" cy="49792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4" y="2"/>
            <a:ext cx="2945659" cy="497928"/>
          </a:xfrm>
          <a:prstGeom prst="rect">
            <a:avLst/>
          </a:prstGeom>
        </p:spPr>
        <p:txBody>
          <a:bodyPr vert="horz" lIns="91440" tIns="45720" rIns="91440" bIns="45720" rtlCol="0"/>
          <a:lstStyle>
            <a:lvl1pPr algn="r">
              <a:defRPr sz="1200"/>
            </a:lvl1pPr>
          </a:lstStyle>
          <a:p>
            <a:fld id="{6E55664C-9587-4A09-A692-31F96326FB76}" type="datetimeFigureOut">
              <a:rPr lang="en-GB" smtClean="0"/>
              <a:t>01/03/2021</a:t>
            </a:fld>
            <a:endParaRPr lang="en-GB" dirty="0"/>
          </a:p>
        </p:txBody>
      </p:sp>
      <p:sp>
        <p:nvSpPr>
          <p:cNvPr id="4" name="Footer Placeholder 3"/>
          <p:cNvSpPr>
            <a:spLocks noGrp="1"/>
          </p:cNvSpPr>
          <p:nvPr>
            <p:ph type="ftr" sz="quarter" idx="2"/>
          </p:nvPr>
        </p:nvSpPr>
        <p:spPr>
          <a:xfrm>
            <a:off x="1" y="9428710"/>
            <a:ext cx="2945659" cy="497928"/>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4" y="9428710"/>
            <a:ext cx="2945659" cy="497928"/>
          </a:xfrm>
          <a:prstGeom prst="rect">
            <a:avLst/>
          </a:prstGeom>
        </p:spPr>
        <p:txBody>
          <a:bodyPr vert="horz" lIns="91440" tIns="45720" rIns="91440" bIns="45720" rtlCol="0" anchor="b"/>
          <a:lstStyle>
            <a:lvl1pPr algn="r">
              <a:defRPr sz="1200"/>
            </a:lvl1pPr>
          </a:lstStyle>
          <a:p>
            <a:fld id="{DD53E26B-C456-46DD-A046-8C22E992556D}" type="slidenum">
              <a:rPr lang="en-GB" smtClean="0"/>
              <a:t>‹#›</a:t>
            </a:fld>
            <a:endParaRPr lang="en-GB" dirty="0"/>
          </a:p>
        </p:txBody>
      </p:sp>
    </p:spTree>
    <p:extLst>
      <p:ext uri="{BB962C8B-B14F-4D97-AF65-F5344CB8AC3E}">
        <p14:creationId xmlns:p14="http://schemas.microsoft.com/office/powerpoint/2010/main" val="2204684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5659" cy="49792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4" y="2"/>
            <a:ext cx="2945659" cy="497928"/>
          </a:xfrm>
          <a:prstGeom prst="rect">
            <a:avLst/>
          </a:prstGeom>
        </p:spPr>
        <p:txBody>
          <a:bodyPr vert="horz" lIns="91440" tIns="45720" rIns="91440" bIns="45720" rtlCol="0"/>
          <a:lstStyle>
            <a:lvl1pPr algn="r">
              <a:defRPr sz="1200"/>
            </a:lvl1pPr>
          </a:lstStyle>
          <a:p>
            <a:fld id="{0A8AAA45-0600-4D27-9634-10262BCFFA8A}" type="datetimeFigureOut">
              <a:rPr lang="en-GB" smtClean="0"/>
              <a:t>01/03/2021</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6597"/>
            <a:ext cx="5438140" cy="391001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28710"/>
            <a:ext cx="2945659" cy="49792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4" y="9428710"/>
            <a:ext cx="2945659" cy="497928"/>
          </a:xfrm>
          <a:prstGeom prst="rect">
            <a:avLst/>
          </a:prstGeom>
        </p:spPr>
        <p:txBody>
          <a:bodyPr vert="horz" lIns="91440" tIns="45720" rIns="91440" bIns="45720" rtlCol="0" anchor="b"/>
          <a:lstStyle>
            <a:lvl1pPr algn="r">
              <a:defRPr sz="1200"/>
            </a:lvl1pPr>
          </a:lstStyle>
          <a:p>
            <a:fld id="{2A2FDB9D-0990-4EC5-85C3-43A600987B88}" type="slidenum">
              <a:rPr lang="en-GB" smtClean="0"/>
              <a:t>‹#›</a:t>
            </a:fld>
            <a:endParaRPr lang="en-GB" dirty="0"/>
          </a:p>
        </p:txBody>
      </p:sp>
    </p:spTree>
    <p:extLst>
      <p:ext uri="{BB962C8B-B14F-4D97-AF65-F5344CB8AC3E}">
        <p14:creationId xmlns:p14="http://schemas.microsoft.com/office/powerpoint/2010/main" val="2916636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2FDB9D-0990-4EC5-85C3-43A600987B88}" type="slidenum">
              <a:rPr lang="en-GB" smtClean="0"/>
              <a:t>1</a:t>
            </a:fld>
            <a:endParaRPr lang="en-GB" dirty="0"/>
          </a:p>
        </p:txBody>
      </p:sp>
    </p:spTree>
    <p:extLst>
      <p:ext uri="{BB962C8B-B14F-4D97-AF65-F5344CB8AC3E}">
        <p14:creationId xmlns:p14="http://schemas.microsoft.com/office/powerpoint/2010/main" val="3466520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EVa70xLxUCQ"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293" y="0"/>
            <a:ext cx="9986125" cy="656136"/>
          </a:xfrm>
        </p:spPr>
        <p:txBody>
          <a:bodyPr>
            <a:normAutofit fontScale="90000"/>
          </a:bodyPr>
          <a:lstStyle/>
          <a:p>
            <a:r>
              <a:rPr lang="en-GB" dirty="0"/>
              <a:t>Food Preparation &amp; </a:t>
            </a:r>
            <a:r>
              <a:rPr lang="en-GB" dirty="0" smtClean="0"/>
              <a:t>Nutrition  - Cereals</a:t>
            </a:r>
            <a:r>
              <a:rPr lang="en-GB" dirty="0"/>
              <a:t/>
            </a:r>
            <a:br>
              <a:rPr lang="en-GB" dirty="0"/>
            </a:br>
            <a:r>
              <a:rPr lang="en-GB" dirty="0" smtClean="0"/>
              <a:t>   </a:t>
            </a:r>
            <a:endParaRPr lang="en-GB" dirty="0"/>
          </a:p>
        </p:txBody>
      </p:sp>
      <p:sp>
        <p:nvSpPr>
          <p:cNvPr id="3" name="TextBox 2"/>
          <p:cNvSpPr txBox="1"/>
          <p:nvPr/>
        </p:nvSpPr>
        <p:spPr>
          <a:xfrm>
            <a:off x="-3" y="545299"/>
            <a:ext cx="12192001" cy="954107"/>
          </a:xfrm>
          <a:prstGeom prst="rect">
            <a:avLst/>
          </a:prstGeom>
          <a:solidFill>
            <a:schemeClr val="accent2">
              <a:lumMod val="40000"/>
              <a:lumOff val="60000"/>
            </a:schemeClr>
          </a:solidFill>
        </p:spPr>
        <p:txBody>
          <a:bodyPr wrap="square" rtlCol="0">
            <a:spAutoFit/>
          </a:bodyPr>
          <a:lstStyle/>
          <a:p>
            <a:r>
              <a:rPr lang="en-GB" dirty="0" smtClean="0">
                <a:solidFill>
                  <a:srgbClr val="222222"/>
                </a:solidFill>
                <a:latin typeface="Segoe Print" panose="02000600000000000000" pitchFamily="2" charset="0"/>
              </a:rPr>
              <a:t> </a:t>
            </a:r>
            <a:r>
              <a:rPr lang="en-GB" sz="2800" dirty="0" smtClean="0">
                <a:solidFill>
                  <a:srgbClr val="222222"/>
                </a:solidFill>
                <a:latin typeface="Segoe Print" panose="02000600000000000000" pitchFamily="2" charset="0"/>
              </a:rPr>
              <a:t>Practical Profiteroles – light choux buns filled with sweetened cream and covered with chocolate sauce.</a:t>
            </a:r>
            <a:endParaRPr lang="en-GB" sz="2800" dirty="0"/>
          </a:p>
        </p:txBody>
      </p:sp>
      <p:graphicFrame>
        <p:nvGraphicFramePr>
          <p:cNvPr id="8" name="Table 7"/>
          <p:cNvGraphicFramePr>
            <a:graphicFrameLocks noGrp="1"/>
          </p:cNvGraphicFramePr>
          <p:nvPr>
            <p:extLst>
              <p:ext uri="{D42A27DB-BD31-4B8C-83A1-F6EECF244321}">
                <p14:modId xmlns:p14="http://schemas.microsoft.com/office/powerpoint/2010/main" val="1432606181"/>
              </p:ext>
            </p:extLst>
          </p:nvPr>
        </p:nvGraphicFramePr>
        <p:xfrm>
          <a:off x="-1" y="1510146"/>
          <a:ext cx="12191999" cy="10155601"/>
        </p:xfrm>
        <a:graphic>
          <a:graphicData uri="http://schemas.openxmlformats.org/drawingml/2006/table">
            <a:tbl>
              <a:tblPr firstRow="1" bandRow="1">
                <a:tableStyleId>{5C22544A-7EE6-4342-B048-85BDC9FD1C3A}</a:tableStyleId>
              </a:tblPr>
              <a:tblGrid>
                <a:gridCol w="1081940">
                  <a:extLst>
                    <a:ext uri="{9D8B030D-6E8A-4147-A177-3AD203B41FA5}">
                      <a16:colId xmlns="" xmlns:a16="http://schemas.microsoft.com/office/drawing/2014/main" val="2191335352"/>
                    </a:ext>
                  </a:extLst>
                </a:gridCol>
                <a:gridCol w="8615853">
                  <a:extLst>
                    <a:ext uri="{9D8B030D-6E8A-4147-A177-3AD203B41FA5}">
                      <a16:colId xmlns="" xmlns:a16="http://schemas.microsoft.com/office/drawing/2014/main" val="1590582569"/>
                    </a:ext>
                  </a:extLst>
                </a:gridCol>
                <a:gridCol w="2494206">
                  <a:extLst>
                    <a:ext uri="{9D8B030D-6E8A-4147-A177-3AD203B41FA5}">
                      <a16:colId xmlns="" xmlns:a16="http://schemas.microsoft.com/office/drawing/2014/main" val="2412741390"/>
                    </a:ext>
                  </a:extLst>
                </a:gridCol>
              </a:tblGrid>
              <a:tr h="366780">
                <a:tc>
                  <a:txBody>
                    <a:bodyPr/>
                    <a:lstStyle/>
                    <a:p>
                      <a:r>
                        <a:rPr lang="en-GB" sz="1800" dirty="0" smtClean="0"/>
                        <a:t>Minutes</a:t>
                      </a:r>
                      <a:endParaRPr lang="en-GB" sz="1800" dirty="0"/>
                    </a:p>
                  </a:txBody>
                  <a:tcPr/>
                </a:tc>
                <a:tc>
                  <a:txBody>
                    <a:bodyPr/>
                    <a:lstStyle/>
                    <a:p>
                      <a:r>
                        <a:rPr lang="en-GB" dirty="0" smtClean="0"/>
                        <a:t>Activity</a:t>
                      </a:r>
                      <a:endParaRPr lang="en-GB" dirty="0"/>
                    </a:p>
                  </a:txBody>
                  <a:tcPr/>
                </a:tc>
                <a:tc>
                  <a:txBody>
                    <a:bodyPr/>
                    <a:lstStyle/>
                    <a:p>
                      <a:r>
                        <a:rPr lang="en-GB" sz="1600" dirty="0" smtClean="0"/>
                        <a:t>Health &amp; safety points</a:t>
                      </a:r>
                      <a:endParaRPr lang="en-GB" sz="1600" dirty="0"/>
                    </a:p>
                  </a:txBody>
                  <a:tcPr/>
                </a:tc>
                <a:extLst>
                  <a:ext uri="{0D108BD9-81ED-4DB2-BD59-A6C34878D82A}">
                    <a16:rowId xmlns="" xmlns:a16="http://schemas.microsoft.com/office/drawing/2014/main" val="3555093173"/>
                  </a:ext>
                </a:extLst>
              </a:tr>
              <a:tr h="1559221">
                <a:tc>
                  <a:txBody>
                    <a:bodyPr/>
                    <a:lstStyle/>
                    <a:p>
                      <a:r>
                        <a:rPr lang="en-GB" dirty="0" smtClean="0"/>
                        <a:t>10.00 </a:t>
                      </a:r>
                      <a:endParaRPr lang="en-GB" dirty="0"/>
                    </a:p>
                  </a:txBody>
                  <a:tcPr/>
                </a:tc>
                <a:tc>
                  <a:txBody>
                    <a:bodyPr/>
                    <a:lstStyle/>
                    <a:p>
                      <a:r>
                        <a:rPr lang="en-GB" dirty="0" smtClean="0"/>
                        <a:t>Mis-en-place – you</a:t>
                      </a:r>
                      <a:r>
                        <a:rPr lang="en-GB" baseline="0" dirty="0" smtClean="0"/>
                        <a:t> will need to get the following equipment – </a:t>
                      </a:r>
                    </a:p>
                    <a:p>
                      <a:r>
                        <a:rPr lang="en-GB" baseline="0" dirty="0" smtClean="0"/>
                        <a:t>Medium saucepan                     Wooden spoon                    Baking tray                               Piping bag (if using)                  Small bowl for eggs            Fork</a:t>
                      </a:r>
                    </a:p>
                    <a:p>
                      <a:r>
                        <a:rPr lang="en-GB" baseline="0" dirty="0" smtClean="0"/>
                        <a:t>Jug                                           Large bowl  </a:t>
                      </a:r>
                    </a:p>
                    <a:p>
                      <a:r>
                        <a:rPr lang="en-GB" baseline="0" dirty="0" smtClean="0"/>
                        <a:t>Ensure you have all of your ingredients weighed out and ready by the cooker.</a:t>
                      </a:r>
                      <a:endParaRPr lang="en-GB" dirty="0"/>
                    </a:p>
                  </a:txBody>
                  <a:tcPr/>
                </a:tc>
                <a:tc>
                  <a:txBody>
                    <a:bodyPr/>
                    <a:lstStyle/>
                    <a:p>
                      <a:r>
                        <a:rPr lang="en-GB" dirty="0" smtClean="0"/>
                        <a:t>Ensure your work area is clean before you start.</a:t>
                      </a:r>
                    </a:p>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Cream to be kept in fridge until needed</a:t>
                      </a:r>
                      <a:endParaRPr lang="en-GB" dirty="0"/>
                    </a:p>
                  </a:txBody>
                  <a:tcPr/>
                </a:tc>
                <a:extLst>
                  <a:ext uri="{0D108BD9-81ED-4DB2-BD59-A6C34878D82A}">
                    <a16:rowId xmlns="" xmlns:a16="http://schemas.microsoft.com/office/drawing/2014/main" val="2890246012"/>
                  </a:ext>
                </a:extLst>
              </a:tr>
              <a:tr h="574450">
                <a:tc>
                  <a:txBody>
                    <a:bodyPr/>
                    <a:lstStyle/>
                    <a:p>
                      <a:r>
                        <a:rPr lang="en-GB" dirty="0" smtClean="0"/>
                        <a:t>5.00</a:t>
                      </a:r>
                    </a:p>
                    <a:p>
                      <a:endParaRPr lang="en-GB" dirty="0" smtClean="0"/>
                    </a:p>
                    <a:p>
                      <a:endParaRPr lang="en-GB" dirty="0" smtClean="0"/>
                    </a:p>
                    <a:p>
                      <a:endParaRPr lang="en-GB" dirty="0"/>
                    </a:p>
                  </a:txBody>
                  <a:tcPr/>
                </a:tc>
                <a:tc>
                  <a:txBody>
                    <a:bodyPr/>
                    <a:lstStyle/>
                    <a:p>
                      <a:pPr lvl="0"/>
                      <a:r>
                        <a:rPr lang="en-GB" sz="1800" kern="1200" dirty="0" smtClean="0">
                          <a:solidFill>
                            <a:schemeClr val="dk1"/>
                          </a:solidFill>
                          <a:effectLst/>
                          <a:latin typeface="+mn-lt"/>
                          <a:ea typeface="+mn-ea"/>
                          <a:cs typeface="+mn-cs"/>
                        </a:rPr>
                        <a:t>Put 150ml water, the butter and a pinch of salt into a medium pan and gently heat until the butter melts. Turn up the heat and bring to the boil. As soon as it’s boiling, tip in the flour in one go. Beat quickly to combine.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effectLst/>
                          <a:latin typeface="+mn-lt"/>
                          <a:ea typeface="+mn-ea"/>
                          <a:cs typeface="+mn-cs"/>
                        </a:rPr>
                        <a:t>It’s important to tip the flour in as soon as the water boils, because losing too much liquid by evaporation will affect your pastry. </a:t>
                      </a:r>
                      <a:endParaRPr lang="en-GB" dirty="0"/>
                    </a:p>
                  </a:txBody>
                  <a:tcPr/>
                </a:tc>
                <a:extLst>
                  <a:ext uri="{0D108BD9-81ED-4DB2-BD59-A6C34878D82A}">
                    <a16:rowId xmlns="" xmlns:a16="http://schemas.microsoft.com/office/drawing/2014/main" val="1689607393"/>
                  </a:ext>
                </a:extLst>
              </a:tr>
              <a:tr h="332816">
                <a:tc>
                  <a:txBody>
                    <a:bodyPr/>
                    <a:lstStyle/>
                    <a:p>
                      <a:r>
                        <a:rPr lang="en-GB" dirty="0" smtClean="0"/>
                        <a:t>5.00 </a:t>
                      </a:r>
                      <a:endParaRPr lang="en-GB" dirty="0"/>
                    </a:p>
                  </a:txBody>
                  <a:tcPr/>
                </a:tc>
                <a:tc>
                  <a:txBody>
                    <a:bodyPr/>
                    <a:lstStyle/>
                    <a:p>
                      <a:pPr lvl="0"/>
                      <a:r>
                        <a:rPr lang="en-GB" sz="1800" kern="1200" dirty="0" smtClean="0">
                          <a:solidFill>
                            <a:schemeClr val="dk1"/>
                          </a:solidFill>
                          <a:effectLst/>
                          <a:latin typeface="+mn-lt"/>
                          <a:ea typeface="+mn-ea"/>
                          <a:cs typeface="+mn-cs"/>
                        </a:rPr>
                        <a:t>The starch in the flour needs to be cooked out now. Beat well, over the heat, until the mix turns smooth and glossy and starts to come away from the edge of the pan. Tip the mix into a bowl and allow to cool a little. </a:t>
                      </a:r>
                      <a:endParaRPr lang="en-GB" dirty="0"/>
                    </a:p>
                  </a:txBody>
                  <a:tcPr/>
                </a:tc>
                <a:tc>
                  <a:txBody>
                    <a:bodyPr/>
                    <a:lstStyle/>
                    <a:p>
                      <a:endParaRPr lang="en-GB" dirty="0"/>
                    </a:p>
                  </a:txBody>
                  <a:tcPr/>
                </a:tc>
                <a:extLst>
                  <a:ext uri="{0D108BD9-81ED-4DB2-BD59-A6C34878D82A}">
                    <a16:rowId xmlns="" xmlns:a16="http://schemas.microsoft.com/office/drawing/2014/main" val="1024020687"/>
                  </a:ext>
                </a:extLst>
              </a:tr>
              <a:tr h="574450">
                <a:tc>
                  <a:txBody>
                    <a:bodyPr/>
                    <a:lstStyle/>
                    <a:p>
                      <a:r>
                        <a:rPr lang="en-GB" dirty="0" smtClean="0"/>
                        <a:t>5.00</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effectLst/>
                          <a:latin typeface="+mn-lt"/>
                          <a:ea typeface="+mn-ea"/>
                          <a:cs typeface="+mn-cs"/>
                        </a:rPr>
                        <a:t>Give the mixture a quick beat, then start adding the eggs a little at a time, using a whisk, wooden spoon or electric beaters. You may not need to add all the egg – stop once the pastry is smooth and elastic and drops easily off a spoon</a:t>
                      </a:r>
                      <a:endParaRPr lang="en-GB" dirty="0"/>
                    </a:p>
                  </a:txBody>
                  <a:tcPr/>
                </a:tc>
                <a:tc>
                  <a:txBody>
                    <a:bodyPr/>
                    <a:lstStyle/>
                    <a:p>
                      <a:endParaRPr lang="en-GB" dirty="0"/>
                    </a:p>
                  </a:txBody>
                  <a:tcPr/>
                </a:tc>
                <a:extLst>
                  <a:ext uri="{0D108BD9-81ED-4DB2-BD59-A6C34878D82A}">
                    <a16:rowId xmlns="" xmlns:a16="http://schemas.microsoft.com/office/drawing/2014/main" val="3785654218"/>
                  </a:ext>
                </a:extLst>
              </a:tr>
              <a:tr h="1066835">
                <a:tc>
                  <a:txBody>
                    <a:bodyPr/>
                    <a:lstStyle/>
                    <a:p>
                      <a:r>
                        <a:rPr lang="en-GB" dirty="0" smtClean="0"/>
                        <a:t>20.00</a:t>
                      </a:r>
                      <a:endParaRPr lang="en-GB" dirty="0"/>
                    </a:p>
                  </a:txBody>
                  <a:tcPr/>
                </a:tc>
                <a:tc>
                  <a:txBody>
                    <a:bodyPr/>
                    <a:lstStyle/>
                    <a:p>
                      <a:r>
                        <a:rPr lang="en-GB" sz="1800" b="0" i="0" kern="1200" dirty="0" smtClean="0">
                          <a:solidFill>
                            <a:schemeClr val="dk1"/>
                          </a:solidFill>
                          <a:effectLst/>
                          <a:latin typeface="+mn-lt"/>
                          <a:ea typeface="+mn-ea"/>
                          <a:cs typeface="+mn-cs"/>
                        </a:rPr>
                        <a:t>Rinse the baking tray in cold water – this helps to buns to rise. Using 2 teaspoons, place blobs of the dough onto the baking tray</a:t>
                      </a:r>
                      <a:r>
                        <a:rPr lang="en-GB" sz="1800" b="0" i="0" kern="1200" baseline="0" dirty="0" smtClean="0">
                          <a:solidFill>
                            <a:schemeClr val="dk1"/>
                          </a:solidFill>
                          <a:effectLst/>
                          <a:latin typeface="+mn-lt"/>
                          <a:ea typeface="+mn-ea"/>
                          <a:cs typeface="+mn-cs"/>
                        </a:rPr>
                        <a:t> leaving room for them to expand, t</a:t>
                      </a:r>
                      <a:r>
                        <a:rPr lang="en-GB" sz="1800" b="0" i="0" kern="1200" dirty="0" smtClean="0">
                          <a:solidFill>
                            <a:schemeClr val="dk1"/>
                          </a:solidFill>
                          <a:effectLst/>
                          <a:latin typeface="+mn-lt"/>
                          <a:ea typeface="+mn-ea"/>
                          <a:cs typeface="+mn-cs"/>
                        </a:rPr>
                        <a:t>hen place in the oven and cook for about 15-20 mins until well risen and brown. Remove the profiteroles from the oven and cut a small slit in the base of each one so they don’t collapse. Cool on a wire rack.</a:t>
                      </a:r>
                      <a:endParaRPr lang="en-GB" dirty="0"/>
                    </a:p>
                  </a:txBody>
                  <a:tcPr/>
                </a:tc>
                <a:tc>
                  <a:txBody>
                    <a:bodyPr/>
                    <a:lstStyle/>
                    <a:p>
                      <a:endParaRPr lang="en-GB" dirty="0"/>
                    </a:p>
                  </a:txBody>
                  <a:tcPr/>
                </a:tc>
                <a:extLst>
                  <a:ext uri="{0D108BD9-81ED-4DB2-BD59-A6C34878D82A}">
                    <a16:rowId xmlns="" xmlns:a16="http://schemas.microsoft.com/office/drawing/2014/main" val="3833263953"/>
                  </a:ext>
                </a:extLst>
              </a:tr>
              <a:tr h="332816">
                <a:tc>
                  <a:txBody>
                    <a:bodyPr/>
                    <a:lstStyle/>
                    <a:p>
                      <a:r>
                        <a:rPr lang="en-GB" dirty="0" smtClean="0"/>
                        <a:t>10.00</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To make the sauce – Sift the cocoa powder into a bowl. Put the sugar</a:t>
                      </a:r>
                      <a:r>
                        <a:rPr lang="en-GB" baseline="0" dirty="0" smtClean="0"/>
                        <a:t> in a pan with 100ml water and warm over a low heat until the sugar has dissolved. Bring to the boil, cook for 1 min, then pour over the cocoa and stir until smooth. Return to the pan, cook for 1 min then set aside for 15 mins before drizzling over the profiteroles.</a:t>
                      </a:r>
                      <a:endParaRPr lang="en-GB" dirty="0" smtClean="0"/>
                    </a:p>
                  </a:txBody>
                  <a:tcPr/>
                </a:tc>
                <a:tc>
                  <a:txBody>
                    <a:bodyPr/>
                    <a:lstStyle/>
                    <a:p>
                      <a:endParaRPr lang="en-GB" dirty="0"/>
                    </a:p>
                  </a:txBody>
                  <a:tcPr/>
                </a:tc>
                <a:extLst>
                  <a:ext uri="{0D108BD9-81ED-4DB2-BD59-A6C34878D82A}">
                    <a16:rowId xmlns="" xmlns:a16="http://schemas.microsoft.com/office/drawing/2014/main" val="3150768562"/>
                  </a:ext>
                </a:extLst>
              </a:tr>
              <a:tr h="332816">
                <a:tc>
                  <a:txBody>
                    <a:bodyPr/>
                    <a:lstStyle/>
                    <a:p>
                      <a:r>
                        <a:rPr lang="en-GB" dirty="0" smtClean="0"/>
                        <a:t>10.00</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b="0" i="0" kern="1200" dirty="0" smtClean="0">
                          <a:solidFill>
                            <a:schemeClr val="dk1"/>
                          </a:solidFill>
                          <a:effectLst/>
                          <a:latin typeface="+mn-lt"/>
                          <a:ea typeface="+mn-ea"/>
                          <a:cs typeface="+mn-cs"/>
                        </a:rPr>
                        <a:t>When they’re cold, whip the cream lightly until just holding its shape. Sweeten to taste with remaining sugar and a few drops of vanilla extract. Cut the profiteroles in half, fill them with the sweetened cream and pile them up on a plate.</a:t>
                      </a:r>
                      <a:endParaRPr lang="en-GB" dirty="0" smtClean="0"/>
                    </a:p>
                    <a:p>
                      <a:endParaRPr lang="en-GB" dirty="0"/>
                    </a:p>
                  </a:txBody>
                  <a:tcPr/>
                </a:tc>
                <a:tc>
                  <a:txBody>
                    <a:bodyPr/>
                    <a:lstStyle/>
                    <a:p>
                      <a:endParaRPr lang="en-GB" dirty="0"/>
                    </a:p>
                  </a:txBody>
                  <a:tcPr/>
                </a:tc>
                <a:extLst>
                  <a:ext uri="{0D108BD9-81ED-4DB2-BD59-A6C34878D82A}">
                    <a16:rowId xmlns="" xmlns:a16="http://schemas.microsoft.com/office/drawing/2014/main" val="3616925084"/>
                  </a:ext>
                </a:extLst>
              </a:tr>
            </a:tbl>
          </a:graphicData>
        </a:graphic>
      </p:graphicFrame>
      <p:pic>
        <p:nvPicPr>
          <p:cNvPr id="4" name="Picture 3">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14500" y="7656892"/>
            <a:ext cx="2577498" cy="1765652"/>
          </a:xfrm>
          <a:prstGeom prst="rect">
            <a:avLst/>
          </a:prstGeom>
        </p:spPr>
      </p:pic>
    </p:spTree>
    <p:extLst>
      <p:ext uri="{BB962C8B-B14F-4D97-AF65-F5344CB8AC3E}">
        <p14:creationId xmlns:p14="http://schemas.microsoft.com/office/powerpoint/2010/main" val="1150260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00293" y="0"/>
            <a:ext cx="9986125" cy="656136"/>
          </a:xfrm>
        </p:spPr>
        <p:txBody>
          <a:bodyPr>
            <a:normAutofit fontScale="90000"/>
          </a:bodyPr>
          <a:lstStyle/>
          <a:p>
            <a:pPr algn="ctr"/>
            <a:r>
              <a:rPr lang="en-GB" dirty="0"/>
              <a:t>Food Preparation &amp; </a:t>
            </a:r>
            <a:r>
              <a:rPr lang="en-GB" dirty="0" smtClean="0"/>
              <a:t>Nutrition - Cereals</a:t>
            </a:r>
            <a:r>
              <a:rPr lang="en-GB" dirty="0"/>
              <a:t/>
            </a:r>
            <a:br>
              <a:rPr lang="en-GB" dirty="0"/>
            </a:br>
            <a:r>
              <a:rPr lang="en-GB" dirty="0" smtClean="0"/>
              <a:t>   </a:t>
            </a:r>
            <a:endParaRPr lang="en-GB" dirty="0"/>
          </a:p>
        </p:txBody>
      </p:sp>
      <p:sp>
        <p:nvSpPr>
          <p:cNvPr id="6" name="TextBox 5"/>
          <p:cNvSpPr txBox="1"/>
          <p:nvPr/>
        </p:nvSpPr>
        <p:spPr>
          <a:xfrm>
            <a:off x="1" y="518452"/>
            <a:ext cx="11486418" cy="6186309"/>
          </a:xfrm>
          <a:prstGeom prst="rect">
            <a:avLst/>
          </a:prstGeom>
          <a:noFill/>
        </p:spPr>
        <p:txBody>
          <a:bodyPr wrap="square" rtlCol="0">
            <a:spAutoFit/>
          </a:bodyPr>
          <a:lstStyle/>
          <a:p>
            <a:r>
              <a:rPr lang="en-GB" dirty="0" smtClean="0"/>
              <a:t>Once you have finished cooking and I have checked your utensils, please get out text books and answer  the following questions (you must write the questions out first):</a:t>
            </a:r>
          </a:p>
          <a:p>
            <a:endParaRPr lang="en-GB" dirty="0"/>
          </a:p>
          <a:p>
            <a:r>
              <a:rPr lang="en-GB" dirty="0" smtClean="0"/>
              <a:t>Give 5 examples of the secondary processing of rice.</a:t>
            </a:r>
          </a:p>
          <a:p>
            <a:endParaRPr lang="en-GB" dirty="0"/>
          </a:p>
          <a:p>
            <a:r>
              <a:rPr lang="en-GB" dirty="0" smtClean="0"/>
              <a:t>What is maize more commonly known as in the UK?</a:t>
            </a:r>
          </a:p>
          <a:p>
            <a:endParaRPr lang="en-GB" dirty="0"/>
          </a:p>
          <a:p>
            <a:r>
              <a:rPr lang="en-GB" dirty="0" smtClean="0"/>
              <a:t>Give 3 examples of food products commonly made from maize or corn.</a:t>
            </a:r>
          </a:p>
          <a:p>
            <a:endParaRPr lang="en-GB" dirty="0"/>
          </a:p>
          <a:p>
            <a:r>
              <a:rPr lang="en-GB" dirty="0" smtClean="0"/>
              <a:t>Give the name of the deficiency disease caused by lack of niacin (vitamin B3) where maize/corn is the staple food.</a:t>
            </a:r>
          </a:p>
          <a:p>
            <a:endParaRPr lang="en-GB" dirty="0"/>
          </a:p>
          <a:p>
            <a:r>
              <a:rPr lang="en-GB" dirty="0" smtClean="0"/>
              <a:t>How do they avoid this disease in Mexico, Central and South America?</a:t>
            </a:r>
          </a:p>
          <a:p>
            <a:endParaRPr lang="en-GB" dirty="0"/>
          </a:p>
          <a:p>
            <a:r>
              <a:rPr lang="en-GB" dirty="0" smtClean="0"/>
              <a:t>Name a popular breakfast cereal made from oats.</a:t>
            </a:r>
          </a:p>
          <a:p>
            <a:endParaRPr lang="en-GB" dirty="0"/>
          </a:p>
          <a:p>
            <a:r>
              <a:rPr lang="en-GB" dirty="0" smtClean="0"/>
              <a:t>Explain the difference between </a:t>
            </a:r>
            <a:r>
              <a:rPr lang="en-GB" i="1" dirty="0" smtClean="0"/>
              <a:t>soluble</a:t>
            </a:r>
            <a:r>
              <a:rPr lang="en-GB" dirty="0" smtClean="0"/>
              <a:t> and </a:t>
            </a:r>
            <a:r>
              <a:rPr lang="en-GB" i="1" dirty="0" smtClean="0"/>
              <a:t>insoluble</a:t>
            </a:r>
            <a:r>
              <a:rPr lang="en-GB" dirty="0" smtClean="0"/>
              <a:t> fibre.</a:t>
            </a:r>
          </a:p>
          <a:p>
            <a:endParaRPr lang="en-GB" dirty="0"/>
          </a:p>
          <a:p>
            <a:r>
              <a:rPr lang="en-GB" dirty="0" smtClean="0"/>
              <a:t>Why are most oatmeal brands unsafe to eat for those on a gluten-free diet?</a:t>
            </a:r>
          </a:p>
          <a:p>
            <a:endParaRPr lang="en-GB" dirty="0"/>
          </a:p>
          <a:p>
            <a:r>
              <a:rPr lang="en-GB" dirty="0" smtClean="0"/>
              <a:t>What are the most likely contaminants that can affect the quality of cereal crops?</a:t>
            </a:r>
            <a:endParaRPr lang="en-GB" dirty="0"/>
          </a:p>
          <a:p>
            <a:endParaRPr lang="en-GB" dirty="0"/>
          </a:p>
        </p:txBody>
      </p:sp>
    </p:spTree>
    <p:extLst>
      <p:ext uri="{BB962C8B-B14F-4D97-AF65-F5344CB8AC3E}">
        <p14:creationId xmlns:p14="http://schemas.microsoft.com/office/powerpoint/2010/main" val="427064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3391</TotalTime>
  <Words>641</Words>
  <Application>Microsoft Office PowerPoint</Application>
  <PresentationFormat>Widescreen</PresentationFormat>
  <Paragraphs>47</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Segoe Print</vt:lpstr>
      <vt:lpstr>Trebuchet MS</vt:lpstr>
      <vt:lpstr>Wingdings 3</vt:lpstr>
      <vt:lpstr>Facet</vt:lpstr>
      <vt:lpstr>Food Preparation &amp; Nutrition  - Cereals    </vt:lpstr>
      <vt:lpstr>Food Preparation &amp; Nutrition - Cereals    </vt:lpstr>
    </vt:vector>
  </TitlesOfParts>
  <Company>Lakers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 de Gay</dc:creator>
  <cp:lastModifiedBy>Lyn de-Gay</cp:lastModifiedBy>
  <cp:revision>238</cp:revision>
  <cp:lastPrinted>2018-03-26T09:39:45Z</cp:lastPrinted>
  <dcterms:created xsi:type="dcterms:W3CDTF">2017-02-01T08:33:25Z</dcterms:created>
  <dcterms:modified xsi:type="dcterms:W3CDTF">2021-03-01T17:29:14Z</dcterms:modified>
</cp:coreProperties>
</file>