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handoutMasterIdLst>
    <p:handoutMasterId r:id="rId5"/>
  </p:handoutMasterIdLst>
  <p:sldIdLst>
    <p:sldId id="259" r:id="rId2"/>
    <p:sldId id="260" r:id="rId3"/>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6" d="100"/>
          <a:sy n="106" d="100"/>
        </p:scale>
        <p:origin x="654"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522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1"/>
            <a:ext cx="2945659" cy="495221"/>
          </a:xfrm>
          <a:prstGeom prst="rect">
            <a:avLst/>
          </a:prstGeom>
        </p:spPr>
        <p:txBody>
          <a:bodyPr vert="horz" lIns="91440" tIns="45720" rIns="91440" bIns="45720" rtlCol="0"/>
          <a:lstStyle>
            <a:lvl1pPr algn="r">
              <a:defRPr sz="1200"/>
            </a:lvl1pPr>
          </a:lstStyle>
          <a:p>
            <a:fld id="{6E55664C-9587-4A09-A692-31F96326FB76}" type="datetimeFigureOut">
              <a:rPr lang="en-GB" smtClean="0"/>
              <a:t>01/03/2021</a:t>
            </a:fld>
            <a:endParaRPr lang="en-GB" dirty="0"/>
          </a:p>
        </p:txBody>
      </p:sp>
      <p:sp>
        <p:nvSpPr>
          <p:cNvPr id="4" name="Footer Placeholder 3"/>
          <p:cNvSpPr>
            <a:spLocks noGrp="1"/>
          </p:cNvSpPr>
          <p:nvPr>
            <p:ph type="ftr" sz="quarter" idx="2"/>
          </p:nvPr>
        </p:nvSpPr>
        <p:spPr>
          <a:xfrm>
            <a:off x="0" y="9377442"/>
            <a:ext cx="2945659" cy="49522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377442"/>
            <a:ext cx="2945659" cy="495221"/>
          </a:xfrm>
          <a:prstGeom prst="rect">
            <a:avLst/>
          </a:prstGeom>
        </p:spPr>
        <p:txBody>
          <a:bodyPr vert="horz" lIns="91440" tIns="45720" rIns="91440" bIns="45720" rtlCol="0" anchor="b"/>
          <a:lstStyle>
            <a:lvl1pPr algn="r">
              <a:defRPr sz="1200"/>
            </a:lvl1pPr>
          </a:lstStyle>
          <a:p>
            <a:fld id="{DD53E26B-C456-46DD-A046-8C22E992556D}" type="slidenum">
              <a:rPr lang="en-GB" smtClean="0"/>
              <a:t>‹#›</a:t>
            </a:fld>
            <a:endParaRPr lang="en-GB" dirty="0"/>
          </a:p>
        </p:txBody>
      </p:sp>
    </p:spTree>
    <p:extLst>
      <p:ext uri="{BB962C8B-B14F-4D97-AF65-F5344CB8AC3E}">
        <p14:creationId xmlns:p14="http://schemas.microsoft.com/office/powerpoint/2010/main" val="2204684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522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1"/>
            <a:ext cx="2945659" cy="495221"/>
          </a:xfrm>
          <a:prstGeom prst="rect">
            <a:avLst/>
          </a:prstGeom>
        </p:spPr>
        <p:txBody>
          <a:bodyPr vert="horz" lIns="91440" tIns="45720" rIns="91440" bIns="45720" rtlCol="0"/>
          <a:lstStyle>
            <a:lvl1pPr algn="r">
              <a:defRPr sz="1200"/>
            </a:lvl1pPr>
          </a:lstStyle>
          <a:p>
            <a:fld id="{0A8AAA45-0600-4D27-9634-10262BCFFA8A}" type="datetimeFigureOut">
              <a:rPr lang="en-GB" smtClean="0"/>
              <a:t>01/03/2021</a:t>
            </a:fld>
            <a:endParaRPr lang="en-GB" dirty="0"/>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50625"/>
            <a:ext cx="5438140" cy="38887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442"/>
            <a:ext cx="2945659" cy="49522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377442"/>
            <a:ext cx="2945659" cy="495221"/>
          </a:xfrm>
          <a:prstGeom prst="rect">
            <a:avLst/>
          </a:prstGeom>
        </p:spPr>
        <p:txBody>
          <a:bodyPr vert="horz" lIns="91440" tIns="45720" rIns="91440" bIns="45720" rtlCol="0" anchor="b"/>
          <a:lstStyle>
            <a:lvl1pPr algn="r">
              <a:defRPr sz="1200"/>
            </a:lvl1pPr>
          </a:lstStyle>
          <a:p>
            <a:fld id="{2A2FDB9D-0990-4EC5-85C3-43A600987B88}" type="slidenum">
              <a:rPr lang="en-GB" smtClean="0"/>
              <a:t>‹#›</a:t>
            </a:fld>
            <a:endParaRPr lang="en-GB" dirty="0"/>
          </a:p>
        </p:txBody>
      </p:sp>
    </p:spTree>
    <p:extLst>
      <p:ext uri="{BB962C8B-B14F-4D97-AF65-F5344CB8AC3E}">
        <p14:creationId xmlns:p14="http://schemas.microsoft.com/office/powerpoint/2010/main" val="2916636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2FDB9D-0990-4EC5-85C3-43A600987B88}" type="slidenum">
              <a:rPr lang="en-GB" smtClean="0"/>
              <a:t>1</a:t>
            </a:fld>
            <a:endParaRPr lang="en-GB" dirty="0"/>
          </a:p>
        </p:txBody>
      </p:sp>
    </p:spTree>
    <p:extLst>
      <p:ext uri="{BB962C8B-B14F-4D97-AF65-F5344CB8AC3E}">
        <p14:creationId xmlns:p14="http://schemas.microsoft.com/office/powerpoint/2010/main" val="3466520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0"/>
            <a:ext cx="12192001" cy="523220"/>
          </a:xfrm>
          <a:prstGeom prst="rect">
            <a:avLst/>
          </a:prstGeom>
          <a:solidFill>
            <a:schemeClr val="accent2">
              <a:lumMod val="40000"/>
              <a:lumOff val="60000"/>
            </a:schemeClr>
          </a:solidFill>
        </p:spPr>
        <p:txBody>
          <a:bodyPr wrap="square" rtlCol="0">
            <a:spAutoFit/>
          </a:bodyPr>
          <a:lstStyle/>
          <a:p>
            <a:r>
              <a:rPr lang="en-GB" dirty="0" smtClean="0">
                <a:solidFill>
                  <a:srgbClr val="222222"/>
                </a:solidFill>
                <a:latin typeface="Segoe Print" panose="02000600000000000000" pitchFamily="2" charset="0"/>
              </a:rPr>
              <a:t> </a:t>
            </a:r>
            <a:r>
              <a:rPr lang="en-GB" sz="2800" dirty="0" smtClean="0">
                <a:solidFill>
                  <a:srgbClr val="222222"/>
                </a:solidFill>
                <a:latin typeface="Segoe Print" panose="02000600000000000000" pitchFamily="2" charset="0"/>
              </a:rPr>
              <a:t>Practical Ravioli – fresh pasta </a:t>
            </a:r>
            <a:endParaRPr lang="en-GB" sz="2800" dirty="0"/>
          </a:p>
        </p:txBody>
      </p:sp>
      <p:graphicFrame>
        <p:nvGraphicFramePr>
          <p:cNvPr id="8" name="Table 7"/>
          <p:cNvGraphicFramePr>
            <a:graphicFrameLocks noGrp="1"/>
          </p:cNvGraphicFramePr>
          <p:nvPr>
            <p:extLst>
              <p:ext uri="{D42A27DB-BD31-4B8C-83A1-F6EECF244321}">
                <p14:modId xmlns:p14="http://schemas.microsoft.com/office/powerpoint/2010/main" val="1391647274"/>
              </p:ext>
            </p:extLst>
          </p:nvPr>
        </p:nvGraphicFramePr>
        <p:xfrm>
          <a:off x="-1" y="490386"/>
          <a:ext cx="12191999" cy="8136823"/>
        </p:xfrm>
        <a:graphic>
          <a:graphicData uri="http://schemas.openxmlformats.org/drawingml/2006/table">
            <a:tbl>
              <a:tblPr firstRow="1" bandRow="1">
                <a:tableStyleId>{5C22544A-7EE6-4342-B048-85BDC9FD1C3A}</a:tableStyleId>
              </a:tblPr>
              <a:tblGrid>
                <a:gridCol w="1112109">
                  <a:extLst>
                    <a:ext uri="{9D8B030D-6E8A-4147-A177-3AD203B41FA5}">
                      <a16:colId xmlns="" xmlns:a16="http://schemas.microsoft.com/office/drawing/2014/main" val="2191335352"/>
                    </a:ext>
                  </a:extLst>
                </a:gridCol>
                <a:gridCol w="8946292">
                  <a:extLst>
                    <a:ext uri="{9D8B030D-6E8A-4147-A177-3AD203B41FA5}">
                      <a16:colId xmlns="" xmlns:a16="http://schemas.microsoft.com/office/drawing/2014/main" val="1590582569"/>
                    </a:ext>
                  </a:extLst>
                </a:gridCol>
                <a:gridCol w="2133598">
                  <a:extLst>
                    <a:ext uri="{9D8B030D-6E8A-4147-A177-3AD203B41FA5}">
                      <a16:colId xmlns="" xmlns:a16="http://schemas.microsoft.com/office/drawing/2014/main" val="2412741390"/>
                    </a:ext>
                  </a:extLst>
                </a:gridCol>
              </a:tblGrid>
              <a:tr h="535225">
                <a:tc>
                  <a:txBody>
                    <a:bodyPr/>
                    <a:lstStyle/>
                    <a:p>
                      <a:r>
                        <a:rPr lang="en-GB" dirty="0" smtClean="0"/>
                        <a:t>Time </a:t>
                      </a:r>
                      <a:r>
                        <a:rPr lang="en-GB" sz="1200" dirty="0" smtClean="0"/>
                        <a:t>(in mins)</a:t>
                      </a:r>
                      <a:endParaRPr lang="en-GB" sz="1200" dirty="0"/>
                    </a:p>
                  </a:txBody>
                  <a:tcPr/>
                </a:tc>
                <a:tc>
                  <a:txBody>
                    <a:bodyPr/>
                    <a:lstStyle/>
                    <a:p>
                      <a:r>
                        <a:rPr lang="en-GB" dirty="0" smtClean="0"/>
                        <a:t>Activity</a:t>
                      </a:r>
                      <a:endParaRPr lang="en-GB" dirty="0"/>
                    </a:p>
                  </a:txBody>
                  <a:tcPr/>
                </a:tc>
                <a:tc>
                  <a:txBody>
                    <a:bodyPr/>
                    <a:lstStyle/>
                    <a:p>
                      <a:r>
                        <a:rPr lang="en-GB" dirty="0" smtClean="0"/>
                        <a:t>Health &amp; safety points</a:t>
                      </a:r>
                      <a:endParaRPr lang="en-GB" dirty="0"/>
                    </a:p>
                  </a:txBody>
                  <a:tcPr/>
                </a:tc>
                <a:extLst>
                  <a:ext uri="{0D108BD9-81ED-4DB2-BD59-A6C34878D82A}">
                    <a16:rowId xmlns="" xmlns:a16="http://schemas.microsoft.com/office/drawing/2014/main" val="3555093173"/>
                  </a:ext>
                </a:extLst>
              </a:tr>
              <a:tr h="1463678">
                <a:tc>
                  <a:txBody>
                    <a:bodyPr/>
                    <a:lstStyle/>
                    <a:p>
                      <a:r>
                        <a:rPr lang="en-GB" dirty="0" smtClean="0"/>
                        <a:t>10.00 </a:t>
                      </a:r>
                      <a:endParaRPr lang="en-GB" dirty="0"/>
                    </a:p>
                  </a:txBody>
                  <a:tcPr/>
                </a:tc>
                <a:tc>
                  <a:txBody>
                    <a:bodyPr/>
                    <a:lstStyle/>
                    <a:p>
                      <a:r>
                        <a:rPr lang="en-GB" dirty="0" smtClean="0"/>
                        <a:t>Mis-en-place – you</a:t>
                      </a:r>
                      <a:r>
                        <a:rPr lang="en-GB" baseline="0" dirty="0" smtClean="0"/>
                        <a:t> will need to get the following equipment – </a:t>
                      </a:r>
                    </a:p>
                    <a:p>
                      <a:r>
                        <a:rPr lang="en-GB" baseline="0" dirty="0" smtClean="0"/>
                        <a:t>Glass bowl                               Pasta roller                          </a:t>
                      </a:r>
                    </a:p>
                    <a:p>
                      <a:r>
                        <a:rPr lang="en-GB" baseline="0" dirty="0" smtClean="0"/>
                        <a:t>Flour shaker                             Rolling pin                   </a:t>
                      </a:r>
                    </a:p>
                    <a:p>
                      <a:r>
                        <a:rPr lang="en-GB" baseline="0" dirty="0" smtClean="0"/>
                        <a:t>White Board</a:t>
                      </a:r>
                    </a:p>
                    <a:p>
                      <a:r>
                        <a:rPr lang="en-GB" baseline="0" dirty="0" smtClean="0"/>
                        <a:t>Sharp knife</a:t>
                      </a:r>
                    </a:p>
                  </a:txBody>
                  <a:tcPr/>
                </a:tc>
                <a:tc>
                  <a:txBody>
                    <a:bodyPr/>
                    <a:lstStyle/>
                    <a:p>
                      <a:r>
                        <a:rPr lang="en-GB" dirty="0" smtClean="0"/>
                        <a:t>Ensure your work area is clean before you start.</a:t>
                      </a:r>
                    </a:p>
                  </a:txBody>
                  <a:tcPr/>
                </a:tc>
                <a:extLst>
                  <a:ext uri="{0D108BD9-81ED-4DB2-BD59-A6C34878D82A}">
                    <a16:rowId xmlns="" xmlns:a16="http://schemas.microsoft.com/office/drawing/2014/main" val="2890246012"/>
                  </a:ext>
                </a:extLst>
              </a:tr>
              <a:tr h="615596">
                <a:tc>
                  <a:txBody>
                    <a:bodyPr/>
                    <a:lstStyle/>
                    <a:p>
                      <a:r>
                        <a:rPr lang="en-GB" dirty="0" smtClean="0"/>
                        <a:t>10.00</a:t>
                      </a:r>
                      <a:endParaRPr lang="en-GB" dirty="0"/>
                    </a:p>
                  </a:txBody>
                  <a:tcPr/>
                </a:tc>
                <a:tc>
                  <a:txBody>
                    <a:bodyPr/>
                    <a:lstStyle/>
                    <a:p>
                      <a:r>
                        <a:rPr lang="en-GB" sz="1800" kern="1200" dirty="0" smtClean="0">
                          <a:solidFill>
                            <a:schemeClr val="dk1"/>
                          </a:solidFill>
                          <a:effectLst/>
                          <a:latin typeface="+mn-lt"/>
                          <a:ea typeface="+mn-ea"/>
                          <a:cs typeface="+mn-cs"/>
                        </a:rPr>
                        <a:t>For the pasta, pour the flour into a large bowl. Make a well in the centre and break in the eggs. With a fork or with your hands, gradually mix the flour with the eggs to form a soft dough. Knead the dough for 5 minutes, or until smooth. Shape the dough into a ball, wrap in cling film and leave to chill in the fridge for at least 30 minutes.</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mtClean="0"/>
                        <a:t>High-risk food to be kept in fridge until</a:t>
                      </a:r>
                      <a:r>
                        <a:rPr lang="en-GB" baseline="0" smtClean="0"/>
                        <a:t> needed.</a:t>
                      </a:r>
                      <a:endParaRPr lang="en-GB" smtClean="0"/>
                    </a:p>
                    <a:p>
                      <a:endParaRPr lang="en-GB" dirty="0"/>
                    </a:p>
                  </a:txBody>
                  <a:tcPr/>
                </a:tc>
                <a:extLst>
                  <a:ext uri="{0D108BD9-81ED-4DB2-BD59-A6C34878D82A}">
                    <a16:rowId xmlns="" xmlns:a16="http://schemas.microsoft.com/office/drawing/2014/main" val="1689607393"/>
                  </a:ext>
                </a:extLst>
              </a:tr>
              <a:tr h="685927">
                <a:tc>
                  <a:txBody>
                    <a:bodyPr/>
                    <a:lstStyle/>
                    <a:p>
                      <a:r>
                        <a:rPr lang="en-GB" dirty="0" smtClean="0"/>
                        <a:t>15.00 </a:t>
                      </a:r>
                      <a:endParaRPr lang="en-GB" dirty="0"/>
                    </a:p>
                  </a:txBody>
                  <a:tcPr/>
                </a:tc>
                <a:tc>
                  <a:txBody>
                    <a:bodyPr/>
                    <a:lstStyle/>
                    <a:p>
                      <a:r>
                        <a:rPr lang="en-GB" sz="1800" kern="1200" dirty="0" smtClean="0">
                          <a:solidFill>
                            <a:schemeClr val="dk1"/>
                          </a:solidFill>
                          <a:effectLst/>
                          <a:latin typeface="+mn-lt"/>
                          <a:ea typeface="+mn-ea"/>
                          <a:cs typeface="+mn-cs"/>
                        </a:rPr>
                        <a:t>Divide the pasta into 4 equal pieces. Starting at the lowest (thickest) setting, feed one piece of the dough through the machine, turning the handle with one hand and holding the dough as it comes through the machine with the other. Change the setting on the pasta machine to the next-thickest setting, flour the pasta to stop it sticking and feed the pasta sheet through the machine again, as before.</a:t>
                      </a:r>
                      <a:endParaRPr lang="en-GB" dirty="0"/>
                    </a:p>
                  </a:txBody>
                  <a:tcPr/>
                </a:tc>
                <a:tc>
                  <a:txBody>
                    <a:bodyPr/>
                    <a:lstStyle/>
                    <a:p>
                      <a:endParaRPr lang="en-GB" dirty="0"/>
                    </a:p>
                  </a:txBody>
                  <a:tcPr/>
                </a:tc>
                <a:extLst>
                  <a:ext uri="{0D108BD9-81ED-4DB2-BD59-A6C34878D82A}">
                    <a16:rowId xmlns="" xmlns:a16="http://schemas.microsoft.com/office/drawing/2014/main" val="1024020687"/>
                  </a:ext>
                </a:extLst>
              </a:tr>
              <a:tr h="615596">
                <a:tc>
                  <a:txBody>
                    <a:bodyPr/>
                    <a:lstStyle/>
                    <a:p>
                      <a:r>
                        <a:rPr lang="en-GB" dirty="0" smtClean="0"/>
                        <a:t>10.00</a:t>
                      </a:r>
                      <a:endParaRPr lang="en-GB" dirty="0"/>
                    </a:p>
                  </a:txBody>
                  <a:tcPr/>
                </a:tc>
                <a:tc>
                  <a:txBody>
                    <a:bodyPr/>
                    <a:lstStyle/>
                    <a:p>
                      <a:r>
                        <a:rPr lang="en-GB" sz="1800" kern="1200" dirty="0" smtClean="0">
                          <a:solidFill>
                            <a:schemeClr val="dk1"/>
                          </a:solidFill>
                          <a:effectLst/>
                          <a:latin typeface="+mn-lt"/>
                          <a:ea typeface="+mn-ea"/>
                          <a:cs typeface="+mn-cs"/>
                        </a:rPr>
                        <a:t>Repeat this process 3-4 more times, flouring the pasta and changing the setting down each time. The pasta should be quite thin, but still easy to handle without tearing. Don't be tempted to skip settings or the dough may tear. Repeat with the other pieces of dough. Once the pasta sheets have reached the ideal thickness, dust with flour and set aside.</a:t>
                      </a:r>
                      <a:endParaRPr lang="en-GB" dirty="0"/>
                    </a:p>
                  </a:txBody>
                  <a:tcPr/>
                </a:tc>
                <a:tc>
                  <a:txBody>
                    <a:bodyPr/>
                    <a:lstStyle/>
                    <a:p>
                      <a:endParaRPr lang="en-GB" dirty="0"/>
                    </a:p>
                  </a:txBody>
                  <a:tcPr/>
                </a:tc>
                <a:extLst>
                  <a:ext uri="{0D108BD9-81ED-4DB2-BD59-A6C34878D82A}">
                    <a16:rowId xmlns="" xmlns:a16="http://schemas.microsoft.com/office/drawing/2014/main" val="3785654218"/>
                  </a:ext>
                </a:extLst>
              </a:tr>
              <a:tr h="840380">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 xmlns:a16="http://schemas.microsoft.com/office/drawing/2014/main" val="3833263953"/>
                  </a:ext>
                </a:extLst>
              </a:tr>
              <a:tr h="391958">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 xmlns:a16="http://schemas.microsoft.com/office/drawing/2014/main" val="3150768562"/>
                  </a:ext>
                </a:extLst>
              </a:tr>
              <a:tr h="685927">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 xmlns:a16="http://schemas.microsoft.com/office/drawing/2014/main" val="3616925084"/>
                  </a:ext>
                </a:extLst>
              </a:tr>
            </a:tbl>
          </a:graphicData>
        </a:graphic>
      </p:graphicFrame>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70756" y="4244440"/>
            <a:ext cx="2205465" cy="2120265"/>
          </a:xfrm>
          <a:prstGeom prst="rect">
            <a:avLst/>
          </a:prstGeom>
        </p:spPr>
      </p:pic>
    </p:spTree>
    <p:extLst>
      <p:ext uri="{BB962C8B-B14F-4D97-AF65-F5344CB8AC3E}">
        <p14:creationId xmlns:p14="http://schemas.microsoft.com/office/powerpoint/2010/main" val="1150260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00293" y="0"/>
            <a:ext cx="9986125" cy="656136"/>
          </a:xfrm>
        </p:spPr>
        <p:txBody>
          <a:bodyPr>
            <a:normAutofit fontScale="90000"/>
          </a:bodyPr>
          <a:lstStyle/>
          <a:p>
            <a:pPr algn="ctr"/>
            <a:r>
              <a:rPr lang="en-GB" dirty="0"/>
              <a:t>Food Preparation &amp; </a:t>
            </a:r>
            <a:r>
              <a:rPr lang="en-GB" dirty="0" smtClean="0"/>
              <a:t>Nutrition - Cereals</a:t>
            </a:r>
            <a:r>
              <a:rPr lang="en-GB" dirty="0"/>
              <a:t/>
            </a:r>
            <a:br>
              <a:rPr lang="en-GB" dirty="0"/>
            </a:br>
            <a:r>
              <a:rPr lang="en-GB" dirty="0" smtClean="0"/>
              <a:t>   </a:t>
            </a:r>
            <a:endParaRPr lang="en-GB" dirty="0"/>
          </a:p>
        </p:txBody>
      </p:sp>
      <p:sp>
        <p:nvSpPr>
          <p:cNvPr id="6" name="TextBox 5"/>
          <p:cNvSpPr txBox="1"/>
          <p:nvPr/>
        </p:nvSpPr>
        <p:spPr>
          <a:xfrm>
            <a:off x="554182" y="831273"/>
            <a:ext cx="11194473" cy="6647974"/>
          </a:xfrm>
          <a:prstGeom prst="rect">
            <a:avLst/>
          </a:prstGeom>
          <a:noFill/>
        </p:spPr>
        <p:txBody>
          <a:bodyPr wrap="square" rtlCol="0">
            <a:spAutoFit/>
          </a:bodyPr>
          <a:lstStyle/>
          <a:p>
            <a:r>
              <a:rPr lang="en-GB" dirty="0" smtClean="0"/>
              <a:t>Once you have finished cooking and I have checked your utensils, please get out text books and answer  the following questions (you must write the questions out first):</a:t>
            </a:r>
          </a:p>
          <a:p>
            <a:endParaRPr lang="en-GB" dirty="0"/>
          </a:p>
          <a:p>
            <a:pPr marL="342900" indent="-342900">
              <a:buFont typeface="+mj-lt"/>
              <a:buAutoNum type="arabicPeriod"/>
            </a:pPr>
            <a:r>
              <a:rPr lang="en-GB" sz="2800" dirty="0" smtClean="0"/>
              <a:t>Draw a wheat grain and label the parts.</a:t>
            </a:r>
          </a:p>
          <a:p>
            <a:pPr marL="342900" indent="-342900">
              <a:buFont typeface="+mj-lt"/>
              <a:buAutoNum type="arabicPeriod"/>
            </a:pPr>
            <a:endParaRPr lang="en-GB" sz="2800" dirty="0"/>
          </a:p>
          <a:p>
            <a:pPr marL="342900" indent="-342900">
              <a:buFont typeface="+mj-lt"/>
              <a:buAutoNum type="arabicPeriod"/>
            </a:pPr>
            <a:r>
              <a:rPr lang="en-GB" sz="2800" dirty="0" smtClean="0"/>
              <a:t>What are cereals – give examples of three cereals grown and processed in the UK.</a:t>
            </a:r>
          </a:p>
          <a:p>
            <a:pPr marL="342900" indent="-342900">
              <a:buFont typeface="+mj-lt"/>
              <a:buAutoNum type="arabicPeriod"/>
            </a:pPr>
            <a:endParaRPr lang="en-GB" sz="2800" dirty="0"/>
          </a:p>
          <a:p>
            <a:pPr marL="342900" indent="-342900">
              <a:buFont typeface="+mj-lt"/>
              <a:buAutoNum type="arabicPeriod"/>
            </a:pPr>
            <a:r>
              <a:rPr lang="en-GB" sz="2800" dirty="0" smtClean="0"/>
              <a:t>What is a staple food? Explain the importance of a staple off in a developing country.</a:t>
            </a:r>
          </a:p>
          <a:p>
            <a:pPr marL="342900" indent="-342900">
              <a:buFont typeface="+mj-lt"/>
              <a:buAutoNum type="arabicPeriod"/>
            </a:pPr>
            <a:endParaRPr lang="en-GB" sz="2800" dirty="0"/>
          </a:p>
          <a:p>
            <a:pPr marL="342900" indent="-342900">
              <a:buFont typeface="+mj-lt"/>
              <a:buAutoNum type="arabicPeriod"/>
            </a:pPr>
            <a:r>
              <a:rPr lang="en-GB" sz="2800" dirty="0" smtClean="0"/>
              <a:t>List the key nutrients found in cereals.</a:t>
            </a:r>
          </a:p>
          <a:p>
            <a:pPr marL="342900" indent="-342900">
              <a:buFont typeface="+mj-lt"/>
              <a:buAutoNum type="arabicPeriod"/>
            </a:pPr>
            <a:endParaRPr lang="en-GB" sz="2800" dirty="0"/>
          </a:p>
          <a:p>
            <a:pPr marL="342900" indent="-342900">
              <a:buFont typeface="+mj-lt"/>
              <a:buAutoNum type="arabicPeriod"/>
            </a:pPr>
            <a:r>
              <a:rPr lang="en-GB" sz="2800" dirty="0" smtClean="0"/>
              <a:t>Name two diseases that eating whole grains may help to reduce.</a:t>
            </a:r>
          </a:p>
          <a:p>
            <a:pPr marL="342900" indent="-342900">
              <a:buAutoNum type="arabicPeriod"/>
            </a:pPr>
            <a:endParaRPr lang="en-GB" sz="2800" dirty="0"/>
          </a:p>
          <a:p>
            <a:pPr marL="342900" indent="-342900">
              <a:buAutoNum type="arabicPeriod"/>
            </a:pPr>
            <a:endParaRPr lang="en-GB" dirty="0"/>
          </a:p>
          <a:p>
            <a:endParaRPr lang="en-GB" dirty="0"/>
          </a:p>
        </p:txBody>
      </p:sp>
    </p:spTree>
    <p:extLst>
      <p:ext uri="{BB962C8B-B14F-4D97-AF65-F5344CB8AC3E}">
        <p14:creationId xmlns:p14="http://schemas.microsoft.com/office/powerpoint/2010/main" val="427064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2723</TotalTime>
  <Words>393</Words>
  <Application>Microsoft Office PowerPoint</Application>
  <PresentationFormat>Widescreen</PresentationFormat>
  <Paragraphs>32</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Segoe Print</vt:lpstr>
      <vt:lpstr>Trebuchet MS</vt:lpstr>
      <vt:lpstr>Wingdings 3</vt:lpstr>
      <vt:lpstr>Facet</vt:lpstr>
      <vt:lpstr>PowerPoint Presentation</vt:lpstr>
      <vt:lpstr>Food Preparation &amp; Nutrition - Cereals    </vt:lpstr>
    </vt:vector>
  </TitlesOfParts>
  <Company>Lakers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 de Gay</dc:creator>
  <cp:lastModifiedBy>Lyn de-Gay</cp:lastModifiedBy>
  <cp:revision>243</cp:revision>
  <cp:lastPrinted>2018-03-13T12:05:28Z</cp:lastPrinted>
  <dcterms:created xsi:type="dcterms:W3CDTF">2017-02-01T08:33:25Z</dcterms:created>
  <dcterms:modified xsi:type="dcterms:W3CDTF">2021-03-01T17:29:48Z</dcterms:modified>
</cp:coreProperties>
</file>