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4" r:id="rId2"/>
    <p:sldId id="265" r:id="rId3"/>
  </p:sldIdLst>
  <p:sldSz cx="12801600" cy="9601200" type="A3"/>
  <p:notesSz cx="9926638" cy="1435576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33CCFF"/>
    <a:srgbClr val="00FF00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81" autoAdjust="0"/>
    <p:restoredTop sz="99467" autoAdjust="0"/>
  </p:normalViewPr>
  <p:slideViewPr>
    <p:cSldViewPr>
      <p:cViewPr varScale="1">
        <p:scale>
          <a:sx n="53" d="100"/>
          <a:sy n="53" d="100"/>
        </p:scale>
        <p:origin x="558" y="96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4302625" cy="720214"/>
          </a:xfrm>
          <a:prstGeom prst="rect">
            <a:avLst/>
          </a:prstGeom>
        </p:spPr>
        <p:txBody>
          <a:bodyPr vert="horz" lIns="91776" tIns="45886" rIns="91776" bIns="45886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4030" y="3"/>
            <a:ext cx="4300307" cy="720214"/>
          </a:xfrm>
          <a:prstGeom prst="rect">
            <a:avLst/>
          </a:prstGeom>
        </p:spPr>
        <p:txBody>
          <a:bodyPr vert="horz" lIns="91776" tIns="45886" rIns="91776" bIns="45886" rtlCol="0"/>
          <a:lstStyle>
            <a:lvl1pPr algn="r">
              <a:defRPr sz="1200"/>
            </a:lvl1pPr>
          </a:lstStyle>
          <a:p>
            <a:pPr>
              <a:defRPr/>
            </a:pPr>
            <a:fld id="{A265A4E4-59D3-4C9F-A175-8969BF87F640}" type="datetimeFigureOut">
              <a:rPr lang="en-GB"/>
              <a:pPr>
                <a:defRPr/>
              </a:pPr>
              <a:t>20/04/21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3188" y="1076325"/>
            <a:ext cx="7180262" cy="5384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76" tIns="45886" rIns="91776" bIns="45886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212" y="6818931"/>
            <a:ext cx="7942238" cy="6461133"/>
          </a:xfrm>
          <a:prstGeom prst="rect">
            <a:avLst/>
          </a:prstGeom>
        </p:spPr>
        <p:txBody>
          <a:bodyPr vert="horz" lIns="91776" tIns="45886" rIns="91776" bIns="4588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13635557"/>
            <a:ext cx="4302625" cy="717903"/>
          </a:xfrm>
          <a:prstGeom prst="rect">
            <a:avLst/>
          </a:prstGeom>
        </p:spPr>
        <p:txBody>
          <a:bodyPr vert="horz" lIns="91776" tIns="45886" rIns="91776" bIns="45886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4030" y="13635557"/>
            <a:ext cx="4300307" cy="717903"/>
          </a:xfrm>
          <a:prstGeom prst="rect">
            <a:avLst/>
          </a:prstGeom>
        </p:spPr>
        <p:txBody>
          <a:bodyPr vert="horz" lIns="91776" tIns="45886" rIns="91776" bIns="45886" rtlCol="0" anchor="b"/>
          <a:lstStyle>
            <a:lvl1pPr algn="r">
              <a:defRPr sz="1200"/>
            </a:lvl1pPr>
          </a:lstStyle>
          <a:p>
            <a:pPr>
              <a:defRPr/>
            </a:pPr>
            <a:fld id="{31A36AFB-B281-4F4A-BF1E-CA54FAC04D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9822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763" y="384175"/>
            <a:ext cx="11522075" cy="1600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9763" y="2239963"/>
            <a:ext cx="11522075" cy="63373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97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73563" y="8743950"/>
            <a:ext cx="40544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741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C298E-BCC3-4B9D-9C87-7DADED2DFF9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2113" y="384175"/>
            <a:ext cx="2879725" cy="819308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9763" y="384175"/>
            <a:ext cx="8489950" cy="81930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97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73563" y="8743950"/>
            <a:ext cx="40544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741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5C9C2-CB42-4B5F-A376-D62128E2F5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763" y="384175"/>
            <a:ext cx="11522075" cy="1600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9763" y="2239963"/>
            <a:ext cx="11522075" cy="63373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6169025"/>
            <a:ext cx="10880725" cy="19081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068763"/>
            <a:ext cx="10880725" cy="21002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97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73563" y="8743950"/>
            <a:ext cx="40544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741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FBCF5-3191-4FEC-9B29-1B638E8BC7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763" y="384175"/>
            <a:ext cx="11522075" cy="1600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9763" y="2239963"/>
            <a:ext cx="5684837" cy="63373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77000" y="2239963"/>
            <a:ext cx="5684838" cy="63373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97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73563" y="8743950"/>
            <a:ext cx="40544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741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6D69FF-52C9-47D4-BED3-2AADD4086A6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763" y="384175"/>
            <a:ext cx="11522075" cy="1600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9763" y="2149475"/>
            <a:ext cx="5656262" cy="8953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9763" y="3044825"/>
            <a:ext cx="5656262" cy="553243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2400" y="2149475"/>
            <a:ext cx="5659438" cy="8953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2400" y="3044825"/>
            <a:ext cx="5659438" cy="553243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397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373563" y="8743950"/>
            <a:ext cx="40544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1741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7632AB-B6F5-4A52-A44E-45B21A084E1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763" y="384175"/>
            <a:ext cx="11522075" cy="1600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397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373563" y="8743950"/>
            <a:ext cx="40544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1741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C62051-BB69-4A81-BE19-F7E95B2901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397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373563" y="8743950"/>
            <a:ext cx="40544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1741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462515-DD0E-4C34-BC64-EBCE16947E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763" y="382588"/>
            <a:ext cx="4211637" cy="162718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388" y="382588"/>
            <a:ext cx="7156450" cy="819467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9763" y="2009775"/>
            <a:ext cx="4211637" cy="65674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97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73563" y="8743950"/>
            <a:ext cx="40544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741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7DD2B-CEF7-48CF-A70F-69BD8C74EA8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838" y="6721475"/>
            <a:ext cx="7680325" cy="792163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838" y="857250"/>
            <a:ext cx="7680325" cy="57610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838" y="7513638"/>
            <a:ext cx="7680325" cy="1127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97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73563" y="8743950"/>
            <a:ext cx="40544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741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E43C02-D455-4A2D-BD5E-A609A3EA043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/>
          <p:cNvSpPr>
            <a:spLocks noChangeArrowheads="1"/>
          </p:cNvSpPr>
          <p:nvPr userDrawn="1"/>
        </p:nvSpPr>
        <p:spPr bwMode="auto">
          <a:xfrm>
            <a:off x="207963" y="336550"/>
            <a:ext cx="12385675" cy="8785225"/>
          </a:xfrm>
          <a:prstGeom prst="roundRect">
            <a:avLst>
              <a:gd name="adj" fmla="val 3177"/>
            </a:avLst>
          </a:prstGeom>
          <a:noFill/>
          <a:ln w="12700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360040" y="9173924"/>
            <a:ext cx="12521480" cy="5386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500" b="0" dirty="0">
                <a:latin typeface="Forte" pitchFamily="66" charset="0"/>
              </a:rPr>
              <a:t>BTEC First </a:t>
            </a:r>
            <a:r>
              <a:rPr lang="en-GB" sz="1500" b="0" dirty="0" smtClean="0">
                <a:latin typeface="Forte" pitchFamily="66" charset="0"/>
              </a:rPr>
              <a:t>Extended</a:t>
            </a:r>
            <a:r>
              <a:rPr lang="en-GB" sz="1500" b="0" baseline="0" dirty="0" smtClean="0">
                <a:latin typeface="Forte" pitchFamily="66" charset="0"/>
              </a:rPr>
              <a:t> Certificate </a:t>
            </a:r>
            <a:r>
              <a:rPr lang="en-GB" sz="1500" b="0" dirty="0" smtClean="0">
                <a:latin typeface="Forte" pitchFamily="66" charset="0"/>
              </a:rPr>
              <a:t>in </a:t>
            </a:r>
            <a:r>
              <a:rPr lang="en-GB" sz="1500" b="0" dirty="0">
                <a:latin typeface="Forte" pitchFamily="66" charset="0"/>
              </a:rPr>
              <a:t>Art &amp; Design –  </a:t>
            </a:r>
            <a:r>
              <a:rPr lang="fr-FR" sz="1500" b="0" dirty="0">
                <a:latin typeface="Forte" pitchFamily="66" charset="0"/>
              </a:rPr>
              <a:t>Unit </a:t>
            </a:r>
            <a:r>
              <a:rPr lang="fr-FR" sz="1500" b="0" dirty="0" smtClean="0">
                <a:latin typeface="Forte" pitchFamily="66" charset="0"/>
              </a:rPr>
              <a:t>16- </a:t>
            </a:r>
            <a:r>
              <a:rPr lang="en-GB" sz="1500" b="0" kern="1200" baseline="0" dirty="0" smtClean="0">
                <a:solidFill>
                  <a:schemeClr val="tx1"/>
                </a:solidFill>
                <a:latin typeface="Forte" pitchFamily="66" charset="0"/>
                <a:ea typeface="+mn-ea"/>
                <a:cs typeface="Arial" charset="0"/>
              </a:rPr>
              <a:t>Applying Contextual References in Art and Design</a:t>
            </a:r>
            <a:r>
              <a:rPr lang="en-GB" sz="1500" b="0" kern="1200" dirty="0" smtClean="0">
                <a:solidFill>
                  <a:schemeClr val="tx1"/>
                </a:solidFill>
                <a:latin typeface="Forte" pitchFamily="66" charset="0"/>
                <a:ea typeface="+mn-ea"/>
                <a:cs typeface="Arial" charset="0"/>
              </a:rPr>
              <a:t> and</a:t>
            </a:r>
            <a:r>
              <a:rPr lang="en-GB" sz="1500" b="0" kern="1200" baseline="0" dirty="0" smtClean="0">
                <a:solidFill>
                  <a:schemeClr val="tx1"/>
                </a:solidFill>
                <a:latin typeface="Forte" pitchFamily="66" charset="0"/>
                <a:ea typeface="+mn-ea"/>
                <a:cs typeface="Arial" charset="0"/>
              </a:rPr>
              <a:t> </a:t>
            </a:r>
            <a:r>
              <a:rPr lang="en-GB" sz="1500" b="0" kern="1200" dirty="0" smtClean="0">
                <a:solidFill>
                  <a:schemeClr val="tx1"/>
                </a:solidFill>
                <a:latin typeface="Forte" pitchFamily="66" charset="0"/>
                <a:ea typeface="+mn-ea"/>
                <a:cs typeface="Arial" charset="0"/>
              </a:rPr>
              <a:t>Unit 22 – Designing Produc</a:t>
            </a:r>
            <a:r>
              <a:rPr lang="en-GB" sz="1300" b="0" kern="1200" dirty="0" smtClean="0">
                <a:solidFill>
                  <a:schemeClr val="tx1"/>
                </a:solidFill>
                <a:latin typeface="Forte" pitchFamily="66" charset="0"/>
                <a:ea typeface="+mn-ea"/>
                <a:cs typeface="Arial" charset="0"/>
              </a:rPr>
              <a:t>ts</a:t>
            </a:r>
          </a:p>
          <a:p>
            <a:pPr>
              <a:defRPr/>
            </a:pPr>
            <a:endParaRPr lang="en-US" sz="1400" dirty="0">
              <a:latin typeface="Forte" pitchFamily="66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59" r:id="rId12"/>
    <p:sldLayoutId id="2147483658" r:id="rId13"/>
  </p:sldLayoutIdLst>
  <p:txStyles>
    <p:titleStyle>
      <a:lvl1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  <a:cs typeface="Arial" charset="0"/>
        </a:defRPr>
      </a:lvl2pPr>
      <a:lvl3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  <a:cs typeface="Arial" charset="0"/>
        </a:defRPr>
      </a:lvl3pPr>
      <a:lvl4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  <a:cs typeface="Arial" charset="0"/>
        </a:defRPr>
      </a:lvl4pPr>
      <a:lvl5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  <a:cs typeface="Arial" charset="0"/>
        </a:defRPr>
      </a:lvl5pPr>
      <a:lvl6pPr marL="4572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  <a:cs typeface="Arial" charset="0"/>
        </a:defRPr>
      </a:lvl6pPr>
      <a:lvl7pPr marL="9144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  <a:cs typeface="Arial" charset="0"/>
        </a:defRPr>
      </a:lvl7pPr>
      <a:lvl8pPr marL="13716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  <a:cs typeface="Arial" charset="0"/>
        </a:defRPr>
      </a:lvl8pPr>
      <a:lvl9pPr marL="18288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479425" indent="-479425" algn="l" defTabSz="1279525" rtl="0" eaLnBrk="0" fontAlgn="base" hangingPunct="0">
        <a:spcBef>
          <a:spcPct val="20000"/>
        </a:spcBef>
        <a:spcAft>
          <a:spcPct val="0"/>
        </a:spcAft>
        <a:buChar char="•"/>
        <a:defRPr sz="45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400050" algn="l" defTabSz="1279525" rtl="0" eaLnBrk="0" fontAlgn="base" hangingPunct="0">
        <a:spcBef>
          <a:spcPct val="20000"/>
        </a:spcBef>
        <a:spcAft>
          <a:spcPct val="0"/>
        </a:spcAft>
        <a:buChar char="–"/>
        <a:defRPr sz="3900">
          <a:solidFill>
            <a:schemeClr val="tx1"/>
          </a:solidFill>
          <a:latin typeface="+mn-lt"/>
          <a:cs typeface="+mn-cs"/>
        </a:defRPr>
      </a:lvl2pPr>
      <a:lvl3pPr marL="1600200" indent="-320675" algn="l" defTabSz="1279525" rtl="0" eaLnBrk="0" fontAlgn="base" hangingPunct="0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  <a:cs typeface="+mn-cs"/>
        </a:defRPr>
      </a:lvl3pPr>
      <a:lvl4pPr marL="2239963" indent="-319088" algn="l" defTabSz="1279525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4pPr>
      <a:lvl5pPr marL="2879725" indent="-319088" algn="l" defTabSz="1279525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cs typeface="+mn-cs"/>
        </a:defRPr>
      </a:lvl5pPr>
      <a:lvl6pPr marL="3336925" indent="-319088" algn="l" defTabSz="1279525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cs typeface="+mn-cs"/>
        </a:defRPr>
      </a:lvl6pPr>
      <a:lvl7pPr marL="3794125" indent="-319088" algn="l" defTabSz="1279525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cs typeface="+mn-cs"/>
        </a:defRPr>
      </a:lvl7pPr>
      <a:lvl8pPr marL="4251325" indent="-319088" algn="l" defTabSz="1279525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cs typeface="+mn-cs"/>
        </a:defRPr>
      </a:lvl8pPr>
      <a:lvl9pPr marL="4708525" indent="-319088" algn="l" defTabSz="1279525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Box 1"/>
          <p:cNvSpPr txBox="1">
            <a:spLocks noChangeArrowheads="1"/>
          </p:cNvSpPr>
          <p:nvPr/>
        </p:nvSpPr>
        <p:spPr bwMode="auto">
          <a:xfrm>
            <a:off x="75451" y="-18288"/>
            <a:ext cx="54292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800" b="1" dirty="0"/>
              <a:t>Initial ideas</a:t>
            </a:r>
            <a:endParaRPr lang="en-US" sz="1800" b="1" dirty="0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400050" y="502600"/>
            <a:ext cx="5928742" cy="4739977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1279525"/>
            <a:endParaRPr lang="en-US"/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6544816" y="502600"/>
            <a:ext cx="5865680" cy="4739977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1279525"/>
            <a:endParaRPr lang="en-US"/>
          </a:p>
        </p:txBody>
      </p:sp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400050" y="5394132"/>
            <a:ext cx="5928742" cy="3654939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1279525"/>
            <a:endParaRPr lang="en-US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400050" y="5664696"/>
            <a:ext cx="592874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400050" y="5952728"/>
            <a:ext cx="592874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424136" y="6528792"/>
            <a:ext cx="592874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424136" y="6816824"/>
            <a:ext cx="592874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424136" y="7104856"/>
            <a:ext cx="592874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424136" y="7392888"/>
            <a:ext cx="592874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>
            <a:off x="424136" y="7680920"/>
            <a:ext cx="592874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>
            <a:off x="424136" y="7968952"/>
            <a:ext cx="592874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424136" y="8256984"/>
            <a:ext cx="592874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>
            <a:off x="424136" y="8545016"/>
            <a:ext cx="592874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>
            <a:off x="424136" y="8833048"/>
            <a:ext cx="592874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21508" name="Picture 2"/>
          <p:cNvPicPr>
            <a:picLocks noChangeAspect="1" noChangeArrowheads="1"/>
          </p:cNvPicPr>
          <p:nvPr/>
        </p:nvPicPr>
        <p:blipFill>
          <a:blip r:embed="rId2" cstate="print"/>
          <a:srcRect l="22168" t="35352" r="51465" b="33398"/>
          <a:stretch>
            <a:fillRect/>
          </a:stretch>
        </p:blipFill>
        <p:spPr bwMode="auto">
          <a:xfrm>
            <a:off x="25200" y="7316304"/>
            <a:ext cx="257175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6532296" y="5394132"/>
            <a:ext cx="5928742" cy="3654939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1279525"/>
            <a:endParaRPr lang="en-US"/>
          </a:p>
        </p:txBody>
      </p:sp>
      <p:cxnSp>
        <p:nvCxnSpPr>
          <p:cNvPr id="38" name="Straight Connector 37"/>
          <p:cNvCxnSpPr/>
          <p:nvPr/>
        </p:nvCxnSpPr>
        <p:spPr bwMode="auto">
          <a:xfrm>
            <a:off x="6532296" y="5664696"/>
            <a:ext cx="592874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6532296" y="5952728"/>
            <a:ext cx="592874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6556382" y="6240760"/>
            <a:ext cx="592874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6556382" y="6528792"/>
            <a:ext cx="592874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6556382" y="6816824"/>
            <a:ext cx="592874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6556382" y="7104856"/>
            <a:ext cx="592874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6556382" y="7392888"/>
            <a:ext cx="592874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>
            <a:off x="6556382" y="7680920"/>
            <a:ext cx="592874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>
            <a:off x="6556382" y="7968952"/>
            <a:ext cx="592874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>
            <a:off x="6556382" y="8256984"/>
            <a:ext cx="592874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>
            <a:off x="6556382" y="8545016"/>
            <a:ext cx="592874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6556382" y="8833048"/>
            <a:ext cx="592874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 cstate="print"/>
          <a:srcRect l="22168" t="35352" r="51465" b="33398"/>
          <a:stretch>
            <a:fillRect/>
          </a:stretch>
        </p:blipFill>
        <p:spPr bwMode="auto">
          <a:xfrm>
            <a:off x="10229850" y="7291112"/>
            <a:ext cx="257175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375964" y="5370498"/>
            <a:ext cx="324036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Materials</a:t>
            </a:r>
          </a:p>
          <a:p>
            <a:r>
              <a:rPr lang="en-GB" sz="1200" dirty="0"/>
              <a:t/>
            </a:r>
            <a:br>
              <a:rPr lang="en-GB" sz="1200" dirty="0"/>
            </a:br>
            <a:r>
              <a:rPr lang="en-GB" sz="1200" dirty="0"/>
              <a:t>Function</a:t>
            </a:r>
            <a:br>
              <a:rPr lang="en-GB" sz="1200" dirty="0"/>
            </a:br>
            <a:r>
              <a:rPr lang="en-GB" sz="300" dirty="0" smtClean="0">
                <a:solidFill>
                  <a:schemeClr val="bg1"/>
                </a:solidFill>
              </a:rPr>
              <a:t>v</a:t>
            </a:r>
          </a:p>
          <a:p>
            <a:r>
              <a:rPr lang="en-GB" sz="1200" dirty="0" smtClean="0"/>
              <a:t>Finish</a:t>
            </a:r>
          </a:p>
          <a:p>
            <a:r>
              <a:rPr lang="en-GB" sz="800" dirty="0" smtClean="0">
                <a:solidFill>
                  <a:schemeClr val="bg1"/>
                </a:solidFill>
              </a:rPr>
              <a:t>d</a:t>
            </a:r>
            <a:r>
              <a:rPr lang="en-GB" sz="1200" dirty="0"/>
              <a:t/>
            </a:r>
            <a:br>
              <a:rPr lang="en-GB" sz="1200" dirty="0"/>
            </a:br>
            <a:r>
              <a:rPr lang="en-GB" sz="1200" dirty="0"/>
              <a:t>Design </a:t>
            </a:r>
            <a:r>
              <a:rPr lang="en-GB" sz="1200" dirty="0" smtClean="0"/>
              <a:t>Style</a:t>
            </a:r>
          </a:p>
          <a:p>
            <a:r>
              <a:rPr lang="en-GB" sz="800" dirty="0">
                <a:solidFill>
                  <a:schemeClr val="bg1"/>
                </a:solidFill>
              </a:rPr>
              <a:t>f</a:t>
            </a:r>
            <a:r>
              <a:rPr lang="en-GB" sz="1200" dirty="0"/>
              <a:t/>
            </a:r>
            <a:br>
              <a:rPr lang="en-GB" sz="1200" dirty="0"/>
            </a:br>
            <a:r>
              <a:rPr lang="en-GB" sz="1200" dirty="0" smtClean="0"/>
              <a:t>Colour</a:t>
            </a:r>
          </a:p>
          <a:p>
            <a:r>
              <a:rPr lang="en-GB" sz="800" dirty="0" smtClean="0">
                <a:solidFill>
                  <a:schemeClr val="bg1"/>
                </a:solidFill>
              </a:rPr>
              <a:t>j</a:t>
            </a:r>
            <a:r>
              <a:rPr lang="en-GB" sz="1200" dirty="0"/>
              <a:t/>
            </a:r>
            <a:br>
              <a:rPr lang="en-GB" sz="1200" dirty="0"/>
            </a:br>
            <a:r>
              <a:rPr lang="en-GB" sz="1200" dirty="0"/>
              <a:t>Good </a:t>
            </a:r>
            <a:r>
              <a:rPr lang="en-GB" sz="1200" dirty="0" smtClean="0"/>
              <a:t>Points</a:t>
            </a:r>
          </a:p>
          <a:p>
            <a:r>
              <a:rPr lang="en-GB" sz="600" dirty="0" smtClean="0">
                <a:solidFill>
                  <a:schemeClr val="bg1"/>
                </a:solidFill>
              </a:rPr>
              <a:t>j</a:t>
            </a:r>
            <a:r>
              <a:rPr lang="en-GB" sz="1200" dirty="0"/>
              <a:t/>
            </a:r>
            <a:br>
              <a:rPr lang="en-GB" sz="1200" dirty="0"/>
            </a:br>
            <a:r>
              <a:rPr lang="en-GB" sz="1200" dirty="0"/>
              <a:t>Bad points</a:t>
            </a: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424136" y="6240760"/>
            <a:ext cx="592874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6498008" y="5373763"/>
            <a:ext cx="324036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Materials</a:t>
            </a:r>
          </a:p>
          <a:p>
            <a:r>
              <a:rPr lang="en-GB" sz="1200" dirty="0"/>
              <a:t/>
            </a:r>
            <a:br>
              <a:rPr lang="en-GB" sz="1200" dirty="0"/>
            </a:br>
            <a:r>
              <a:rPr lang="en-GB" sz="1200" dirty="0"/>
              <a:t>Function</a:t>
            </a:r>
            <a:br>
              <a:rPr lang="en-GB" sz="1200" dirty="0"/>
            </a:br>
            <a:r>
              <a:rPr lang="en-GB" sz="300" dirty="0" smtClean="0">
                <a:solidFill>
                  <a:schemeClr val="bg1"/>
                </a:solidFill>
              </a:rPr>
              <a:t>v</a:t>
            </a:r>
          </a:p>
          <a:p>
            <a:r>
              <a:rPr lang="en-GB" sz="1200" dirty="0" smtClean="0"/>
              <a:t>Finish</a:t>
            </a:r>
          </a:p>
          <a:p>
            <a:r>
              <a:rPr lang="en-GB" sz="800" dirty="0" smtClean="0">
                <a:solidFill>
                  <a:schemeClr val="bg1"/>
                </a:solidFill>
              </a:rPr>
              <a:t>d</a:t>
            </a:r>
            <a:r>
              <a:rPr lang="en-GB" sz="1200" dirty="0"/>
              <a:t/>
            </a:r>
            <a:br>
              <a:rPr lang="en-GB" sz="1200" dirty="0"/>
            </a:br>
            <a:r>
              <a:rPr lang="en-GB" sz="1200" dirty="0"/>
              <a:t>Design </a:t>
            </a:r>
            <a:r>
              <a:rPr lang="en-GB" sz="1200" dirty="0" smtClean="0"/>
              <a:t>Style</a:t>
            </a:r>
          </a:p>
          <a:p>
            <a:r>
              <a:rPr lang="en-GB" sz="800" dirty="0">
                <a:solidFill>
                  <a:schemeClr val="bg1"/>
                </a:solidFill>
              </a:rPr>
              <a:t>f</a:t>
            </a:r>
            <a:r>
              <a:rPr lang="en-GB" sz="1200" dirty="0"/>
              <a:t/>
            </a:r>
            <a:br>
              <a:rPr lang="en-GB" sz="1200" dirty="0"/>
            </a:br>
            <a:r>
              <a:rPr lang="en-GB" sz="1200" dirty="0" smtClean="0"/>
              <a:t>Colour</a:t>
            </a:r>
          </a:p>
          <a:p>
            <a:r>
              <a:rPr lang="en-GB" sz="800" dirty="0" smtClean="0">
                <a:solidFill>
                  <a:schemeClr val="bg1"/>
                </a:solidFill>
              </a:rPr>
              <a:t>j</a:t>
            </a:r>
            <a:r>
              <a:rPr lang="en-GB" sz="1200" dirty="0"/>
              <a:t/>
            </a:r>
            <a:br>
              <a:rPr lang="en-GB" sz="1200" dirty="0"/>
            </a:br>
            <a:r>
              <a:rPr lang="en-GB" sz="1200" dirty="0"/>
              <a:t>Good </a:t>
            </a:r>
            <a:r>
              <a:rPr lang="en-GB" sz="1200" dirty="0" smtClean="0"/>
              <a:t>Points</a:t>
            </a:r>
          </a:p>
          <a:p>
            <a:r>
              <a:rPr lang="en-GB" sz="600" dirty="0" smtClean="0">
                <a:solidFill>
                  <a:schemeClr val="bg1"/>
                </a:solidFill>
              </a:rPr>
              <a:t>j</a:t>
            </a:r>
            <a:r>
              <a:rPr lang="en-GB" sz="1200" dirty="0"/>
              <a:t/>
            </a:r>
            <a:br>
              <a:rPr lang="en-GB" sz="1200" dirty="0"/>
            </a:br>
            <a:r>
              <a:rPr lang="en-GB" sz="1200" dirty="0"/>
              <a:t>Bad points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Box 1"/>
          <p:cNvSpPr txBox="1">
            <a:spLocks noChangeArrowheads="1"/>
          </p:cNvSpPr>
          <p:nvPr/>
        </p:nvSpPr>
        <p:spPr bwMode="auto">
          <a:xfrm>
            <a:off x="75451" y="-18288"/>
            <a:ext cx="54292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800" b="1" dirty="0"/>
              <a:t>Initial ideas</a:t>
            </a:r>
            <a:endParaRPr lang="en-US" sz="1800" b="1" dirty="0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400050" y="502600"/>
            <a:ext cx="5928742" cy="4739977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1279525"/>
            <a:endParaRPr lang="en-US"/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6544816" y="502600"/>
            <a:ext cx="5865680" cy="4739977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1279525"/>
            <a:endParaRPr lang="en-US"/>
          </a:p>
        </p:txBody>
      </p:sp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400050" y="5394132"/>
            <a:ext cx="5928742" cy="3654939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1279525"/>
            <a:endParaRPr lang="en-US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400050" y="5664696"/>
            <a:ext cx="592874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400050" y="5952728"/>
            <a:ext cx="592874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424136" y="6528792"/>
            <a:ext cx="592874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424136" y="6816824"/>
            <a:ext cx="592874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424136" y="7104856"/>
            <a:ext cx="592874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424136" y="7392888"/>
            <a:ext cx="592874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>
            <a:off x="424136" y="7680920"/>
            <a:ext cx="592874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>
            <a:off x="424136" y="7968952"/>
            <a:ext cx="592874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424136" y="8256984"/>
            <a:ext cx="592874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>
            <a:off x="424136" y="8545016"/>
            <a:ext cx="592874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>
            <a:off x="424136" y="8833048"/>
            <a:ext cx="592874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21508" name="Picture 2"/>
          <p:cNvPicPr>
            <a:picLocks noChangeAspect="1" noChangeArrowheads="1"/>
          </p:cNvPicPr>
          <p:nvPr/>
        </p:nvPicPr>
        <p:blipFill>
          <a:blip r:embed="rId2" cstate="print"/>
          <a:srcRect l="22168" t="35352" r="51465" b="33398"/>
          <a:stretch>
            <a:fillRect/>
          </a:stretch>
        </p:blipFill>
        <p:spPr bwMode="auto">
          <a:xfrm>
            <a:off x="25200" y="7316304"/>
            <a:ext cx="257175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6532296" y="5394132"/>
            <a:ext cx="5928742" cy="3654939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1279525"/>
            <a:endParaRPr lang="en-US"/>
          </a:p>
        </p:txBody>
      </p:sp>
      <p:cxnSp>
        <p:nvCxnSpPr>
          <p:cNvPr id="38" name="Straight Connector 37"/>
          <p:cNvCxnSpPr/>
          <p:nvPr/>
        </p:nvCxnSpPr>
        <p:spPr bwMode="auto">
          <a:xfrm>
            <a:off x="6532296" y="5664696"/>
            <a:ext cx="592874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6532296" y="5952728"/>
            <a:ext cx="592874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6556382" y="6240760"/>
            <a:ext cx="592874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6556382" y="6528792"/>
            <a:ext cx="592874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6556382" y="6816824"/>
            <a:ext cx="592874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6556382" y="7104856"/>
            <a:ext cx="592874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6556382" y="7392888"/>
            <a:ext cx="592874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>
            <a:off x="6556382" y="7680920"/>
            <a:ext cx="592874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>
            <a:off x="6556382" y="7968952"/>
            <a:ext cx="592874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>
            <a:off x="6556382" y="8256984"/>
            <a:ext cx="592874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>
            <a:off x="6556382" y="8545016"/>
            <a:ext cx="592874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6556382" y="8833048"/>
            <a:ext cx="592874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 cstate="print"/>
          <a:srcRect l="22168" t="35352" r="51465" b="33398"/>
          <a:stretch>
            <a:fillRect/>
          </a:stretch>
        </p:blipFill>
        <p:spPr bwMode="auto">
          <a:xfrm>
            <a:off x="10229850" y="7291112"/>
            <a:ext cx="257175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375964" y="5370498"/>
            <a:ext cx="324036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Materials</a:t>
            </a:r>
          </a:p>
          <a:p>
            <a:r>
              <a:rPr lang="en-GB" sz="1200" dirty="0"/>
              <a:t/>
            </a:r>
            <a:br>
              <a:rPr lang="en-GB" sz="1200" dirty="0"/>
            </a:br>
            <a:r>
              <a:rPr lang="en-GB" sz="1200" dirty="0"/>
              <a:t>Function</a:t>
            </a:r>
            <a:br>
              <a:rPr lang="en-GB" sz="1200" dirty="0"/>
            </a:br>
            <a:r>
              <a:rPr lang="en-GB" sz="300" dirty="0" smtClean="0">
                <a:solidFill>
                  <a:schemeClr val="bg1"/>
                </a:solidFill>
              </a:rPr>
              <a:t>v</a:t>
            </a:r>
          </a:p>
          <a:p>
            <a:r>
              <a:rPr lang="en-GB" sz="1200" dirty="0" smtClean="0"/>
              <a:t>Finish</a:t>
            </a:r>
          </a:p>
          <a:p>
            <a:r>
              <a:rPr lang="en-GB" sz="800" dirty="0" smtClean="0">
                <a:solidFill>
                  <a:schemeClr val="bg1"/>
                </a:solidFill>
              </a:rPr>
              <a:t>d</a:t>
            </a:r>
            <a:r>
              <a:rPr lang="en-GB" sz="1200" dirty="0"/>
              <a:t/>
            </a:r>
            <a:br>
              <a:rPr lang="en-GB" sz="1200" dirty="0"/>
            </a:br>
            <a:r>
              <a:rPr lang="en-GB" sz="1200" dirty="0"/>
              <a:t>Design </a:t>
            </a:r>
            <a:r>
              <a:rPr lang="en-GB" sz="1200" dirty="0" smtClean="0"/>
              <a:t>Style</a:t>
            </a:r>
          </a:p>
          <a:p>
            <a:r>
              <a:rPr lang="en-GB" sz="800" dirty="0">
                <a:solidFill>
                  <a:schemeClr val="bg1"/>
                </a:solidFill>
              </a:rPr>
              <a:t>f</a:t>
            </a:r>
            <a:r>
              <a:rPr lang="en-GB" sz="1200" dirty="0"/>
              <a:t/>
            </a:r>
            <a:br>
              <a:rPr lang="en-GB" sz="1200" dirty="0"/>
            </a:br>
            <a:r>
              <a:rPr lang="en-GB" sz="1200" dirty="0" smtClean="0"/>
              <a:t>Colour</a:t>
            </a:r>
          </a:p>
          <a:p>
            <a:r>
              <a:rPr lang="en-GB" sz="800" dirty="0" smtClean="0">
                <a:solidFill>
                  <a:schemeClr val="bg1"/>
                </a:solidFill>
              </a:rPr>
              <a:t>j</a:t>
            </a:r>
            <a:r>
              <a:rPr lang="en-GB" sz="1200" dirty="0"/>
              <a:t/>
            </a:r>
            <a:br>
              <a:rPr lang="en-GB" sz="1200" dirty="0"/>
            </a:br>
            <a:r>
              <a:rPr lang="en-GB" sz="1200" dirty="0"/>
              <a:t>Good </a:t>
            </a:r>
            <a:r>
              <a:rPr lang="en-GB" sz="1200" dirty="0" smtClean="0"/>
              <a:t>Points</a:t>
            </a:r>
          </a:p>
          <a:p>
            <a:r>
              <a:rPr lang="en-GB" sz="600" dirty="0" smtClean="0">
                <a:solidFill>
                  <a:schemeClr val="bg1"/>
                </a:solidFill>
              </a:rPr>
              <a:t>j</a:t>
            </a:r>
            <a:r>
              <a:rPr lang="en-GB" sz="1200" dirty="0"/>
              <a:t/>
            </a:r>
            <a:br>
              <a:rPr lang="en-GB" sz="1200" dirty="0"/>
            </a:br>
            <a:r>
              <a:rPr lang="en-GB" sz="1200" dirty="0"/>
              <a:t>Bad points</a:t>
            </a: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424136" y="6240760"/>
            <a:ext cx="592874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6498008" y="5373763"/>
            <a:ext cx="324036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Materials</a:t>
            </a:r>
          </a:p>
          <a:p>
            <a:r>
              <a:rPr lang="en-GB" sz="1200" dirty="0"/>
              <a:t/>
            </a:r>
            <a:br>
              <a:rPr lang="en-GB" sz="1200" dirty="0"/>
            </a:br>
            <a:r>
              <a:rPr lang="en-GB" sz="1200" dirty="0"/>
              <a:t>Function</a:t>
            </a:r>
            <a:br>
              <a:rPr lang="en-GB" sz="1200" dirty="0"/>
            </a:br>
            <a:r>
              <a:rPr lang="en-GB" sz="300" dirty="0" smtClean="0">
                <a:solidFill>
                  <a:schemeClr val="bg1"/>
                </a:solidFill>
              </a:rPr>
              <a:t>v</a:t>
            </a:r>
          </a:p>
          <a:p>
            <a:r>
              <a:rPr lang="en-GB" sz="1200" dirty="0" smtClean="0"/>
              <a:t>Finish</a:t>
            </a:r>
          </a:p>
          <a:p>
            <a:r>
              <a:rPr lang="en-GB" sz="800" dirty="0" smtClean="0">
                <a:solidFill>
                  <a:schemeClr val="bg1"/>
                </a:solidFill>
              </a:rPr>
              <a:t>d</a:t>
            </a:r>
            <a:r>
              <a:rPr lang="en-GB" sz="1200" dirty="0"/>
              <a:t/>
            </a:r>
            <a:br>
              <a:rPr lang="en-GB" sz="1200" dirty="0"/>
            </a:br>
            <a:r>
              <a:rPr lang="en-GB" sz="1200" dirty="0"/>
              <a:t>Design </a:t>
            </a:r>
            <a:r>
              <a:rPr lang="en-GB" sz="1200" dirty="0" smtClean="0"/>
              <a:t>Style</a:t>
            </a:r>
          </a:p>
          <a:p>
            <a:r>
              <a:rPr lang="en-GB" sz="800" dirty="0">
                <a:solidFill>
                  <a:schemeClr val="bg1"/>
                </a:solidFill>
              </a:rPr>
              <a:t>f</a:t>
            </a:r>
            <a:r>
              <a:rPr lang="en-GB" sz="1200" dirty="0"/>
              <a:t/>
            </a:r>
            <a:br>
              <a:rPr lang="en-GB" sz="1200" dirty="0"/>
            </a:br>
            <a:r>
              <a:rPr lang="en-GB" sz="1200" dirty="0" smtClean="0"/>
              <a:t>Colour</a:t>
            </a:r>
          </a:p>
          <a:p>
            <a:r>
              <a:rPr lang="en-GB" sz="800" dirty="0" smtClean="0">
                <a:solidFill>
                  <a:schemeClr val="bg1"/>
                </a:solidFill>
              </a:rPr>
              <a:t>j</a:t>
            </a:r>
            <a:r>
              <a:rPr lang="en-GB" sz="1200" dirty="0"/>
              <a:t/>
            </a:r>
            <a:br>
              <a:rPr lang="en-GB" sz="1200" dirty="0"/>
            </a:br>
            <a:r>
              <a:rPr lang="en-GB" sz="1200" dirty="0"/>
              <a:t>Good </a:t>
            </a:r>
            <a:r>
              <a:rPr lang="en-GB" sz="1200" dirty="0" smtClean="0"/>
              <a:t>Points</a:t>
            </a:r>
          </a:p>
          <a:p>
            <a:r>
              <a:rPr lang="en-GB" sz="600" dirty="0" smtClean="0">
                <a:solidFill>
                  <a:schemeClr val="bg1"/>
                </a:solidFill>
              </a:rPr>
              <a:t>j</a:t>
            </a:r>
            <a:r>
              <a:rPr lang="en-GB" sz="1200" dirty="0"/>
              <a:t/>
            </a:r>
            <a:br>
              <a:rPr lang="en-GB" sz="1200" dirty="0"/>
            </a:br>
            <a:r>
              <a:rPr lang="en-GB" sz="1200" dirty="0"/>
              <a:t>Bad points</a:t>
            </a:r>
          </a:p>
        </p:txBody>
      </p:sp>
    </p:spTree>
    <p:extLst>
      <p:ext uri="{BB962C8B-B14F-4D97-AF65-F5344CB8AC3E}">
        <p14:creationId xmlns:p14="http://schemas.microsoft.com/office/powerpoint/2010/main" val="110512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795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795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127638</TotalTime>
  <Words>8</Words>
  <Application>Microsoft Office PowerPoint</Application>
  <PresentationFormat>A3 Paper (297x420 mm)</PresentationFormat>
  <Paragraphs>30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Forte</vt:lpstr>
      <vt:lpstr>Default Design</vt:lpstr>
      <vt:lpstr>PowerPoint Presentation</vt:lpstr>
      <vt:lpstr>PowerPoint Presentation</vt:lpstr>
    </vt:vector>
  </TitlesOfParts>
  <Company>Cirencester Kingshill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ajelf</dc:creator>
  <cp:lastModifiedBy>Adrian Jelf</cp:lastModifiedBy>
  <cp:revision>4948</cp:revision>
  <cp:lastPrinted>2020-09-02T07:27:13Z</cp:lastPrinted>
  <dcterms:created xsi:type="dcterms:W3CDTF">2011-09-30T09:16:05Z</dcterms:created>
  <dcterms:modified xsi:type="dcterms:W3CDTF">2021-04-20T12:19:05Z</dcterms:modified>
</cp:coreProperties>
</file>