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74180-C1E5-4AD4-8189-D6FE677A60E1}" type="datetimeFigureOut">
              <a:rPr lang="en-GB" smtClean="0"/>
              <a:t>19/04/21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C5E64-DE95-4B56-A36D-2CF349B3C9A0}" type="slidenum">
              <a:rPr lang="en-GB" smtClean="0"/>
              <a:t>‹#›</a:t>
            </a:fld>
            <a:endParaRPr lang="en-GB"/>
          </a:p>
        </p:txBody>
      </p:sp>
    </p:spTree>
    <p:extLst>
      <p:ext uri="{BB962C8B-B14F-4D97-AF65-F5344CB8AC3E}">
        <p14:creationId xmlns:p14="http://schemas.microsoft.com/office/powerpoint/2010/main" val="4211201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86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194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72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57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CAB113E-0BC2-40E0-B76A-612EDE8F1D49}" type="datetimeFigureOut">
              <a:rPr lang="en-GB" smtClean="0"/>
              <a:t>19/04/21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D96C-671A-496D-A2EF-CABB71FA49D2}" type="slidenum">
              <a:rPr lang="en-GB" smtClean="0"/>
              <a:t>‹#›</a:t>
            </a:fld>
            <a:endParaRPr lang="en-GB"/>
          </a:p>
        </p:txBody>
      </p:sp>
    </p:spTree>
    <p:extLst>
      <p:ext uri="{BB962C8B-B14F-4D97-AF65-F5344CB8AC3E}">
        <p14:creationId xmlns:p14="http://schemas.microsoft.com/office/powerpoint/2010/main" val="333696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AB113E-0BC2-40E0-B76A-612EDE8F1D49}" type="datetimeFigureOut">
              <a:rPr lang="en-GB" smtClean="0"/>
              <a:t>19/04/21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D96C-671A-496D-A2EF-CABB71FA49D2}" type="slidenum">
              <a:rPr lang="en-GB" smtClean="0"/>
              <a:t>‹#›</a:t>
            </a:fld>
            <a:endParaRPr lang="en-GB"/>
          </a:p>
        </p:txBody>
      </p:sp>
    </p:spTree>
    <p:extLst>
      <p:ext uri="{BB962C8B-B14F-4D97-AF65-F5344CB8AC3E}">
        <p14:creationId xmlns:p14="http://schemas.microsoft.com/office/powerpoint/2010/main" val="150103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AB113E-0BC2-40E0-B76A-612EDE8F1D49}" type="datetimeFigureOut">
              <a:rPr lang="en-GB" smtClean="0"/>
              <a:t>19/04/21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D96C-671A-496D-A2EF-CABB71FA49D2}" type="slidenum">
              <a:rPr lang="en-GB" smtClean="0"/>
              <a:t>‹#›</a:t>
            </a:fld>
            <a:endParaRPr lang="en-GB"/>
          </a:p>
        </p:txBody>
      </p:sp>
    </p:spTree>
    <p:extLst>
      <p:ext uri="{BB962C8B-B14F-4D97-AF65-F5344CB8AC3E}">
        <p14:creationId xmlns:p14="http://schemas.microsoft.com/office/powerpoint/2010/main" val="285332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AB113E-0BC2-40E0-B76A-612EDE8F1D49}" type="datetimeFigureOut">
              <a:rPr lang="en-GB" smtClean="0"/>
              <a:t>19/04/21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D96C-671A-496D-A2EF-CABB71FA49D2}" type="slidenum">
              <a:rPr lang="en-GB" smtClean="0"/>
              <a:t>‹#›</a:t>
            </a:fld>
            <a:endParaRPr lang="en-GB"/>
          </a:p>
        </p:txBody>
      </p:sp>
    </p:spTree>
    <p:extLst>
      <p:ext uri="{BB962C8B-B14F-4D97-AF65-F5344CB8AC3E}">
        <p14:creationId xmlns:p14="http://schemas.microsoft.com/office/powerpoint/2010/main" val="281881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AB113E-0BC2-40E0-B76A-612EDE8F1D49}" type="datetimeFigureOut">
              <a:rPr lang="en-GB" smtClean="0"/>
              <a:t>19/04/21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D96C-671A-496D-A2EF-CABB71FA49D2}" type="slidenum">
              <a:rPr lang="en-GB" smtClean="0"/>
              <a:t>‹#›</a:t>
            </a:fld>
            <a:endParaRPr lang="en-GB"/>
          </a:p>
        </p:txBody>
      </p:sp>
    </p:spTree>
    <p:extLst>
      <p:ext uri="{BB962C8B-B14F-4D97-AF65-F5344CB8AC3E}">
        <p14:creationId xmlns:p14="http://schemas.microsoft.com/office/powerpoint/2010/main" val="406776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CAB113E-0BC2-40E0-B76A-612EDE8F1D49}" type="datetimeFigureOut">
              <a:rPr lang="en-GB" smtClean="0"/>
              <a:t>19/04/21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DED96C-671A-496D-A2EF-CABB71FA49D2}" type="slidenum">
              <a:rPr lang="en-GB" smtClean="0"/>
              <a:t>‹#›</a:t>
            </a:fld>
            <a:endParaRPr lang="en-GB"/>
          </a:p>
        </p:txBody>
      </p:sp>
    </p:spTree>
    <p:extLst>
      <p:ext uri="{BB962C8B-B14F-4D97-AF65-F5344CB8AC3E}">
        <p14:creationId xmlns:p14="http://schemas.microsoft.com/office/powerpoint/2010/main" val="90350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CAB113E-0BC2-40E0-B76A-612EDE8F1D49}" type="datetimeFigureOut">
              <a:rPr lang="en-GB" smtClean="0"/>
              <a:t>19/04/21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DED96C-671A-496D-A2EF-CABB71FA49D2}" type="slidenum">
              <a:rPr lang="en-GB" smtClean="0"/>
              <a:t>‹#›</a:t>
            </a:fld>
            <a:endParaRPr lang="en-GB"/>
          </a:p>
        </p:txBody>
      </p:sp>
    </p:spTree>
    <p:extLst>
      <p:ext uri="{BB962C8B-B14F-4D97-AF65-F5344CB8AC3E}">
        <p14:creationId xmlns:p14="http://schemas.microsoft.com/office/powerpoint/2010/main" val="72748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CAB113E-0BC2-40E0-B76A-612EDE8F1D49}" type="datetimeFigureOut">
              <a:rPr lang="en-GB" smtClean="0"/>
              <a:t>19/04/21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DED96C-671A-496D-A2EF-CABB71FA49D2}" type="slidenum">
              <a:rPr lang="en-GB" smtClean="0"/>
              <a:t>‹#›</a:t>
            </a:fld>
            <a:endParaRPr lang="en-GB"/>
          </a:p>
        </p:txBody>
      </p:sp>
    </p:spTree>
    <p:extLst>
      <p:ext uri="{BB962C8B-B14F-4D97-AF65-F5344CB8AC3E}">
        <p14:creationId xmlns:p14="http://schemas.microsoft.com/office/powerpoint/2010/main" val="2441496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B113E-0BC2-40E0-B76A-612EDE8F1D49}" type="datetimeFigureOut">
              <a:rPr lang="en-GB" smtClean="0"/>
              <a:t>19/04/21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DED96C-671A-496D-A2EF-CABB71FA49D2}" type="slidenum">
              <a:rPr lang="en-GB" smtClean="0"/>
              <a:t>‹#›</a:t>
            </a:fld>
            <a:endParaRPr lang="en-GB"/>
          </a:p>
        </p:txBody>
      </p:sp>
    </p:spTree>
    <p:extLst>
      <p:ext uri="{BB962C8B-B14F-4D97-AF65-F5344CB8AC3E}">
        <p14:creationId xmlns:p14="http://schemas.microsoft.com/office/powerpoint/2010/main" val="401789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AB113E-0BC2-40E0-B76A-612EDE8F1D49}" type="datetimeFigureOut">
              <a:rPr lang="en-GB" smtClean="0"/>
              <a:t>19/04/21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DED96C-671A-496D-A2EF-CABB71FA49D2}" type="slidenum">
              <a:rPr lang="en-GB" smtClean="0"/>
              <a:t>‹#›</a:t>
            </a:fld>
            <a:endParaRPr lang="en-GB"/>
          </a:p>
        </p:txBody>
      </p:sp>
    </p:spTree>
    <p:extLst>
      <p:ext uri="{BB962C8B-B14F-4D97-AF65-F5344CB8AC3E}">
        <p14:creationId xmlns:p14="http://schemas.microsoft.com/office/powerpoint/2010/main" val="88556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AB113E-0BC2-40E0-B76A-612EDE8F1D49}" type="datetimeFigureOut">
              <a:rPr lang="en-GB" smtClean="0"/>
              <a:t>19/04/21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DED96C-671A-496D-A2EF-CABB71FA49D2}" type="slidenum">
              <a:rPr lang="en-GB" smtClean="0"/>
              <a:t>‹#›</a:t>
            </a:fld>
            <a:endParaRPr lang="en-GB"/>
          </a:p>
        </p:txBody>
      </p:sp>
    </p:spTree>
    <p:extLst>
      <p:ext uri="{BB962C8B-B14F-4D97-AF65-F5344CB8AC3E}">
        <p14:creationId xmlns:p14="http://schemas.microsoft.com/office/powerpoint/2010/main" val="317067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B113E-0BC2-40E0-B76A-612EDE8F1D49}" type="datetimeFigureOut">
              <a:rPr lang="en-GB" smtClean="0"/>
              <a:t>19/04/21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ED96C-671A-496D-A2EF-CABB71FA49D2}" type="slidenum">
              <a:rPr lang="en-GB" smtClean="0"/>
              <a:t>‹#›</a:t>
            </a:fld>
            <a:endParaRPr lang="en-GB"/>
          </a:p>
        </p:txBody>
      </p:sp>
    </p:spTree>
    <p:extLst>
      <p:ext uri="{BB962C8B-B14F-4D97-AF65-F5344CB8AC3E}">
        <p14:creationId xmlns:p14="http://schemas.microsoft.com/office/powerpoint/2010/main" val="2516781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948" y="208061"/>
            <a:ext cx="11563643" cy="6740307"/>
          </a:xfrm>
          <a:prstGeom prst="rect">
            <a:avLst/>
          </a:prstGeom>
          <a:noFill/>
        </p:spPr>
        <p:txBody>
          <a:bodyPr wrap="square" rtlCol="0">
            <a:spAutoFit/>
          </a:bodyPr>
          <a:lstStyle/>
          <a:p>
            <a:r>
              <a:rPr lang="en-GB" sz="3600" dirty="0" smtClean="0">
                <a:latin typeface="Comic Sans MS" panose="030F0702030302020204" pitchFamily="66" charset="0"/>
              </a:rPr>
              <a:t>True or False?</a:t>
            </a:r>
          </a:p>
          <a:p>
            <a:endParaRPr lang="en-GB" sz="3600" dirty="0">
              <a:latin typeface="Comic Sans MS" panose="030F0702030302020204" pitchFamily="66" charset="0"/>
            </a:endParaRPr>
          </a:p>
          <a:p>
            <a:r>
              <a:rPr lang="en-GB" sz="2400" dirty="0" smtClean="0">
                <a:latin typeface="Comic Sans MS" panose="030F0702030302020204" pitchFamily="66" charset="0"/>
              </a:rPr>
              <a:t>1. All Rastafarians smoke Cannabis  </a:t>
            </a:r>
          </a:p>
          <a:p>
            <a:r>
              <a:rPr lang="en-GB" sz="2400" dirty="0" smtClean="0">
                <a:latin typeface="Comic Sans MS" panose="030F0702030302020204" pitchFamily="66" charset="0"/>
              </a:rPr>
              <a:t>2. Rastafarians are hippies</a:t>
            </a:r>
          </a:p>
          <a:p>
            <a:r>
              <a:rPr lang="en-GB" sz="2400" dirty="0" smtClean="0">
                <a:latin typeface="Comic Sans MS" panose="030F0702030302020204" pitchFamily="66" charset="0"/>
              </a:rPr>
              <a:t>3. Rastafarians eat only beef</a:t>
            </a:r>
          </a:p>
          <a:p>
            <a:r>
              <a:rPr lang="en-GB" sz="2400" dirty="0" smtClean="0">
                <a:latin typeface="Comic Sans MS" panose="030F0702030302020204" pitchFamily="66" charset="0"/>
              </a:rPr>
              <a:t>4. Rastafarians believe in three gods</a:t>
            </a:r>
          </a:p>
          <a:p>
            <a:r>
              <a:rPr lang="en-GB" sz="2400" dirty="0" smtClean="0">
                <a:latin typeface="Comic Sans MS" panose="030F0702030302020204" pitchFamily="66" charset="0"/>
              </a:rPr>
              <a:t>5. Rastafarians called God ‘Jah’</a:t>
            </a:r>
          </a:p>
          <a:p>
            <a:r>
              <a:rPr lang="en-GB" sz="2400" dirty="0" smtClean="0">
                <a:latin typeface="Comic Sans MS" panose="030F0702030302020204" pitchFamily="66" charset="0"/>
              </a:rPr>
              <a:t>6. The 4 main colours used to symbolise Rastafari are Red, Yellow, Green and Blue</a:t>
            </a:r>
          </a:p>
          <a:p>
            <a:r>
              <a:rPr lang="en-GB" sz="2400" dirty="0" smtClean="0">
                <a:latin typeface="Comic Sans MS" panose="030F0702030302020204" pitchFamily="66" charset="0"/>
              </a:rPr>
              <a:t>7. They believe that Jah came to Earth in the form of man called Hallie Selassie</a:t>
            </a:r>
          </a:p>
          <a:p>
            <a:r>
              <a:rPr lang="en-GB" sz="2400" dirty="0" smtClean="0">
                <a:latin typeface="Comic Sans MS" panose="030F0702030302020204" pitchFamily="66" charset="0"/>
              </a:rPr>
              <a:t>8. Rastafarians do not wash their hair and have dreadlocks so they are in harmony with nature</a:t>
            </a:r>
          </a:p>
          <a:p>
            <a:r>
              <a:rPr lang="en-GB" sz="2400" dirty="0" smtClean="0">
                <a:latin typeface="Comic Sans MS" panose="030F0702030302020204" pitchFamily="66" charset="0"/>
              </a:rPr>
              <a:t>9. Hallie Selassie is worshiped as the saviour of Rasta people and is very often called the Lion of Judah</a:t>
            </a:r>
          </a:p>
          <a:p>
            <a:r>
              <a:rPr lang="en-GB" sz="2400" dirty="0" smtClean="0">
                <a:latin typeface="Comic Sans MS" panose="030F0702030302020204" pitchFamily="66" charset="0"/>
              </a:rPr>
              <a:t>10. Rastafarians believe it is only right to fight to defend your family </a:t>
            </a:r>
          </a:p>
          <a:p>
            <a:endParaRPr lang="en-GB" sz="240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6176488" y="208061"/>
            <a:ext cx="1926503" cy="1658256"/>
          </a:xfrm>
          <a:prstGeom prst="rect">
            <a:avLst/>
          </a:prstGeom>
        </p:spPr>
      </p:pic>
      <p:pic>
        <p:nvPicPr>
          <p:cNvPr id="6" name="Picture 5"/>
          <p:cNvPicPr>
            <a:picLocks noChangeAspect="1"/>
          </p:cNvPicPr>
          <p:nvPr/>
        </p:nvPicPr>
        <p:blipFill>
          <a:blip r:embed="rId3"/>
          <a:stretch>
            <a:fillRect/>
          </a:stretch>
        </p:blipFill>
        <p:spPr>
          <a:xfrm>
            <a:off x="9200093" y="140999"/>
            <a:ext cx="1908213" cy="1792379"/>
          </a:xfrm>
          <a:prstGeom prst="rect">
            <a:avLst/>
          </a:prstGeom>
        </p:spPr>
      </p:pic>
      <p:pic>
        <p:nvPicPr>
          <p:cNvPr id="7" name="Picture 6"/>
          <p:cNvPicPr>
            <a:picLocks noChangeAspect="1"/>
          </p:cNvPicPr>
          <p:nvPr/>
        </p:nvPicPr>
        <p:blipFill>
          <a:blip r:embed="rId4"/>
          <a:stretch>
            <a:fillRect/>
          </a:stretch>
        </p:blipFill>
        <p:spPr>
          <a:xfrm>
            <a:off x="6627860" y="1866317"/>
            <a:ext cx="1030313" cy="646232"/>
          </a:xfrm>
          <a:prstGeom prst="rect">
            <a:avLst/>
          </a:prstGeom>
        </p:spPr>
      </p:pic>
      <p:pic>
        <p:nvPicPr>
          <p:cNvPr id="8" name="Picture 7"/>
          <p:cNvPicPr>
            <a:picLocks noChangeAspect="1"/>
          </p:cNvPicPr>
          <p:nvPr/>
        </p:nvPicPr>
        <p:blipFill>
          <a:blip r:embed="rId5"/>
          <a:stretch>
            <a:fillRect/>
          </a:stretch>
        </p:blipFill>
        <p:spPr>
          <a:xfrm>
            <a:off x="9578077" y="2000440"/>
            <a:ext cx="1152244" cy="646232"/>
          </a:xfrm>
          <a:prstGeom prst="rect">
            <a:avLst/>
          </a:prstGeom>
        </p:spPr>
      </p:pic>
    </p:spTree>
    <p:extLst>
      <p:ext uri="{BB962C8B-B14F-4D97-AF65-F5344CB8AC3E}">
        <p14:creationId xmlns:p14="http://schemas.microsoft.com/office/powerpoint/2010/main" val="163429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2961" y="1815737"/>
            <a:ext cx="1042416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600" dirty="0" smtClean="0">
                <a:latin typeface="Comic Sans MS" panose="030F0702030302020204" pitchFamily="66" charset="0"/>
              </a:rPr>
              <a:t>Summarise your own thoughts about this case in a few sentences.</a:t>
            </a:r>
            <a:endParaRPr lang="en-GB" sz="3600" dirty="0">
              <a:latin typeface="Comic Sans MS" panose="030F0702030302020204" pitchFamily="66" charset="0"/>
            </a:endParaRPr>
          </a:p>
        </p:txBody>
      </p:sp>
    </p:spTree>
    <p:extLst>
      <p:ext uri="{BB962C8B-B14F-4D97-AF65-F5344CB8AC3E}">
        <p14:creationId xmlns:p14="http://schemas.microsoft.com/office/powerpoint/2010/main" val="262654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Reggae and Reasoning</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Objectives</a:t>
            </a:r>
          </a:p>
          <a:p>
            <a:pPr marL="0" indent="0">
              <a:buNone/>
            </a:pPr>
            <a:r>
              <a:rPr lang="en-GB" dirty="0" smtClean="0">
                <a:latin typeface="Comic Sans MS" panose="030F0702030302020204" pitchFamily="66" charset="0"/>
              </a:rPr>
              <a:t>Understand the significance of reggae for </a:t>
            </a:r>
            <a:r>
              <a:rPr lang="en-GB" dirty="0" err="1" smtClean="0">
                <a:latin typeface="Comic Sans MS" panose="030F0702030302020204" pitchFamily="66" charset="0"/>
              </a:rPr>
              <a:t>Rastas</a:t>
            </a: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Describe the meaning of the lyrics in some reggae music</a:t>
            </a:r>
          </a:p>
          <a:p>
            <a:pPr marL="0" indent="0">
              <a:buNone/>
            </a:pPr>
            <a:r>
              <a:rPr lang="en-GB" dirty="0" smtClean="0">
                <a:latin typeface="Comic Sans MS" panose="030F0702030302020204" pitchFamily="66" charset="0"/>
              </a:rPr>
              <a:t>Understand and relate the use of cannabis to reasoning</a:t>
            </a:r>
            <a:endParaRPr lang="en-GB" dirty="0">
              <a:latin typeface="Comic Sans MS" panose="030F0702030302020204" pitchFamily="66" charset="0"/>
            </a:endParaRPr>
          </a:p>
        </p:txBody>
      </p:sp>
    </p:spTree>
    <p:extLst>
      <p:ext uri="{BB962C8B-B14F-4D97-AF65-F5344CB8AC3E}">
        <p14:creationId xmlns:p14="http://schemas.microsoft.com/office/powerpoint/2010/main" val="116305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6"/>
          <p:cNvSpPr txBox="1">
            <a:spLocks noGrp="1"/>
          </p:cNvSpPr>
          <p:nvPr>
            <p:ph type="title"/>
          </p:nvPr>
        </p:nvSpPr>
        <p:spPr>
          <a:xfrm>
            <a:off x="1995055" y="249383"/>
            <a:ext cx="8215745" cy="1168255"/>
          </a:xfrm>
          <a:prstGeom prst="rect">
            <a:avLst/>
          </a:prstGeom>
          <a:solidFill>
            <a:srgbClr val="F6927E"/>
          </a:solidFill>
          <a:ln w="28575" cap="flat" cmpd="sng">
            <a:solidFill>
              <a:schemeClr val="dk1"/>
            </a:solidFill>
            <a:prstDash val="solid"/>
            <a:miter lim="524288"/>
            <a:headEnd type="none" w="sm" len="sm"/>
            <a:tailEnd type="none" w="sm" len="sm"/>
          </a:ln>
        </p:spPr>
        <p:txBody>
          <a:bodyPr spcFirstLastPara="1" vert="horz" wrap="square" lIns="91425" tIns="45700" rIns="91425" bIns="45700" rtlCol="0" anchor="ctr" anchorCtr="0">
            <a:noAutofit/>
          </a:bodyPr>
          <a:lstStyle/>
          <a:p>
            <a:pPr algn="ctr">
              <a:lnSpc>
                <a:spcPct val="100000"/>
              </a:lnSpc>
              <a:spcBef>
                <a:spcPts val="0"/>
              </a:spcBef>
              <a:buClr>
                <a:schemeClr val="dk2"/>
              </a:buClr>
              <a:buSzPts val="4400"/>
            </a:pPr>
            <a:r>
              <a:rPr lang="en-US">
                <a:solidFill>
                  <a:schemeClr val="dk2"/>
                </a:solidFill>
                <a:latin typeface="Comic Sans MS"/>
                <a:ea typeface="Comic Sans MS"/>
                <a:cs typeface="Comic Sans MS"/>
                <a:sym typeface="Comic Sans MS"/>
              </a:rPr>
              <a:t>Bob Marley</a:t>
            </a:r>
            <a:endParaRPr/>
          </a:p>
        </p:txBody>
      </p:sp>
      <p:sp>
        <p:nvSpPr>
          <p:cNvPr id="164" name="Google Shape;164;p16"/>
          <p:cNvSpPr txBox="1">
            <a:spLocks noGrp="1"/>
          </p:cNvSpPr>
          <p:nvPr>
            <p:ph type="body" idx="1"/>
          </p:nvPr>
        </p:nvSpPr>
        <p:spPr>
          <a:xfrm>
            <a:off x="1919287" y="1557337"/>
            <a:ext cx="3744912" cy="4032250"/>
          </a:xfrm>
          <a:prstGeom prst="rect">
            <a:avLst/>
          </a:prstGeom>
          <a:solidFill>
            <a:srgbClr val="C3F9A5"/>
          </a:solidFill>
          <a:ln w="38100" cap="flat" cmpd="sng">
            <a:solidFill>
              <a:schemeClr val="dk1"/>
            </a:solidFill>
            <a:prstDash val="solid"/>
            <a:miter lim="524288"/>
            <a:headEnd type="none" w="sm" len="sm"/>
            <a:tailEnd type="none" w="sm" len="sm"/>
          </a:ln>
        </p:spPr>
        <p:txBody>
          <a:bodyPr spcFirstLastPara="1" vert="horz" wrap="square" lIns="91425" tIns="45700" rIns="91425" bIns="45700" rtlCol="0" anchor="t" anchorCtr="0">
            <a:noAutofit/>
          </a:bodyPr>
          <a:lstStyle/>
          <a:p>
            <a:pPr marL="342900" indent="-342900">
              <a:lnSpc>
                <a:spcPct val="80000"/>
              </a:lnSpc>
              <a:spcBef>
                <a:spcPts val="0"/>
              </a:spcBef>
              <a:buClr>
                <a:schemeClr val="dk1"/>
              </a:buClr>
              <a:buSzPts val="2400"/>
              <a:buNone/>
            </a:pPr>
            <a:r>
              <a:rPr lang="en-US" sz="2400">
                <a:solidFill>
                  <a:schemeClr val="dk1"/>
                </a:solidFill>
                <a:latin typeface="Comic Sans MS"/>
                <a:ea typeface="Comic Sans MS"/>
                <a:cs typeface="Comic Sans MS"/>
                <a:sym typeface="Comic Sans MS"/>
              </a:rPr>
              <a:t>One of the most famous followers of the Rastafari religion was Bob Marley. </a:t>
            </a:r>
            <a:endParaRPr/>
          </a:p>
          <a:p>
            <a:pPr marL="342900" indent="-342900">
              <a:lnSpc>
                <a:spcPct val="80000"/>
              </a:lnSpc>
              <a:spcBef>
                <a:spcPts val="480"/>
              </a:spcBef>
              <a:buClr>
                <a:schemeClr val="dk1"/>
              </a:buClr>
              <a:buSzPts val="2400"/>
              <a:buNone/>
            </a:pPr>
            <a:endParaRPr sz="2400">
              <a:solidFill>
                <a:schemeClr val="dk1"/>
              </a:solidFill>
              <a:latin typeface="Comic Sans MS"/>
              <a:ea typeface="Comic Sans MS"/>
              <a:cs typeface="Comic Sans MS"/>
              <a:sym typeface="Comic Sans MS"/>
            </a:endParaRPr>
          </a:p>
          <a:p>
            <a:pPr marL="342900" indent="-342900">
              <a:lnSpc>
                <a:spcPct val="80000"/>
              </a:lnSpc>
              <a:spcBef>
                <a:spcPts val="480"/>
              </a:spcBef>
              <a:buClr>
                <a:schemeClr val="dk1"/>
              </a:buClr>
              <a:buSzPts val="2400"/>
              <a:buNone/>
            </a:pPr>
            <a:r>
              <a:rPr lang="en-US" sz="2400">
                <a:solidFill>
                  <a:schemeClr val="dk1"/>
                </a:solidFill>
                <a:latin typeface="Comic Sans MS"/>
                <a:ea typeface="Comic Sans MS"/>
                <a:cs typeface="Comic Sans MS"/>
                <a:sym typeface="Comic Sans MS"/>
              </a:rPr>
              <a:t>Bob Marley sang songs about his religion and what they believed</a:t>
            </a:r>
            <a:endParaRPr/>
          </a:p>
          <a:p>
            <a:pPr marL="342900" indent="-342900">
              <a:lnSpc>
                <a:spcPct val="80000"/>
              </a:lnSpc>
              <a:spcBef>
                <a:spcPts val="480"/>
              </a:spcBef>
              <a:buClr>
                <a:schemeClr val="dk1"/>
              </a:buClr>
              <a:buSzPts val="2400"/>
              <a:buNone/>
            </a:pPr>
            <a:endParaRPr sz="2400">
              <a:solidFill>
                <a:schemeClr val="dk1"/>
              </a:solidFill>
              <a:latin typeface="Comic Sans MS"/>
              <a:ea typeface="Comic Sans MS"/>
              <a:cs typeface="Comic Sans MS"/>
              <a:sym typeface="Comic Sans MS"/>
            </a:endParaRPr>
          </a:p>
          <a:p>
            <a:pPr marL="342900" indent="-342900">
              <a:lnSpc>
                <a:spcPct val="80000"/>
              </a:lnSpc>
              <a:spcBef>
                <a:spcPts val="480"/>
              </a:spcBef>
              <a:buClr>
                <a:schemeClr val="dk1"/>
              </a:buClr>
              <a:buSzPts val="2400"/>
              <a:buNone/>
            </a:pPr>
            <a:r>
              <a:rPr lang="en-US" sz="2400">
                <a:solidFill>
                  <a:schemeClr val="dk1"/>
                </a:solidFill>
                <a:latin typeface="Comic Sans MS"/>
                <a:ea typeface="Comic Sans MS"/>
                <a:cs typeface="Comic Sans MS"/>
                <a:sym typeface="Comic Sans MS"/>
              </a:rPr>
              <a:t>Bob Marley was an activist for peace</a:t>
            </a:r>
            <a:endParaRPr/>
          </a:p>
        </p:txBody>
      </p:sp>
      <p:pic>
        <p:nvPicPr>
          <p:cNvPr id="165" name="Google Shape;165;p16" descr="Black and white picture of a man with long dreadlocks playing the guitar on stage."/>
          <p:cNvPicPr preferRelativeResize="0"/>
          <p:nvPr/>
        </p:nvPicPr>
        <p:blipFill rotWithShape="1">
          <a:blip r:embed="rId3">
            <a:alphaModFix/>
          </a:blip>
          <a:srcRect/>
          <a:stretch/>
        </p:blipFill>
        <p:spPr>
          <a:xfrm>
            <a:off x="6240463" y="1557337"/>
            <a:ext cx="3576637" cy="4032250"/>
          </a:xfrm>
          <a:prstGeom prst="rect">
            <a:avLst/>
          </a:prstGeom>
          <a:noFill/>
          <a:ln w="38100" cap="flat" cmpd="sng">
            <a:solidFill>
              <a:srgbClr val="000000"/>
            </a:solidFill>
            <a:prstDash val="solid"/>
            <a:miter lim="800000"/>
            <a:headEnd type="none" w="sm" len="sm"/>
            <a:tailEnd type="none" w="sm" len="sm"/>
          </a:ln>
        </p:spPr>
      </p:pic>
      <p:sp>
        <p:nvSpPr>
          <p:cNvPr id="167" name="Google Shape;167;p16"/>
          <p:cNvSpPr/>
          <p:nvPr/>
        </p:nvSpPr>
        <p:spPr>
          <a:xfrm>
            <a:off x="9448800" y="5830888"/>
            <a:ext cx="334962"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168" name="Google Shape;168;p16"/>
          <p:cNvSpPr/>
          <p:nvPr/>
        </p:nvSpPr>
        <p:spPr>
          <a:xfrm>
            <a:off x="9520238" y="6099176"/>
            <a:ext cx="333375" cy="274637"/>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169" name="Google Shape;169;p16"/>
          <p:cNvSpPr/>
          <p:nvPr/>
        </p:nvSpPr>
        <p:spPr>
          <a:xfrm>
            <a:off x="9932988" y="6086476"/>
            <a:ext cx="333375" cy="274637"/>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170" name="Google Shape;170;p16"/>
          <p:cNvSpPr/>
          <p:nvPr/>
        </p:nvSpPr>
        <p:spPr>
          <a:xfrm>
            <a:off x="9993313" y="6361113"/>
            <a:ext cx="333375"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171" name="Google Shape;171;p16"/>
          <p:cNvSpPr/>
          <p:nvPr/>
        </p:nvSpPr>
        <p:spPr>
          <a:xfrm>
            <a:off x="9642475" y="6364288"/>
            <a:ext cx="334962"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172" name="Google Shape;172;p16"/>
          <p:cNvSpPr/>
          <p:nvPr/>
        </p:nvSpPr>
        <p:spPr>
          <a:xfrm>
            <a:off x="9274175" y="6373813"/>
            <a:ext cx="334962"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174" name="Google Shape;174;p16"/>
          <p:cNvSpPr/>
          <p:nvPr/>
        </p:nvSpPr>
        <p:spPr>
          <a:xfrm>
            <a:off x="7036211" y="6342139"/>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175" name="Google Shape;175;p16"/>
          <p:cNvSpPr/>
          <p:nvPr/>
        </p:nvSpPr>
        <p:spPr>
          <a:xfrm>
            <a:off x="6686024" y="6345416"/>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176" name="Google Shape;176;p16"/>
          <p:cNvSpPr/>
          <p:nvPr/>
        </p:nvSpPr>
        <p:spPr>
          <a:xfrm>
            <a:off x="6318254" y="6354880"/>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177" name="Google Shape;177;p16"/>
          <p:cNvSpPr/>
          <p:nvPr/>
        </p:nvSpPr>
        <p:spPr>
          <a:xfrm>
            <a:off x="6419674" y="6129416"/>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178" name="Google Shape;178;p16"/>
          <p:cNvSpPr/>
          <p:nvPr/>
        </p:nvSpPr>
        <p:spPr>
          <a:xfrm>
            <a:off x="6051904" y="6138880"/>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Tree>
    <p:extLst>
      <p:ext uri="{BB962C8B-B14F-4D97-AF65-F5344CB8AC3E}">
        <p14:creationId xmlns:p14="http://schemas.microsoft.com/office/powerpoint/2010/main" val="2275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7"/>
          <p:cNvSpPr txBox="1">
            <a:spLocks noGrp="1"/>
          </p:cNvSpPr>
          <p:nvPr>
            <p:ph type="title"/>
          </p:nvPr>
        </p:nvSpPr>
        <p:spPr>
          <a:xfrm>
            <a:off x="1981200" y="274637"/>
            <a:ext cx="8229600" cy="1143000"/>
          </a:xfrm>
          <a:prstGeom prst="rect">
            <a:avLst/>
          </a:prstGeom>
          <a:solidFill>
            <a:srgbClr val="F6927E"/>
          </a:solidFill>
          <a:ln w="38100" cap="flat" cmpd="sng">
            <a:solidFill>
              <a:schemeClr val="dk1"/>
            </a:solidFill>
            <a:prstDash val="solid"/>
            <a:miter lim="524288"/>
            <a:headEnd type="none" w="sm" len="sm"/>
            <a:tailEnd type="none" w="sm" len="sm"/>
          </a:ln>
        </p:spPr>
        <p:txBody>
          <a:bodyPr spcFirstLastPara="1" vert="horz" wrap="square" lIns="91425" tIns="45700" rIns="91425" bIns="45700" rtlCol="0" anchor="ctr" anchorCtr="0">
            <a:noAutofit/>
          </a:bodyPr>
          <a:lstStyle/>
          <a:p>
            <a:pPr algn="ctr">
              <a:lnSpc>
                <a:spcPct val="100000"/>
              </a:lnSpc>
              <a:spcBef>
                <a:spcPts val="0"/>
              </a:spcBef>
              <a:buClr>
                <a:schemeClr val="dk2"/>
              </a:buClr>
              <a:buSzPts val="4400"/>
            </a:pPr>
            <a:r>
              <a:rPr lang="en-US">
                <a:solidFill>
                  <a:schemeClr val="dk2"/>
                </a:solidFill>
                <a:latin typeface="Comic Sans MS"/>
                <a:ea typeface="Comic Sans MS"/>
                <a:cs typeface="Comic Sans MS"/>
                <a:sym typeface="Comic Sans MS"/>
              </a:rPr>
              <a:t>Your task</a:t>
            </a:r>
            <a:endParaRPr/>
          </a:p>
        </p:txBody>
      </p:sp>
      <p:sp>
        <p:nvSpPr>
          <p:cNvPr id="184" name="Google Shape;184;p17"/>
          <p:cNvSpPr txBox="1">
            <a:spLocks noGrp="1"/>
          </p:cNvSpPr>
          <p:nvPr>
            <p:ph type="body" idx="1"/>
          </p:nvPr>
        </p:nvSpPr>
        <p:spPr>
          <a:xfrm>
            <a:off x="1847850" y="1628776"/>
            <a:ext cx="5327650" cy="3887787"/>
          </a:xfrm>
          <a:prstGeom prst="rect">
            <a:avLst/>
          </a:prstGeom>
          <a:solidFill>
            <a:srgbClr val="C3F9A5"/>
          </a:solidFill>
          <a:ln w="28575" cap="flat" cmpd="sng">
            <a:solidFill>
              <a:schemeClr val="dk1"/>
            </a:solidFill>
            <a:prstDash val="solid"/>
            <a:miter lim="524288"/>
            <a:headEnd type="none" w="sm" len="sm"/>
            <a:tailEnd type="none" w="sm" len="sm"/>
          </a:ln>
        </p:spPr>
        <p:txBody>
          <a:bodyPr spcFirstLastPara="1" vert="horz" wrap="square" lIns="91425" tIns="45700" rIns="91425" bIns="45700" rtlCol="0" anchor="t" anchorCtr="0">
            <a:noAutofit/>
          </a:bodyPr>
          <a:lstStyle/>
          <a:p>
            <a:pPr marL="342900" indent="-342900">
              <a:lnSpc>
                <a:spcPct val="100000"/>
              </a:lnSpc>
              <a:spcBef>
                <a:spcPts val="0"/>
              </a:spcBef>
              <a:buClr>
                <a:schemeClr val="dk1"/>
              </a:buClr>
              <a:buSzPts val="3200"/>
              <a:buNone/>
            </a:pPr>
            <a:r>
              <a:rPr lang="en-US" sz="3200">
                <a:solidFill>
                  <a:schemeClr val="dk1"/>
                </a:solidFill>
                <a:latin typeface="Comic Sans MS"/>
                <a:ea typeface="Comic Sans MS"/>
                <a:cs typeface="Comic Sans MS"/>
                <a:sym typeface="Comic Sans MS"/>
              </a:rPr>
              <a:t>1) </a:t>
            </a:r>
            <a:r>
              <a:rPr lang="en-US">
                <a:solidFill>
                  <a:schemeClr val="dk1"/>
                </a:solidFill>
                <a:latin typeface="Comic Sans MS"/>
                <a:ea typeface="Comic Sans MS"/>
                <a:cs typeface="Comic Sans MS"/>
                <a:sym typeface="Comic Sans MS"/>
              </a:rPr>
              <a:t>Listen to this song and follow the lyrics</a:t>
            </a:r>
            <a:endParaRPr/>
          </a:p>
          <a:p>
            <a:pPr marL="342900" indent="-342900">
              <a:lnSpc>
                <a:spcPct val="100000"/>
              </a:lnSpc>
              <a:spcBef>
                <a:spcPts val="560"/>
              </a:spcBef>
              <a:buClr>
                <a:schemeClr val="dk1"/>
              </a:buClr>
              <a:buSzPts val="2800"/>
              <a:buNone/>
            </a:pPr>
            <a:endParaRPr>
              <a:solidFill>
                <a:schemeClr val="dk1"/>
              </a:solidFill>
              <a:latin typeface="Comic Sans MS"/>
              <a:ea typeface="Comic Sans MS"/>
              <a:cs typeface="Comic Sans MS"/>
              <a:sym typeface="Comic Sans MS"/>
            </a:endParaRPr>
          </a:p>
          <a:p>
            <a:pPr marL="342900" indent="-342900">
              <a:lnSpc>
                <a:spcPct val="100000"/>
              </a:lnSpc>
              <a:spcBef>
                <a:spcPts val="560"/>
              </a:spcBef>
              <a:buClr>
                <a:schemeClr val="dk1"/>
              </a:buClr>
              <a:buSzPts val="2800"/>
              <a:buNone/>
            </a:pPr>
            <a:r>
              <a:rPr lang="en-US">
                <a:solidFill>
                  <a:schemeClr val="dk1"/>
                </a:solidFill>
                <a:latin typeface="Comic Sans MS"/>
                <a:ea typeface="Comic Sans MS"/>
                <a:cs typeface="Comic Sans MS"/>
                <a:sym typeface="Comic Sans MS"/>
              </a:rPr>
              <a:t>2) When the song has finished write a few lines explaining what you think the song could be about.</a:t>
            </a:r>
            <a:r>
              <a:rPr lang="en-US">
                <a:solidFill>
                  <a:schemeClr val="dk1"/>
                </a:solidFill>
                <a:latin typeface="Arial"/>
                <a:ea typeface="Arial"/>
                <a:cs typeface="Arial"/>
                <a:sym typeface="Arial"/>
              </a:rPr>
              <a:t> </a:t>
            </a:r>
            <a:endParaRPr/>
          </a:p>
        </p:txBody>
      </p:sp>
      <p:pic>
        <p:nvPicPr>
          <p:cNvPr id="185" name="Google Shape;185;p17" descr="File:Bob-Marley 3.jpg"/>
          <p:cNvPicPr preferRelativeResize="0"/>
          <p:nvPr/>
        </p:nvPicPr>
        <p:blipFill rotWithShape="1">
          <a:blip r:embed="rId3">
            <a:alphaModFix/>
          </a:blip>
          <a:srcRect/>
          <a:stretch/>
        </p:blipFill>
        <p:spPr>
          <a:xfrm>
            <a:off x="7523163" y="1628776"/>
            <a:ext cx="2795587" cy="3887787"/>
          </a:xfrm>
          <a:prstGeom prst="rect">
            <a:avLst/>
          </a:prstGeom>
          <a:noFill/>
          <a:ln>
            <a:noFill/>
          </a:ln>
        </p:spPr>
      </p:pic>
      <p:sp>
        <p:nvSpPr>
          <p:cNvPr id="186" name="Google Shape;186;p17"/>
          <p:cNvSpPr/>
          <p:nvPr/>
        </p:nvSpPr>
        <p:spPr>
          <a:xfrm>
            <a:off x="7751762" y="476251"/>
            <a:ext cx="2305050" cy="1584325"/>
          </a:xfrm>
          <a:prstGeom prst="wedgeEllipseCallout">
            <a:avLst>
              <a:gd name="adj1" fmla="val 10071"/>
              <a:gd name="adj2" fmla="val 3556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algn="ctr">
              <a:buClr>
                <a:schemeClr val="dk1"/>
              </a:buClr>
              <a:buSzPts val="1800"/>
            </a:pPr>
            <a:endParaRPr>
              <a:solidFill>
                <a:schemeClr val="dk1"/>
              </a:solidFill>
              <a:latin typeface="Arial"/>
              <a:ea typeface="Arial"/>
              <a:cs typeface="Arial"/>
              <a:sym typeface="Arial"/>
            </a:endParaRPr>
          </a:p>
          <a:p>
            <a:pPr algn="ctr">
              <a:buClr>
                <a:schemeClr val="dk1"/>
              </a:buClr>
              <a:buSzPts val="1800"/>
            </a:pPr>
            <a:r>
              <a:rPr lang="en-US">
                <a:solidFill>
                  <a:schemeClr val="dk1"/>
                </a:solidFill>
                <a:latin typeface="Arial"/>
                <a:ea typeface="Arial"/>
                <a:cs typeface="Arial"/>
                <a:sym typeface="Arial"/>
              </a:rPr>
              <a:t>Buffalo soldier</a:t>
            </a:r>
            <a:endParaRPr/>
          </a:p>
        </p:txBody>
      </p:sp>
      <p:sp>
        <p:nvSpPr>
          <p:cNvPr id="188" name="Google Shape;188;p17"/>
          <p:cNvSpPr/>
          <p:nvPr/>
        </p:nvSpPr>
        <p:spPr>
          <a:xfrm>
            <a:off x="9520237" y="5886451"/>
            <a:ext cx="334962" cy="274637"/>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189" name="Google Shape;189;p17"/>
          <p:cNvSpPr/>
          <p:nvPr/>
        </p:nvSpPr>
        <p:spPr>
          <a:xfrm>
            <a:off x="9591675" y="6153151"/>
            <a:ext cx="334962"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190" name="Google Shape;190;p17"/>
          <p:cNvSpPr/>
          <p:nvPr/>
        </p:nvSpPr>
        <p:spPr>
          <a:xfrm>
            <a:off x="10004426" y="6140451"/>
            <a:ext cx="333375" cy="274637"/>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191" name="Google Shape;191;p17"/>
          <p:cNvSpPr/>
          <p:nvPr/>
        </p:nvSpPr>
        <p:spPr>
          <a:xfrm>
            <a:off x="10064750" y="6415088"/>
            <a:ext cx="334962"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192" name="Google Shape;192;p17"/>
          <p:cNvSpPr/>
          <p:nvPr/>
        </p:nvSpPr>
        <p:spPr>
          <a:xfrm>
            <a:off x="9713912" y="6419851"/>
            <a:ext cx="334962" cy="274637"/>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193" name="Google Shape;193;p17"/>
          <p:cNvSpPr/>
          <p:nvPr/>
        </p:nvSpPr>
        <p:spPr>
          <a:xfrm>
            <a:off x="9347201" y="6429376"/>
            <a:ext cx="333375" cy="274637"/>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20787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8"/>
          <p:cNvSpPr txBox="1">
            <a:spLocks noGrp="1"/>
          </p:cNvSpPr>
          <p:nvPr>
            <p:ph type="title"/>
          </p:nvPr>
        </p:nvSpPr>
        <p:spPr>
          <a:xfrm>
            <a:off x="1981200" y="274637"/>
            <a:ext cx="8229600" cy="1143000"/>
          </a:xfrm>
          <a:prstGeom prst="rect">
            <a:avLst/>
          </a:prstGeom>
          <a:solidFill>
            <a:srgbClr val="F6927E"/>
          </a:solidFill>
          <a:ln w="28575" cap="flat" cmpd="sng">
            <a:solidFill>
              <a:schemeClr val="dk1"/>
            </a:solidFill>
            <a:prstDash val="solid"/>
            <a:miter lim="524288"/>
            <a:headEnd type="none" w="sm" len="sm"/>
            <a:tailEnd type="none" w="sm" len="sm"/>
          </a:ln>
        </p:spPr>
        <p:txBody>
          <a:bodyPr spcFirstLastPara="1" vert="horz" wrap="square" lIns="91425" tIns="45700" rIns="91425" bIns="45700" rtlCol="0" anchor="ctr" anchorCtr="0">
            <a:noAutofit/>
          </a:bodyPr>
          <a:lstStyle/>
          <a:p>
            <a:pPr algn="ctr">
              <a:lnSpc>
                <a:spcPct val="100000"/>
              </a:lnSpc>
              <a:spcBef>
                <a:spcPts val="0"/>
              </a:spcBef>
              <a:buClr>
                <a:schemeClr val="dk2"/>
              </a:buClr>
              <a:buSzPts val="4400"/>
            </a:pPr>
            <a:r>
              <a:rPr lang="en-US">
                <a:solidFill>
                  <a:schemeClr val="dk2"/>
                </a:solidFill>
                <a:latin typeface="Comic Sans MS"/>
                <a:ea typeface="Comic Sans MS"/>
                <a:cs typeface="Comic Sans MS"/>
                <a:sym typeface="Comic Sans MS"/>
              </a:rPr>
              <a:t>Feedback</a:t>
            </a:r>
            <a:endParaRPr/>
          </a:p>
        </p:txBody>
      </p:sp>
      <p:sp>
        <p:nvSpPr>
          <p:cNvPr id="206" name="Google Shape;206;p18"/>
          <p:cNvSpPr txBox="1">
            <a:spLocks noGrp="1"/>
          </p:cNvSpPr>
          <p:nvPr>
            <p:ph type="body" idx="1"/>
          </p:nvPr>
        </p:nvSpPr>
        <p:spPr>
          <a:xfrm>
            <a:off x="6024563" y="1844676"/>
            <a:ext cx="4186237" cy="2808287"/>
          </a:xfrm>
          <a:prstGeom prst="rect">
            <a:avLst/>
          </a:prstGeom>
          <a:solidFill>
            <a:srgbClr val="C3F9A5"/>
          </a:solidFill>
          <a:ln w="38100" cap="flat" cmpd="sng">
            <a:solidFill>
              <a:schemeClr val="dk1"/>
            </a:solidFill>
            <a:prstDash val="solid"/>
            <a:miter lim="524288"/>
            <a:headEnd type="none" w="sm" len="sm"/>
            <a:tailEnd type="none" w="sm" len="sm"/>
          </a:ln>
        </p:spPr>
        <p:txBody>
          <a:bodyPr spcFirstLastPara="1" vert="horz" wrap="square" lIns="91425" tIns="45700" rIns="91425" bIns="45700" rtlCol="0" anchor="t" anchorCtr="0">
            <a:noAutofit/>
          </a:bodyPr>
          <a:lstStyle/>
          <a:p>
            <a:pPr marL="342900" indent="-139700">
              <a:lnSpc>
                <a:spcPct val="100000"/>
              </a:lnSpc>
              <a:spcBef>
                <a:spcPts val="0"/>
              </a:spcBef>
              <a:buClr>
                <a:schemeClr val="dk1"/>
              </a:buClr>
              <a:buSzPts val="3200"/>
              <a:buNone/>
            </a:pPr>
            <a:endParaRPr sz="3200">
              <a:solidFill>
                <a:schemeClr val="dk1"/>
              </a:solidFill>
              <a:latin typeface="Comic Sans MS"/>
              <a:ea typeface="Comic Sans MS"/>
              <a:cs typeface="Comic Sans MS"/>
              <a:sym typeface="Comic Sans MS"/>
            </a:endParaRPr>
          </a:p>
          <a:p>
            <a:pPr marL="342900" indent="-342900">
              <a:lnSpc>
                <a:spcPct val="100000"/>
              </a:lnSpc>
              <a:spcBef>
                <a:spcPts val="560"/>
              </a:spcBef>
              <a:buClr>
                <a:schemeClr val="dk1"/>
              </a:buClr>
              <a:buSzPts val="2800"/>
              <a:buFont typeface="Comic Sans MS"/>
              <a:buChar char="•"/>
            </a:pPr>
            <a:r>
              <a:rPr lang="en-US">
                <a:solidFill>
                  <a:schemeClr val="dk1"/>
                </a:solidFill>
                <a:latin typeface="Comic Sans MS"/>
                <a:ea typeface="Comic Sans MS"/>
                <a:cs typeface="Comic Sans MS"/>
                <a:sym typeface="Comic Sans MS"/>
              </a:rPr>
              <a:t>What do you think the song was about?</a:t>
            </a:r>
            <a:endParaRPr>
              <a:solidFill>
                <a:schemeClr val="dk1"/>
              </a:solidFill>
              <a:latin typeface="Comic Sans MS"/>
              <a:ea typeface="Comic Sans MS"/>
              <a:cs typeface="Comic Sans MS"/>
              <a:sym typeface="Comic Sans MS"/>
            </a:endParaRPr>
          </a:p>
          <a:p>
            <a:pPr marL="342900" indent="-342900">
              <a:lnSpc>
                <a:spcPct val="100000"/>
              </a:lnSpc>
              <a:spcBef>
                <a:spcPts val="560"/>
              </a:spcBef>
              <a:buClr>
                <a:schemeClr val="dk1"/>
              </a:buClr>
              <a:buSzPts val="2800"/>
              <a:buFont typeface="Comic Sans MS"/>
              <a:buChar char="•"/>
            </a:pPr>
            <a:r>
              <a:rPr lang="en-US">
                <a:latin typeface="Comic Sans MS"/>
                <a:ea typeface="Comic Sans MS"/>
                <a:cs typeface="Comic Sans MS"/>
                <a:sym typeface="Comic Sans MS"/>
              </a:rPr>
              <a:t>Write your answer: explain</a:t>
            </a:r>
            <a:endParaRPr/>
          </a:p>
        </p:txBody>
      </p:sp>
      <p:pic>
        <p:nvPicPr>
          <p:cNvPr id="207" name="Google Shape;207;p18" descr="mjamaica"/>
          <p:cNvPicPr preferRelativeResize="0"/>
          <p:nvPr/>
        </p:nvPicPr>
        <p:blipFill rotWithShape="1">
          <a:blip r:embed="rId3">
            <a:alphaModFix/>
          </a:blip>
          <a:srcRect/>
          <a:stretch/>
        </p:blipFill>
        <p:spPr>
          <a:xfrm>
            <a:off x="2063751" y="1557337"/>
            <a:ext cx="3673475" cy="1943100"/>
          </a:xfrm>
          <a:prstGeom prst="rect">
            <a:avLst/>
          </a:prstGeom>
          <a:noFill/>
          <a:ln>
            <a:noFill/>
          </a:ln>
        </p:spPr>
      </p:pic>
      <p:pic>
        <p:nvPicPr>
          <p:cNvPr id="208" name="Google Shape;208;p18" descr="africa_pop_79"/>
          <p:cNvPicPr preferRelativeResize="0"/>
          <p:nvPr/>
        </p:nvPicPr>
        <p:blipFill rotWithShape="1">
          <a:blip r:embed="rId4">
            <a:alphaModFix/>
          </a:blip>
          <a:srcRect/>
          <a:stretch/>
        </p:blipFill>
        <p:spPr>
          <a:xfrm>
            <a:off x="2063750" y="3573452"/>
            <a:ext cx="3004674" cy="2465250"/>
          </a:xfrm>
          <a:prstGeom prst="rect">
            <a:avLst/>
          </a:prstGeom>
          <a:noFill/>
          <a:ln>
            <a:noFill/>
          </a:ln>
        </p:spPr>
      </p:pic>
      <p:pic>
        <p:nvPicPr>
          <p:cNvPr id="209" name="Google Shape;209;p18" descr="rastafari_4"/>
          <p:cNvPicPr preferRelativeResize="0"/>
          <p:nvPr/>
        </p:nvPicPr>
        <p:blipFill rotWithShape="1">
          <a:blip r:embed="rId5">
            <a:alphaModFix/>
          </a:blip>
          <a:srcRect/>
          <a:stretch/>
        </p:blipFill>
        <p:spPr>
          <a:xfrm>
            <a:off x="8543926" y="355600"/>
            <a:ext cx="1438275" cy="982662"/>
          </a:xfrm>
          <a:prstGeom prst="rect">
            <a:avLst/>
          </a:prstGeom>
          <a:noFill/>
          <a:ln w="28575" cap="flat" cmpd="sng">
            <a:solidFill>
              <a:srgbClr val="000000"/>
            </a:solidFill>
            <a:prstDash val="solid"/>
            <a:miter lim="800000"/>
            <a:headEnd type="none" w="sm" len="sm"/>
            <a:tailEnd type="none" w="sm" len="sm"/>
          </a:ln>
        </p:spPr>
      </p:pic>
      <p:sp>
        <p:nvSpPr>
          <p:cNvPr id="211" name="Google Shape;211;p18"/>
          <p:cNvSpPr/>
          <p:nvPr/>
        </p:nvSpPr>
        <p:spPr>
          <a:xfrm>
            <a:off x="9315451" y="4867276"/>
            <a:ext cx="333375" cy="274637"/>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212" name="Google Shape;212;p18"/>
          <p:cNvSpPr/>
          <p:nvPr/>
        </p:nvSpPr>
        <p:spPr>
          <a:xfrm>
            <a:off x="9386888" y="5133976"/>
            <a:ext cx="333375"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213" name="Google Shape;213;p18"/>
          <p:cNvSpPr/>
          <p:nvPr/>
        </p:nvSpPr>
        <p:spPr>
          <a:xfrm>
            <a:off x="9798050" y="5121276"/>
            <a:ext cx="334962"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214" name="Google Shape;214;p18"/>
          <p:cNvSpPr/>
          <p:nvPr/>
        </p:nvSpPr>
        <p:spPr>
          <a:xfrm>
            <a:off x="9858375" y="5397501"/>
            <a:ext cx="334962" cy="274637"/>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215" name="Google Shape;215;p18"/>
          <p:cNvSpPr/>
          <p:nvPr/>
        </p:nvSpPr>
        <p:spPr>
          <a:xfrm>
            <a:off x="9509126" y="5400676"/>
            <a:ext cx="333375" cy="274637"/>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216" name="Google Shape;216;p18"/>
          <p:cNvSpPr/>
          <p:nvPr/>
        </p:nvSpPr>
        <p:spPr>
          <a:xfrm>
            <a:off x="9140825" y="5410201"/>
            <a:ext cx="334962" cy="274637"/>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218" name="Google Shape;218;p18"/>
          <p:cNvSpPr/>
          <p:nvPr/>
        </p:nvSpPr>
        <p:spPr>
          <a:xfrm>
            <a:off x="10173236" y="6505189"/>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219" name="Google Shape;219;p18"/>
          <p:cNvSpPr/>
          <p:nvPr/>
        </p:nvSpPr>
        <p:spPr>
          <a:xfrm>
            <a:off x="9823049" y="6508466"/>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220" name="Google Shape;220;p18"/>
          <p:cNvSpPr/>
          <p:nvPr/>
        </p:nvSpPr>
        <p:spPr>
          <a:xfrm>
            <a:off x="9455279" y="6517930"/>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221" name="Google Shape;221;p18"/>
          <p:cNvSpPr/>
          <p:nvPr/>
        </p:nvSpPr>
        <p:spPr>
          <a:xfrm>
            <a:off x="9556699" y="6292466"/>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222" name="Google Shape;222;p18"/>
          <p:cNvSpPr/>
          <p:nvPr/>
        </p:nvSpPr>
        <p:spPr>
          <a:xfrm>
            <a:off x="9188929" y="6301930"/>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Tree>
    <p:extLst>
      <p:ext uri="{BB962C8B-B14F-4D97-AF65-F5344CB8AC3E}">
        <p14:creationId xmlns:p14="http://schemas.microsoft.com/office/powerpoint/2010/main" val="272099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3"/>
          <p:cNvSpPr txBox="1">
            <a:spLocks noGrp="1"/>
          </p:cNvSpPr>
          <p:nvPr>
            <p:ph type="title"/>
          </p:nvPr>
        </p:nvSpPr>
        <p:spPr>
          <a:xfrm>
            <a:off x="1981200" y="274637"/>
            <a:ext cx="8229600" cy="1143000"/>
          </a:xfrm>
          <a:prstGeom prst="rect">
            <a:avLst/>
          </a:prstGeom>
          <a:solidFill>
            <a:srgbClr val="C3F9A5"/>
          </a:solidFill>
          <a:ln w="57150" cap="flat" cmpd="sng">
            <a:solidFill>
              <a:schemeClr val="dk1"/>
            </a:solidFill>
            <a:prstDash val="solid"/>
            <a:miter lim="524288"/>
            <a:headEnd type="none" w="sm" len="sm"/>
            <a:tailEnd type="none" w="sm" len="sm"/>
          </a:ln>
        </p:spPr>
        <p:txBody>
          <a:bodyPr spcFirstLastPara="1" vert="horz" wrap="square" lIns="91425" tIns="45700" rIns="91425" bIns="45700" rtlCol="0" anchor="ctr" anchorCtr="0">
            <a:noAutofit/>
          </a:bodyPr>
          <a:lstStyle/>
          <a:p>
            <a:pPr algn="ctr">
              <a:lnSpc>
                <a:spcPct val="100000"/>
              </a:lnSpc>
              <a:spcBef>
                <a:spcPts val="0"/>
              </a:spcBef>
              <a:buClr>
                <a:schemeClr val="dk2"/>
              </a:buClr>
              <a:buSzPts val="4400"/>
            </a:pPr>
            <a:r>
              <a:rPr lang="en-US">
                <a:solidFill>
                  <a:schemeClr val="dk2"/>
                </a:solidFill>
                <a:latin typeface="Arial"/>
                <a:ea typeface="Arial"/>
                <a:cs typeface="Arial"/>
                <a:sym typeface="Arial"/>
              </a:rPr>
              <a:t>illegal Drugs</a:t>
            </a:r>
            <a:endParaRPr/>
          </a:p>
        </p:txBody>
      </p:sp>
      <p:sp>
        <p:nvSpPr>
          <p:cNvPr id="325" name="Google Shape;325;p23"/>
          <p:cNvSpPr txBox="1">
            <a:spLocks noGrp="1"/>
          </p:cNvSpPr>
          <p:nvPr>
            <p:ph type="body" idx="1"/>
          </p:nvPr>
        </p:nvSpPr>
        <p:spPr>
          <a:xfrm>
            <a:off x="1981200" y="1600201"/>
            <a:ext cx="5338762" cy="3844925"/>
          </a:xfrm>
          <a:prstGeom prst="rect">
            <a:avLst/>
          </a:prstGeom>
          <a:solidFill>
            <a:srgbClr val="C3F9A5"/>
          </a:solidFill>
          <a:ln w="38100" cap="flat" cmpd="sng">
            <a:solidFill>
              <a:schemeClr val="dk1"/>
            </a:solidFill>
            <a:prstDash val="solid"/>
            <a:miter lim="524288"/>
            <a:headEnd type="none" w="sm" len="sm"/>
            <a:tailEnd type="none" w="sm" len="sm"/>
          </a:ln>
        </p:spPr>
        <p:txBody>
          <a:bodyPr spcFirstLastPara="1" vert="horz" wrap="square" lIns="91425" tIns="45700" rIns="91425" bIns="45700" rtlCol="0" anchor="t" anchorCtr="0">
            <a:noAutofit/>
          </a:bodyPr>
          <a:lstStyle/>
          <a:p>
            <a:pPr marL="342900" indent="-342900">
              <a:spcBef>
                <a:spcPts val="0"/>
              </a:spcBef>
              <a:buClr>
                <a:schemeClr val="dk1"/>
              </a:buClr>
              <a:buSzPts val="2400"/>
              <a:buNone/>
            </a:pPr>
            <a:r>
              <a:rPr lang="en-US" sz="2400">
                <a:solidFill>
                  <a:schemeClr val="dk1"/>
                </a:solidFill>
                <a:latin typeface="Comic Sans MS"/>
                <a:ea typeface="Comic Sans MS"/>
                <a:cs typeface="Comic Sans MS"/>
                <a:sym typeface="Comic Sans MS"/>
              </a:rPr>
              <a:t>    Drugs are illegal in nearly every single country. </a:t>
            </a:r>
            <a:endParaRPr/>
          </a:p>
          <a:p>
            <a:pPr marL="342900" indent="-342900">
              <a:spcBef>
                <a:spcPts val="480"/>
              </a:spcBef>
              <a:buClr>
                <a:schemeClr val="dk1"/>
              </a:buClr>
              <a:buSzPts val="2400"/>
              <a:buNone/>
            </a:pPr>
            <a:r>
              <a:rPr lang="en-US" sz="2400">
                <a:solidFill>
                  <a:schemeClr val="dk1"/>
                </a:solidFill>
                <a:latin typeface="Comic Sans MS"/>
                <a:ea typeface="Comic Sans MS"/>
                <a:cs typeface="Comic Sans MS"/>
                <a:sym typeface="Comic Sans MS"/>
              </a:rPr>
              <a:t>    Rastafarians are peaceful people who do not break laws.</a:t>
            </a:r>
            <a:endParaRPr/>
          </a:p>
          <a:p>
            <a:pPr marL="342900" indent="-342900">
              <a:spcBef>
                <a:spcPts val="480"/>
              </a:spcBef>
              <a:buClr>
                <a:schemeClr val="dk1"/>
              </a:buClr>
              <a:buSzPts val="2400"/>
              <a:buNone/>
            </a:pPr>
            <a:r>
              <a:rPr lang="en-US" sz="2400">
                <a:solidFill>
                  <a:schemeClr val="dk1"/>
                </a:solidFill>
                <a:latin typeface="Comic Sans MS"/>
                <a:ea typeface="Comic Sans MS"/>
                <a:cs typeface="Comic Sans MS"/>
                <a:sym typeface="Comic Sans MS"/>
              </a:rPr>
              <a:t>    Suggesting that Rasta’s smoke drugs is very offensive and would upset most Rastafarians.</a:t>
            </a:r>
            <a:endParaRPr/>
          </a:p>
          <a:p>
            <a:pPr marL="342900" indent="-342900">
              <a:spcBef>
                <a:spcPts val="480"/>
              </a:spcBef>
              <a:buClr>
                <a:schemeClr val="dk1"/>
              </a:buClr>
              <a:buSzPts val="2400"/>
              <a:buNone/>
            </a:pPr>
            <a:r>
              <a:rPr lang="en-US" sz="2400">
                <a:solidFill>
                  <a:schemeClr val="dk1"/>
                </a:solidFill>
                <a:latin typeface="Comic Sans MS"/>
                <a:ea typeface="Comic Sans MS"/>
                <a:cs typeface="Comic Sans MS"/>
                <a:sym typeface="Comic Sans MS"/>
              </a:rPr>
              <a:t>   Cannabis is not seen as a drug to Rasta’s. It is a sacred herb used for meditation</a:t>
            </a:r>
            <a:endParaRPr/>
          </a:p>
        </p:txBody>
      </p:sp>
      <p:pic>
        <p:nvPicPr>
          <p:cNvPr id="326" name="Google Shape;326;p23" descr="polls_NO_20DRUGS_4544_713366_poll_xlarge"/>
          <p:cNvPicPr preferRelativeResize="0"/>
          <p:nvPr/>
        </p:nvPicPr>
        <p:blipFill rotWithShape="1">
          <a:blip r:embed="rId3">
            <a:alphaModFix/>
          </a:blip>
          <a:srcRect/>
          <a:stretch/>
        </p:blipFill>
        <p:spPr>
          <a:xfrm>
            <a:off x="7967663" y="1600200"/>
            <a:ext cx="1811337" cy="1865312"/>
          </a:xfrm>
          <a:prstGeom prst="rect">
            <a:avLst/>
          </a:prstGeom>
          <a:noFill/>
          <a:ln w="38100" cap="flat" cmpd="sng">
            <a:solidFill>
              <a:srgbClr val="000000"/>
            </a:solidFill>
            <a:prstDash val="solid"/>
            <a:miter lim="800000"/>
            <a:headEnd type="none" w="sm" len="sm"/>
            <a:tailEnd type="none" w="sm" len="sm"/>
          </a:ln>
        </p:spPr>
      </p:pic>
      <p:pic>
        <p:nvPicPr>
          <p:cNvPr id="327" name="Google Shape;327;p23"/>
          <p:cNvPicPr preferRelativeResize="0"/>
          <p:nvPr/>
        </p:nvPicPr>
        <p:blipFill rotWithShape="1">
          <a:blip r:embed="rId4">
            <a:alphaModFix/>
          </a:blip>
          <a:srcRect/>
          <a:stretch/>
        </p:blipFill>
        <p:spPr>
          <a:xfrm>
            <a:off x="7967662" y="3752851"/>
            <a:ext cx="1738312" cy="1506537"/>
          </a:xfrm>
          <a:prstGeom prst="rect">
            <a:avLst/>
          </a:prstGeom>
          <a:noFill/>
          <a:ln>
            <a:noFill/>
          </a:ln>
        </p:spPr>
      </p:pic>
      <p:sp>
        <p:nvSpPr>
          <p:cNvPr id="329" name="Google Shape;329;p23"/>
          <p:cNvSpPr/>
          <p:nvPr/>
        </p:nvSpPr>
        <p:spPr>
          <a:xfrm>
            <a:off x="9021762" y="5802313"/>
            <a:ext cx="334962"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330" name="Google Shape;330;p23"/>
          <p:cNvSpPr/>
          <p:nvPr/>
        </p:nvSpPr>
        <p:spPr>
          <a:xfrm>
            <a:off x="9093201" y="6069013"/>
            <a:ext cx="333375"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331" name="Google Shape;331;p23"/>
          <p:cNvSpPr/>
          <p:nvPr/>
        </p:nvSpPr>
        <p:spPr>
          <a:xfrm>
            <a:off x="9505951" y="6056313"/>
            <a:ext cx="333375"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332" name="Google Shape;332;p23"/>
          <p:cNvSpPr/>
          <p:nvPr/>
        </p:nvSpPr>
        <p:spPr>
          <a:xfrm>
            <a:off x="9566276" y="6332538"/>
            <a:ext cx="333375"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333" name="Google Shape;333;p23"/>
          <p:cNvSpPr/>
          <p:nvPr/>
        </p:nvSpPr>
        <p:spPr>
          <a:xfrm>
            <a:off x="9215437" y="6335713"/>
            <a:ext cx="334962"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334" name="Google Shape;334;p23"/>
          <p:cNvSpPr/>
          <p:nvPr/>
        </p:nvSpPr>
        <p:spPr>
          <a:xfrm>
            <a:off x="8847137" y="6345238"/>
            <a:ext cx="334962"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336" name="Google Shape;336;p23"/>
          <p:cNvSpPr/>
          <p:nvPr/>
        </p:nvSpPr>
        <p:spPr>
          <a:xfrm>
            <a:off x="7036211" y="6342139"/>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337" name="Google Shape;337;p23"/>
          <p:cNvSpPr/>
          <p:nvPr/>
        </p:nvSpPr>
        <p:spPr>
          <a:xfrm>
            <a:off x="6686024" y="6345416"/>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338" name="Google Shape;338;p23"/>
          <p:cNvSpPr/>
          <p:nvPr/>
        </p:nvSpPr>
        <p:spPr>
          <a:xfrm>
            <a:off x="6318254" y="6354880"/>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339" name="Google Shape;339;p23"/>
          <p:cNvSpPr/>
          <p:nvPr/>
        </p:nvSpPr>
        <p:spPr>
          <a:xfrm>
            <a:off x="6419674" y="6129416"/>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340" name="Google Shape;340;p23"/>
          <p:cNvSpPr/>
          <p:nvPr/>
        </p:nvSpPr>
        <p:spPr>
          <a:xfrm>
            <a:off x="6051904" y="6138880"/>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
        <p:nvSpPr>
          <p:cNvPr id="341" name="Google Shape;341;p23"/>
          <p:cNvSpPr/>
          <p:nvPr/>
        </p:nvSpPr>
        <p:spPr>
          <a:xfrm>
            <a:off x="9739711" y="701752"/>
            <a:ext cx="334200" cy="276000"/>
          </a:xfrm>
          <a:prstGeom prst="star6">
            <a:avLst>
              <a:gd name="adj" fmla="val 28868"/>
              <a:gd name="hf" fmla="val 115470"/>
            </a:avLst>
          </a:prstGeom>
          <a:solidFill>
            <a:srgbClr val="FFFF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algn="ctr">
              <a:buClr>
                <a:srgbClr val="FFFFFF"/>
              </a:buClr>
              <a:buSzPts val="1800"/>
            </a:pPr>
            <a:endParaRPr>
              <a:solidFill>
                <a:srgbClr val="FFFFFF"/>
              </a:solidFill>
              <a:latin typeface="Arial"/>
              <a:ea typeface="Arial"/>
              <a:cs typeface="Arial"/>
              <a:sym typeface="Arial"/>
            </a:endParaRPr>
          </a:p>
        </p:txBody>
      </p:sp>
    </p:spTree>
    <p:extLst>
      <p:ext uri="{BB962C8B-B14F-4D97-AF65-F5344CB8AC3E}">
        <p14:creationId xmlns:p14="http://schemas.microsoft.com/office/powerpoint/2010/main" val="539132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823" y="261257"/>
            <a:ext cx="11508377" cy="6001643"/>
          </a:xfrm>
          <a:prstGeom prst="rect">
            <a:avLst/>
          </a:prstGeom>
          <a:noFill/>
        </p:spPr>
        <p:txBody>
          <a:bodyPr wrap="square" rtlCol="0">
            <a:spAutoFit/>
          </a:bodyPr>
          <a:lstStyle/>
          <a:p>
            <a:r>
              <a:rPr lang="en-GB" sz="2400" dirty="0" err="1" smtClean="0">
                <a:latin typeface="Comic Sans MS" panose="030F0702030302020204" pitchFamily="66" charset="0"/>
              </a:rPr>
              <a:t>Rastas</a:t>
            </a:r>
            <a:r>
              <a:rPr lang="en-GB" sz="2400" dirty="0" smtClean="0">
                <a:latin typeface="Comic Sans MS" panose="030F0702030302020204" pitchFamily="66" charset="0"/>
              </a:rPr>
              <a:t> are not allowed to smoke or chew tobacco. </a:t>
            </a:r>
            <a:r>
              <a:rPr lang="en-GB" sz="2400" dirty="0" err="1" smtClean="0">
                <a:latin typeface="Comic Sans MS" panose="030F0702030302020204" pitchFamily="66" charset="0"/>
              </a:rPr>
              <a:t>Rastas</a:t>
            </a:r>
            <a:r>
              <a:rPr lang="en-GB" sz="2400" dirty="0" smtClean="0">
                <a:latin typeface="Comic Sans MS" panose="030F0702030302020204" pitchFamily="66" charset="0"/>
              </a:rPr>
              <a:t> are allowed to smoke Ganga (herb) which is the leaves of a plant. They are supervised by a Rastafarian priest, and only use it to have direct experience of God. They are not allowed to use it for recreational purposes. </a:t>
            </a:r>
          </a:p>
          <a:p>
            <a:endParaRPr lang="en-GB" sz="2400" dirty="0">
              <a:latin typeface="Comic Sans MS" panose="030F0702030302020204" pitchFamily="66" charset="0"/>
            </a:endParaRPr>
          </a:p>
          <a:p>
            <a:r>
              <a:rPr lang="en-GB" sz="2400" dirty="0" smtClean="0">
                <a:latin typeface="Comic Sans MS" panose="030F0702030302020204" pitchFamily="66" charset="0"/>
              </a:rPr>
              <a:t>This is very controversial to other cultures in countries like Britain where it is against the law. Nonetheless it is a real aspect of Rasta culture which has to be made reference to.  </a:t>
            </a:r>
          </a:p>
          <a:p>
            <a:endParaRPr lang="en-GB" sz="2400" dirty="0">
              <a:latin typeface="Comic Sans MS" panose="030F0702030302020204" pitchFamily="66" charset="0"/>
            </a:endParaRPr>
          </a:p>
          <a:p>
            <a:r>
              <a:rPr lang="en-GB" sz="2400" dirty="0" err="1" smtClean="0">
                <a:latin typeface="Comic Sans MS" panose="030F0702030302020204" pitchFamily="66" charset="0"/>
              </a:rPr>
              <a:t>Rastas</a:t>
            </a:r>
            <a:r>
              <a:rPr lang="en-GB" sz="2400" dirty="0" smtClean="0">
                <a:latin typeface="Comic Sans MS" panose="030F0702030302020204" pitchFamily="66" charset="0"/>
              </a:rPr>
              <a:t> argue that the smoking of this plant is permitted because of Bible passages showing how it was used by people like King Solomon. It is therefore seen as a way of reaching out to Jah. </a:t>
            </a:r>
          </a:p>
          <a:p>
            <a:endParaRPr lang="en-GB" sz="2400" dirty="0">
              <a:latin typeface="Comic Sans MS" panose="030F0702030302020204" pitchFamily="66" charset="0"/>
            </a:endParaRPr>
          </a:p>
          <a:p>
            <a:r>
              <a:rPr lang="en-GB" sz="2400" dirty="0" smtClean="0">
                <a:latin typeface="Comic Sans MS" panose="030F0702030302020204" pitchFamily="66" charset="0"/>
              </a:rPr>
              <a:t>The use of this herb is very extensive in Rasta culture for medicinal purposes also. Psalms 104:14  “He </a:t>
            </a:r>
            <a:r>
              <a:rPr lang="en-GB" sz="2400" dirty="0" err="1" smtClean="0">
                <a:latin typeface="Comic Sans MS" panose="030F0702030302020204" pitchFamily="66" charset="0"/>
              </a:rPr>
              <a:t>causeth</a:t>
            </a:r>
            <a:r>
              <a:rPr lang="en-GB" sz="2400" dirty="0" smtClean="0">
                <a:latin typeface="Comic Sans MS" panose="030F0702030302020204" pitchFamily="66" charset="0"/>
              </a:rPr>
              <a:t> the grass for the cattle and herb for the service of man.”</a:t>
            </a:r>
            <a:endParaRPr lang="en-GB" sz="2400" dirty="0">
              <a:latin typeface="Comic Sans MS" panose="030F0702030302020204" pitchFamily="66" charset="0"/>
            </a:endParaRPr>
          </a:p>
        </p:txBody>
      </p:sp>
    </p:spTree>
    <p:extLst>
      <p:ext uri="{BB962C8B-B14F-4D97-AF65-F5344CB8AC3E}">
        <p14:creationId xmlns:p14="http://schemas.microsoft.com/office/powerpoint/2010/main" val="429347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195" y="235132"/>
            <a:ext cx="11573691" cy="3108543"/>
          </a:xfrm>
          <a:prstGeom prst="rect">
            <a:avLst/>
          </a:prstGeom>
          <a:noFill/>
        </p:spPr>
        <p:txBody>
          <a:bodyPr wrap="square" rtlCol="0">
            <a:spAutoFit/>
          </a:bodyPr>
          <a:lstStyle/>
          <a:p>
            <a:r>
              <a:rPr lang="en-GB" sz="2800" dirty="0" smtClean="0">
                <a:latin typeface="Comic Sans MS" panose="030F0702030302020204" pitchFamily="66" charset="0"/>
              </a:rPr>
              <a:t>Your Task</a:t>
            </a:r>
          </a:p>
          <a:p>
            <a:endParaRPr lang="en-GB" sz="2800" dirty="0">
              <a:latin typeface="Comic Sans MS" panose="030F0702030302020204" pitchFamily="66" charset="0"/>
            </a:endParaRPr>
          </a:p>
          <a:p>
            <a:r>
              <a:rPr lang="en-GB" sz="2800" dirty="0" smtClean="0">
                <a:latin typeface="Comic Sans MS" panose="030F0702030302020204" pitchFamily="66" charset="0"/>
              </a:rPr>
              <a:t>fill in the boxes using the information from the ‘Ganja in the news’ resource and your own ideas.</a:t>
            </a: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endParaRPr lang="en-GB" sz="2800" dirty="0">
              <a:latin typeface="Comic Sans MS" panose="030F0702030302020204"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83548568"/>
              </p:ext>
            </p:extLst>
          </p:nvPr>
        </p:nvGraphicFramePr>
        <p:xfrm>
          <a:off x="391887" y="2107444"/>
          <a:ext cx="10789919" cy="4545873"/>
        </p:xfrm>
        <a:graphic>
          <a:graphicData uri="http://schemas.openxmlformats.org/drawingml/2006/table">
            <a:tbl>
              <a:tblPr>
                <a:tableStyleId>{5C22544A-7EE6-4342-B048-85BDC9FD1C3A}</a:tableStyleId>
              </a:tblPr>
              <a:tblGrid>
                <a:gridCol w="5198751">
                  <a:extLst>
                    <a:ext uri="{9D8B030D-6E8A-4147-A177-3AD203B41FA5}">
                      <a16:colId xmlns:a16="http://schemas.microsoft.com/office/drawing/2014/main" val="3717426293"/>
                    </a:ext>
                  </a:extLst>
                </a:gridCol>
                <a:gridCol w="5591168">
                  <a:extLst>
                    <a:ext uri="{9D8B030D-6E8A-4147-A177-3AD203B41FA5}">
                      <a16:colId xmlns:a16="http://schemas.microsoft.com/office/drawing/2014/main" val="111639445"/>
                    </a:ext>
                  </a:extLst>
                </a:gridCol>
              </a:tblGrid>
              <a:tr h="431945">
                <a:tc gridSpan="2">
                  <a:txBody>
                    <a:bodyPr/>
                    <a:lstStyle/>
                    <a:p>
                      <a:pPr algn="ctr">
                        <a:spcAft>
                          <a:spcPts val="0"/>
                        </a:spcAft>
                      </a:pPr>
                      <a:r>
                        <a:rPr lang="en-US" sz="1000">
                          <a:effectLst/>
                        </a:rPr>
                        <a:t>UK Chronicle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3549380297"/>
                  </a:ext>
                </a:extLst>
              </a:tr>
              <a:tr h="364919">
                <a:tc gridSpan="2">
                  <a:txBody>
                    <a:bodyPr/>
                    <a:lstStyle/>
                    <a:p>
                      <a:pPr algn="ctr">
                        <a:spcAft>
                          <a:spcPts val="0"/>
                        </a:spcAft>
                      </a:pPr>
                      <a:r>
                        <a:rPr lang="en-US" sz="1400" dirty="0">
                          <a:effectLst/>
                        </a:rPr>
                        <a:t>Judge rejects Rastafarian plea to be allowed to smoke ganja</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4182795505"/>
                  </a:ext>
                </a:extLst>
              </a:tr>
              <a:tr h="3749009">
                <a:tc>
                  <a:txBody>
                    <a:bodyPr/>
                    <a:lstStyle/>
                    <a:p>
                      <a:pPr marL="91440">
                        <a:spcAft>
                          <a:spcPts val="0"/>
                        </a:spcAft>
                      </a:pPr>
                      <a:r>
                        <a:rPr lang="en-US" sz="1000" dirty="0">
                          <a:effectLst/>
                        </a:rPr>
                        <a:t> </a:t>
                      </a:r>
                      <a:endParaRPr lang="en-GB" sz="1000" dirty="0">
                        <a:effectLst/>
                      </a:endParaRPr>
                    </a:p>
                    <a:p>
                      <a:pPr marL="91440">
                        <a:spcAft>
                          <a:spcPts val="0"/>
                        </a:spcAft>
                      </a:pPr>
                      <a:r>
                        <a:rPr lang="en-US" sz="1400" dirty="0">
                          <a:effectLst/>
                        </a:rPr>
                        <a:t>The Court of Appeal has upheld the decision that the English law on cannabis does not go against the right to freedom of religion given under the European Convention of Human Rights. Robert Rodney had argued that, as a Rasta, the use of ganja was a spiritual act linked to his faith and should therefore be allowed. Addressing the Court, </a:t>
                      </a:r>
                      <a:r>
                        <a:rPr lang="en-US" sz="1400" dirty="0" err="1">
                          <a:effectLst/>
                        </a:rPr>
                        <a:t>Mr</a:t>
                      </a:r>
                      <a:r>
                        <a:rPr lang="en-US" sz="1400" dirty="0">
                          <a:effectLst/>
                        </a:rPr>
                        <a:t> Rodney argued that the use of cannabis (ganja) is justified in the Bible and quoted three verses to justify this: You shall eat the herb of the field (Genesis 3:18); He causes the grass to grow for the cattle and the herb for the service of man (Psalms 104:14) and Better is a dinner of herbs where love is than a stalled ox and hatred therewith (Proverbs 15:17).</a:t>
                      </a:r>
                      <a:endParaRPr lang="en-GB" sz="1400" dirty="0">
                        <a:effectLst/>
                      </a:endParaRPr>
                    </a:p>
                    <a:p>
                      <a:pPr marL="91440">
                        <a:spcAft>
                          <a:spcPts val="0"/>
                        </a:spcAft>
                      </a:pPr>
                      <a:r>
                        <a:rPr lang="en-US" sz="1400" dirty="0">
                          <a:effectLst/>
                        </a:rPr>
                        <a:t> </a:t>
                      </a:r>
                      <a:endParaRPr lang="en-GB" sz="1400" dirty="0">
                        <a:effectLst/>
                      </a:endParaRPr>
                    </a:p>
                    <a:p>
                      <a:pPr marL="91440">
                        <a:spcAft>
                          <a:spcPts val="0"/>
                        </a:spcAft>
                      </a:pPr>
                      <a:r>
                        <a:rPr lang="en-US" sz="1400" dirty="0">
                          <a:effectLst/>
                        </a:rPr>
                        <a:t>The Court ruled that no Rasta had a religious right to smoke ganja as that was directly against the law in England.</a:t>
                      </a:r>
                      <a:endParaRPr lang="en-GB" sz="1400" dirty="0">
                        <a:effectLst/>
                      </a:endParaRPr>
                    </a:p>
                    <a:p>
                      <a:pPr marL="91440">
                        <a:spcAft>
                          <a:spcPts val="0"/>
                        </a:spcAft>
                      </a:pPr>
                      <a:r>
                        <a:rPr lang="en-US" sz="1400" dirty="0">
                          <a:effectLst/>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91440">
                        <a:spcAft>
                          <a:spcPts val="0"/>
                        </a:spcAft>
                      </a:pPr>
                      <a:r>
                        <a:rPr lang="en-US" sz="1000" dirty="0">
                          <a:effectLst/>
                        </a:rPr>
                        <a:t> </a:t>
                      </a:r>
                      <a:endParaRPr lang="en-GB" sz="1000" dirty="0">
                        <a:effectLst/>
                      </a:endParaRPr>
                    </a:p>
                    <a:p>
                      <a:pPr marL="91440">
                        <a:spcAft>
                          <a:spcPts val="0"/>
                        </a:spcAft>
                      </a:pPr>
                      <a:r>
                        <a:rPr lang="en-US" sz="1400" dirty="0">
                          <a:effectLst/>
                        </a:rPr>
                        <a:t>Leaving Court, </a:t>
                      </a:r>
                      <a:r>
                        <a:rPr lang="en-US" sz="1400" dirty="0" err="1">
                          <a:effectLst/>
                        </a:rPr>
                        <a:t>Mr</a:t>
                      </a:r>
                      <a:r>
                        <a:rPr lang="en-US" sz="1400" dirty="0">
                          <a:effectLst/>
                        </a:rPr>
                        <a:t> Rodney said that when he smoked ganja it was linked to his reading of the Bible and he considered it a sacrament that made his body and mind clean as well as bringing him closer to Jah. He went on to express his disappointment at the ruling saying, ‘It opens minds to the truth and many people do not want that to happen.’</a:t>
                      </a:r>
                      <a:endParaRPr lang="en-GB" sz="1400" dirty="0">
                        <a:effectLst/>
                      </a:endParaRPr>
                    </a:p>
                    <a:p>
                      <a:pPr marL="91440">
                        <a:spcBef>
                          <a:spcPts val="600"/>
                        </a:spcBef>
                        <a:spcAft>
                          <a:spcPts val="0"/>
                        </a:spcAft>
                      </a:pPr>
                      <a:r>
                        <a:rPr lang="en-US" sz="1400" dirty="0">
                          <a:effectLst/>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5220346"/>
                  </a:ext>
                </a:extLst>
              </a:tr>
            </a:tbl>
          </a:graphicData>
        </a:graphic>
      </p:graphicFrame>
      <p:pic>
        <p:nvPicPr>
          <p:cNvPr id="7" name="Picture 6"/>
          <p:cNvPicPr>
            <a:picLocks noChangeAspect="1"/>
          </p:cNvPicPr>
          <p:nvPr/>
        </p:nvPicPr>
        <p:blipFill>
          <a:blip r:embed="rId2"/>
          <a:stretch>
            <a:fillRect/>
          </a:stretch>
        </p:blipFill>
        <p:spPr>
          <a:xfrm>
            <a:off x="7380515" y="4380380"/>
            <a:ext cx="1692132" cy="2181142"/>
          </a:xfrm>
          <a:prstGeom prst="rect">
            <a:avLst/>
          </a:prstGeom>
        </p:spPr>
      </p:pic>
    </p:spTree>
    <p:extLst>
      <p:ext uri="{BB962C8B-B14F-4D97-AF65-F5344CB8AC3E}">
        <p14:creationId xmlns:p14="http://schemas.microsoft.com/office/powerpoint/2010/main" val="51579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208" y="130628"/>
            <a:ext cx="1060704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smtClean="0">
                <a:latin typeface="Comic Sans MS" panose="030F0702030302020204" pitchFamily="66" charset="0"/>
              </a:rPr>
              <a:t>Read the resource sheet entitled ‘Ganja in the news’. Consider the consequences of that ruling as well as looking at the consequences if the Court had agreed with Mr Rodney. Fill in the boxes with your answers.</a:t>
            </a:r>
            <a:endParaRPr lang="en-GB" sz="2000" dirty="0">
              <a:latin typeface="Comic Sans MS" panose="030F0702030302020204"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61351824"/>
              </p:ext>
            </p:extLst>
          </p:nvPr>
        </p:nvGraphicFramePr>
        <p:xfrm>
          <a:off x="979715" y="1816301"/>
          <a:ext cx="10528662" cy="4895468"/>
        </p:xfrm>
        <a:graphic>
          <a:graphicData uri="http://schemas.openxmlformats.org/drawingml/2006/table">
            <a:tbl>
              <a:tblPr/>
              <a:tblGrid>
                <a:gridCol w="3509554">
                  <a:extLst>
                    <a:ext uri="{9D8B030D-6E8A-4147-A177-3AD203B41FA5}">
                      <a16:colId xmlns:a16="http://schemas.microsoft.com/office/drawing/2014/main" val="2282612290"/>
                    </a:ext>
                  </a:extLst>
                </a:gridCol>
                <a:gridCol w="3509554">
                  <a:extLst>
                    <a:ext uri="{9D8B030D-6E8A-4147-A177-3AD203B41FA5}">
                      <a16:colId xmlns:a16="http://schemas.microsoft.com/office/drawing/2014/main" val="3345029723"/>
                    </a:ext>
                  </a:extLst>
                </a:gridCol>
                <a:gridCol w="3509554">
                  <a:extLst>
                    <a:ext uri="{9D8B030D-6E8A-4147-A177-3AD203B41FA5}">
                      <a16:colId xmlns:a16="http://schemas.microsoft.com/office/drawing/2014/main" val="1422677949"/>
                    </a:ext>
                  </a:extLst>
                </a:gridCol>
              </a:tblGrid>
              <a:tr h="520979">
                <a:tc>
                  <a:txBody>
                    <a:bodyPr/>
                    <a:lstStyle/>
                    <a:p>
                      <a:pPr marL="31750" marR="15240" indent="-3175" algn="ctr">
                        <a:spcBef>
                          <a:spcPts val="600"/>
                        </a:spcBef>
                        <a:spcAft>
                          <a:spcPts val="0"/>
                        </a:spcAft>
                      </a:pPr>
                      <a:r>
                        <a:rPr lang="en-US" sz="1400" dirty="0">
                          <a:effectLst/>
                          <a:latin typeface="Comic Sans MS" panose="030F0702030302020204" pitchFamily="66" charset="0"/>
                          <a:ea typeface="Times New Roman" panose="02020603050405020304" pitchFamily="18" charset="0"/>
                          <a:cs typeface="Times New Roman" panose="02020603050405020304" pitchFamily="18" charset="0"/>
                        </a:rPr>
                        <a:t>Consequences for </a:t>
                      </a:r>
                      <a:r>
                        <a:rPr lang="en-US" sz="1400" dirty="0" err="1">
                          <a:effectLst/>
                          <a:latin typeface="Comic Sans MS" panose="030F0702030302020204" pitchFamily="66" charset="0"/>
                          <a:ea typeface="Times New Roman" panose="02020603050405020304" pitchFamily="18" charset="0"/>
                          <a:cs typeface="Times New Roman" panose="02020603050405020304" pitchFamily="18" charset="0"/>
                        </a:rPr>
                        <a:t>Mr</a:t>
                      </a:r>
                      <a:r>
                        <a:rPr lang="en-US" sz="1400" dirty="0">
                          <a:effectLst/>
                          <a:latin typeface="Comic Sans MS" panose="030F0702030302020204" pitchFamily="66" charset="0"/>
                          <a:ea typeface="Times New Roman" panose="02020603050405020304" pitchFamily="18" charset="0"/>
                          <a:cs typeface="Times New Roman" panose="02020603050405020304" pitchFamily="18" charset="0"/>
                        </a:rPr>
                        <a:t> Rodney because of ruling against him.</a:t>
                      </a:r>
                      <a:endParaRPr lang="en-GB" sz="14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13953" marR="13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0" marR="15240" indent="-3175" algn="ctr">
                        <a:spcBef>
                          <a:spcPts val="600"/>
                        </a:spcBef>
                        <a:spcAft>
                          <a:spcPts val="0"/>
                        </a:spcAft>
                      </a:pPr>
                      <a:r>
                        <a:rPr lang="en-US" sz="1400" dirty="0">
                          <a:effectLst/>
                          <a:latin typeface="Comic Sans MS" panose="030F0702030302020204" pitchFamily="66" charset="0"/>
                          <a:ea typeface="Times New Roman" panose="02020603050405020304" pitchFamily="18" charset="0"/>
                          <a:cs typeface="Times New Roman" panose="02020603050405020304" pitchFamily="18" charset="0"/>
                        </a:rPr>
                        <a:t>Consequences for all </a:t>
                      </a:r>
                      <a:r>
                        <a:rPr lang="en-US" sz="1400" dirty="0" err="1">
                          <a:effectLst/>
                          <a:latin typeface="Comic Sans MS" panose="030F0702030302020204" pitchFamily="66" charset="0"/>
                          <a:ea typeface="Times New Roman" panose="02020603050405020304" pitchFamily="18" charset="0"/>
                          <a:cs typeface="Times New Roman" panose="02020603050405020304" pitchFamily="18" charset="0"/>
                        </a:rPr>
                        <a:t>Rastas</a:t>
                      </a:r>
                      <a:r>
                        <a:rPr lang="en-US" sz="1400" dirty="0">
                          <a:effectLst/>
                          <a:latin typeface="Comic Sans MS" panose="030F0702030302020204" pitchFamily="66" charset="0"/>
                          <a:ea typeface="Times New Roman" panose="02020603050405020304" pitchFamily="18" charset="0"/>
                          <a:cs typeface="Times New Roman" panose="02020603050405020304" pitchFamily="18" charset="0"/>
                        </a:rPr>
                        <a:t> in the UK because of ruling against him.</a:t>
                      </a:r>
                      <a:endParaRPr lang="en-GB" sz="14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13953" marR="13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0" marR="15240" indent="-3175" algn="ctr">
                        <a:spcBef>
                          <a:spcPts val="60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Consequences for non-</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Rastas</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in the UK because of ruling against him.</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953" marR="13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4395261"/>
                  </a:ext>
                </a:extLst>
              </a:tr>
              <a:tr h="2012651">
                <a:tc>
                  <a:txBody>
                    <a:bodyPr/>
                    <a:lstStyle/>
                    <a:p>
                      <a:pPr marL="31750" indent="-3175" algn="ctr">
                        <a:spcAft>
                          <a:spcPts val="0"/>
                        </a:spcAft>
                      </a:pPr>
                      <a:r>
                        <a:rPr lang="en-US"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953" marR="13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700">
                          <a:effectLst/>
                          <a:latin typeface="Arial" panose="020B0604020202020204" pitchFamily="34" charset="0"/>
                          <a:ea typeface="Times New Roman" panose="02020603050405020304" pitchFamily="18" charset="0"/>
                          <a:cs typeface="Times New Roman" panose="02020603050405020304" pitchFamily="18" charset="0"/>
                        </a:rPr>
                        <a:t> </a:t>
                      </a:r>
                      <a:endParaRPr lang="en-GB" sz="500">
                        <a:effectLst/>
                        <a:latin typeface="Arial" panose="020B0604020202020204" pitchFamily="34" charset="0"/>
                        <a:ea typeface="Times New Roman" panose="02020603050405020304" pitchFamily="18" charset="0"/>
                        <a:cs typeface="Times New Roman" panose="02020603050405020304" pitchFamily="18" charset="0"/>
                      </a:endParaRPr>
                    </a:p>
                  </a:txBody>
                  <a:tcPr marL="13953" marR="13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700">
                          <a:effectLst/>
                          <a:latin typeface="Arial" panose="020B0604020202020204" pitchFamily="34" charset="0"/>
                          <a:ea typeface="Times New Roman" panose="02020603050405020304" pitchFamily="18" charset="0"/>
                          <a:cs typeface="Times New Roman" panose="02020603050405020304" pitchFamily="18" charset="0"/>
                        </a:rPr>
                        <a:t> </a:t>
                      </a:r>
                      <a:endParaRPr lang="en-GB" sz="500">
                        <a:effectLst/>
                        <a:latin typeface="Arial" panose="020B0604020202020204" pitchFamily="34" charset="0"/>
                        <a:ea typeface="Times New Roman" panose="02020603050405020304" pitchFamily="18" charset="0"/>
                        <a:cs typeface="Times New Roman" panose="02020603050405020304" pitchFamily="18" charset="0"/>
                      </a:endParaRPr>
                    </a:p>
                  </a:txBody>
                  <a:tcPr marL="13953" marR="13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3849149"/>
                  </a:ext>
                </a:extLst>
              </a:tr>
              <a:tr h="349144">
                <a:tc>
                  <a:txBody>
                    <a:bodyPr/>
                    <a:lstStyle/>
                    <a:p>
                      <a:pPr marL="31750" marR="15240" indent="-3175" algn="ctr">
                        <a:spcBef>
                          <a:spcPts val="600"/>
                        </a:spcBef>
                        <a:spcAft>
                          <a:spcPts val="0"/>
                        </a:spcAft>
                      </a:pPr>
                      <a:r>
                        <a:rPr lang="en-US" sz="1400" dirty="0">
                          <a:effectLst/>
                          <a:latin typeface="Comic Sans MS" panose="030F0702030302020204" pitchFamily="66" charset="0"/>
                          <a:ea typeface="Times New Roman" panose="02020603050405020304" pitchFamily="18" charset="0"/>
                          <a:cs typeface="Times New Roman" panose="02020603050405020304" pitchFamily="18" charset="0"/>
                        </a:rPr>
                        <a:t>Consequences for </a:t>
                      </a:r>
                      <a:r>
                        <a:rPr lang="en-US" sz="1400" dirty="0" err="1">
                          <a:effectLst/>
                          <a:latin typeface="Comic Sans MS" panose="030F0702030302020204" pitchFamily="66" charset="0"/>
                          <a:ea typeface="Times New Roman" panose="02020603050405020304" pitchFamily="18" charset="0"/>
                          <a:cs typeface="Times New Roman" panose="02020603050405020304" pitchFamily="18" charset="0"/>
                        </a:rPr>
                        <a:t>Mr</a:t>
                      </a:r>
                      <a:r>
                        <a:rPr lang="en-US" sz="1400" dirty="0">
                          <a:effectLst/>
                          <a:latin typeface="Comic Sans MS" panose="030F0702030302020204" pitchFamily="66" charset="0"/>
                          <a:ea typeface="Times New Roman" panose="02020603050405020304" pitchFamily="18" charset="0"/>
                          <a:cs typeface="Times New Roman" panose="02020603050405020304" pitchFamily="18" charset="0"/>
                        </a:rPr>
                        <a:t> Rodney if the Court had agreed with him.</a:t>
                      </a:r>
                      <a:endParaRPr lang="en-GB" sz="14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13953" marR="13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0" marR="15240" indent="-3175" algn="ctr">
                        <a:spcBef>
                          <a:spcPts val="600"/>
                        </a:spcBef>
                        <a:spcAft>
                          <a:spcPts val="0"/>
                        </a:spcAft>
                      </a:pPr>
                      <a:r>
                        <a:rPr lang="en-US" sz="1400" dirty="0">
                          <a:effectLst/>
                          <a:latin typeface="Comic Sans MS" panose="030F0702030302020204" pitchFamily="66" charset="0"/>
                          <a:ea typeface="Times New Roman" panose="02020603050405020304" pitchFamily="18" charset="0"/>
                          <a:cs typeface="Times New Roman" panose="02020603050405020304" pitchFamily="18" charset="0"/>
                        </a:rPr>
                        <a:t>Consequences for all </a:t>
                      </a:r>
                      <a:r>
                        <a:rPr lang="en-US" sz="1400" dirty="0" err="1">
                          <a:effectLst/>
                          <a:latin typeface="Comic Sans MS" panose="030F0702030302020204" pitchFamily="66" charset="0"/>
                          <a:ea typeface="Times New Roman" panose="02020603050405020304" pitchFamily="18" charset="0"/>
                          <a:cs typeface="Times New Roman" panose="02020603050405020304" pitchFamily="18" charset="0"/>
                        </a:rPr>
                        <a:t>Rastas</a:t>
                      </a:r>
                      <a:r>
                        <a:rPr lang="en-US" sz="1400" dirty="0">
                          <a:effectLst/>
                          <a:latin typeface="Comic Sans MS" panose="030F0702030302020204" pitchFamily="66" charset="0"/>
                          <a:ea typeface="Times New Roman" panose="02020603050405020304" pitchFamily="18" charset="0"/>
                          <a:cs typeface="Times New Roman" panose="02020603050405020304" pitchFamily="18" charset="0"/>
                        </a:rPr>
                        <a:t> in the UK if the Court had agreed with him.</a:t>
                      </a:r>
                      <a:endParaRPr lang="en-GB" sz="14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13953" marR="13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0" marR="15240" indent="-3175" algn="ctr">
                        <a:spcBef>
                          <a:spcPts val="600"/>
                        </a:spcBef>
                        <a:spcAft>
                          <a:spcPts val="0"/>
                        </a:spcAft>
                      </a:pPr>
                      <a:r>
                        <a:rPr lang="en-US" sz="1400" dirty="0">
                          <a:effectLst/>
                          <a:latin typeface="Comic Sans MS" panose="030F0702030302020204" pitchFamily="66" charset="0"/>
                          <a:ea typeface="Times New Roman" panose="02020603050405020304" pitchFamily="18" charset="0"/>
                          <a:cs typeface="Times New Roman" panose="02020603050405020304" pitchFamily="18" charset="0"/>
                        </a:rPr>
                        <a:t>Consequences for non-</a:t>
                      </a:r>
                      <a:r>
                        <a:rPr lang="en-US" sz="1400" dirty="0" err="1">
                          <a:effectLst/>
                          <a:latin typeface="Comic Sans MS" panose="030F0702030302020204" pitchFamily="66" charset="0"/>
                          <a:ea typeface="Times New Roman" panose="02020603050405020304" pitchFamily="18" charset="0"/>
                          <a:cs typeface="Times New Roman" panose="02020603050405020304" pitchFamily="18" charset="0"/>
                        </a:rPr>
                        <a:t>Rastas</a:t>
                      </a:r>
                      <a:r>
                        <a:rPr lang="en-US" sz="1400" dirty="0">
                          <a:effectLst/>
                          <a:latin typeface="Comic Sans MS" panose="030F0702030302020204" pitchFamily="66" charset="0"/>
                          <a:ea typeface="Times New Roman" panose="02020603050405020304" pitchFamily="18" charset="0"/>
                          <a:cs typeface="Times New Roman" panose="02020603050405020304" pitchFamily="18" charset="0"/>
                        </a:rPr>
                        <a:t> in the UK if the Court had agreed with him.</a:t>
                      </a:r>
                      <a:endParaRPr lang="en-GB" sz="14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13953" marR="13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5459202"/>
                  </a:ext>
                </a:extLst>
              </a:tr>
              <a:tr h="1935118">
                <a:tc>
                  <a:txBody>
                    <a:bodyPr/>
                    <a:lstStyle/>
                    <a:p>
                      <a:pPr marL="31750" marR="15240" indent="-3175">
                        <a:spcBef>
                          <a:spcPts val="600"/>
                        </a:spcBef>
                        <a:spcAft>
                          <a:spcPts val="0"/>
                        </a:spcAft>
                      </a:pPr>
                      <a:r>
                        <a:rPr lang="en-US" sz="700">
                          <a:effectLst/>
                          <a:latin typeface="Arial" panose="020B0604020202020204" pitchFamily="34" charset="0"/>
                          <a:ea typeface="Times New Roman" panose="02020603050405020304" pitchFamily="18" charset="0"/>
                          <a:cs typeface="Times New Roman" panose="02020603050405020304" pitchFamily="18" charset="0"/>
                        </a:rPr>
                        <a:t> </a:t>
                      </a:r>
                      <a:endParaRPr lang="en-GB" sz="500">
                        <a:effectLst/>
                        <a:latin typeface="Arial" panose="020B0604020202020204" pitchFamily="34" charset="0"/>
                        <a:ea typeface="Times New Roman" panose="02020603050405020304" pitchFamily="18" charset="0"/>
                        <a:cs typeface="Times New Roman" panose="02020603050405020304" pitchFamily="18" charset="0"/>
                      </a:endParaRPr>
                    </a:p>
                  </a:txBody>
                  <a:tcPr marL="13953" marR="13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5240">
                        <a:spcBef>
                          <a:spcPts val="600"/>
                        </a:spcBef>
                        <a:spcAft>
                          <a:spcPts val="0"/>
                        </a:spcAft>
                      </a:pPr>
                      <a:r>
                        <a:rPr lang="en-US" sz="700">
                          <a:effectLst/>
                          <a:latin typeface="Arial" panose="020B0604020202020204" pitchFamily="34" charset="0"/>
                          <a:ea typeface="Times New Roman" panose="02020603050405020304" pitchFamily="18" charset="0"/>
                          <a:cs typeface="Times New Roman" panose="02020603050405020304" pitchFamily="18" charset="0"/>
                        </a:rPr>
                        <a:t> </a:t>
                      </a:r>
                      <a:endParaRPr lang="en-GB" sz="500">
                        <a:effectLst/>
                        <a:latin typeface="Arial" panose="020B0604020202020204" pitchFamily="34" charset="0"/>
                        <a:ea typeface="Times New Roman" panose="02020603050405020304" pitchFamily="18" charset="0"/>
                        <a:cs typeface="Times New Roman" panose="02020603050405020304" pitchFamily="18" charset="0"/>
                      </a:endParaRPr>
                    </a:p>
                  </a:txBody>
                  <a:tcPr marL="13953" marR="13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953" marR="13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9640454"/>
                  </a:ext>
                </a:extLst>
              </a:tr>
            </a:tbl>
          </a:graphicData>
        </a:graphic>
      </p:graphicFrame>
    </p:spTree>
    <p:extLst>
      <p:ext uri="{BB962C8B-B14F-4D97-AF65-F5344CB8AC3E}">
        <p14:creationId xmlns:p14="http://schemas.microsoft.com/office/powerpoint/2010/main" val="1113637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623</Words>
  <Application>Microsoft Office PowerPoint</Application>
  <PresentationFormat>Widescreen</PresentationFormat>
  <Paragraphs>73</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Comic Sans MS</vt:lpstr>
      <vt:lpstr>Times New Roman</vt:lpstr>
      <vt:lpstr>Office Theme</vt:lpstr>
      <vt:lpstr>PowerPoint Presentation</vt:lpstr>
      <vt:lpstr>Reggae and Reasoning</vt:lpstr>
      <vt:lpstr>Bob Marley</vt:lpstr>
      <vt:lpstr>Your task</vt:lpstr>
      <vt:lpstr>Feedback</vt:lpstr>
      <vt:lpstr>illegal Drugs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Boakye</dc:creator>
  <cp:lastModifiedBy>Charlotte Boakye</cp:lastModifiedBy>
  <cp:revision>4</cp:revision>
  <dcterms:created xsi:type="dcterms:W3CDTF">2021-04-18T19:48:06Z</dcterms:created>
  <dcterms:modified xsi:type="dcterms:W3CDTF">2021-04-19T09:23:27Z</dcterms:modified>
</cp:coreProperties>
</file>