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64" r:id="rId2"/>
    <p:sldId id="257" r:id="rId3"/>
    <p:sldId id="268" r:id="rId4"/>
    <p:sldId id="265" r:id="rId5"/>
    <p:sldId id="266" r:id="rId6"/>
    <p:sldId id="267" r:id="rId7"/>
    <p:sldId id="269" r:id="rId8"/>
    <p:sldId id="270" r:id="rId9"/>
    <p:sldId id="271" r:id="rId10"/>
    <p:sldId id="272" r:id="rId11"/>
    <p:sldId id="273"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78"/>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should write down</a:t>
            </a:r>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a:t>
            </a:fld>
            <a:endParaRPr lang="en-US"/>
          </a:p>
        </p:txBody>
      </p:sp>
    </p:spTree>
    <p:extLst>
      <p:ext uri="{BB962C8B-B14F-4D97-AF65-F5344CB8AC3E}">
        <p14:creationId xmlns:p14="http://schemas.microsoft.com/office/powerpoint/2010/main" val="137435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should write down</a:t>
            </a:r>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10</a:t>
            </a:fld>
            <a:endParaRPr lang="en-US"/>
          </a:p>
        </p:txBody>
      </p:sp>
    </p:spTree>
    <p:extLst>
      <p:ext uri="{BB962C8B-B14F-4D97-AF65-F5344CB8AC3E}">
        <p14:creationId xmlns:p14="http://schemas.microsoft.com/office/powerpoint/2010/main" val="1147510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81" name="Google Shape;81;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31" name="Google Shape;31;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9" name="Google Shape;49;p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0" name="Google Shape;50;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56" name="Google Shape;56;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7" name="Google Shape;57;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72" name="Google Shape;72;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73" name="Google Shape;73;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74" name="Google Shape;74;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75" name="Google Shape;75;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1403350" y="6229350"/>
            <a:ext cx="6400800" cy="628650"/>
          </a:xfrm>
          <a:solidFill>
            <a:srgbClr val="FFCC00"/>
          </a:solidFill>
        </p:spPr>
        <p:txBody>
          <a:bodyPr/>
          <a:lstStyle/>
          <a:p>
            <a:pPr eaLnBrk="1" hangingPunct="1"/>
            <a:r>
              <a:rPr lang="en-GB" altLang="en-US" smtClean="0">
                <a:latin typeface="Comic Sans MS" panose="030F0702030302020204" pitchFamily="66" charset="0"/>
              </a:rPr>
              <a:t>What questions come to mind?</a:t>
            </a:r>
          </a:p>
          <a:p>
            <a:pPr eaLnBrk="1" hangingPunct="1"/>
            <a:endParaRPr lang="en-GB" altLang="en-US" smtClean="0">
              <a:latin typeface="Comic Sans MS" panose="030F0702030302020204" pitchFamily="66" charset="0"/>
            </a:endParaRPr>
          </a:p>
        </p:txBody>
      </p:sp>
      <p:sp>
        <p:nvSpPr>
          <p:cNvPr id="4099" name="Rectangle 3"/>
          <p:cNvSpPr>
            <a:spLocks noGrp="1" noChangeArrowheads="1"/>
          </p:cNvSpPr>
          <p:nvPr>
            <p:ph type="ctrTitle"/>
          </p:nvPr>
        </p:nvSpPr>
        <p:spPr>
          <a:xfrm>
            <a:off x="1046163" y="-300038"/>
            <a:ext cx="7772400" cy="1470026"/>
          </a:xfrm>
          <a:extLst>
            <a:ext uri="{909E8E84-426E-40DD-AFC4-6F175D3DCCD1}">
              <a14:hiddenFill xmlns:a14="http://schemas.microsoft.com/office/drawing/2010/main">
                <a:solidFill>
                  <a:srgbClr val="FF9933"/>
                </a:solidFill>
              </a14:hiddenFill>
            </a:ext>
          </a:extLst>
        </p:spPr>
        <p:txBody>
          <a:bodyPr/>
          <a:lstStyle/>
          <a:p>
            <a:pPr eaLnBrk="1" hangingPunct="1"/>
            <a:r>
              <a:rPr lang="en-GB" altLang="en-US" b="1" smtClean="0">
                <a:latin typeface="Comic Sans MS" panose="030F0702030302020204" pitchFamily="66" charset="0"/>
              </a:rPr>
              <a:t>Stimulus</a:t>
            </a:r>
          </a:p>
        </p:txBody>
      </p:sp>
      <p:pic>
        <p:nvPicPr>
          <p:cNvPr id="4100" name="Picture 12" descr="http://fc07.deviantart.net/fs71/f/2010/062/7/8/Rastafarianism__4_by_RacTheRacc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2470150"/>
            <a:ext cx="4189413"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4" descr="http://infohemp.com/wp-content/uploads/2011/10/rastafarian_last_supp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3113088"/>
            <a:ext cx="4762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6" descr="http://homepage.ntlworld.com/davebulow/wow/images/rasta-design-afric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5075" y="1284288"/>
            <a:ext cx="28289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8" descr="http://cdn.static-economist.com/sites/default/files/images/print-edition/20131221_JWP001_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0838" y="1169988"/>
            <a:ext cx="35052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0" descr="https://drhurd.com/wp-content/uploads/2014/06/freedomfrank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00063"/>
            <a:ext cx="2049463"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2" descr="http://upload.wikimedia.org/wikipedia/commons/thumb/4/44/Cannabis_leaf_2.svg/2000px-Cannabis_leaf_2.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6388" y="484188"/>
            <a:ext cx="2255837"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178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131475" y="6175376"/>
            <a:ext cx="8160326" cy="628650"/>
          </a:xfrm>
          <a:solidFill>
            <a:srgbClr val="FFCC00"/>
          </a:solidFill>
        </p:spPr>
        <p:txBody>
          <a:bodyPr/>
          <a:lstStyle/>
          <a:p>
            <a:pPr eaLnBrk="1" hangingPunct="1"/>
            <a:r>
              <a:rPr lang="en-GB" altLang="en-US" sz="2400" dirty="0" smtClean="0">
                <a:latin typeface="Comic Sans MS" panose="030F0702030302020204" pitchFamily="66" charset="0"/>
              </a:rPr>
              <a:t>Which images are you to now able understand?</a:t>
            </a:r>
          </a:p>
          <a:p>
            <a:pPr eaLnBrk="1" hangingPunct="1"/>
            <a:endParaRPr lang="en-GB" altLang="en-US" dirty="0" smtClean="0">
              <a:latin typeface="Comic Sans MS" panose="030F0702030302020204" pitchFamily="66" charset="0"/>
            </a:endParaRPr>
          </a:p>
        </p:txBody>
      </p:sp>
      <p:sp>
        <p:nvSpPr>
          <p:cNvPr id="4099" name="Rectangle 3"/>
          <p:cNvSpPr>
            <a:spLocks noGrp="1" noChangeArrowheads="1"/>
          </p:cNvSpPr>
          <p:nvPr>
            <p:ph type="ctrTitle"/>
          </p:nvPr>
        </p:nvSpPr>
        <p:spPr>
          <a:xfrm>
            <a:off x="1046163" y="-300038"/>
            <a:ext cx="7772400" cy="1470026"/>
          </a:xfrm>
          <a:extLst>
            <a:ext uri="{909E8E84-426E-40DD-AFC4-6F175D3DCCD1}">
              <a14:hiddenFill xmlns:a14="http://schemas.microsoft.com/office/drawing/2010/main">
                <a:solidFill>
                  <a:srgbClr val="FF9933"/>
                </a:solidFill>
              </a14:hiddenFill>
            </a:ext>
          </a:extLst>
        </p:spPr>
        <p:txBody>
          <a:bodyPr/>
          <a:lstStyle/>
          <a:p>
            <a:pPr eaLnBrk="1" hangingPunct="1"/>
            <a:r>
              <a:rPr lang="en-GB" altLang="en-US" b="1" smtClean="0">
                <a:latin typeface="Comic Sans MS" panose="030F0702030302020204" pitchFamily="66" charset="0"/>
              </a:rPr>
              <a:t>Stimulus</a:t>
            </a:r>
          </a:p>
        </p:txBody>
      </p:sp>
      <p:pic>
        <p:nvPicPr>
          <p:cNvPr id="4100" name="Picture 12" descr="http://fc07.deviantart.net/fs71/f/2010/062/7/8/Rastafarianism__4_by_RacTheRacc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2470150"/>
            <a:ext cx="4189413"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4" descr="http://infohemp.com/wp-content/uploads/2011/10/rastafarian_last_supp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3113088"/>
            <a:ext cx="4762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6" descr="http://homepage.ntlworld.com/davebulow/wow/images/rasta-design-afric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5075" y="1284288"/>
            <a:ext cx="28289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8" descr="http://cdn.static-economist.com/sites/default/files/images/print-edition/20131221_JWP001_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0838" y="1169988"/>
            <a:ext cx="35052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0" descr="https://drhurd.com/wp-content/uploads/2014/06/freedomfrank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500063"/>
            <a:ext cx="2049463"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2" descr="http://upload.wikimedia.org/wikipedia/commons/thumb/4/44/Cannabis_leaf_2.svg/2000px-Cannabis_leaf_2.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6388" y="484188"/>
            <a:ext cx="2255837"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379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2109" y="0"/>
            <a:ext cx="6033654" cy="1080655"/>
          </a:xfrm>
        </p:spPr>
        <p:txBody>
          <a:bodyPr/>
          <a:lstStyle/>
          <a:p>
            <a:r>
              <a:rPr lang="en-GB" dirty="0" smtClean="0"/>
              <a:t>Homework</a:t>
            </a:r>
            <a:endParaRPr lang="en-GB" dirty="0"/>
          </a:p>
        </p:txBody>
      </p:sp>
      <p:sp>
        <p:nvSpPr>
          <p:cNvPr id="4" name="TextBox 3"/>
          <p:cNvSpPr txBox="1"/>
          <p:nvPr/>
        </p:nvSpPr>
        <p:spPr>
          <a:xfrm>
            <a:off x="76200" y="1191490"/>
            <a:ext cx="899160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800" dirty="0">
                <a:latin typeface="Comic Sans MS" panose="030F0702030302020204" pitchFamily="66" charset="0"/>
              </a:rPr>
              <a:t>Hallie Selassie’s birthday Like Christians celebrate Christmas (day Jesus was born) Rastafarians celebrate the birthday of Hallie Selassie. They will throw parties, play music with lots of dancing, and eat party food give cards and presents. Hallie Selassie’s birthday s one of the biggest festivals in the Rastafarian calendar.</a:t>
            </a:r>
          </a:p>
        </p:txBody>
      </p:sp>
      <p:pic>
        <p:nvPicPr>
          <p:cNvPr id="6" name="Picture 5"/>
          <p:cNvPicPr>
            <a:picLocks noChangeAspect="1"/>
          </p:cNvPicPr>
          <p:nvPr/>
        </p:nvPicPr>
        <p:blipFill>
          <a:blip r:embed="rId2"/>
          <a:stretch>
            <a:fillRect/>
          </a:stretch>
        </p:blipFill>
        <p:spPr>
          <a:xfrm>
            <a:off x="76200" y="2772679"/>
            <a:ext cx="4871126" cy="3889585"/>
          </a:xfrm>
          <a:prstGeom prst="rect">
            <a:avLst/>
          </a:prstGeom>
        </p:spPr>
      </p:pic>
      <p:pic>
        <p:nvPicPr>
          <p:cNvPr id="7" name="Picture 6"/>
          <p:cNvPicPr>
            <a:picLocks noChangeAspect="1"/>
          </p:cNvPicPr>
          <p:nvPr/>
        </p:nvPicPr>
        <p:blipFill>
          <a:blip r:embed="rId3"/>
          <a:stretch>
            <a:fillRect/>
          </a:stretch>
        </p:blipFill>
        <p:spPr>
          <a:xfrm>
            <a:off x="7521748" y="48443"/>
            <a:ext cx="1546052" cy="1087629"/>
          </a:xfrm>
          <a:prstGeom prst="rect">
            <a:avLst/>
          </a:prstGeom>
        </p:spPr>
      </p:pic>
      <p:pic>
        <p:nvPicPr>
          <p:cNvPr id="8" name="Picture 7"/>
          <p:cNvPicPr>
            <a:picLocks noChangeAspect="1"/>
          </p:cNvPicPr>
          <p:nvPr/>
        </p:nvPicPr>
        <p:blipFill>
          <a:blip r:embed="rId4"/>
          <a:stretch>
            <a:fillRect/>
          </a:stretch>
        </p:blipFill>
        <p:spPr>
          <a:xfrm>
            <a:off x="5445246" y="2779653"/>
            <a:ext cx="3310415" cy="3761558"/>
          </a:xfrm>
          <a:prstGeom prst="rect">
            <a:avLst/>
          </a:prstGeom>
        </p:spPr>
      </p:pic>
    </p:spTree>
    <p:extLst>
      <p:ext uri="{BB962C8B-B14F-4D97-AF65-F5344CB8AC3E}">
        <p14:creationId xmlns:p14="http://schemas.microsoft.com/office/powerpoint/2010/main" val="42142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408565" y="53936"/>
            <a:ext cx="8035636" cy="1349375"/>
          </a:xfrm>
          <a:prstGeom prst="rect">
            <a:avLst/>
          </a:prstGeom>
          <a:solidFill>
            <a:srgbClr val="F6927E"/>
          </a:solidFill>
          <a:ln w="57150"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Comic Sans MS"/>
              <a:buNone/>
            </a:pPr>
            <a:r>
              <a:rPr lang="en-US" sz="3600" b="0" i="0" u="none" dirty="0" smtClean="0">
                <a:solidFill>
                  <a:schemeClr val="dk2"/>
                </a:solidFill>
                <a:latin typeface="Comic Sans MS"/>
                <a:ea typeface="Comic Sans MS"/>
                <a:cs typeface="Comic Sans MS"/>
                <a:sym typeface="Comic Sans MS"/>
              </a:rPr>
              <a:t>Rastafarianism Lesson 1 </a:t>
            </a:r>
            <a:r>
              <a:rPr lang="en-US" sz="3600" b="0" i="0" u="none" dirty="0">
                <a:solidFill>
                  <a:schemeClr val="dk2"/>
                </a:solidFill>
                <a:latin typeface="Comic Sans MS"/>
                <a:ea typeface="Comic Sans MS"/>
                <a:cs typeface="Comic Sans MS"/>
                <a:sym typeface="Comic Sans MS"/>
              </a:rPr>
              <a:t/>
            </a:r>
            <a:br>
              <a:rPr lang="en-US" sz="3600" b="0" i="0" u="none" dirty="0">
                <a:solidFill>
                  <a:schemeClr val="dk2"/>
                </a:solidFill>
                <a:latin typeface="Comic Sans MS"/>
                <a:ea typeface="Comic Sans MS"/>
                <a:cs typeface="Comic Sans MS"/>
                <a:sym typeface="Comic Sans MS"/>
              </a:rPr>
            </a:br>
            <a:endParaRPr dirty="0"/>
          </a:p>
        </p:txBody>
      </p:sp>
      <p:sp>
        <p:nvSpPr>
          <p:cNvPr id="115" name="Google Shape;115;p14"/>
          <p:cNvSpPr txBox="1">
            <a:spLocks noGrp="1"/>
          </p:cNvSpPr>
          <p:nvPr>
            <p:ph type="body" idx="1"/>
          </p:nvPr>
        </p:nvSpPr>
        <p:spPr>
          <a:xfrm>
            <a:off x="491516" y="1628775"/>
            <a:ext cx="4404158" cy="2001116"/>
          </a:xfrm>
          <a:prstGeom prst="rect">
            <a:avLst/>
          </a:prstGeom>
          <a:solidFill>
            <a:srgbClr val="C3F9A5"/>
          </a:solidFill>
          <a:ln w="38100" cap="flat" cmpd="sng">
            <a:solidFill>
              <a:schemeClr val="dk1"/>
            </a:solidFill>
            <a:prstDash val="solid"/>
            <a:miter lim="524288"/>
            <a:headEnd type="none" w="sm" len="sm"/>
            <a:tailEnd type="none" w="sm" len="sm"/>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Comic Sans MS"/>
              <a:buChar char="•"/>
            </a:pPr>
            <a:r>
              <a:rPr lang="en-US" sz="2800" b="0" i="0" u="none" dirty="0">
                <a:solidFill>
                  <a:schemeClr val="dk1"/>
                </a:solidFill>
                <a:latin typeface="Comic Sans MS"/>
                <a:ea typeface="Comic Sans MS"/>
                <a:cs typeface="Comic Sans MS"/>
                <a:sym typeface="Comic Sans MS"/>
              </a:rPr>
              <a:t>Understand some of the beliefs of the Rastafari </a:t>
            </a:r>
            <a:r>
              <a:rPr lang="en-US" sz="2800" b="0" i="0" u="none" dirty="0" smtClean="0">
                <a:solidFill>
                  <a:schemeClr val="dk1"/>
                </a:solidFill>
                <a:latin typeface="Comic Sans MS"/>
                <a:ea typeface="Comic Sans MS"/>
                <a:cs typeface="Comic Sans MS"/>
                <a:sym typeface="Comic Sans MS"/>
              </a:rPr>
              <a:t>religion</a:t>
            </a:r>
          </a:p>
          <a:p>
            <a:pPr marL="342900" lvl="0" indent="-342900" algn="l" rtl="0">
              <a:lnSpc>
                <a:spcPct val="100000"/>
              </a:lnSpc>
              <a:spcBef>
                <a:spcPts val="0"/>
              </a:spcBef>
              <a:spcAft>
                <a:spcPts val="0"/>
              </a:spcAft>
              <a:buClr>
                <a:schemeClr val="dk1"/>
              </a:buClr>
              <a:buSzPts val="2800"/>
              <a:buFont typeface="Comic Sans MS"/>
              <a:buChar char="•"/>
            </a:pPr>
            <a:r>
              <a:rPr lang="en-US" sz="2800" dirty="0" smtClean="0">
                <a:latin typeface="Comic Sans MS"/>
                <a:sym typeface="Comic Sans MS"/>
              </a:rPr>
              <a:t>Describe symbolism</a:t>
            </a:r>
            <a:endParaRPr dirty="0"/>
          </a:p>
          <a:p>
            <a:pPr marL="342900" lvl="0" indent="-165100" algn="l" rtl="0">
              <a:lnSpc>
                <a:spcPct val="100000"/>
              </a:lnSpc>
              <a:spcBef>
                <a:spcPts val="560"/>
              </a:spcBef>
              <a:spcAft>
                <a:spcPts val="0"/>
              </a:spcAft>
              <a:buClr>
                <a:schemeClr val="dk1"/>
              </a:buClr>
              <a:buSzPts val="2800"/>
              <a:buFont typeface="Arial"/>
              <a:buNone/>
            </a:pPr>
            <a:endParaRPr sz="2800" b="0" i="0" u="none" dirty="0">
              <a:solidFill>
                <a:schemeClr val="dk1"/>
              </a:solidFill>
              <a:latin typeface="Comic Sans MS"/>
              <a:ea typeface="Comic Sans MS"/>
              <a:cs typeface="Comic Sans MS"/>
              <a:sym typeface="Comic Sans MS"/>
            </a:endParaRPr>
          </a:p>
        </p:txBody>
      </p:sp>
      <p:sp>
        <p:nvSpPr>
          <p:cNvPr id="118" name="Google Shape;118;p14"/>
          <p:cNvSpPr/>
          <p:nvPr/>
        </p:nvSpPr>
        <p:spPr>
          <a:xfrm>
            <a:off x="7996237" y="5886450"/>
            <a:ext cx="334962" cy="274637"/>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9" name="Google Shape;119;p14"/>
          <p:cNvSpPr/>
          <p:nvPr/>
        </p:nvSpPr>
        <p:spPr>
          <a:xfrm>
            <a:off x="8067675" y="6153150"/>
            <a:ext cx="334962" cy="276225"/>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0" name="Google Shape;120;p14"/>
          <p:cNvSpPr/>
          <p:nvPr/>
        </p:nvSpPr>
        <p:spPr>
          <a:xfrm>
            <a:off x="8480425" y="6140450"/>
            <a:ext cx="333375" cy="274637"/>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1" name="Google Shape;121;p14"/>
          <p:cNvSpPr/>
          <p:nvPr/>
        </p:nvSpPr>
        <p:spPr>
          <a:xfrm>
            <a:off x="8540750" y="6415087"/>
            <a:ext cx="334962" cy="276225"/>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2" name="Google Shape;122;p14"/>
          <p:cNvSpPr/>
          <p:nvPr/>
        </p:nvSpPr>
        <p:spPr>
          <a:xfrm>
            <a:off x="8189912" y="6419850"/>
            <a:ext cx="334962" cy="274637"/>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3" name="Google Shape;123;p14"/>
          <p:cNvSpPr/>
          <p:nvPr/>
        </p:nvSpPr>
        <p:spPr>
          <a:xfrm>
            <a:off x="7823200" y="6429375"/>
            <a:ext cx="333375" cy="274637"/>
          </a:xfrm>
          <a:custGeom>
            <a:avLst/>
            <a:gdLst/>
            <a:ahLst/>
            <a:cxnLst/>
            <a:rect l="l" t="t" r="r" b="b"/>
            <a:pathLst>
              <a:path w="334229" h="275897" extrusionOk="0">
                <a:moveTo>
                  <a:pt x="0" y="68974"/>
                </a:moveTo>
                <a:lnTo>
                  <a:pt x="111409" y="68973"/>
                </a:lnTo>
                <a:lnTo>
                  <a:pt x="167115" y="0"/>
                </a:lnTo>
                <a:lnTo>
                  <a:pt x="222820" y="68973"/>
                </a:lnTo>
                <a:lnTo>
                  <a:pt x="334229" y="68974"/>
                </a:lnTo>
                <a:lnTo>
                  <a:pt x="278526" y="137949"/>
                </a:lnTo>
                <a:lnTo>
                  <a:pt x="334229" y="206923"/>
                </a:lnTo>
                <a:lnTo>
                  <a:pt x="222820" y="206924"/>
                </a:lnTo>
                <a:lnTo>
                  <a:pt x="167115" y="275897"/>
                </a:lnTo>
                <a:lnTo>
                  <a:pt x="111409" y="206924"/>
                </a:lnTo>
                <a:lnTo>
                  <a:pt x="0" y="206923"/>
                </a:lnTo>
                <a:lnTo>
                  <a:pt x="55703" y="137949"/>
                </a:lnTo>
                <a:lnTo>
                  <a:pt x="0" y="68974"/>
                </a:lnTo>
                <a:close/>
              </a:path>
            </a:pathLst>
          </a:custGeom>
          <a:solidFill>
            <a:srgbClr val="FFFF0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5583166" y="1628775"/>
            <a:ext cx="2651990" cy="2481287"/>
          </a:xfrm>
          <a:prstGeom prst="rect">
            <a:avLst/>
          </a:prstGeom>
        </p:spPr>
      </p:pic>
      <p:pic>
        <p:nvPicPr>
          <p:cNvPr id="3" name="Picture 2"/>
          <p:cNvPicPr>
            <a:picLocks noChangeAspect="1"/>
          </p:cNvPicPr>
          <p:nvPr/>
        </p:nvPicPr>
        <p:blipFill>
          <a:blip r:embed="rId4"/>
          <a:stretch>
            <a:fillRect/>
          </a:stretch>
        </p:blipFill>
        <p:spPr>
          <a:xfrm>
            <a:off x="626857" y="4175553"/>
            <a:ext cx="2517866" cy="2377646"/>
          </a:xfrm>
          <a:prstGeom prst="rect">
            <a:avLst/>
          </a:prstGeom>
        </p:spPr>
      </p:pic>
      <p:pic>
        <p:nvPicPr>
          <p:cNvPr id="4" name="Picture 3"/>
          <p:cNvPicPr>
            <a:picLocks noChangeAspect="1"/>
          </p:cNvPicPr>
          <p:nvPr/>
        </p:nvPicPr>
        <p:blipFill>
          <a:blip r:embed="rId5"/>
          <a:stretch>
            <a:fillRect/>
          </a:stretch>
        </p:blipFill>
        <p:spPr>
          <a:xfrm>
            <a:off x="3579486" y="4037440"/>
            <a:ext cx="1817957" cy="2515759"/>
          </a:xfrm>
          <a:prstGeom prst="rect">
            <a:avLst/>
          </a:prstGeom>
        </p:spPr>
      </p:pic>
      <p:sp>
        <p:nvSpPr>
          <p:cNvPr id="24" name="Google Shape;143;p15"/>
          <p:cNvSpPr txBox="1"/>
          <p:nvPr/>
        </p:nvSpPr>
        <p:spPr>
          <a:xfrm>
            <a:off x="6952456" y="2070005"/>
            <a:ext cx="2087562" cy="1262062"/>
          </a:xfrm>
          <a:prstGeom prst="rect">
            <a:avLst/>
          </a:prstGeom>
          <a:solidFill>
            <a:srgbClr val="C3F9A5"/>
          </a:solidFill>
          <a:ln w="381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900"/>
              <a:buFont typeface="Comic Sans MS"/>
              <a:buNone/>
            </a:pPr>
            <a:r>
              <a:rPr lang="en-US" sz="1900" b="0" i="0" u="none">
                <a:solidFill>
                  <a:schemeClr val="dk1"/>
                </a:solidFill>
                <a:latin typeface="Comic Sans MS"/>
                <a:ea typeface="Comic Sans MS"/>
                <a:cs typeface="Comic Sans MS"/>
                <a:sym typeface="Comic Sans MS"/>
              </a:rPr>
              <a:t>Red, Gold and green are the colours of Rastafarianism</a:t>
            </a:r>
            <a:endParaRPr/>
          </a:p>
        </p:txBody>
      </p:sp>
      <p:pic>
        <p:nvPicPr>
          <p:cNvPr id="5" name="Picture 4"/>
          <p:cNvPicPr>
            <a:picLocks noChangeAspect="1"/>
          </p:cNvPicPr>
          <p:nvPr/>
        </p:nvPicPr>
        <p:blipFill>
          <a:blip r:embed="rId6"/>
          <a:stretch>
            <a:fillRect/>
          </a:stretch>
        </p:blipFill>
        <p:spPr>
          <a:xfrm>
            <a:off x="3299641" y="4911135"/>
            <a:ext cx="2377646" cy="634039"/>
          </a:xfrm>
          <a:prstGeom prst="rect">
            <a:avLst/>
          </a:prstGeom>
        </p:spPr>
      </p:pic>
      <p:pic>
        <p:nvPicPr>
          <p:cNvPr id="6" name="Picture 5"/>
          <p:cNvPicPr>
            <a:picLocks noChangeAspect="1"/>
          </p:cNvPicPr>
          <p:nvPr/>
        </p:nvPicPr>
        <p:blipFill>
          <a:blip r:embed="rId7"/>
          <a:stretch>
            <a:fillRect/>
          </a:stretch>
        </p:blipFill>
        <p:spPr>
          <a:xfrm>
            <a:off x="700847" y="3929594"/>
            <a:ext cx="2267909" cy="19630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746" y="0"/>
            <a:ext cx="7772400" cy="1470025"/>
          </a:xfrm>
        </p:spPr>
        <p:txBody>
          <a:bodyPr/>
          <a:lstStyle/>
          <a:p>
            <a:r>
              <a:rPr lang="en-GB" dirty="0" smtClean="0"/>
              <a:t>A brief history</a:t>
            </a:r>
            <a:endParaRPr lang="en-GB" dirty="0"/>
          </a:p>
        </p:txBody>
      </p:sp>
      <p:sp>
        <p:nvSpPr>
          <p:cNvPr id="4" name="TextBox 3"/>
          <p:cNvSpPr txBox="1"/>
          <p:nvPr/>
        </p:nvSpPr>
        <p:spPr>
          <a:xfrm>
            <a:off x="561110" y="1827069"/>
            <a:ext cx="7758545" cy="4401205"/>
          </a:xfrm>
          <a:prstGeom prst="rect">
            <a:avLst/>
          </a:prstGeom>
          <a:noFill/>
        </p:spPr>
        <p:txBody>
          <a:bodyPr wrap="square" rtlCol="0">
            <a:spAutoFit/>
          </a:bodyPr>
          <a:lstStyle/>
          <a:p>
            <a:r>
              <a:rPr lang="en-GB" sz="2000" dirty="0">
                <a:latin typeface="Comic Sans MS" panose="030F0702030302020204" pitchFamily="66" charset="0"/>
              </a:rPr>
              <a:t>The Rastafarian movement originated in Jamaica in the 1920s. It is heavily influenced by the work, the writings and the teachings of </a:t>
            </a:r>
            <a:r>
              <a:rPr lang="en-GB" sz="2000" b="1" dirty="0">
                <a:latin typeface="Comic Sans MS" panose="030F0702030302020204" pitchFamily="66" charset="0"/>
              </a:rPr>
              <a:t>Marcus Garvey</a:t>
            </a:r>
            <a:r>
              <a:rPr lang="en-GB" sz="2000" dirty="0">
                <a:latin typeface="Comic Sans MS" panose="030F0702030302020204" pitchFamily="66" charset="0"/>
              </a:rPr>
              <a:t>. He was a very influential black spokesman born in Jamaica in 1887. He spent his life fighting for the improvement of black people in white society cultures. He founded the United Negro Improvement Association and predicted that his people would be saved by a future African King</a:t>
            </a:r>
            <a:r>
              <a:rPr lang="en-GB" sz="2000" dirty="0" smtClean="0">
                <a:latin typeface="Comic Sans MS" panose="030F0702030302020204" pitchFamily="66" charset="0"/>
              </a:rPr>
              <a:t>.</a:t>
            </a:r>
          </a:p>
          <a:p>
            <a:endParaRPr lang="en-GB" sz="2000" dirty="0">
              <a:latin typeface="Comic Sans MS" panose="030F0702030302020204" pitchFamily="66" charset="0"/>
            </a:endParaRPr>
          </a:p>
          <a:p>
            <a:r>
              <a:rPr lang="en-GB" sz="2000" dirty="0">
                <a:latin typeface="Comic Sans MS" panose="030F0702030302020204" pitchFamily="66" charset="0"/>
              </a:rPr>
              <a:t>One of the key beliefs of Rastafarians is that every individual must discover truth for him or herself. God </a:t>
            </a:r>
            <a:r>
              <a:rPr lang="en-GB" sz="2000" dirty="0" smtClean="0">
                <a:latin typeface="Comic Sans MS" panose="030F0702030302020204" pitchFamily="66" charset="0"/>
              </a:rPr>
              <a:t>is </a:t>
            </a:r>
            <a:r>
              <a:rPr lang="en-GB" sz="2000" dirty="0">
                <a:latin typeface="Comic Sans MS" panose="030F0702030302020204" pitchFamily="66" charset="0"/>
              </a:rPr>
              <a:t>within every individual. All </a:t>
            </a:r>
            <a:r>
              <a:rPr lang="en-GB" sz="2000" dirty="0" smtClean="0">
                <a:latin typeface="Comic Sans MS" panose="030F0702030302020204" pitchFamily="66" charset="0"/>
              </a:rPr>
              <a:t>religious </a:t>
            </a:r>
            <a:r>
              <a:rPr lang="en-GB" sz="2000" dirty="0">
                <a:latin typeface="Comic Sans MS" panose="030F0702030302020204" pitchFamily="66" charset="0"/>
              </a:rPr>
              <a:t>opinions are respected and although they often spend much time discussing the Bible, Rastafarians believe that there is no one meaning.</a:t>
            </a:r>
          </a:p>
        </p:txBody>
      </p:sp>
    </p:spTree>
    <p:extLst>
      <p:ext uri="{BB962C8B-B14F-4D97-AF65-F5344CB8AC3E}">
        <p14:creationId xmlns:p14="http://schemas.microsoft.com/office/powerpoint/2010/main" val="2308022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2" y="0"/>
            <a:ext cx="8229600" cy="1143000"/>
          </a:xfrm>
        </p:spPr>
        <p:txBody>
          <a:bodyPr/>
          <a:lstStyle/>
          <a:p>
            <a:r>
              <a:rPr lang="en-GB" dirty="0" smtClean="0"/>
              <a:t>Rasta beliefs about God</a:t>
            </a:r>
            <a:endParaRPr lang="en-GB" dirty="0"/>
          </a:p>
        </p:txBody>
      </p:sp>
      <p:sp>
        <p:nvSpPr>
          <p:cNvPr id="3" name="Text Placeholder 2"/>
          <p:cNvSpPr>
            <a:spLocks noGrp="1"/>
          </p:cNvSpPr>
          <p:nvPr>
            <p:ph type="body" idx="1"/>
          </p:nvPr>
        </p:nvSpPr>
        <p:spPr>
          <a:xfrm>
            <a:off x="457200" y="1114382"/>
            <a:ext cx="8229600" cy="4525962"/>
          </a:xfrm>
        </p:spPr>
        <p:txBody>
          <a:bodyPr/>
          <a:lstStyle/>
          <a:p>
            <a:pPr marL="114300" indent="0">
              <a:buNone/>
            </a:pPr>
            <a:r>
              <a:rPr lang="en-GB" dirty="0" smtClean="0"/>
              <a:t>Rasta’s </a:t>
            </a:r>
            <a:r>
              <a:rPr lang="en-GB" dirty="0"/>
              <a:t>believe God is called </a:t>
            </a:r>
            <a:r>
              <a:rPr lang="en-GB" dirty="0" smtClean="0"/>
              <a:t>…………     They </a:t>
            </a:r>
            <a:r>
              <a:rPr lang="en-GB" dirty="0"/>
              <a:t>believe </a:t>
            </a:r>
            <a:r>
              <a:rPr lang="en-GB" dirty="0" smtClean="0"/>
              <a:t>that ………..came </a:t>
            </a:r>
            <a:r>
              <a:rPr lang="en-GB" dirty="0"/>
              <a:t>to Earth in the form of man called </a:t>
            </a:r>
            <a:r>
              <a:rPr lang="en-GB" dirty="0" smtClean="0"/>
              <a:t>………….   </a:t>
            </a:r>
          </a:p>
          <a:p>
            <a:pPr marL="114300" indent="0">
              <a:buNone/>
            </a:pPr>
            <a:r>
              <a:rPr lang="en-GB" dirty="0" smtClean="0"/>
              <a:t>………… was </a:t>
            </a:r>
            <a:r>
              <a:rPr lang="en-GB" dirty="0"/>
              <a:t>the </a:t>
            </a:r>
            <a:r>
              <a:rPr lang="en-GB" dirty="0" smtClean="0"/>
              <a:t>Emperor </a:t>
            </a:r>
            <a:r>
              <a:rPr lang="en-GB" dirty="0"/>
              <a:t>of a large African country called </a:t>
            </a:r>
            <a:r>
              <a:rPr lang="en-GB" dirty="0" smtClean="0"/>
              <a:t>……….. </a:t>
            </a:r>
            <a:r>
              <a:rPr lang="en-GB" dirty="0"/>
              <a:t>Hallie Selassie is worshiped as </a:t>
            </a:r>
            <a:r>
              <a:rPr lang="en-GB" dirty="0" smtClean="0"/>
              <a:t>the ………. </a:t>
            </a:r>
            <a:r>
              <a:rPr lang="en-GB" dirty="0"/>
              <a:t>of Rasta people and is very often called the </a:t>
            </a:r>
            <a:r>
              <a:rPr lang="en-GB" dirty="0" smtClean="0"/>
              <a:t>………. </a:t>
            </a:r>
            <a:r>
              <a:rPr lang="en-GB" dirty="0"/>
              <a:t>of </a:t>
            </a:r>
            <a:r>
              <a:rPr lang="en-GB" dirty="0" err="1"/>
              <a:t>Judha</a:t>
            </a:r>
            <a:endParaRPr lang="en-GB" dirty="0"/>
          </a:p>
        </p:txBody>
      </p:sp>
      <p:sp>
        <p:nvSpPr>
          <p:cNvPr id="5" name="TextBox 4"/>
          <p:cNvSpPr txBox="1"/>
          <p:nvPr/>
        </p:nvSpPr>
        <p:spPr>
          <a:xfrm>
            <a:off x="346364" y="5337089"/>
            <a:ext cx="8340436"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800" dirty="0" smtClean="0"/>
              <a:t>Jah                                                                                           Lion</a:t>
            </a:r>
          </a:p>
          <a:p>
            <a:r>
              <a:rPr lang="en-GB" sz="1800" dirty="0" smtClean="0"/>
              <a:t>                 Hallie Selassie                                         Saviour</a:t>
            </a:r>
          </a:p>
          <a:p>
            <a:endParaRPr lang="en-GB" sz="1800" dirty="0" smtClean="0"/>
          </a:p>
          <a:p>
            <a:r>
              <a:rPr lang="en-GB" sz="1800" dirty="0"/>
              <a:t> </a:t>
            </a:r>
            <a:r>
              <a:rPr lang="en-GB" sz="1800" dirty="0" smtClean="0"/>
              <a:t>     Ethiopia                                             Hallie Selassie</a:t>
            </a:r>
          </a:p>
          <a:p>
            <a:r>
              <a:rPr lang="en-GB" sz="1800" dirty="0" smtClean="0"/>
              <a:t>                                                                                                       Jah</a:t>
            </a:r>
          </a:p>
        </p:txBody>
      </p:sp>
    </p:spTree>
    <p:extLst>
      <p:ext uri="{BB962C8B-B14F-4D97-AF65-F5344CB8AC3E}">
        <p14:creationId xmlns:p14="http://schemas.microsoft.com/office/powerpoint/2010/main" val="3747408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Rasta beliefs about God</a:t>
            </a:r>
            <a:endParaRPr lang="en-GB" dirty="0"/>
          </a:p>
        </p:txBody>
      </p:sp>
      <p:sp>
        <p:nvSpPr>
          <p:cNvPr id="3" name="Text Placeholder 2"/>
          <p:cNvSpPr>
            <a:spLocks noGrp="1"/>
          </p:cNvSpPr>
          <p:nvPr>
            <p:ph type="body" idx="1"/>
          </p:nvPr>
        </p:nvSpPr>
        <p:spPr>
          <a:xfrm>
            <a:off x="457200" y="1281546"/>
            <a:ext cx="8229600" cy="4525962"/>
          </a:xfrm>
        </p:spPr>
        <p:txBody>
          <a:bodyPr/>
          <a:lstStyle/>
          <a:p>
            <a:r>
              <a:rPr lang="en-GB" dirty="0" smtClean="0"/>
              <a:t>Rasta’s </a:t>
            </a:r>
            <a:r>
              <a:rPr lang="en-GB" dirty="0"/>
              <a:t>believe God is called Jah. They believe that Jah came to Earth in the form of man called Hallie Selassie. Hallie Selassie was the </a:t>
            </a:r>
            <a:r>
              <a:rPr lang="en-GB" dirty="0" smtClean="0"/>
              <a:t>Emperor </a:t>
            </a:r>
            <a:r>
              <a:rPr lang="en-GB" dirty="0"/>
              <a:t>of a large African country called Ethiopia. Hallie Selassie is worshiped as the saviour of Rasta people and is very often called the Lion of </a:t>
            </a:r>
            <a:r>
              <a:rPr lang="en-GB" dirty="0" err="1"/>
              <a:t>Judha</a:t>
            </a:r>
            <a:endParaRPr lang="en-GB" dirty="0"/>
          </a:p>
        </p:txBody>
      </p:sp>
    </p:spTree>
    <p:extLst>
      <p:ext uri="{BB962C8B-B14F-4D97-AF65-F5344CB8AC3E}">
        <p14:creationId xmlns:p14="http://schemas.microsoft.com/office/powerpoint/2010/main" val="1510651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3916"/>
            <a:ext cx="7772400" cy="1470025"/>
          </a:xfrm>
        </p:spPr>
        <p:txBody>
          <a:bodyPr/>
          <a:lstStyle/>
          <a:p>
            <a:r>
              <a:rPr lang="en-GB" dirty="0"/>
              <a:t>Rasta beliefs about Africa</a:t>
            </a:r>
          </a:p>
        </p:txBody>
      </p:sp>
      <p:sp>
        <p:nvSpPr>
          <p:cNvPr id="4" name="TextBox 3"/>
          <p:cNvSpPr txBox="1"/>
          <p:nvPr/>
        </p:nvSpPr>
        <p:spPr>
          <a:xfrm>
            <a:off x="685800" y="1522268"/>
            <a:ext cx="8028709" cy="1938992"/>
          </a:xfrm>
          <a:prstGeom prst="rect">
            <a:avLst/>
          </a:prstGeom>
          <a:noFill/>
        </p:spPr>
        <p:txBody>
          <a:bodyPr wrap="square" rtlCol="0">
            <a:spAutoFit/>
          </a:bodyPr>
          <a:lstStyle/>
          <a:p>
            <a:r>
              <a:rPr lang="en-GB" sz="2000" dirty="0">
                <a:latin typeface="Comic Sans MS" panose="030F0702030302020204" pitchFamily="66" charset="0"/>
              </a:rPr>
              <a:t>Rasta’s believe that when black slaves were taken to Jamaica and other parts of the Caribbean they were taken away from their home in Africa. They also believe that because Africa is the cradle of civilisation (where all humans came from) it is a very important continent for all humans. Africa is also the continent where Hallie Selassie came from so is very important</a:t>
            </a:r>
          </a:p>
        </p:txBody>
      </p:sp>
      <p:pic>
        <p:nvPicPr>
          <p:cNvPr id="6" name="Picture 5"/>
          <p:cNvPicPr>
            <a:picLocks noChangeAspect="1"/>
          </p:cNvPicPr>
          <p:nvPr/>
        </p:nvPicPr>
        <p:blipFill>
          <a:blip r:embed="rId2"/>
          <a:stretch>
            <a:fillRect/>
          </a:stretch>
        </p:blipFill>
        <p:spPr>
          <a:xfrm>
            <a:off x="2078182" y="3934691"/>
            <a:ext cx="5308672" cy="2304057"/>
          </a:xfrm>
          <a:prstGeom prst="rect">
            <a:avLst/>
          </a:prstGeom>
        </p:spPr>
      </p:pic>
    </p:spTree>
    <p:extLst>
      <p:ext uri="{BB962C8B-B14F-4D97-AF65-F5344CB8AC3E}">
        <p14:creationId xmlns:p14="http://schemas.microsoft.com/office/powerpoint/2010/main" val="4241950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3" y="1"/>
            <a:ext cx="7897091" cy="872836"/>
          </a:xfrm>
        </p:spPr>
        <p:txBody>
          <a:bodyPr/>
          <a:lstStyle/>
          <a:p>
            <a:r>
              <a:rPr lang="en-GB" sz="4000" dirty="0" err="1" smtClean="0"/>
              <a:t>Symbology</a:t>
            </a:r>
            <a:endParaRPr lang="en-GB" sz="4000" dirty="0"/>
          </a:p>
        </p:txBody>
      </p:sp>
      <p:sp>
        <p:nvSpPr>
          <p:cNvPr id="4" name="TextBox 3"/>
          <p:cNvSpPr txBox="1"/>
          <p:nvPr/>
        </p:nvSpPr>
        <p:spPr>
          <a:xfrm>
            <a:off x="96982" y="706582"/>
            <a:ext cx="9047018" cy="3416320"/>
          </a:xfrm>
          <a:prstGeom prst="rect">
            <a:avLst/>
          </a:prstGeom>
          <a:noFill/>
        </p:spPr>
        <p:txBody>
          <a:bodyPr wrap="square" rtlCol="0">
            <a:spAutoFit/>
          </a:bodyPr>
          <a:lstStyle/>
          <a:p>
            <a:r>
              <a:rPr lang="en-GB" sz="1800" dirty="0" err="1" smtClean="0">
                <a:latin typeface="Comic Sans MS" panose="030F0702030302020204" pitchFamily="66" charset="0"/>
              </a:rPr>
              <a:t>Rastas</a:t>
            </a:r>
            <a:r>
              <a:rPr lang="en-GB" sz="1800" dirty="0" smtClean="0">
                <a:latin typeface="Comic Sans MS" panose="030F0702030302020204" pitchFamily="66" charset="0"/>
              </a:rPr>
              <a:t> </a:t>
            </a:r>
            <a:r>
              <a:rPr lang="en-GB" sz="1800" dirty="0">
                <a:latin typeface="Comic Sans MS" panose="030F0702030302020204" pitchFamily="66" charset="0"/>
              </a:rPr>
              <a:t>see Ethiopia as the Promised Land and use </a:t>
            </a:r>
            <a:r>
              <a:rPr lang="en-GB" sz="1800" dirty="0" smtClean="0">
                <a:latin typeface="Comic Sans MS" panose="030F0702030302020204" pitchFamily="66" charset="0"/>
              </a:rPr>
              <a:t>symbols of </a:t>
            </a:r>
            <a:r>
              <a:rPr lang="en-GB" sz="1800" dirty="0">
                <a:latin typeface="Comic Sans MS" panose="030F0702030302020204" pitchFamily="66" charset="0"/>
              </a:rPr>
              <a:t>the Cross and the Star of David (to show the Jewish-Christian foundation of Rastafarian principles), also especially the crowned Lion of Judah carrying the cross over its shoulder from which flies the flag of Ethiopia in red, green and gold. So their religion is the blending of the purest forms of Judaism and Christianity and they believe themselves to be the descendants of the early Israelites who went into exile</a:t>
            </a:r>
            <a:r>
              <a:rPr lang="en-GB" sz="1800" dirty="0" smtClean="0">
                <a:latin typeface="Comic Sans MS" panose="030F0702030302020204" pitchFamily="66" charset="0"/>
              </a:rPr>
              <a:t>.</a:t>
            </a:r>
          </a:p>
          <a:p>
            <a:endParaRPr lang="en-GB" sz="1800" dirty="0">
              <a:latin typeface="Comic Sans MS" panose="030F0702030302020204" pitchFamily="66" charset="0"/>
            </a:endParaRPr>
          </a:p>
          <a:p>
            <a:r>
              <a:rPr lang="en-GB" sz="1800" dirty="0" smtClean="0">
                <a:latin typeface="Comic Sans MS" panose="030F0702030302020204" pitchFamily="66" charset="0"/>
              </a:rPr>
              <a:t>The </a:t>
            </a:r>
            <a:r>
              <a:rPr lang="en-GB" sz="1800" dirty="0">
                <a:latin typeface="Comic Sans MS" panose="030F0702030302020204" pitchFamily="66" charset="0"/>
              </a:rPr>
              <a:t>4 main colours used to symbolise Rastafari are </a:t>
            </a:r>
            <a:r>
              <a:rPr lang="en-GB" sz="1800" b="1" dirty="0">
                <a:latin typeface="Comic Sans MS" panose="030F0702030302020204" pitchFamily="66" charset="0"/>
              </a:rPr>
              <a:t>Red, Yellow, Green </a:t>
            </a:r>
            <a:r>
              <a:rPr lang="en-GB" sz="1800" dirty="0">
                <a:latin typeface="Comic Sans MS" panose="030F0702030302020204" pitchFamily="66" charset="0"/>
              </a:rPr>
              <a:t>and </a:t>
            </a:r>
            <a:r>
              <a:rPr lang="en-GB" sz="1800" b="1" dirty="0">
                <a:latin typeface="Comic Sans MS" panose="030F0702030302020204" pitchFamily="66" charset="0"/>
              </a:rPr>
              <a:t>Black </a:t>
            </a:r>
            <a:endParaRPr lang="en-GB" sz="1800" b="1" dirty="0" smtClean="0">
              <a:latin typeface="Comic Sans MS" panose="030F0702030302020204" pitchFamily="66" charset="0"/>
            </a:endParaRPr>
          </a:p>
          <a:p>
            <a:r>
              <a:rPr lang="en-GB" sz="1800" dirty="0" smtClean="0">
                <a:latin typeface="Comic Sans MS" panose="030F0702030302020204" pitchFamily="66" charset="0"/>
              </a:rPr>
              <a:t>Red </a:t>
            </a:r>
            <a:r>
              <a:rPr lang="en-GB" sz="1800" dirty="0">
                <a:latin typeface="Comic Sans MS" panose="030F0702030302020204" pitchFamily="66" charset="0"/>
              </a:rPr>
              <a:t>– Represents the blood that was bled by the black slaves </a:t>
            </a:r>
            <a:endParaRPr lang="en-GB" sz="1800" dirty="0" smtClean="0">
              <a:latin typeface="Comic Sans MS" panose="030F0702030302020204" pitchFamily="66" charset="0"/>
            </a:endParaRPr>
          </a:p>
          <a:p>
            <a:r>
              <a:rPr lang="en-GB" sz="1800" dirty="0" smtClean="0">
                <a:latin typeface="Comic Sans MS" panose="030F0702030302020204" pitchFamily="66" charset="0"/>
              </a:rPr>
              <a:t>Yellow </a:t>
            </a:r>
            <a:r>
              <a:rPr lang="en-GB" sz="1800" dirty="0">
                <a:latin typeface="Comic Sans MS" panose="030F0702030302020204" pitchFamily="66" charset="0"/>
              </a:rPr>
              <a:t>– Represents the sun and warmth of Africa </a:t>
            </a:r>
            <a:endParaRPr lang="en-GB" sz="1800" dirty="0" smtClean="0">
              <a:latin typeface="Comic Sans MS" panose="030F0702030302020204" pitchFamily="66" charset="0"/>
            </a:endParaRPr>
          </a:p>
          <a:p>
            <a:r>
              <a:rPr lang="en-GB" sz="1800" dirty="0" smtClean="0">
                <a:latin typeface="Comic Sans MS" panose="030F0702030302020204" pitchFamily="66" charset="0"/>
              </a:rPr>
              <a:t>Green </a:t>
            </a:r>
            <a:r>
              <a:rPr lang="en-GB" sz="1800" dirty="0">
                <a:latin typeface="Comic Sans MS" panose="030F0702030302020204" pitchFamily="66" charset="0"/>
              </a:rPr>
              <a:t>– Represents nature </a:t>
            </a:r>
            <a:endParaRPr lang="en-GB" sz="1800" dirty="0" smtClean="0">
              <a:latin typeface="Comic Sans MS" panose="030F0702030302020204" pitchFamily="66" charset="0"/>
            </a:endParaRPr>
          </a:p>
          <a:p>
            <a:r>
              <a:rPr lang="en-GB" sz="1800" dirty="0" smtClean="0">
                <a:latin typeface="Comic Sans MS" panose="030F0702030302020204" pitchFamily="66" charset="0"/>
              </a:rPr>
              <a:t>Black </a:t>
            </a:r>
            <a:r>
              <a:rPr lang="en-GB" sz="1800" dirty="0">
                <a:latin typeface="Comic Sans MS" panose="030F0702030302020204" pitchFamily="66" charset="0"/>
              </a:rPr>
              <a:t>– Represents the dark skin of people from Africa</a:t>
            </a:r>
          </a:p>
        </p:txBody>
      </p:sp>
      <p:sp>
        <p:nvSpPr>
          <p:cNvPr id="5" name="TextBox 4"/>
          <p:cNvSpPr txBox="1"/>
          <p:nvPr/>
        </p:nvSpPr>
        <p:spPr>
          <a:xfrm>
            <a:off x="207818" y="4316682"/>
            <a:ext cx="8936182"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800" u="sng" dirty="0" smtClean="0">
                <a:latin typeface="Comic Sans MS" panose="030F0702030302020204" pitchFamily="66" charset="0"/>
              </a:rPr>
              <a:t>Task</a:t>
            </a:r>
          </a:p>
          <a:p>
            <a:endParaRPr lang="en-GB" sz="1800" dirty="0">
              <a:latin typeface="Comic Sans MS" panose="030F0702030302020204" pitchFamily="66" charset="0"/>
            </a:endParaRPr>
          </a:p>
          <a:p>
            <a:r>
              <a:rPr lang="en-GB" sz="1800" dirty="0" smtClean="0">
                <a:latin typeface="Comic Sans MS" panose="030F0702030302020204" pitchFamily="66" charset="0"/>
              </a:rPr>
              <a:t>Using a full page, create a flag to represent yourself, it must have;</a:t>
            </a:r>
          </a:p>
          <a:p>
            <a:pPr marL="285750" indent="-285750">
              <a:buFont typeface="Arial" panose="020B0604020202020204" pitchFamily="34" charset="0"/>
              <a:buChar char="•"/>
            </a:pPr>
            <a:r>
              <a:rPr lang="en-GB" sz="1800" dirty="0" smtClean="0">
                <a:latin typeface="Comic Sans MS" panose="030F0702030302020204" pitchFamily="66" charset="0"/>
              </a:rPr>
              <a:t>Three colours </a:t>
            </a:r>
          </a:p>
          <a:p>
            <a:pPr marL="285750" indent="-285750">
              <a:buFont typeface="Arial" panose="020B0604020202020204" pitchFamily="34" charset="0"/>
              <a:buChar char="•"/>
            </a:pPr>
            <a:r>
              <a:rPr lang="en-GB" sz="1800" dirty="0" smtClean="0">
                <a:latin typeface="Comic Sans MS" panose="030F0702030302020204" pitchFamily="66" charset="0"/>
              </a:rPr>
              <a:t>At least one symbol</a:t>
            </a:r>
          </a:p>
          <a:p>
            <a:pPr marL="285750" indent="-285750">
              <a:buFont typeface="Arial" panose="020B0604020202020204" pitchFamily="34" charset="0"/>
              <a:buChar char="•"/>
            </a:pPr>
            <a:r>
              <a:rPr lang="en-GB" sz="1800" dirty="0" smtClean="0">
                <a:latin typeface="Comic Sans MS" panose="030F0702030302020204" pitchFamily="66" charset="0"/>
              </a:rPr>
              <a:t>Draw your flag and explain what each part means</a:t>
            </a:r>
          </a:p>
          <a:p>
            <a:endParaRPr lang="en-GB" sz="1800" dirty="0" smtClean="0">
              <a:latin typeface="Comic Sans MS" panose="030F0702030302020204" pitchFamily="66" charset="0"/>
            </a:endParaRPr>
          </a:p>
          <a:p>
            <a:r>
              <a:rPr lang="en-GB" sz="1800" dirty="0" smtClean="0">
                <a:latin typeface="Comic Sans MS" panose="030F0702030302020204" pitchFamily="66" charset="0"/>
              </a:rPr>
              <a:t>Be ready to share!</a:t>
            </a:r>
          </a:p>
        </p:txBody>
      </p:sp>
    </p:spTree>
    <p:extLst>
      <p:ext uri="{BB962C8B-B14F-4D97-AF65-F5344CB8AC3E}">
        <p14:creationId xmlns:p14="http://schemas.microsoft.com/office/powerpoint/2010/main" val="2828288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109" y="0"/>
            <a:ext cx="7772400" cy="1470025"/>
          </a:xfrm>
        </p:spPr>
        <p:txBody>
          <a:bodyPr/>
          <a:lstStyle/>
          <a:p>
            <a:r>
              <a:rPr lang="en-GB" dirty="0" smtClean="0"/>
              <a:t>Dress and Dreads</a:t>
            </a:r>
            <a:endParaRPr lang="en-GB" dirty="0"/>
          </a:p>
        </p:txBody>
      </p:sp>
      <p:sp>
        <p:nvSpPr>
          <p:cNvPr id="4" name="TextBox 3"/>
          <p:cNvSpPr txBox="1"/>
          <p:nvPr/>
        </p:nvSpPr>
        <p:spPr>
          <a:xfrm>
            <a:off x="288347" y="1406594"/>
            <a:ext cx="8250382" cy="646331"/>
          </a:xfrm>
          <a:prstGeom prst="rect">
            <a:avLst/>
          </a:prstGeom>
          <a:noFill/>
        </p:spPr>
        <p:txBody>
          <a:bodyPr wrap="square" rtlCol="0">
            <a:spAutoFit/>
          </a:bodyPr>
          <a:lstStyle/>
          <a:p>
            <a:r>
              <a:rPr lang="en-GB" sz="1800" dirty="0" err="1" smtClean="0">
                <a:latin typeface="Comic Sans MS" panose="030F0702030302020204" pitchFamily="66" charset="0"/>
              </a:rPr>
              <a:t>Rastas</a:t>
            </a:r>
            <a:r>
              <a:rPr lang="en-GB" sz="1800" dirty="0" smtClean="0">
                <a:latin typeface="Comic Sans MS" panose="030F0702030302020204" pitchFamily="66" charset="0"/>
              </a:rPr>
              <a:t> will often wear the </a:t>
            </a:r>
            <a:r>
              <a:rPr lang="en-GB" sz="1800" u="sng" dirty="0" smtClean="0">
                <a:latin typeface="Comic Sans MS" panose="030F0702030302020204" pitchFamily="66" charset="0"/>
              </a:rPr>
              <a:t>symbolic</a:t>
            </a:r>
            <a:r>
              <a:rPr lang="en-GB" sz="1800" dirty="0" smtClean="0">
                <a:latin typeface="Comic Sans MS" panose="030F0702030302020204" pitchFamily="66" charset="0"/>
              </a:rPr>
              <a:t> colours red, yellow, green and black. Or the colours of the Ethiopian Flag.  </a:t>
            </a:r>
            <a:endParaRPr lang="en-GB" sz="1800"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288347" y="2164152"/>
            <a:ext cx="3560669" cy="2391106"/>
          </a:xfrm>
          <a:prstGeom prst="rect">
            <a:avLst/>
          </a:prstGeom>
        </p:spPr>
      </p:pic>
      <p:pic>
        <p:nvPicPr>
          <p:cNvPr id="6" name="Picture 5"/>
          <p:cNvPicPr>
            <a:picLocks noChangeAspect="1"/>
          </p:cNvPicPr>
          <p:nvPr/>
        </p:nvPicPr>
        <p:blipFill>
          <a:blip r:embed="rId3"/>
          <a:stretch>
            <a:fillRect/>
          </a:stretch>
        </p:blipFill>
        <p:spPr>
          <a:xfrm>
            <a:off x="5026532" y="2622116"/>
            <a:ext cx="1447990" cy="1933142"/>
          </a:xfrm>
          <a:prstGeom prst="rect">
            <a:avLst/>
          </a:prstGeom>
        </p:spPr>
      </p:pic>
      <p:pic>
        <p:nvPicPr>
          <p:cNvPr id="7" name="Picture 6"/>
          <p:cNvPicPr>
            <a:picLocks noChangeAspect="1"/>
          </p:cNvPicPr>
          <p:nvPr/>
        </p:nvPicPr>
        <p:blipFill>
          <a:blip r:embed="rId4"/>
          <a:stretch>
            <a:fillRect/>
          </a:stretch>
        </p:blipFill>
        <p:spPr>
          <a:xfrm>
            <a:off x="7056292" y="1961478"/>
            <a:ext cx="1993755" cy="2996081"/>
          </a:xfrm>
          <a:prstGeom prst="rect">
            <a:avLst/>
          </a:prstGeom>
        </p:spPr>
      </p:pic>
      <p:pic>
        <p:nvPicPr>
          <p:cNvPr id="8" name="Picture 7"/>
          <p:cNvPicPr>
            <a:picLocks noChangeAspect="1"/>
          </p:cNvPicPr>
          <p:nvPr/>
        </p:nvPicPr>
        <p:blipFill>
          <a:blip r:embed="rId5"/>
          <a:stretch>
            <a:fillRect/>
          </a:stretch>
        </p:blipFill>
        <p:spPr>
          <a:xfrm>
            <a:off x="6411622" y="5124450"/>
            <a:ext cx="2638425" cy="1733550"/>
          </a:xfrm>
          <a:prstGeom prst="rect">
            <a:avLst/>
          </a:prstGeom>
        </p:spPr>
      </p:pic>
      <p:sp>
        <p:nvSpPr>
          <p:cNvPr id="9" name="TextBox 8"/>
          <p:cNvSpPr txBox="1"/>
          <p:nvPr/>
        </p:nvSpPr>
        <p:spPr>
          <a:xfrm>
            <a:off x="288347" y="4957559"/>
            <a:ext cx="5766089" cy="1477328"/>
          </a:xfrm>
          <a:prstGeom prst="rect">
            <a:avLst/>
          </a:prstGeom>
          <a:noFill/>
        </p:spPr>
        <p:txBody>
          <a:bodyPr wrap="square" rtlCol="0">
            <a:spAutoFit/>
          </a:bodyPr>
          <a:lstStyle/>
          <a:p>
            <a:r>
              <a:rPr lang="en-GB" sz="1800" dirty="0">
                <a:latin typeface="Comic Sans MS" panose="030F0702030302020204" pitchFamily="66" charset="0"/>
              </a:rPr>
              <a:t>Rasta’s believe that it is very important to live in Harmony with nature. Some Rasta’s believe that they should not touch their hair and let it grow naturally. If hair is not combed for a long time it begins to dreadlock.</a:t>
            </a:r>
          </a:p>
        </p:txBody>
      </p:sp>
    </p:spTree>
    <p:extLst>
      <p:ext uri="{BB962C8B-B14F-4D97-AF65-F5344CB8AC3E}">
        <p14:creationId xmlns:p14="http://schemas.microsoft.com/office/powerpoint/2010/main" val="4077068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 y="109392"/>
            <a:ext cx="5514109" cy="1005341"/>
          </a:xfrm>
        </p:spPr>
        <p:txBody>
          <a:bodyPr/>
          <a:lstStyle/>
          <a:p>
            <a:r>
              <a:rPr lang="en-GB" dirty="0" smtClean="0"/>
              <a:t>Diet</a:t>
            </a:r>
            <a:endParaRPr lang="en-GB" dirty="0"/>
          </a:p>
        </p:txBody>
      </p:sp>
      <p:sp>
        <p:nvSpPr>
          <p:cNvPr id="4" name="TextBox 3"/>
          <p:cNvSpPr txBox="1"/>
          <p:nvPr/>
        </p:nvSpPr>
        <p:spPr>
          <a:xfrm>
            <a:off x="152399" y="1114733"/>
            <a:ext cx="8631382" cy="3416320"/>
          </a:xfrm>
          <a:prstGeom prst="rect">
            <a:avLst/>
          </a:prstGeom>
          <a:noFill/>
        </p:spPr>
        <p:txBody>
          <a:bodyPr wrap="square" rtlCol="0">
            <a:spAutoFit/>
          </a:bodyPr>
          <a:lstStyle/>
          <a:p>
            <a:r>
              <a:rPr lang="en-GB" sz="1800" dirty="0">
                <a:latin typeface="Comic Sans MS" panose="030F0702030302020204" pitchFamily="66" charset="0"/>
              </a:rPr>
              <a:t>The true Rasta follows very strict rules about food, eating what is called I-</a:t>
            </a:r>
            <a:r>
              <a:rPr lang="en-GB" sz="1800" dirty="0" err="1">
                <a:latin typeface="Comic Sans MS" panose="030F0702030302020204" pitchFamily="66" charset="0"/>
              </a:rPr>
              <a:t>tal</a:t>
            </a:r>
            <a:r>
              <a:rPr lang="en-GB" sz="1800" dirty="0">
                <a:latin typeface="Comic Sans MS" panose="030F0702030302020204" pitchFamily="66" charset="0"/>
              </a:rPr>
              <a:t> Food. </a:t>
            </a:r>
            <a:endParaRPr lang="en-GB" sz="1800" dirty="0" smtClean="0">
              <a:latin typeface="Comic Sans MS" panose="030F0702030302020204" pitchFamily="66" charset="0"/>
            </a:endParaRPr>
          </a:p>
          <a:p>
            <a:pPr marL="285750" indent="-285750">
              <a:buFont typeface="Arial" panose="020B0604020202020204" pitchFamily="34" charset="0"/>
              <a:buChar char="•"/>
            </a:pPr>
            <a:r>
              <a:rPr lang="en-GB" sz="1800" dirty="0" smtClean="0">
                <a:latin typeface="Comic Sans MS" panose="030F0702030302020204" pitchFamily="66" charset="0"/>
              </a:rPr>
              <a:t>Milk</a:t>
            </a:r>
            <a:r>
              <a:rPr lang="en-GB" sz="1800" dirty="0">
                <a:latin typeface="Comic Sans MS" panose="030F0702030302020204" pitchFamily="66" charset="0"/>
              </a:rPr>
              <a:t>, rum, other alcohol, flavoured soft drinks and coffee are forbidden, and only fruit juice or herbal tea is drunk. </a:t>
            </a:r>
            <a:endParaRPr lang="en-GB" sz="1800" dirty="0" smtClean="0">
              <a:latin typeface="Comic Sans MS" panose="030F0702030302020204" pitchFamily="66" charset="0"/>
            </a:endParaRPr>
          </a:p>
          <a:p>
            <a:pPr marL="285750" indent="-285750">
              <a:buFont typeface="Arial" panose="020B0604020202020204" pitchFamily="34" charset="0"/>
              <a:buChar char="•"/>
            </a:pPr>
            <a:r>
              <a:rPr lang="en-GB" sz="1800" dirty="0" smtClean="0">
                <a:latin typeface="Comic Sans MS" panose="030F0702030302020204" pitchFamily="66" charset="0"/>
              </a:rPr>
              <a:t>All </a:t>
            </a:r>
            <a:r>
              <a:rPr lang="en-GB" sz="1800" dirty="0">
                <a:latin typeface="Comic Sans MS" panose="030F0702030302020204" pitchFamily="66" charset="0"/>
              </a:rPr>
              <a:t>food is prepared very carefully and cooked in containers which are usually reserved for I-</a:t>
            </a:r>
            <a:r>
              <a:rPr lang="en-GB" sz="1800" dirty="0" err="1">
                <a:latin typeface="Comic Sans MS" panose="030F0702030302020204" pitchFamily="66" charset="0"/>
              </a:rPr>
              <a:t>tal</a:t>
            </a:r>
            <a:r>
              <a:rPr lang="en-GB" sz="1800" dirty="0">
                <a:latin typeface="Comic Sans MS" panose="030F0702030302020204" pitchFamily="66" charset="0"/>
              </a:rPr>
              <a:t> food. It must not be in cans or contain chemicals and additives. </a:t>
            </a:r>
            <a:endParaRPr lang="en-GB" sz="1800" dirty="0" smtClean="0">
              <a:latin typeface="Comic Sans MS" panose="030F0702030302020204" pitchFamily="66" charset="0"/>
            </a:endParaRPr>
          </a:p>
          <a:p>
            <a:pPr marL="285750" indent="-285750">
              <a:buFont typeface="Arial" panose="020B0604020202020204" pitchFamily="34" charset="0"/>
              <a:buChar char="•"/>
            </a:pPr>
            <a:r>
              <a:rPr lang="en-GB" sz="1800" dirty="0">
                <a:latin typeface="Comic Sans MS" panose="030F0702030302020204" pitchFamily="66" charset="0"/>
              </a:rPr>
              <a:t>N</a:t>
            </a:r>
            <a:r>
              <a:rPr lang="en-GB" sz="1800" dirty="0" smtClean="0">
                <a:latin typeface="Comic Sans MS" panose="030F0702030302020204" pitchFamily="66" charset="0"/>
              </a:rPr>
              <a:t>atural </a:t>
            </a:r>
            <a:r>
              <a:rPr lang="en-GB" sz="1800" dirty="0">
                <a:latin typeface="Comic Sans MS" panose="030F0702030302020204" pitchFamily="66" charset="0"/>
              </a:rPr>
              <a:t>food is served in the rawest form possible, without salt, preservatives or other condiments. </a:t>
            </a:r>
            <a:endParaRPr lang="en-GB" sz="1800" dirty="0" smtClean="0">
              <a:latin typeface="Comic Sans MS" panose="030F0702030302020204" pitchFamily="66" charset="0"/>
            </a:endParaRPr>
          </a:p>
          <a:p>
            <a:pPr marL="285750" indent="-285750">
              <a:buFont typeface="Arial" panose="020B0604020202020204" pitchFamily="34" charset="0"/>
              <a:buChar char="•"/>
            </a:pPr>
            <a:r>
              <a:rPr lang="en-GB" sz="1800" dirty="0" smtClean="0">
                <a:latin typeface="Comic Sans MS" panose="030F0702030302020204" pitchFamily="66" charset="0"/>
              </a:rPr>
              <a:t>All </a:t>
            </a:r>
            <a:r>
              <a:rPr lang="en-GB" sz="1800" dirty="0">
                <a:latin typeface="Comic Sans MS" panose="030F0702030302020204" pitchFamily="66" charset="0"/>
              </a:rPr>
              <a:t>food is carefully, almost ceremonially, prepared and </a:t>
            </a:r>
            <a:r>
              <a:rPr lang="en-GB" sz="1800" dirty="0" err="1">
                <a:latin typeface="Comic Sans MS" panose="030F0702030302020204" pitchFamily="66" charset="0"/>
              </a:rPr>
              <a:t>Rastas</a:t>
            </a:r>
            <a:r>
              <a:rPr lang="en-GB" sz="1800" dirty="0">
                <a:latin typeface="Comic Sans MS" panose="030F0702030302020204" pitchFamily="66" charset="0"/>
              </a:rPr>
              <a:t> are mainly vegetarian. </a:t>
            </a:r>
            <a:endParaRPr lang="en-GB" sz="1800" dirty="0" smtClean="0">
              <a:latin typeface="Comic Sans MS" panose="030F0702030302020204" pitchFamily="66" charset="0"/>
            </a:endParaRPr>
          </a:p>
          <a:p>
            <a:pPr marL="285750" indent="-285750">
              <a:buFont typeface="Arial" panose="020B0604020202020204" pitchFamily="34" charset="0"/>
              <a:buChar char="•"/>
            </a:pPr>
            <a:r>
              <a:rPr lang="en-GB" sz="1800" dirty="0" smtClean="0">
                <a:latin typeface="Comic Sans MS" panose="030F0702030302020204" pitchFamily="66" charset="0"/>
              </a:rPr>
              <a:t>They </a:t>
            </a:r>
            <a:r>
              <a:rPr lang="en-GB" sz="1800" dirty="0">
                <a:latin typeface="Comic Sans MS" panose="030F0702030302020204" pitchFamily="66" charset="0"/>
              </a:rPr>
              <a:t>do not eat pork, shellfish or any fish over 18cm</a:t>
            </a:r>
          </a:p>
        </p:txBody>
      </p:sp>
      <p:pic>
        <p:nvPicPr>
          <p:cNvPr id="5" name="Picture 4"/>
          <p:cNvPicPr>
            <a:picLocks noChangeAspect="1"/>
          </p:cNvPicPr>
          <p:nvPr/>
        </p:nvPicPr>
        <p:blipFill>
          <a:blip r:embed="rId2"/>
          <a:stretch>
            <a:fillRect/>
          </a:stretch>
        </p:blipFill>
        <p:spPr>
          <a:xfrm>
            <a:off x="6012007" y="4531053"/>
            <a:ext cx="3035011" cy="2200524"/>
          </a:xfrm>
          <a:prstGeom prst="rect">
            <a:avLst/>
          </a:prstGeom>
        </p:spPr>
      </p:pic>
      <p:sp>
        <p:nvSpPr>
          <p:cNvPr id="6" name="TextBox 5"/>
          <p:cNvSpPr txBox="1"/>
          <p:nvPr/>
        </p:nvSpPr>
        <p:spPr>
          <a:xfrm>
            <a:off x="152399" y="4792585"/>
            <a:ext cx="5680365"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u="sng" dirty="0" smtClean="0">
                <a:latin typeface="Comic Sans MS" panose="030F0702030302020204" pitchFamily="66" charset="0"/>
              </a:rPr>
              <a:t>Task</a:t>
            </a:r>
          </a:p>
          <a:p>
            <a:endParaRPr lang="en-GB" sz="2000" dirty="0">
              <a:latin typeface="Comic Sans MS" panose="030F0702030302020204" pitchFamily="66" charset="0"/>
            </a:endParaRPr>
          </a:p>
          <a:p>
            <a:r>
              <a:rPr lang="en-GB" sz="2000" dirty="0" smtClean="0">
                <a:latin typeface="Comic Sans MS" panose="030F0702030302020204" pitchFamily="66" charset="0"/>
              </a:rPr>
              <a:t>Create a menu for your Rasta friend, you really want to impress them! It must include a starter, a main course and dessert. They will also need a drink!</a:t>
            </a:r>
            <a:endParaRPr lang="en-GB" sz="2000" dirty="0">
              <a:latin typeface="Comic Sans MS" panose="030F0702030302020204" pitchFamily="66" charset="0"/>
            </a:endParaRPr>
          </a:p>
        </p:txBody>
      </p:sp>
    </p:spTree>
    <p:extLst>
      <p:ext uri="{BB962C8B-B14F-4D97-AF65-F5344CB8AC3E}">
        <p14:creationId xmlns:p14="http://schemas.microsoft.com/office/powerpoint/2010/main" val="1566591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833</Words>
  <Application>Microsoft Office PowerPoint</Application>
  <PresentationFormat>On-screen Show (4:3)</PresentationFormat>
  <Paragraphs>59</Paragraphs>
  <Slides>11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Comic Sans MS</vt:lpstr>
      <vt:lpstr>Default Design</vt:lpstr>
      <vt:lpstr>Stimulus</vt:lpstr>
      <vt:lpstr>Rastafarianism Lesson 1  </vt:lpstr>
      <vt:lpstr>A brief history</vt:lpstr>
      <vt:lpstr>Rasta beliefs about God</vt:lpstr>
      <vt:lpstr>Rasta beliefs about God</vt:lpstr>
      <vt:lpstr>Rasta beliefs about Africa</vt:lpstr>
      <vt:lpstr>Symbology</vt:lpstr>
      <vt:lpstr>Dress and Dreads</vt:lpstr>
      <vt:lpstr>Diet</vt:lpstr>
      <vt:lpstr>Stimulus</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it now task!</dc:title>
  <dc:creator>CBroussine</dc:creator>
  <cp:lastModifiedBy>Charlotte Boakye</cp:lastModifiedBy>
  <cp:revision>16</cp:revision>
  <dcterms:modified xsi:type="dcterms:W3CDTF">2021-04-19T09:20:31Z</dcterms:modified>
</cp:coreProperties>
</file>