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01" r:id="rId2"/>
    <p:sldId id="502" r:id="rId3"/>
  </p:sldIdLst>
  <p:sldSz cx="12801600" cy="9601200" type="A3"/>
  <p:notesSz cx="6797675" cy="9926638"/>
  <p:defaultTextStyle>
    <a:defPPr>
      <a:defRPr lang="en-GB"/>
    </a:defPPr>
    <a:lvl1pPr algn="l" rtl="0" fontAlgn="base">
      <a:spcBef>
        <a:spcPct val="0"/>
      </a:spcBef>
      <a:spcAft>
        <a:spcPct val="0"/>
      </a:spcAft>
      <a:defRPr sz="2500" kern="1200">
        <a:solidFill>
          <a:schemeClr val="tx1"/>
        </a:solidFill>
        <a:latin typeface="Arial" charset="0"/>
        <a:ea typeface="+mn-ea"/>
        <a:cs typeface="Arial" charset="0"/>
      </a:defRPr>
    </a:lvl1pPr>
    <a:lvl2pPr marL="457200" algn="l" rtl="0" fontAlgn="base">
      <a:spcBef>
        <a:spcPct val="0"/>
      </a:spcBef>
      <a:spcAft>
        <a:spcPct val="0"/>
      </a:spcAft>
      <a:defRPr sz="2500" kern="1200">
        <a:solidFill>
          <a:schemeClr val="tx1"/>
        </a:solidFill>
        <a:latin typeface="Arial" charset="0"/>
        <a:ea typeface="+mn-ea"/>
        <a:cs typeface="Arial" charset="0"/>
      </a:defRPr>
    </a:lvl2pPr>
    <a:lvl3pPr marL="914400" algn="l" rtl="0" fontAlgn="base">
      <a:spcBef>
        <a:spcPct val="0"/>
      </a:spcBef>
      <a:spcAft>
        <a:spcPct val="0"/>
      </a:spcAft>
      <a:defRPr sz="2500" kern="1200">
        <a:solidFill>
          <a:schemeClr val="tx1"/>
        </a:solidFill>
        <a:latin typeface="Arial" charset="0"/>
        <a:ea typeface="+mn-ea"/>
        <a:cs typeface="Arial" charset="0"/>
      </a:defRPr>
    </a:lvl3pPr>
    <a:lvl4pPr marL="1371600" algn="l" rtl="0" fontAlgn="base">
      <a:spcBef>
        <a:spcPct val="0"/>
      </a:spcBef>
      <a:spcAft>
        <a:spcPct val="0"/>
      </a:spcAft>
      <a:defRPr sz="2500" kern="1200">
        <a:solidFill>
          <a:schemeClr val="tx1"/>
        </a:solidFill>
        <a:latin typeface="Arial" charset="0"/>
        <a:ea typeface="+mn-ea"/>
        <a:cs typeface="Arial" charset="0"/>
      </a:defRPr>
    </a:lvl4pPr>
    <a:lvl5pPr marL="1828800" algn="l" rtl="0" fontAlgn="base">
      <a:spcBef>
        <a:spcPct val="0"/>
      </a:spcBef>
      <a:spcAft>
        <a:spcPct val="0"/>
      </a:spcAft>
      <a:defRPr sz="2500" kern="1200">
        <a:solidFill>
          <a:schemeClr val="tx1"/>
        </a:solidFill>
        <a:latin typeface="Arial" charset="0"/>
        <a:ea typeface="+mn-ea"/>
        <a:cs typeface="Arial" charset="0"/>
      </a:defRPr>
    </a:lvl5pPr>
    <a:lvl6pPr marL="2286000" algn="l" defTabSz="914400" rtl="0" eaLnBrk="1" latinLnBrk="0" hangingPunct="1">
      <a:defRPr sz="2500" kern="1200">
        <a:solidFill>
          <a:schemeClr val="tx1"/>
        </a:solidFill>
        <a:latin typeface="Arial" charset="0"/>
        <a:ea typeface="+mn-ea"/>
        <a:cs typeface="Arial" charset="0"/>
      </a:defRPr>
    </a:lvl6pPr>
    <a:lvl7pPr marL="2743200" algn="l" defTabSz="914400" rtl="0" eaLnBrk="1" latinLnBrk="0" hangingPunct="1">
      <a:defRPr sz="2500" kern="1200">
        <a:solidFill>
          <a:schemeClr val="tx1"/>
        </a:solidFill>
        <a:latin typeface="Arial" charset="0"/>
        <a:ea typeface="+mn-ea"/>
        <a:cs typeface="Arial" charset="0"/>
      </a:defRPr>
    </a:lvl7pPr>
    <a:lvl8pPr marL="3200400" algn="l" defTabSz="914400" rtl="0" eaLnBrk="1" latinLnBrk="0" hangingPunct="1">
      <a:defRPr sz="2500" kern="1200">
        <a:solidFill>
          <a:schemeClr val="tx1"/>
        </a:solidFill>
        <a:latin typeface="Arial" charset="0"/>
        <a:ea typeface="+mn-ea"/>
        <a:cs typeface="Arial" charset="0"/>
      </a:defRPr>
    </a:lvl8pPr>
    <a:lvl9pPr marL="3657600" algn="l" defTabSz="914400" rtl="0" eaLnBrk="1" latinLnBrk="0" hangingPunct="1">
      <a:defRPr sz="25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66CC"/>
    <a:srgbClr val="33CCFF"/>
    <a:srgbClr val="00FF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33" autoAdjust="0"/>
    <p:restoredTop sz="98589" autoAdjust="0"/>
  </p:normalViewPr>
  <p:slideViewPr>
    <p:cSldViewPr>
      <p:cViewPr>
        <p:scale>
          <a:sx n="60" d="100"/>
          <a:sy n="60" d="100"/>
        </p:scale>
        <p:origin x="312" y="-120"/>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5"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39763" y="2239963"/>
            <a:ext cx="11522075" cy="63373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7"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8"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4A4FE551-E62E-4927-B6B7-1B18F1C48174}"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5"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Vertical Title 1"/>
          <p:cNvSpPr>
            <a:spLocks noGrp="1"/>
          </p:cNvSpPr>
          <p:nvPr>
            <p:ph type="title" orient="vert"/>
          </p:nvPr>
        </p:nvSpPr>
        <p:spPr>
          <a:xfrm>
            <a:off x="9282113" y="384175"/>
            <a:ext cx="2879725" cy="819308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9763" y="384175"/>
            <a:ext cx="8489950" cy="819308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7"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8"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B5FD894F-DD60-4F82-80C5-BA16E89EB519}"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9763" y="384175"/>
            <a:ext cx="11522075" cy="16002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39763" y="2239963"/>
            <a:ext cx="11522075" cy="63373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438" y="2982913"/>
            <a:ext cx="10880725" cy="205740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920875" y="5440363"/>
            <a:ext cx="8959850" cy="2454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5"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1011238" y="6169025"/>
            <a:ext cx="10880725" cy="19081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11238" y="4068763"/>
            <a:ext cx="10880725" cy="2100262"/>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Date Placeholder 3"/>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7" name="Footer Placeholder 4"/>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8" name="Slide Number Placeholder 5"/>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63B352A-16A9-49C8-A15C-2A3C502771B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6"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39763" y="2239963"/>
            <a:ext cx="5684837"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477000" y="2239963"/>
            <a:ext cx="5684838" cy="63373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8"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9"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F4764545-E5AB-489A-AE12-B0110DC09357}"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8"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639763" y="384175"/>
            <a:ext cx="11522075" cy="1600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39763" y="2149475"/>
            <a:ext cx="5656262"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9763" y="3044825"/>
            <a:ext cx="5656262"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02400" y="2149475"/>
            <a:ext cx="5659438" cy="895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02400" y="3044825"/>
            <a:ext cx="5659438" cy="553243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6"/>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10" name="Footer Placeholder 7"/>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11" name="Slide Number Placeholder 8"/>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978C8ECB-5A5E-4341-8772-0B8130E6F03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4"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639763" y="384175"/>
            <a:ext cx="11522075" cy="1600200"/>
          </a:xfrm>
          <a:prstGeom prst="rect">
            <a:avLst/>
          </a:prstGeom>
        </p:spPr>
        <p:txBody>
          <a:bodyPr/>
          <a:lstStyle/>
          <a:p>
            <a:r>
              <a:rPr lang="en-US" smtClean="0"/>
              <a:t>Click to edit Master title style</a:t>
            </a:r>
            <a:endParaRPr lang="en-US"/>
          </a:p>
        </p:txBody>
      </p:sp>
      <p:sp>
        <p:nvSpPr>
          <p:cNvPr id="5" name="Date Placeholder 2"/>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6" name="Footer Placeholder 3"/>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7" name="Slide Number Placeholder 4"/>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69467354-BD9A-4B68-88CB-1157B3826B2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3"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4" name="Date Placeholder 1"/>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5" name="Footer Placeholder 2"/>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6" name="Slide Number Placeholder 3"/>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F240B56B-E018-47E6-93B7-9DA163B76569}"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6"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639763" y="382588"/>
            <a:ext cx="4211637" cy="162718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05388" y="382588"/>
            <a:ext cx="7156450" cy="81946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9763" y="2009775"/>
            <a:ext cx="4211637" cy="65674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8"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9"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EF8122B0-9E07-45B9-9BA3-6D855AC67A2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6" name="TextBox 7"/>
          <p:cNvSpPr txBox="1"/>
          <p:nvPr userDrawn="1"/>
        </p:nvSpPr>
        <p:spPr>
          <a:xfrm>
            <a:off x="1257300" y="9015413"/>
            <a:ext cx="11287125" cy="477837"/>
          </a:xfrm>
          <a:prstGeom prst="rect">
            <a:avLst/>
          </a:prstGeom>
          <a:noFill/>
        </p:spPr>
        <p:txBody>
          <a:bodyPr>
            <a:spAutoFit/>
          </a:bodyPr>
          <a:lstStyle/>
          <a:p>
            <a:pPr>
              <a:defRPr/>
            </a:pPr>
            <a:r>
              <a:rPr lang="en-GB" dirty="0">
                <a:latin typeface="Forte" pitchFamily="66" charset="0"/>
              </a:rPr>
              <a:t>BTEC First Diploma in Art &amp; Design –  </a:t>
            </a:r>
            <a:r>
              <a:rPr lang="fr-FR" dirty="0">
                <a:latin typeface="Forte" pitchFamily="66" charset="0"/>
              </a:rPr>
              <a:t>Unit 7- Working with Graphic Design Briefs</a:t>
            </a:r>
            <a:endParaRPr lang="en-US" dirty="0">
              <a:latin typeface="Forte" pitchFamily="66" charset="0"/>
            </a:endParaRPr>
          </a:p>
        </p:txBody>
      </p:sp>
      <p:sp>
        <p:nvSpPr>
          <p:cNvPr id="2" name="Title 1"/>
          <p:cNvSpPr>
            <a:spLocks noGrp="1"/>
          </p:cNvSpPr>
          <p:nvPr>
            <p:ph type="title"/>
          </p:nvPr>
        </p:nvSpPr>
        <p:spPr>
          <a:xfrm>
            <a:off x="2509838" y="6721475"/>
            <a:ext cx="7680325" cy="792163"/>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09838" y="857250"/>
            <a:ext cx="7680325" cy="5761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509838" y="7513638"/>
            <a:ext cx="7680325" cy="11271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639763" y="8743950"/>
            <a:ext cx="2987675" cy="666750"/>
          </a:xfrm>
          <a:prstGeom prst="rect">
            <a:avLst/>
          </a:prstGeom>
        </p:spPr>
        <p:txBody>
          <a:bodyPr/>
          <a:lstStyle>
            <a:lvl1pPr>
              <a:defRPr/>
            </a:lvl1pPr>
          </a:lstStyle>
          <a:p>
            <a:pPr>
              <a:defRPr/>
            </a:pPr>
            <a:endParaRPr lang="en-GB"/>
          </a:p>
        </p:txBody>
      </p:sp>
      <p:sp>
        <p:nvSpPr>
          <p:cNvPr id="8" name="Footer Placeholder 5"/>
          <p:cNvSpPr>
            <a:spLocks noGrp="1"/>
          </p:cNvSpPr>
          <p:nvPr>
            <p:ph type="ftr" sz="quarter" idx="11"/>
          </p:nvPr>
        </p:nvSpPr>
        <p:spPr>
          <a:xfrm>
            <a:off x="4373563" y="8743950"/>
            <a:ext cx="4054475" cy="666750"/>
          </a:xfrm>
          <a:prstGeom prst="rect">
            <a:avLst/>
          </a:prstGeom>
        </p:spPr>
        <p:txBody>
          <a:bodyPr/>
          <a:lstStyle>
            <a:lvl1pPr>
              <a:defRPr/>
            </a:lvl1pPr>
          </a:lstStyle>
          <a:p>
            <a:pPr>
              <a:defRPr/>
            </a:pPr>
            <a:endParaRPr lang="en-GB"/>
          </a:p>
        </p:txBody>
      </p:sp>
      <p:sp>
        <p:nvSpPr>
          <p:cNvPr id="9" name="Slide Number Placeholder 6"/>
          <p:cNvSpPr>
            <a:spLocks noGrp="1"/>
          </p:cNvSpPr>
          <p:nvPr>
            <p:ph type="sldNum" sz="quarter" idx="12"/>
          </p:nvPr>
        </p:nvSpPr>
        <p:spPr>
          <a:xfrm>
            <a:off x="9174163" y="8743950"/>
            <a:ext cx="2987675" cy="666750"/>
          </a:xfrm>
          <a:prstGeom prst="rect">
            <a:avLst/>
          </a:prstGeom>
        </p:spPr>
        <p:txBody>
          <a:bodyPr/>
          <a:lstStyle>
            <a:lvl1pPr>
              <a:defRPr/>
            </a:lvl1pPr>
          </a:lstStyle>
          <a:p>
            <a:pPr>
              <a:defRPr/>
            </a:pPr>
            <a:fld id="{B5A03520-8992-4E7D-9754-948D1EB34EA4}"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AutoShape 2"/>
          <p:cNvSpPr>
            <a:spLocks noChangeArrowheads="1"/>
          </p:cNvSpPr>
          <p:nvPr userDrawn="1"/>
        </p:nvSpPr>
        <p:spPr bwMode="auto">
          <a:xfrm>
            <a:off x="352425" y="336550"/>
            <a:ext cx="12096750" cy="8678863"/>
          </a:xfrm>
          <a:prstGeom prst="roundRect">
            <a:avLst>
              <a:gd name="adj" fmla="val 6250"/>
            </a:avLst>
          </a:prstGeom>
          <a:noFill/>
          <a:ln w="12700">
            <a:solidFill>
              <a:schemeClr val="folHlink"/>
            </a:solidFill>
            <a:round/>
            <a:headEnd/>
            <a:tailEnd/>
          </a:ln>
          <a:effectLst/>
        </p:spPr>
        <p:txBody>
          <a:bodyPr wrap="none" anchor="ctr"/>
          <a:lstStyle/>
          <a:p>
            <a:pPr>
              <a:defRPr/>
            </a:pPr>
            <a:endParaRPr lang="en-US"/>
          </a:p>
        </p:txBody>
      </p:sp>
      <p:sp>
        <p:nvSpPr>
          <p:cNvPr id="8" name="TextBox 7"/>
          <p:cNvSpPr txBox="1"/>
          <p:nvPr userDrawn="1"/>
        </p:nvSpPr>
        <p:spPr>
          <a:xfrm>
            <a:off x="352425" y="9015413"/>
            <a:ext cx="12192000" cy="581025"/>
          </a:xfrm>
          <a:prstGeom prst="rect">
            <a:avLst/>
          </a:prstGeom>
          <a:noFill/>
        </p:spPr>
        <p:txBody>
          <a:bodyPr>
            <a:spAutoFit/>
          </a:bodyPr>
          <a:lstStyle/>
          <a:p>
            <a:pPr>
              <a:defRPr/>
            </a:pPr>
            <a:r>
              <a:rPr lang="en-GB" sz="1600" dirty="0">
                <a:latin typeface="Comic Sans MS" pitchFamily="66" charset="0"/>
              </a:rPr>
              <a:t>BTEC Level 1 and 2 First Extended Certificate in Art &amp; Design </a:t>
            </a:r>
          </a:p>
          <a:p>
            <a:pPr>
              <a:defRPr/>
            </a:pPr>
            <a:r>
              <a:rPr lang="fr-FR" sz="1600" dirty="0">
                <a:latin typeface="Comic Sans MS" pitchFamily="66" charset="0"/>
              </a:rPr>
              <a:t>Unit </a:t>
            </a:r>
            <a:r>
              <a:rPr lang="fr-FR" sz="1600" dirty="0" smtClean="0">
                <a:latin typeface="Comic Sans MS" pitchFamily="66" charset="0"/>
              </a:rPr>
              <a:t>2 – </a:t>
            </a:r>
            <a:r>
              <a:rPr lang="en-US" sz="1600" dirty="0" smtClean="0">
                <a:latin typeface="Comic Sans MS" pitchFamily="66" charset="0"/>
              </a:rPr>
              <a:t>CREATIVE</a:t>
            </a:r>
            <a:r>
              <a:rPr lang="en-US" sz="1600" baseline="0" dirty="0" smtClean="0">
                <a:latin typeface="Comic Sans MS" pitchFamily="66" charset="0"/>
              </a:rPr>
              <a:t> PROJECT IN ART AND DESIGN</a:t>
            </a:r>
            <a:endParaRPr lang="en-US" sz="1600" dirty="0">
              <a:latin typeface="Comic Sans MS" pitchFamily="66" charset="0"/>
            </a:endParaRPr>
          </a:p>
        </p:txBody>
      </p:sp>
    </p:spTree>
  </p:cSld>
  <p:clrMap bg1="lt1" tx1="dk1" bg2="lt2" tx2="dk2" accent1="accent1" accent2="accent2" accent3="accent3" accent4="accent4" accent5="accent5" accent6="accent6" hlink="hlink" folHlink="folHlink"/>
  <p:sldLayoutIdLst>
    <p:sldLayoutId id="2147483662" r:id="rId1"/>
    <p:sldLayoutId id="2147483661"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60" r:id="rId12"/>
    <p:sldLayoutId id="2147483659" r:id="rId13"/>
    <p:sldLayoutId id="2147483658" r:id="rId14"/>
  </p:sldLayoutIdLst>
  <p:txStyles>
    <p:titleStyle>
      <a:lvl1pPr algn="ctr" defTabSz="1279525" rtl="0" eaLnBrk="0" fontAlgn="base" hangingPunct="0">
        <a:spcBef>
          <a:spcPct val="0"/>
        </a:spcBef>
        <a:spcAft>
          <a:spcPct val="0"/>
        </a:spcAft>
        <a:defRPr sz="6200">
          <a:solidFill>
            <a:schemeClr val="tx2"/>
          </a:solidFill>
          <a:latin typeface="+mj-lt"/>
          <a:ea typeface="+mj-ea"/>
          <a:cs typeface="+mj-cs"/>
        </a:defRPr>
      </a:lvl1pPr>
      <a:lvl2pPr algn="ctr" defTabSz="1279525" rtl="0" eaLnBrk="0" fontAlgn="base" hangingPunct="0">
        <a:spcBef>
          <a:spcPct val="0"/>
        </a:spcBef>
        <a:spcAft>
          <a:spcPct val="0"/>
        </a:spcAft>
        <a:defRPr sz="6200">
          <a:solidFill>
            <a:schemeClr val="tx2"/>
          </a:solidFill>
          <a:latin typeface="Arial" charset="0"/>
          <a:cs typeface="Arial" charset="0"/>
        </a:defRPr>
      </a:lvl2pPr>
      <a:lvl3pPr algn="ctr" defTabSz="1279525" rtl="0" eaLnBrk="0" fontAlgn="base" hangingPunct="0">
        <a:spcBef>
          <a:spcPct val="0"/>
        </a:spcBef>
        <a:spcAft>
          <a:spcPct val="0"/>
        </a:spcAft>
        <a:defRPr sz="6200">
          <a:solidFill>
            <a:schemeClr val="tx2"/>
          </a:solidFill>
          <a:latin typeface="Arial" charset="0"/>
          <a:cs typeface="Arial" charset="0"/>
        </a:defRPr>
      </a:lvl3pPr>
      <a:lvl4pPr algn="ctr" defTabSz="1279525" rtl="0" eaLnBrk="0" fontAlgn="base" hangingPunct="0">
        <a:spcBef>
          <a:spcPct val="0"/>
        </a:spcBef>
        <a:spcAft>
          <a:spcPct val="0"/>
        </a:spcAft>
        <a:defRPr sz="6200">
          <a:solidFill>
            <a:schemeClr val="tx2"/>
          </a:solidFill>
          <a:latin typeface="Arial" charset="0"/>
          <a:cs typeface="Arial" charset="0"/>
        </a:defRPr>
      </a:lvl4pPr>
      <a:lvl5pPr algn="ctr" defTabSz="1279525" rtl="0" eaLnBrk="0" fontAlgn="base" hangingPunct="0">
        <a:spcBef>
          <a:spcPct val="0"/>
        </a:spcBef>
        <a:spcAft>
          <a:spcPct val="0"/>
        </a:spcAft>
        <a:defRPr sz="6200">
          <a:solidFill>
            <a:schemeClr val="tx2"/>
          </a:solidFill>
          <a:latin typeface="Arial" charset="0"/>
          <a:cs typeface="Arial" charset="0"/>
        </a:defRPr>
      </a:lvl5pPr>
      <a:lvl6pPr marL="457200" algn="ctr" defTabSz="1279525" rtl="0" fontAlgn="base">
        <a:spcBef>
          <a:spcPct val="0"/>
        </a:spcBef>
        <a:spcAft>
          <a:spcPct val="0"/>
        </a:spcAft>
        <a:defRPr sz="6200">
          <a:solidFill>
            <a:schemeClr val="tx2"/>
          </a:solidFill>
          <a:latin typeface="Arial" charset="0"/>
          <a:cs typeface="Arial" charset="0"/>
        </a:defRPr>
      </a:lvl6pPr>
      <a:lvl7pPr marL="914400" algn="ctr" defTabSz="1279525" rtl="0" fontAlgn="base">
        <a:spcBef>
          <a:spcPct val="0"/>
        </a:spcBef>
        <a:spcAft>
          <a:spcPct val="0"/>
        </a:spcAft>
        <a:defRPr sz="6200">
          <a:solidFill>
            <a:schemeClr val="tx2"/>
          </a:solidFill>
          <a:latin typeface="Arial" charset="0"/>
          <a:cs typeface="Arial" charset="0"/>
        </a:defRPr>
      </a:lvl7pPr>
      <a:lvl8pPr marL="1371600" algn="ctr" defTabSz="1279525" rtl="0" fontAlgn="base">
        <a:spcBef>
          <a:spcPct val="0"/>
        </a:spcBef>
        <a:spcAft>
          <a:spcPct val="0"/>
        </a:spcAft>
        <a:defRPr sz="6200">
          <a:solidFill>
            <a:schemeClr val="tx2"/>
          </a:solidFill>
          <a:latin typeface="Arial" charset="0"/>
          <a:cs typeface="Arial" charset="0"/>
        </a:defRPr>
      </a:lvl8pPr>
      <a:lvl9pPr marL="1828800" algn="ctr" defTabSz="1279525" rtl="0" fontAlgn="base">
        <a:spcBef>
          <a:spcPct val="0"/>
        </a:spcBef>
        <a:spcAft>
          <a:spcPct val="0"/>
        </a:spcAft>
        <a:defRPr sz="6200">
          <a:solidFill>
            <a:schemeClr val="tx2"/>
          </a:solidFill>
          <a:latin typeface="Arial" charset="0"/>
          <a:cs typeface="Arial" charset="0"/>
        </a:defRPr>
      </a:lvl9pPr>
    </p:titleStyle>
    <p:bodyStyle>
      <a:lvl1pPr marL="479425" indent="-479425" algn="l" defTabSz="1279525" rtl="0" eaLnBrk="0" fontAlgn="base" hangingPunct="0">
        <a:spcBef>
          <a:spcPct val="20000"/>
        </a:spcBef>
        <a:spcAft>
          <a:spcPct val="0"/>
        </a:spcAft>
        <a:buChar char="•"/>
        <a:defRPr sz="4500">
          <a:solidFill>
            <a:schemeClr val="tx1"/>
          </a:solidFill>
          <a:latin typeface="+mn-lt"/>
          <a:ea typeface="+mn-ea"/>
          <a:cs typeface="+mn-cs"/>
        </a:defRPr>
      </a:lvl1pPr>
      <a:lvl2pPr marL="1039813" indent="-400050" algn="l" defTabSz="1279525" rtl="0" eaLnBrk="0" fontAlgn="base" hangingPunct="0">
        <a:spcBef>
          <a:spcPct val="20000"/>
        </a:spcBef>
        <a:spcAft>
          <a:spcPct val="0"/>
        </a:spcAft>
        <a:buChar char="–"/>
        <a:defRPr sz="3900">
          <a:solidFill>
            <a:schemeClr val="tx1"/>
          </a:solidFill>
          <a:latin typeface="+mn-lt"/>
          <a:cs typeface="+mn-cs"/>
        </a:defRPr>
      </a:lvl2pPr>
      <a:lvl3pPr marL="1600200" indent="-320675" algn="l" defTabSz="1279525" rtl="0" eaLnBrk="0" fontAlgn="base" hangingPunct="0">
        <a:spcBef>
          <a:spcPct val="20000"/>
        </a:spcBef>
        <a:spcAft>
          <a:spcPct val="0"/>
        </a:spcAft>
        <a:buChar char="•"/>
        <a:defRPr sz="3400">
          <a:solidFill>
            <a:schemeClr val="tx1"/>
          </a:solidFill>
          <a:latin typeface="+mn-lt"/>
          <a:cs typeface="+mn-cs"/>
        </a:defRPr>
      </a:lvl3pPr>
      <a:lvl4pPr marL="2239963" indent="-319088" algn="l" defTabSz="1279525" rtl="0" eaLnBrk="0" fontAlgn="base" hangingPunct="0">
        <a:spcBef>
          <a:spcPct val="20000"/>
        </a:spcBef>
        <a:spcAft>
          <a:spcPct val="0"/>
        </a:spcAft>
        <a:buChar char="–"/>
        <a:defRPr sz="2800">
          <a:solidFill>
            <a:schemeClr val="tx1"/>
          </a:solidFill>
          <a:latin typeface="+mn-lt"/>
          <a:cs typeface="+mn-cs"/>
        </a:defRPr>
      </a:lvl4pPr>
      <a:lvl5pPr marL="2879725" indent="-319088" algn="l" defTabSz="1279525" rtl="0" eaLnBrk="0" fontAlgn="base" hangingPunct="0">
        <a:spcBef>
          <a:spcPct val="20000"/>
        </a:spcBef>
        <a:spcAft>
          <a:spcPct val="0"/>
        </a:spcAft>
        <a:buChar char="»"/>
        <a:defRPr sz="2800">
          <a:solidFill>
            <a:schemeClr val="tx1"/>
          </a:solidFill>
          <a:latin typeface="+mn-lt"/>
          <a:cs typeface="+mn-cs"/>
        </a:defRPr>
      </a:lvl5pPr>
      <a:lvl6pPr marL="3336925" indent="-319088" algn="l" defTabSz="1279525" rtl="0" fontAlgn="base">
        <a:spcBef>
          <a:spcPct val="20000"/>
        </a:spcBef>
        <a:spcAft>
          <a:spcPct val="0"/>
        </a:spcAft>
        <a:buChar char="»"/>
        <a:defRPr sz="2800">
          <a:solidFill>
            <a:schemeClr val="tx1"/>
          </a:solidFill>
          <a:latin typeface="+mn-lt"/>
          <a:cs typeface="+mn-cs"/>
        </a:defRPr>
      </a:lvl6pPr>
      <a:lvl7pPr marL="3794125" indent="-319088" algn="l" defTabSz="1279525" rtl="0" fontAlgn="base">
        <a:spcBef>
          <a:spcPct val="20000"/>
        </a:spcBef>
        <a:spcAft>
          <a:spcPct val="0"/>
        </a:spcAft>
        <a:buChar char="»"/>
        <a:defRPr sz="2800">
          <a:solidFill>
            <a:schemeClr val="tx1"/>
          </a:solidFill>
          <a:latin typeface="+mn-lt"/>
          <a:cs typeface="+mn-cs"/>
        </a:defRPr>
      </a:lvl7pPr>
      <a:lvl8pPr marL="4251325" indent="-319088" algn="l" defTabSz="1279525" rtl="0" fontAlgn="base">
        <a:spcBef>
          <a:spcPct val="20000"/>
        </a:spcBef>
        <a:spcAft>
          <a:spcPct val="0"/>
        </a:spcAft>
        <a:buChar char="»"/>
        <a:defRPr sz="2800">
          <a:solidFill>
            <a:schemeClr val="tx1"/>
          </a:solidFill>
          <a:latin typeface="+mn-lt"/>
          <a:cs typeface="+mn-cs"/>
        </a:defRPr>
      </a:lvl8pPr>
      <a:lvl9pPr marL="4708525" indent="-319088" algn="l" defTabSz="1279525" rtl="0" fontAlgn="base">
        <a:spcBef>
          <a:spcPct val="20000"/>
        </a:spcBef>
        <a:spcAft>
          <a:spcPct val="0"/>
        </a:spcAft>
        <a:buChar char="»"/>
        <a:defRPr sz="28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39763" y="408112"/>
            <a:ext cx="11449050" cy="7755969"/>
          </a:xfrm>
          <a:prstGeom prst="rect">
            <a:avLst/>
          </a:prstGeom>
          <a:noFill/>
          <a:ln w="9525">
            <a:noFill/>
            <a:miter lim="800000"/>
            <a:headEnd/>
            <a:tailEnd/>
          </a:ln>
        </p:spPr>
        <p:txBody>
          <a:bodyPr>
            <a:spAutoFit/>
          </a:bodyPr>
          <a:lstStyle/>
          <a:p>
            <a:pPr>
              <a:spcBef>
                <a:spcPct val="50000"/>
              </a:spcBef>
            </a:pPr>
            <a:r>
              <a:rPr lang="en-GB" sz="1200" b="1" dirty="0" smtClean="0"/>
              <a:t>Evaluation</a:t>
            </a:r>
          </a:p>
          <a:p>
            <a:pPr>
              <a:spcBef>
                <a:spcPct val="50000"/>
              </a:spcBef>
            </a:pPr>
            <a:endParaRPr lang="en-GB" sz="1200" dirty="0" smtClean="0"/>
          </a:p>
          <a:p>
            <a:pPr marL="228600" indent="-228600">
              <a:spcBef>
                <a:spcPct val="50000"/>
              </a:spcBef>
              <a:buFont typeface="+mj-lt"/>
              <a:buAutoNum type="arabicPeriod"/>
            </a:pPr>
            <a:r>
              <a:rPr lang="en-GB" sz="1200" dirty="0" smtClean="0"/>
              <a:t>What </a:t>
            </a:r>
            <a:r>
              <a:rPr lang="en-GB" sz="1200" dirty="0"/>
              <a:t>is your response to the theme and to the requirements and constraints </a:t>
            </a:r>
            <a:r>
              <a:rPr lang="en-GB" sz="1200" dirty="0" smtClean="0"/>
              <a:t>of the </a:t>
            </a:r>
            <a:r>
              <a:rPr lang="en-GB" sz="1200" dirty="0"/>
              <a:t>brief</a:t>
            </a:r>
            <a:r>
              <a:rPr lang="en-GB" sz="1200" dirty="0" smtClean="0"/>
              <a:t>?</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 </a:t>
            </a:r>
            <a:r>
              <a:rPr lang="en-GB" sz="1200" dirty="0"/>
              <a:t>How have you used your primary and secondary research to develop </a:t>
            </a:r>
            <a:r>
              <a:rPr lang="en-GB" sz="1200" dirty="0" smtClean="0"/>
              <a:t>ideas?</a:t>
            </a:r>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did you use visual language to develop your design ideas and final </a:t>
            </a:r>
            <a:r>
              <a:rPr lang="en-GB" sz="1200" dirty="0" smtClean="0"/>
              <a:t>outcomes?</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do your designs target the intended </a:t>
            </a:r>
            <a:r>
              <a:rPr lang="en-GB" sz="1200" dirty="0" smtClean="0"/>
              <a:t>audience?</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Are </a:t>
            </a:r>
            <a:r>
              <a:rPr lang="en-GB" sz="1200" dirty="0"/>
              <a:t>your designs fit for </a:t>
            </a:r>
            <a:r>
              <a:rPr lang="en-GB" sz="1200" dirty="0" smtClean="0"/>
              <a:t>purpose?</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What </a:t>
            </a:r>
            <a:r>
              <a:rPr lang="en-GB" sz="1200" dirty="0"/>
              <a:t>materials, techniques and processes have you selected and </a:t>
            </a:r>
            <a:r>
              <a:rPr lang="en-GB" sz="1200" dirty="0" smtClean="0"/>
              <a:t>used?</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will you present your work to the client?</a:t>
            </a:r>
          </a:p>
        </p:txBody>
      </p:sp>
      <p:sp>
        <p:nvSpPr>
          <p:cNvPr id="3" name="Text Box 3"/>
          <p:cNvSpPr txBox="1">
            <a:spLocks noChangeArrowheads="1"/>
          </p:cNvSpPr>
          <p:nvPr/>
        </p:nvSpPr>
        <p:spPr bwMode="auto">
          <a:xfrm rot="16200000">
            <a:off x="-3741594" y="4294043"/>
            <a:ext cx="7852520" cy="369332"/>
          </a:xfrm>
          <a:prstGeom prst="rect">
            <a:avLst/>
          </a:prstGeom>
          <a:noFill/>
          <a:ln w="9525">
            <a:noFill/>
            <a:miter lim="800000"/>
            <a:headEnd/>
            <a:tailEnd/>
          </a:ln>
        </p:spPr>
        <p:txBody>
          <a:bodyPr wrap="square">
            <a:spAutoFit/>
          </a:bodyPr>
          <a:lstStyle/>
          <a:p>
            <a:pPr>
              <a:spcBef>
                <a:spcPct val="50000"/>
              </a:spcBef>
            </a:pPr>
            <a:r>
              <a:rPr lang="en-GB" sz="1800" dirty="0" smtClean="0"/>
              <a:t>Learning Log and Evaluation</a:t>
            </a:r>
            <a:endParaRPr lang="en-GB" sz="1800" dirty="0"/>
          </a:p>
        </p:txBody>
      </p:sp>
    </p:spTree>
    <p:extLst>
      <p:ext uri="{BB962C8B-B14F-4D97-AF65-F5344CB8AC3E}">
        <p14:creationId xmlns:p14="http://schemas.microsoft.com/office/powerpoint/2010/main" val="854450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639763" y="408112"/>
            <a:ext cx="11449050" cy="7478970"/>
          </a:xfrm>
          <a:prstGeom prst="rect">
            <a:avLst/>
          </a:prstGeom>
          <a:noFill/>
          <a:ln w="9525">
            <a:noFill/>
            <a:miter lim="800000"/>
            <a:headEnd/>
            <a:tailEnd/>
          </a:ln>
        </p:spPr>
        <p:txBody>
          <a:bodyPr>
            <a:spAutoFit/>
          </a:bodyPr>
          <a:lstStyle/>
          <a:p>
            <a:pPr>
              <a:spcBef>
                <a:spcPct val="50000"/>
              </a:spcBef>
            </a:pPr>
            <a:r>
              <a:rPr lang="en-GB" sz="1200" b="1" dirty="0" smtClean="0"/>
              <a:t>Evaluation</a:t>
            </a:r>
          </a:p>
          <a:p>
            <a:pPr>
              <a:spcBef>
                <a:spcPct val="50000"/>
              </a:spcBef>
            </a:pPr>
            <a:endParaRPr lang="en-GB" sz="1200" dirty="0" smtClean="0"/>
          </a:p>
          <a:p>
            <a:pPr marL="228600" indent="-228600">
              <a:spcBef>
                <a:spcPct val="50000"/>
              </a:spcBef>
              <a:buFont typeface="+mj-lt"/>
              <a:buAutoNum type="arabicPeriod"/>
            </a:pPr>
            <a:r>
              <a:rPr lang="en-GB" sz="1200" dirty="0" smtClean="0"/>
              <a:t>What </a:t>
            </a:r>
            <a:r>
              <a:rPr lang="en-GB" sz="1200" dirty="0"/>
              <a:t>is your response to the theme and to the requirements and constraints </a:t>
            </a:r>
            <a:r>
              <a:rPr lang="en-GB" sz="1200" dirty="0" smtClean="0"/>
              <a:t>of the </a:t>
            </a:r>
            <a:r>
              <a:rPr lang="en-GB" sz="1200" dirty="0"/>
              <a:t>brief</a:t>
            </a:r>
            <a:r>
              <a:rPr lang="en-GB" sz="1200" dirty="0" smtClean="0"/>
              <a:t>?</a:t>
            </a:r>
          </a:p>
          <a:p>
            <a:pPr lvl="1">
              <a:spcBef>
                <a:spcPct val="50000"/>
              </a:spcBef>
            </a:pPr>
            <a:r>
              <a:rPr lang="en-GB" sz="1200" dirty="0" smtClean="0">
                <a:solidFill>
                  <a:srgbClr val="FF0000"/>
                </a:solidFill>
              </a:rPr>
              <a:t>What brief did you choose and what have you made?</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 </a:t>
            </a:r>
            <a:r>
              <a:rPr lang="en-GB" sz="1200" dirty="0"/>
              <a:t>How have you used your primary and secondary research to develop </a:t>
            </a:r>
            <a:r>
              <a:rPr lang="en-GB" sz="1200" dirty="0" smtClean="0"/>
              <a:t>ideas?</a:t>
            </a:r>
          </a:p>
          <a:p>
            <a:pPr lvl="1">
              <a:spcBef>
                <a:spcPct val="50000"/>
              </a:spcBef>
            </a:pPr>
            <a:r>
              <a:rPr lang="en-GB" sz="1200" dirty="0" smtClean="0">
                <a:solidFill>
                  <a:srgbClr val="FF0000"/>
                </a:solidFill>
              </a:rPr>
              <a:t>What concepts did you draw and how were inspired they by primary observation drawing (the objects you drew in front of you AND the photos of </a:t>
            </a:r>
            <a:r>
              <a:rPr lang="en-GB" sz="1200" dirty="0" smtClean="0">
                <a:solidFill>
                  <a:srgbClr val="FF0000"/>
                </a:solidFill>
              </a:rPr>
              <a:t>curved forms)</a:t>
            </a:r>
            <a:endParaRPr lang="en-GB" sz="1200" dirty="0" smtClean="0">
              <a:solidFill>
                <a:srgbClr val="FF0000"/>
              </a:solidFill>
            </a:endParaRPr>
          </a:p>
          <a:p>
            <a:pPr lvl="1">
              <a:spcBef>
                <a:spcPct val="50000"/>
              </a:spcBef>
            </a:pPr>
            <a:r>
              <a:rPr lang="en-GB" sz="1200" dirty="0" smtClean="0">
                <a:solidFill>
                  <a:srgbClr val="FF0000"/>
                </a:solidFill>
              </a:rPr>
              <a:t>What concepts did you draw from your designer profiles, product </a:t>
            </a:r>
            <a:r>
              <a:rPr lang="en-GB" sz="1200" dirty="0" smtClean="0">
                <a:solidFill>
                  <a:srgbClr val="FF0000"/>
                </a:solidFill>
              </a:rPr>
              <a:t>analysis and </a:t>
            </a:r>
            <a:r>
              <a:rPr lang="en-GB" sz="1200" dirty="0" smtClean="0">
                <a:solidFill>
                  <a:srgbClr val="FF0000"/>
                </a:solidFill>
              </a:rPr>
              <a:t>how were they inspired by the designer’s work and products you analysed?</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did you use visual language to develop your design ideas and final </a:t>
            </a:r>
            <a:r>
              <a:rPr lang="en-GB" sz="1200" dirty="0" smtClean="0"/>
              <a:t>outcomes?</a:t>
            </a:r>
          </a:p>
          <a:p>
            <a:pPr lvl="1">
              <a:spcBef>
                <a:spcPct val="50000"/>
              </a:spcBef>
            </a:pPr>
            <a:r>
              <a:rPr lang="en-GB" sz="1200" dirty="0" smtClean="0">
                <a:solidFill>
                  <a:srgbClr val="FF0000"/>
                </a:solidFill>
              </a:rPr>
              <a:t>Write about the design process journey you have taken through your folder. </a:t>
            </a:r>
          </a:p>
          <a:p>
            <a:pPr lvl="1">
              <a:spcBef>
                <a:spcPct val="50000"/>
              </a:spcBef>
            </a:pPr>
            <a:r>
              <a:rPr lang="en-GB" sz="1200" dirty="0" smtClean="0">
                <a:solidFill>
                  <a:srgbClr val="FF0000"/>
                </a:solidFill>
              </a:rPr>
              <a:t>You started by researching the theme and look at suitable styles </a:t>
            </a:r>
            <a:r>
              <a:rPr lang="en-GB" sz="1200" dirty="0" smtClean="0">
                <a:solidFill>
                  <a:srgbClr val="FF0000"/>
                </a:solidFill>
              </a:rPr>
              <a:t>that include curved, arched, bending, bowing and rounded forms. </a:t>
            </a:r>
            <a:r>
              <a:rPr lang="en-GB" sz="1200" dirty="0" smtClean="0">
                <a:solidFill>
                  <a:srgbClr val="FF0000"/>
                </a:solidFill>
              </a:rPr>
              <a:t>You looked at how to incorporate </a:t>
            </a:r>
            <a:r>
              <a:rPr lang="en-GB" sz="1200" dirty="0" smtClean="0">
                <a:solidFill>
                  <a:srgbClr val="FF0000"/>
                </a:solidFill>
              </a:rPr>
              <a:t>this theme into your concept designs. </a:t>
            </a:r>
            <a:r>
              <a:rPr lang="en-GB" sz="1200" dirty="0" smtClean="0">
                <a:solidFill>
                  <a:srgbClr val="FF0000"/>
                </a:solidFill>
              </a:rPr>
              <a:t>You looked at the work of other designers and how they incorporated the style into their work. You drawing concepts inspired by the shapes, patterns, lines, </a:t>
            </a:r>
            <a:r>
              <a:rPr lang="en-GB" sz="1200" dirty="0" smtClean="0">
                <a:solidFill>
                  <a:srgbClr val="FF0000"/>
                </a:solidFill>
              </a:rPr>
              <a:t>decorations. </a:t>
            </a:r>
            <a:r>
              <a:rPr lang="en-GB" sz="1200" dirty="0" smtClean="0">
                <a:solidFill>
                  <a:srgbClr val="FF0000"/>
                </a:solidFill>
              </a:rPr>
              <a:t>You researched the different designers who have used the </a:t>
            </a:r>
            <a:r>
              <a:rPr lang="en-GB" sz="1200" dirty="0" smtClean="0">
                <a:solidFill>
                  <a:srgbClr val="FF0000"/>
                </a:solidFill>
              </a:rPr>
              <a:t>Curved inspired </a:t>
            </a:r>
            <a:r>
              <a:rPr lang="en-GB" sz="1200" dirty="0" smtClean="0">
                <a:solidFill>
                  <a:srgbClr val="FF0000"/>
                </a:solidFill>
              </a:rPr>
              <a:t>style. You made models using card and Styrofoam of your best concepts to better understand them in 3D. You selected the best 4 concepts as initial ideas…these were inspired by….You then selected your best 2 initial ideas and developed them… you added parts, took parts away, mirrored parts, duplicated parts and you ended up with 1 final idea. You then modelled this idea to see it in 3D and you experimented with different making methods to better understand the making methods you would use and how long each process would take. You selected materials that were suitable for the making method and </a:t>
            </a:r>
            <a:r>
              <a:rPr lang="en-GB" sz="1200" dirty="0" smtClean="0">
                <a:solidFill>
                  <a:srgbClr val="FF0000"/>
                </a:solidFill>
              </a:rPr>
              <a:t>curved theme inspired </a:t>
            </a:r>
            <a:r>
              <a:rPr lang="en-GB" sz="1200" dirty="0" smtClean="0">
                <a:solidFill>
                  <a:srgbClr val="FF0000"/>
                </a:solidFill>
              </a:rPr>
              <a:t>style.</a:t>
            </a:r>
            <a:endParaRPr lang="en-GB" sz="1200" dirty="0">
              <a:solidFill>
                <a:srgbClr val="FF0000"/>
              </a:solidFill>
            </a:endParaRP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do your designs target the intended </a:t>
            </a:r>
            <a:r>
              <a:rPr lang="en-GB" sz="1200" dirty="0" smtClean="0"/>
              <a:t>audience?</a:t>
            </a:r>
          </a:p>
          <a:p>
            <a:pPr lvl="1">
              <a:spcBef>
                <a:spcPct val="50000"/>
              </a:spcBef>
            </a:pPr>
            <a:r>
              <a:rPr lang="en-GB" sz="1200" dirty="0" smtClean="0">
                <a:solidFill>
                  <a:srgbClr val="FF0000"/>
                </a:solidFill>
              </a:rPr>
              <a:t>How has what you have made suitable for a </a:t>
            </a:r>
            <a:r>
              <a:rPr lang="en-GB" sz="1200" dirty="0" smtClean="0">
                <a:solidFill>
                  <a:srgbClr val="FF0000"/>
                </a:solidFill>
              </a:rPr>
              <a:t>large furniture and homeware store?</a:t>
            </a:r>
            <a:endParaRPr lang="en-GB" sz="1200" dirty="0" smtClean="0">
              <a:solidFill>
                <a:srgbClr val="FF0000"/>
              </a:solidFill>
            </a:endParaRP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Are </a:t>
            </a:r>
            <a:r>
              <a:rPr lang="en-GB" sz="1200" dirty="0"/>
              <a:t>your designs fit for </a:t>
            </a:r>
            <a:r>
              <a:rPr lang="en-GB" sz="1200" dirty="0" smtClean="0"/>
              <a:t>purpose?</a:t>
            </a:r>
          </a:p>
          <a:p>
            <a:pPr lvl="1">
              <a:spcBef>
                <a:spcPct val="50000"/>
              </a:spcBef>
            </a:pPr>
            <a:r>
              <a:rPr lang="en-GB" sz="1200" dirty="0">
                <a:solidFill>
                  <a:srgbClr val="FF0000"/>
                </a:solidFill>
              </a:rPr>
              <a:t>How has what you have made met the brief? – How </a:t>
            </a:r>
            <a:r>
              <a:rPr lang="en-GB" sz="1200" dirty="0" smtClean="0">
                <a:solidFill>
                  <a:srgbClr val="FF0000"/>
                </a:solidFill>
              </a:rPr>
              <a:t>have you used the form, function, colour, line, texture, mass, surface </a:t>
            </a:r>
            <a:r>
              <a:rPr lang="en-GB" sz="1200" smtClean="0">
                <a:solidFill>
                  <a:srgbClr val="FF0000"/>
                </a:solidFill>
              </a:rPr>
              <a:t>and </a:t>
            </a:r>
            <a:r>
              <a:rPr lang="en-GB" sz="1200" smtClean="0">
                <a:solidFill>
                  <a:srgbClr val="FF0000"/>
                </a:solidFill>
              </a:rPr>
              <a:t>volume.</a:t>
            </a:r>
            <a:endParaRPr lang="en-GB" sz="1200" dirty="0"/>
          </a:p>
          <a:p>
            <a:pPr marL="228600" indent="-228600">
              <a:spcBef>
                <a:spcPct val="50000"/>
              </a:spcBef>
              <a:buFont typeface="+mj-lt"/>
              <a:buAutoNum type="arabicPeriod"/>
            </a:pPr>
            <a:r>
              <a:rPr lang="en-GB" sz="1200" dirty="0" smtClean="0"/>
              <a:t>What </a:t>
            </a:r>
            <a:r>
              <a:rPr lang="en-GB" sz="1200" dirty="0"/>
              <a:t>materials, techniques and processes have you selected and </a:t>
            </a:r>
            <a:r>
              <a:rPr lang="en-GB" sz="1200" dirty="0" smtClean="0"/>
              <a:t>used?</a:t>
            </a:r>
          </a:p>
          <a:p>
            <a:pPr lvl="1">
              <a:spcBef>
                <a:spcPct val="50000"/>
              </a:spcBef>
            </a:pPr>
            <a:r>
              <a:rPr lang="en-GB" sz="1200" dirty="0" smtClean="0">
                <a:solidFill>
                  <a:srgbClr val="FF0000"/>
                </a:solidFill>
              </a:rPr>
              <a:t>Write about the processes and materials you used to make your final product.</a:t>
            </a:r>
          </a:p>
          <a:p>
            <a:pPr marL="228600" indent="-228600">
              <a:spcBef>
                <a:spcPct val="50000"/>
              </a:spcBef>
              <a:buFont typeface="+mj-lt"/>
              <a:buAutoNum type="arabicPeriod"/>
            </a:pPr>
            <a:endParaRPr lang="en-GB" sz="1200" dirty="0" smtClean="0"/>
          </a:p>
          <a:p>
            <a:pPr marL="228600" indent="-228600">
              <a:spcBef>
                <a:spcPct val="50000"/>
              </a:spcBef>
              <a:buFont typeface="+mj-lt"/>
              <a:buAutoNum type="arabicPeriod"/>
            </a:pPr>
            <a:r>
              <a:rPr lang="en-GB" sz="1200" dirty="0" smtClean="0"/>
              <a:t>How </a:t>
            </a:r>
            <a:r>
              <a:rPr lang="en-GB" sz="1200" dirty="0"/>
              <a:t>will you present your work to the client</a:t>
            </a:r>
            <a:r>
              <a:rPr lang="en-GB" sz="1200" dirty="0" smtClean="0"/>
              <a:t>?</a:t>
            </a:r>
          </a:p>
          <a:p>
            <a:pPr lvl="1">
              <a:spcBef>
                <a:spcPct val="50000"/>
              </a:spcBef>
            </a:pPr>
            <a:r>
              <a:rPr lang="en-GB" sz="1200" dirty="0" smtClean="0">
                <a:solidFill>
                  <a:srgbClr val="FF0000"/>
                </a:solidFill>
              </a:rPr>
              <a:t>With a range of photos to show your product at different angles, to show size and proportion and use images to put it into context.</a:t>
            </a:r>
            <a:endParaRPr lang="en-GB" sz="1200" dirty="0">
              <a:solidFill>
                <a:srgbClr val="FF0000"/>
              </a:solidFill>
            </a:endParaRPr>
          </a:p>
        </p:txBody>
      </p:sp>
      <p:sp>
        <p:nvSpPr>
          <p:cNvPr id="3" name="Text Box 3"/>
          <p:cNvSpPr txBox="1">
            <a:spLocks noChangeArrowheads="1"/>
          </p:cNvSpPr>
          <p:nvPr/>
        </p:nvSpPr>
        <p:spPr bwMode="auto">
          <a:xfrm rot="16200000">
            <a:off x="-3741594" y="4294043"/>
            <a:ext cx="7852520" cy="369332"/>
          </a:xfrm>
          <a:prstGeom prst="rect">
            <a:avLst/>
          </a:prstGeom>
          <a:noFill/>
          <a:ln w="9525">
            <a:noFill/>
            <a:miter lim="800000"/>
            <a:headEnd/>
            <a:tailEnd/>
          </a:ln>
        </p:spPr>
        <p:txBody>
          <a:bodyPr wrap="square">
            <a:spAutoFit/>
          </a:bodyPr>
          <a:lstStyle/>
          <a:p>
            <a:pPr>
              <a:spcBef>
                <a:spcPct val="50000"/>
              </a:spcBef>
            </a:pPr>
            <a:r>
              <a:rPr lang="en-GB" sz="1800" dirty="0" smtClean="0"/>
              <a:t>Learning Log and Evaluation</a:t>
            </a:r>
            <a:endParaRPr lang="en-GB" sz="1800" dirty="0"/>
          </a:p>
        </p:txBody>
      </p:sp>
    </p:spTree>
    <p:extLst>
      <p:ext uri="{BB962C8B-B14F-4D97-AF65-F5344CB8AC3E}">
        <p14:creationId xmlns:p14="http://schemas.microsoft.com/office/powerpoint/2010/main" val="967244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1" fontAlgn="base" latinLnBrk="0" hangingPunct="1">
          <a:lnSpc>
            <a:spcPct val="100000"/>
          </a:lnSpc>
          <a:spcBef>
            <a:spcPct val="0"/>
          </a:spcBef>
          <a:spcAft>
            <a:spcPct val="0"/>
          </a:spcAft>
          <a:buClrTx/>
          <a:buSzTx/>
          <a:buFontTx/>
          <a:buNone/>
          <a:tabLst/>
          <a:defRPr kumimoji="0" lang="en-GB" sz="25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84120</TotalTime>
  <Words>543</Words>
  <Application>Microsoft Office PowerPoint</Application>
  <PresentationFormat>A3 Paper (297x420 mm)</PresentationFormat>
  <Paragraphs>53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Comic Sans MS</vt:lpstr>
      <vt:lpstr>Forte</vt:lpstr>
      <vt:lpstr>Default Design</vt:lpstr>
      <vt:lpstr>PowerPoint Presentation</vt:lpstr>
      <vt:lpstr>PowerPoint Presentation</vt:lpstr>
    </vt:vector>
  </TitlesOfParts>
  <Company>Cirencester Kingshill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ajelf</dc:creator>
  <cp:lastModifiedBy>Adrian Jelf</cp:lastModifiedBy>
  <cp:revision>1184</cp:revision>
  <cp:lastPrinted>2018-03-20T08:24:58Z</cp:lastPrinted>
  <dcterms:created xsi:type="dcterms:W3CDTF">2011-09-30T09:16:05Z</dcterms:created>
  <dcterms:modified xsi:type="dcterms:W3CDTF">2021-03-01T14:11:18Z</dcterms:modified>
</cp:coreProperties>
</file>