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395" r:id="rId5"/>
    <p:sldId id="389" r:id="rId6"/>
    <p:sldId id="390" r:id="rId7"/>
    <p:sldId id="312" r:id="rId8"/>
    <p:sldId id="384" r:id="rId9"/>
    <p:sldId id="404" r:id="rId10"/>
    <p:sldId id="286" r:id="rId11"/>
    <p:sldId id="287" r:id="rId12"/>
    <p:sldId id="396" r:id="rId13"/>
    <p:sldId id="261" r:id="rId14"/>
    <p:sldId id="259" r:id="rId15"/>
    <p:sldId id="260" r:id="rId16"/>
    <p:sldId id="262" r:id="rId17"/>
    <p:sldId id="392" r:id="rId18"/>
    <p:sldId id="397" r:id="rId19"/>
    <p:sldId id="398" r:id="rId20"/>
    <p:sldId id="256" r:id="rId21"/>
    <p:sldId id="400" r:id="rId22"/>
    <p:sldId id="359" r:id="rId23"/>
    <p:sldId id="374" r:id="rId24"/>
    <p:sldId id="403" r:id="rId25"/>
    <p:sldId id="300" r:id="rId26"/>
    <p:sldId id="305" r:id="rId27"/>
    <p:sldId id="401" r:id="rId28"/>
    <p:sldId id="268" r:id="rId29"/>
    <p:sldId id="273" r:id="rId30"/>
    <p:sldId id="274" r:id="rId31"/>
    <p:sldId id="275" r:id="rId32"/>
    <p:sldId id="277" r:id="rId33"/>
    <p:sldId id="278" r:id="rId34"/>
    <p:sldId id="279" r:id="rId35"/>
    <p:sldId id="280" r:id="rId36"/>
    <p:sldId id="281" r:id="rId37"/>
    <p:sldId id="282" r:id="rId38"/>
    <p:sldId id="394" r:id="rId39"/>
    <p:sldId id="405" r:id="rId40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Geneva" pitchFamily="126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Geneva" pitchFamily="126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Geneva" pitchFamily="126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Geneva" pitchFamily="126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Geneva" pitchFamily="12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Geneva" pitchFamily="12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Geneva" pitchFamily="12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Geneva" pitchFamily="12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Geneva" pitchFamily="12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1C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6CC2E0-3B2D-82AC-4FC4-D15113CE96B0}" v="10" dt="2024-09-11T16:08:21.017"/>
    <p1510:client id="{17736DEE-87DC-2F96-776F-D0A9808C6B72}" v="181" dt="2024-09-12T10:40:16.175"/>
    <p1510:client id="{5E540B07-A8F4-55C5-10D4-40DD6BFB8FF1}" v="108" dt="2024-09-12T15:22:37.222"/>
    <p1510:client id="{7E1B1D89-493D-8F0A-2B2E-216AD2E06E4B}" v="1" dt="2024-09-11T16:00:45.223"/>
    <p1510:client id="{DA42C5F3-846B-3762-E6BD-D84B7C15AF3B}" v="2" dt="2024-09-11T16:08:36.618"/>
    <p1510:client id="{E233F544-70EC-3648-D4D8-9950453317CF}" v="5" dt="2024-09-11T16:01:06.7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9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9E68D-363E-4EA8-96B3-5F8095DEA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08DE1F-2A3F-4C55-A085-4D56E0D7DB62}" type="datetimeFigureOut">
              <a:rPr lang="en-US" altLang="en-US"/>
              <a:pPr/>
              <a:t>9/12/2024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D818D-3D68-449A-BE8B-EF3D7AB9A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73E22-6927-4E92-8203-74F7E665B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F9F77A-C9CD-40B9-84E6-3412DE644F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0687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179A4D5-7DCC-4ADC-B68F-845DB6BF7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D6D997-C703-4977-A00D-5E5564340DFB}" type="datetimeFigureOut">
              <a:rPr lang="en-US" altLang="en-US"/>
              <a:pPr/>
              <a:t>9/12/2024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5937DC7-E8E4-498E-BE98-1A1829D7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839F82-1F6A-4364-8043-8C00CF55F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CBE11-ED47-442F-A33B-40F3687AC5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71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C12E3-4880-47EE-BF75-43B7B4BA6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B745B0-C824-4D3C-A301-0B98267264F8}" type="datetimeFigureOut">
              <a:rPr lang="en-US" altLang="en-US"/>
              <a:pPr/>
              <a:t>9/12/2024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E06B9-69A9-42F4-9BA1-34CB42E38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80A79-1CD7-44BF-99E1-D28558141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136DF-D348-4FB5-8D25-EB29322F85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582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9128C-1681-4BD5-A1CB-054408F7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5DDA7F-5C7A-4674-BD14-BD15B166024B}" type="datetimeFigureOut">
              <a:rPr lang="en-US" altLang="en-US"/>
              <a:pPr/>
              <a:t>9/12/2024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7A909-03C0-41DD-B35C-9292A3ED4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DC620-134E-42D1-AF9E-54AD4CDDB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B365B3-E117-4356-B72E-5E88DCBC5B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0569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shaping greater futures_blue.png">
            <a:extLst>
              <a:ext uri="{FF2B5EF4-FFF2-40B4-BE49-F238E27FC236}">
                <a16:creationId xmlns:a16="http://schemas.microsoft.com/office/drawing/2014/main" id="{8C042D9F-C7B1-4FDF-AC18-F020F85AB6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22788"/>
            <a:ext cx="1828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Kimgshill Logo Colour.png">
            <a:extLst>
              <a:ext uri="{FF2B5EF4-FFF2-40B4-BE49-F238E27FC236}">
                <a16:creationId xmlns:a16="http://schemas.microsoft.com/office/drawing/2014/main" id="{3441DD0F-8C3A-4CE7-954F-DF79E6863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02100"/>
            <a:ext cx="1828800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11C4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66006CB0-FDB0-4FF8-8AE7-DCAD1005D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61E264-FE64-4FA8-8F1A-C89F0DA01548}" type="datetimeFigureOut">
              <a:rPr lang="en-US" altLang="en-US"/>
              <a:pPr/>
              <a:t>9/12/2024</a:t>
            </a:fld>
            <a:endParaRPr lang="en-US" alt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783AE52-A736-4898-965B-B0638ACEF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4FE9F4A-D28C-4D1F-ACC3-DA158F7C1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3CA1F-FE58-4848-A0F8-5698381F6A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5304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B6389-1B54-4B33-B3EA-01746E0B9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2808D7-04C7-487A-9B09-8CF9E8438438}" type="datetimeFigureOut">
              <a:rPr lang="en-US" altLang="en-US"/>
              <a:pPr/>
              <a:t>9/12/2024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CDBE4-E305-4840-92EF-9F69812C6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220C3-58A8-4AEF-B702-84EF0A6DA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86DBB-93CA-4A72-A39F-2072481909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0388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E78AE-1C20-4A04-B26B-DB5FFE7E1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0BAB1F-E166-47BA-98BC-A2C574EFA7D1}" type="datetimeFigureOut">
              <a:rPr lang="en-US" altLang="en-US"/>
              <a:pPr/>
              <a:t>9/12/2024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17273-6E4D-40BA-9D39-F9F3AF947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7D75D-2ADF-4FCC-81D6-F274140BC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126A68-2614-4E07-83FA-8EE752E2DB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717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CCE373-5BCF-4A0B-97A9-E8D627F26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9FDE84-3A40-49DF-96F7-7B81FB028FE9}" type="datetimeFigureOut">
              <a:rPr lang="en-US" altLang="en-US"/>
              <a:pPr/>
              <a:t>9/12/2024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F24553-D3BB-475A-A21A-42E724D8A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3251D1-2BDA-42E6-8FE4-B6A9EEED0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2900D-3856-4806-A29A-AEC0DEBA81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7834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EF579BA-5908-4E1F-A7E5-57125B57B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B98686-1F19-4377-83F2-48FFC7DCB9B4}" type="datetimeFigureOut">
              <a:rPr lang="en-US" altLang="en-US"/>
              <a:pPr/>
              <a:t>9/12/2024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80706B2-8BC3-404F-AF45-224160EA0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599BDCA-6AF4-4541-BDAC-D0565AA15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670CC-BCCA-4716-B4B5-BA2925334F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6926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EBC782E-4F43-4627-A05E-F2391FBDA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B2A78B-48C9-4A43-B1F2-E385B7B4661B}" type="datetimeFigureOut">
              <a:rPr lang="en-US" altLang="en-US"/>
              <a:pPr/>
              <a:t>9/12/2024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78A2217-3343-43AF-919F-164EAF239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5A4E707-373F-4EA9-B117-C74369D5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CD0825-5629-40BF-83B8-205203CE4F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069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41754D6-1F37-4950-8E31-4F4AC3AC3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92A9F0-727F-426E-B4BB-55465E922EC3}" type="datetimeFigureOut">
              <a:rPr lang="en-US" altLang="en-US"/>
              <a:pPr/>
              <a:t>9/12/2024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BCA0E2D-9F5D-4B93-A764-F6F9F250D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D0AC788-44E5-4594-ABF4-D475467D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089CD6-0378-40D8-8B4A-B88ADA761C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935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2198354-F1C1-4A11-986A-85E966E31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2644E7-F5B8-46D4-87B3-57A6FA04763C}" type="datetimeFigureOut">
              <a:rPr lang="en-US" altLang="en-US"/>
              <a:pPr/>
              <a:t>9/12/2024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4D2C70-8A41-4C8E-AEE7-D81609176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0D9FAF-7903-42DD-B269-849477B4F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FA6820-6D84-4400-B0F6-C80F939774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713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C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D20AA58-F4CA-4871-8B80-CFEC9D768FE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05F8E09-371B-4CB4-8AE5-5243D19AFF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60079-900C-4AA5-81FE-5359A246C6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289AEACA-049F-4FC1-93A2-1BAC2645E6A1}" type="datetimeFigureOut">
              <a:rPr lang="en-US" altLang="en-US"/>
              <a:pPr/>
              <a:t>9/12/2024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D1602-57B5-498D-BF54-A75716DE66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49899-DD09-427F-8041-5C04E180C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E8F944BB-554E-45B0-BAF1-F87C0BE2C08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1" name="Picture 6" descr="shaping greater futures_white.png">
            <a:extLst>
              <a:ext uri="{FF2B5EF4-FFF2-40B4-BE49-F238E27FC236}">
                <a16:creationId xmlns:a16="http://schemas.microsoft.com/office/drawing/2014/main" id="{B450E02B-271B-48C1-A737-9B82EA763C5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22788"/>
            <a:ext cx="1828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 descr="Kimgshill Logo Red+White.png">
            <a:extLst>
              <a:ext uri="{FF2B5EF4-FFF2-40B4-BE49-F238E27FC236}">
                <a16:creationId xmlns:a16="http://schemas.microsoft.com/office/drawing/2014/main" id="{3B2571D9-F6D7-4E3F-8922-7D607EF3C9D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02100"/>
            <a:ext cx="1828800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73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pitchFamily="126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Geneva" pitchFamily="126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Geneva" pitchFamily="126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Geneva" pitchFamily="126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Geneva" pitchFamily="126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Geneva" pitchFamily="126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Geneva" pitchFamily="126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Geneva" pitchFamily="126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Geneva" pitchFamily="126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Geneva" pitchFamily="126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Geneva" pitchFamily="126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Geneva" pitchFamily="126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Geneva" pitchFamily="126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Geneva" pitchFamily="12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D_rmT2Cf74?si=laCnIXXy7ZNA7tXk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452DD-A2FA-B1AF-9A0F-5DE42FD39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789781"/>
            <a:ext cx="8229600" cy="857250"/>
          </a:xfrm>
        </p:spPr>
        <p:txBody>
          <a:bodyPr/>
          <a:lstStyle/>
          <a:p>
            <a:r>
              <a:rPr lang="en-US" sz="6000" b="1">
                <a:ea typeface="Geneva"/>
                <a:cs typeface="Calibri"/>
              </a:rPr>
              <a:t>Welcome</a:t>
            </a:r>
            <a:r>
              <a:rPr lang="en-US">
                <a:ea typeface="Geneva"/>
                <a:cs typeface="Calibri"/>
              </a:rPr>
              <a:t> </a:t>
            </a:r>
            <a:br>
              <a:rPr lang="en-US">
                <a:ea typeface="Geneva"/>
                <a:cs typeface="Calibri"/>
              </a:rPr>
            </a:br>
            <a:r>
              <a:rPr lang="en-US">
                <a:ea typeface="Geneva"/>
                <a:cs typeface="Calibri"/>
              </a:rPr>
              <a:t>Year 11 Study Skills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503A70-8BFD-0493-51E4-F54659B422A9}"/>
              </a:ext>
            </a:extLst>
          </p:cNvPr>
          <p:cNvSpPr txBox="1"/>
          <p:nvPr/>
        </p:nvSpPr>
        <p:spPr>
          <a:xfrm>
            <a:off x="1070274" y="2783270"/>
            <a:ext cx="730528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u="sng" dirty="0">
                <a:solidFill>
                  <a:srgbClr val="002060"/>
                </a:solidFill>
                <a:latin typeface="Calibri"/>
                <a:ea typeface="Geneva"/>
                <a:cs typeface="Calibri"/>
              </a:rPr>
              <a:t>Session Outcome:</a:t>
            </a:r>
            <a:r>
              <a:rPr lang="en-US" dirty="0">
                <a:solidFill>
                  <a:srgbClr val="002060"/>
                </a:solidFill>
                <a:latin typeface="Calibri"/>
                <a:ea typeface="Geneva"/>
                <a:cs typeface="Calibri"/>
              </a:rPr>
              <a:t> to take away practical strategies to improve your revision at home and to better understand how we will be supporting you at school</a:t>
            </a:r>
            <a:endParaRPr lang="en-US" dirty="0">
              <a:solidFill>
                <a:srgbClr val="00206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2516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D93E-F86E-9835-C699-EC9D9D0A7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464" y="1488388"/>
            <a:ext cx="8229600" cy="857250"/>
          </a:xfrm>
        </p:spPr>
        <p:txBody>
          <a:bodyPr/>
          <a:lstStyle/>
          <a:p>
            <a:r>
              <a:rPr lang="en-US">
                <a:ea typeface="Geneva"/>
                <a:cs typeface="Calibri"/>
              </a:rPr>
              <a:t>Why </a:t>
            </a:r>
            <a:r>
              <a:rPr lang="en-US">
                <a:highlight>
                  <a:srgbClr val="FFFF00"/>
                </a:highlight>
                <a:ea typeface="Geneva"/>
                <a:cs typeface="Calibri"/>
              </a:rPr>
              <a:t>highlighting</a:t>
            </a:r>
            <a:r>
              <a:rPr lang="en-US">
                <a:ea typeface="Geneva"/>
                <a:cs typeface="Calibri"/>
              </a:rPr>
              <a:t> and rereading your notes/books is ineffective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45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D93E-F86E-9835-C699-EC9D9D0A7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32" y="1055902"/>
            <a:ext cx="8229600" cy="857250"/>
          </a:xfrm>
        </p:spPr>
        <p:txBody>
          <a:bodyPr/>
          <a:lstStyle/>
          <a:p>
            <a:r>
              <a:rPr lang="en-US">
                <a:ea typeface="Geneva"/>
                <a:cs typeface="Calibri"/>
              </a:rPr>
              <a:t>They are popular study techniques but amongst the least effective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FEF981-BF73-4AD2-90DF-DF452AC56441}"/>
              </a:ext>
            </a:extLst>
          </p:cNvPr>
          <p:cNvSpPr txBox="1"/>
          <p:nvPr/>
        </p:nvSpPr>
        <p:spPr>
          <a:xfrm>
            <a:off x="6086536" y="2209286"/>
            <a:ext cx="417141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11C49"/>
                </a:solidFill>
                <a:latin typeface="Calibri"/>
                <a:ea typeface="Geneva"/>
                <a:cs typeface="Calibri"/>
              </a:rPr>
              <a:t>Lee/</a:t>
            </a:r>
            <a:r>
              <a:rPr lang="en-US" err="1">
                <a:solidFill>
                  <a:srgbClr val="011C49"/>
                </a:solidFill>
                <a:latin typeface="Calibri"/>
                <a:ea typeface="Geneva"/>
                <a:cs typeface="Calibri"/>
              </a:rPr>
              <a:t>Dunlosky</a:t>
            </a:r>
            <a:r>
              <a:rPr lang="en-US">
                <a:solidFill>
                  <a:srgbClr val="011C49"/>
                </a:solidFill>
                <a:latin typeface="Calibri"/>
                <a:ea typeface="Geneva"/>
                <a:cs typeface="Calibri"/>
              </a:rPr>
              <a:t> et al., 2013</a:t>
            </a:r>
            <a:endParaRPr lang="en-US">
              <a:solidFill>
                <a:srgbClr val="011C49"/>
              </a:solidFill>
              <a:latin typeface="Calibri"/>
              <a:ea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462783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D93E-F86E-9835-C699-EC9D9D0A7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09" y="595848"/>
            <a:ext cx="8229600" cy="857250"/>
          </a:xfrm>
        </p:spPr>
        <p:txBody>
          <a:bodyPr/>
          <a:lstStyle/>
          <a:p>
            <a:pPr algn="l"/>
            <a:r>
              <a:rPr lang="en-US" sz="3300">
                <a:ea typeface="Geneva"/>
                <a:cs typeface="Calibri"/>
              </a:rPr>
              <a:t>You become familiar with the material and your confidence increases</a:t>
            </a:r>
            <a:endParaRPr lang="en-US" sz="330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7DF046-36AB-F086-082E-52008A4D358E}"/>
              </a:ext>
            </a:extLst>
          </p:cNvPr>
          <p:cNvSpPr txBox="1"/>
          <p:nvPr/>
        </p:nvSpPr>
        <p:spPr>
          <a:xfrm>
            <a:off x="1953107" y="1840871"/>
            <a:ext cx="6769499" cy="1077218"/>
          </a:xfrm>
          <a:prstGeom prst="rect">
            <a:avLst/>
          </a:prstGeom>
          <a:noFill/>
          <a:ln>
            <a:solidFill>
              <a:srgbClr val="011C49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011C49"/>
                </a:solidFill>
                <a:latin typeface="Calibri"/>
                <a:ea typeface="Geneva"/>
                <a:cs typeface="Calibri"/>
              </a:rPr>
              <a:t>But this creates a false sense of mastery and can discourage critical thinking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7D819C-E502-4DCA-D15E-CEFC8526C59B}"/>
              </a:ext>
            </a:extLst>
          </p:cNvPr>
          <p:cNvSpPr txBox="1"/>
          <p:nvPr/>
        </p:nvSpPr>
        <p:spPr>
          <a:xfrm>
            <a:off x="4308340" y="3163586"/>
            <a:ext cx="528765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err="1">
                <a:solidFill>
                  <a:srgbClr val="011C49"/>
                </a:solidFill>
                <a:latin typeface="Calibri"/>
                <a:ea typeface="Geneva"/>
                <a:cs typeface="Calibri"/>
              </a:rPr>
              <a:t>Adescope</a:t>
            </a:r>
            <a:r>
              <a:rPr lang="en-US" sz="1600">
                <a:solidFill>
                  <a:srgbClr val="011C49"/>
                </a:solidFill>
                <a:latin typeface="Calibri"/>
                <a:ea typeface="Geneva"/>
                <a:cs typeface="Calibri"/>
              </a:rPr>
              <a:t> et al., 2017; </a:t>
            </a:r>
            <a:r>
              <a:rPr lang="en-US" sz="1600" err="1">
                <a:solidFill>
                  <a:srgbClr val="011C49"/>
                </a:solidFill>
                <a:latin typeface="Calibri"/>
                <a:ea typeface="Geneva"/>
                <a:cs typeface="Calibri"/>
              </a:rPr>
              <a:t>Dunslosky</a:t>
            </a:r>
            <a:r>
              <a:rPr lang="en-US" sz="1600">
                <a:solidFill>
                  <a:srgbClr val="011C49"/>
                </a:solidFill>
                <a:latin typeface="Calibri"/>
                <a:ea typeface="Geneva"/>
                <a:cs typeface="Calibri"/>
              </a:rPr>
              <a:t> et al., 2013, Trev</a:t>
            </a:r>
            <a:endParaRPr lang="en-US" sz="1600" err="1">
              <a:solidFill>
                <a:srgbClr val="011C49"/>
              </a:solidFill>
              <a:latin typeface="Calibri"/>
              <a:ea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294040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436F6-C86E-CCD6-58E3-6B161D927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Geneva"/>
                <a:cs typeface="Calibri"/>
              </a:rPr>
              <a:t>So … what works better?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CD4302-C19A-F80E-48BC-4387504EA587}"/>
              </a:ext>
            </a:extLst>
          </p:cNvPr>
          <p:cNvSpPr txBox="1"/>
          <p:nvPr/>
        </p:nvSpPr>
        <p:spPr>
          <a:xfrm>
            <a:off x="703871" y="1422193"/>
            <a:ext cx="8305531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arenR"/>
            </a:pPr>
            <a:r>
              <a:rPr lang="en-US" sz="3000">
                <a:solidFill>
                  <a:srgbClr val="011C49"/>
                </a:solidFill>
                <a:latin typeface="Calibri"/>
                <a:ea typeface="Geneva"/>
                <a:cs typeface="Calibri"/>
              </a:rPr>
              <a:t>Don't cram - review at spaced intervals</a:t>
            </a:r>
            <a:endParaRPr lang="en-US" sz="3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BF62C6-0E13-1432-9F02-7FA3250E7E97}"/>
              </a:ext>
            </a:extLst>
          </p:cNvPr>
          <p:cNvSpPr txBox="1"/>
          <p:nvPr/>
        </p:nvSpPr>
        <p:spPr>
          <a:xfrm>
            <a:off x="706557" y="2099800"/>
            <a:ext cx="7990792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>
                <a:solidFill>
                  <a:srgbClr val="011C49"/>
                </a:solidFill>
                <a:latin typeface="Calibri"/>
                <a:ea typeface="Geneva"/>
                <a:cs typeface="Calibri"/>
              </a:rPr>
              <a:t>2) Explain the material to yourself and others</a:t>
            </a:r>
            <a:endParaRPr lang="en-US" sz="3000">
              <a:solidFill>
                <a:srgbClr val="011C49"/>
              </a:solidFill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FB257C-0181-D0F7-D68C-2D4B62262F8F}"/>
              </a:ext>
            </a:extLst>
          </p:cNvPr>
          <p:cNvSpPr txBox="1"/>
          <p:nvPr/>
        </p:nvSpPr>
        <p:spPr>
          <a:xfrm>
            <a:off x="706557" y="2737559"/>
            <a:ext cx="7742314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>
                <a:solidFill>
                  <a:srgbClr val="011C49"/>
                </a:solidFill>
                <a:latin typeface="Calibri"/>
                <a:ea typeface="Geneva"/>
                <a:cs typeface="Calibri"/>
              </a:rPr>
              <a:t>3) Take frequent, low stakes tests practice tests</a:t>
            </a:r>
            <a:endParaRPr lang="en-US" sz="300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582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796A2-1D75-4618-8115-381FB068D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800" b="1"/>
              <a:t>Term Time revision: (each block = 35-45  minutes)</a:t>
            </a:r>
            <a:br>
              <a:rPr lang="en-US" sz="1800" b="1"/>
            </a:br>
            <a:r>
              <a:rPr lang="en-US" sz="1800" b="1"/>
              <a:t>Include Task – (precise details!) And testing/checking</a:t>
            </a:r>
            <a:endParaRPr lang="en-GB" sz="3600" b="1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F263D8F-0619-4D57-8EB4-9F1C4348E92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85901" y="1200150"/>
          <a:ext cx="6172201" cy="169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1743">
                  <a:extLst>
                    <a:ext uri="{9D8B030D-6E8A-4147-A177-3AD203B41FA5}">
                      <a16:colId xmlns:a16="http://schemas.microsoft.com/office/drawing/2014/main" val="3310622001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182738436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3284185304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3662303475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844856553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3065947408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3102476499"/>
                    </a:ext>
                  </a:extLst>
                </a:gridCol>
              </a:tblGrid>
              <a:tr h="339128">
                <a:tc>
                  <a:txBody>
                    <a:bodyPr/>
                    <a:lstStyle/>
                    <a:p>
                      <a:r>
                        <a:rPr lang="en-US" sz="1400"/>
                        <a:t>Mon</a:t>
                      </a:r>
                      <a:endParaRPr lang="en-GB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Tues</a:t>
                      </a:r>
                      <a:endParaRPr lang="en-GB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Wed</a:t>
                      </a:r>
                      <a:endParaRPr lang="en-GB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Thurs</a:t>
                      </a:r>
                      <a:endParaRPr lang="en-GB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Fri</a:t>
                      </a:r>
                      <a:endParaRPr lang="en-GB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Sat</a:t>
                      </a:r>
                      <a:endParaRPr lang="en-GB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Sun</a:t>
                      </a:r>
                      <a:endParaRPr lang="en-GB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71049379"/>
                  </a:ext>
                </a:extLst>
              </a:tr>
              <a:tr h="339128">
                <a:tc rowSpan="2" gridSpan="5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FFFF00"/>
                        </a:solidFill>
                      </a:endParaRPr>
                    </a:p>
                    <a:p>
                      <a:pPr algn="ctr"/>
                      <a:r>
                        <a:rPr lang="en-US" sz="1400">
                          <a:solidFill>
                            <a:srgbClr val="FFFF00"/>
                          </a:solidFill>
                        </a:rPr>
                        <a:t>School!</a:t>
                      </a:r>
                      <a:endParaRPr lang="en-GB" sz="140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355510"/>
                  </a:ext>
                </a:extLst>
              </a:tr>
              <a:tr h="339128">
                <a:tc gridSpan="5"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569006"/>
                  </a:ext>
                </a:extLst>
              </a:tr>
              <a:tr h="339128"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07074"/>
                  </a:ext>
                </a:extLst>
              </a:tr>
              <a:tr h="339128"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59889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90D7117-C147-40B8-9AD6-2A82D08334C4}"/>
              </a:ext>
            </a:extLst>
          </p:cNvPr>
          <p:cNvSpPr txBox="1"/>
          <p:nvPr/>
        </p:nvSpPr>
        <p:spPr>
          <a:xfrm>
            <a:off x="1485899" y="3043183"/>
            <a:ext cx="61722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Aim for </a:t>
            </a:r>
            <a:r>
              <a:rPr lang="en-US" sz="2100" b="1"/>
              <a:t>2</a:t>
            </a:r>
            <a:r>
              <a:rPr lang="en-US" sz="1800"/>
              <a:t> specific revision sessions </a:t>
            </a:r>
            <a:r>
              <a:rPr lang="en-US" sz="1800" b="1"/>
              <a:t>most</a:t>
            </a:r>
            <a:r>
              <a:rPr lang="en-US" sz="1800"/>
              <a:t> evenings and around </a:t>
            </a:r>
            <a:r>
              <a:rPr lang="en-US" sz="2100" b="1"/>
              <a:t>4</a:t>
            </a:r>
            <a:r>
              <a:rPr lang="en-US" sz="1800"/>
              <a:t> over a weekend (these could be linked to HW). Think about the best times for you!</a:t>
            </a:r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300860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ack of post it notes&#10;&#10;Description automatically generated">
            <a:extLst>
              <a:ext uri="{FF2B5EF4-FFF2-40B4-BE49-F238E27FC236}">
                <a16:creationId xmlns:a16="http://schemas.microsoft.com/office/drawing/2014/main" id="{5D172276-8583-811A-06BD-CC182F5C2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1" y="1286961"/>
            <a:ext cx="2562346" cy="25623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3BF3AE-4BB5-F8B9-B4C8-D2D97D18F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80398"/>
            <a:ext cx="8301037" cy="857250"/>
          </a:xfrm>
        </p:spPr>
        <p:txBody>
          <a:bodyPr/>
          <a:lstStyle/>
          <a:p>
            <a:r>
              <a:rPr lang="en-US" sz="3600" b="1">
                <a:ea typeface="Calibri"/>
                <a:cs typeface="Calibri"/>
                <a:hlinkClick r:id="rId3"/>
              </a:rPr>
              <a:t>Explain</a:t>
            </a:r>
            <a:r>
              <a:rPr lang="en-US" sz="3600" b="1">
                <a:ea typeface="Calibri"/>
                <a:cs typeface="Calibri"/>
              </a:rPr>
              <a:t> the material to yourself and others</a:t>
            </a:r>
            <a:endParaRPr lang="en-US" sz="3600" b="1">
              <a:cs typeface="Calibri"/>
            </a:endParaRPr>
          </a:p>
        </p:txBody>
      </p:sp>
      <p:pic>
        <p:nvPicPr>
          <p:cNvPr id="3" name="Picture 2" descr="Mind Map on how to create a mind map | Based on Tony Buzan's… | Flickr">
            <a:extLst>
              <a:ext uri="{FF2B5EF4-FFF2-40B4-BE49-F238E27FC236}">
                <a16:creationId xmlns:a16="http://schemas.microsoft.com/office/drawing/2014/main" id="{E1C7336F-E57D-2370-4174-B2320C57A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7026" y="1440172"/>
            <a:ext cx="3596831" cy="2258058"/>
          </a:xfrm>
          <a:prstGeom prst="rect">
            <a:avLst/>
          </a:prstGeom>
        </p:spPr>
      </p:pic>
      <p:pic>
        <p:nvPicPr>
          <p:cNvPr id="4" name="Picture 3" descr="How To Make Good Revision Cards - Pin on School : She absolutely ...">
            <a:extLst>
              <a:ext uri="{FF2B5EF4-FFF2-40B4-BE49-F238E27FC236}">
                <a16:creationId xmlns:a16="http://schemas.microsoft.com/office/drawing/2014/main" id="{5FE5BB28-9A77-DFF3-B716-BC97657485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647" y="1207385"/>
            <a:ext cx="2562346" cy="256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0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30CC9-DD16-81A1-6E8B-3C8B1652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47" y="257014"/>
            <a:ext cx="8692586" cy="857250"/>
          </a:xfrm>
        </p:spPr>
        <p:txBody>
          <a:bodyPr/>
          <a:lstStyle/>
          <a:p>
            <a:r>
              <a:rPr lang="en-US" sz="3600" b="1">
                <a:ea typeface="Calibri"/>
                <a:cs typeface="Calibri"/>
              </a:rPr>
              <a:t>Take frequent, low stakes tests practice tests</a:t>
            </a:r>
            <a:endParaRPr lang="en-US" sz="3600" b="1">
              <a:cs typeface="Calibri"/>
            </a:endParaRPr>
          </a:p>
        </p:txBody>
      </p:sp>
      <p:pic>
        <p:nvPicPr>
          <p:cNvPr id="3" name="Picture 2" descr="A screenshot of a quizlet&#10;&#10;Description automatically generated">
            <a:extLst>
              <a:ext uri="{FF2B5EF4-FFF2-40B4-BE49-F238E27FC236}">
                <a16:creationId xmlns:a16="http://schemas.microsoft.com/office/drawing/2014/main" id="{1AA6D091-5C4F-EEA7-2439-AAED3A340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83" y="1714595"/>
            <a:ext cx="3289220" cy="3429000"/>
          </a:xfrm>
          <a:prstGeom prst="rect">
            <a:avLst/>
          </a:prstGeom>
        </p:spPr>
      </p:pic>
      <p:pic>
        <p:nvPicPr>
          <p:cNvPr id="4" name="Picture 3" descr="Educake - BESA">
            <a:extLst>
              <a:ext uri="{FF2B5EF4-FFF2-40B4-BE49-F238E27FC236}">
                <a16:creationId xmlns:a16="http://schemas.microsoft.com/office/drawing/2014/main" id="{08B57B7A-B276-2C57-4AAE-07D643860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907" y="1508212"/>
            <a:ext cx="2743199" cy="1435260"/>
          </a:xfrm>
          <a:prstGeom prst="rect">
            <a:avLst/>
          </a:prstGeom>
        </p:spPr>
      </p:pic>
      <p:pic>
        <p:nvPicPr>
          <p:cNvPr id="5" name="Picture 4" descr="Quizlet – Logos Download">
            <a:extLst>
              <a:ext uri="{FF2B5EF4-FFF2-40B4-BE49-F238E27FC236}">
                <a16:creationId xmlns:a16="http://schemas.microsoft.com/office/drawing/2014/main" id="{507E097D-3A74-BCA0-71C1-6D6C9E36E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26" y="1383698"/>
            <a:ext cx="2126581" cy="974863"/>
          </a:xfrm>
          <a:prstGeom prst="rect">
            <a:avLst/>
          </a:prstGeom>
        </p:spPr>
      </p:pic>
      <p:pic>
        <p:nvPicPr>
          <p:cNvPr id="6" name="Picture 5" descr="How to Use ChatGpt to Write a Scientific Research Paper? - iLovePhD">
            <a:extLst>
              <a:ext uri="{FF2B5EF4-FFF2-40B4-BE49-F238E27FC236}">
                <a16:creationId xmlns:a16="http://schemas.microsoft.com/office/drawing/2014/main" id="{2AE3AD4B-445B-CA3A-5FFB-4001D0D62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9894" y="3095429"/>
            <a:ext cx="2743198" cy="153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16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44B203-6D58-F70C-7D0A-8B25ADB1F41A}"/>
              </a:ext>
            </a:extLst>
          </p:cNvPr>
          <p:cNvSpPr txBox="1"/>
          <p:nvPr/>
        </p:nvSpPr>
        <p:spPr>
          <a:xfrm>
            <a:off x="1224241" y="133656"/>
            <a:ext cx="694103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 dirty="0">
                <a:solidFill>
                  <a:srgbClr val="FFFFFF"/>
                </a:solidFill>
                <a:latin typeface="Calibri"/>
                <a:ea typeface="Geneva"/>
                <a:cs typeface="Calibri"/>
              </a:rPr>
              <a:t>ACTIVE MINDS – Helping you in school</a:t>
            </a:r>
            <a:endParaRPr lang="en-US" b="1" dirty="0">
              <a:latin typeface="Calibri"/>
              <a:ea typeface="Geneva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252AA4-C10F-DFE0-ADD4-AEBF8D4D902B}"/>
              </a:ext>
            </a:extLst>
          </p:cNvPr>
          <p:cNvSpPr txBox="1"/>
          <p:nvPr/>
        </p:nvSpPr>
        <p:spPr>
          <a:xfrm>
            <a:off x="409141" y="4052454"/>
            <a:ext cx="2065193" cy="844261"/>
          </a:xfrm>
          <a:prstGeom prst="rect">
            <a:avLst/>
          </a:prstGeom>
          <a:solidFill>
            <a:srgbClr val="011C4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293" name="CirencesterKingshillSchool_ActiveMinds_r2_1.png" descr="CirencesterKingshillSchool_ActiveMinds_r2_1.png"/>
          <p:cNvPicPr>
            <a:picLocks noChangeAspect="1"/>
          </p:cNvPicPr>
          <p:nvPr/>
        </p:nvPicPr>
        <p:blipFill rotWithShape="1">
          <a:blip r:embed="rId2"/>
          <a:srcRect l="3410" t="20179" r="3410" b="9286"/>
          <a:stretch/>
        </p:blipFill>
        <p:spPr>
          <a:xfrm>
            <a:off x="405924" y="833482"/>
            <a:ext cx="8410275" cy="358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C3359-2BD7-20B6-F11F-0682ED58F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Geneva"/>
                <a:cs typeface="Calibri"/>
              </a:rPr>
              <a:t>How do you know it's working?</a:t>
            </a:r>
            <a:endParaRPr lang="en-US"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49AF5-8CA1-97B9-8177-D2FF132C4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Geneva"/>
                <a:cs typeface="Calibri"/>
              </a:rPr>
              <a:t>Mock Exams – December &amp; March</a:t>
            </a:r>
            <a:endParaRPr lang="en-US">
              <a:cs typeface="Calibri"/>
            </a:endParaRPr>
          </a:p>
          <a:p>
            <a:r>
              <a:rPr lang="en-US">
                <a:ea typeface="Geneva"/>
                <a:cs typeface="Calibri"/>
              </a:rPr>
              <a:t>UP Strategy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4265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6;g27684422899_1_9">
            <a:extLst>
              <a:ext uri="{FF2B5EF4-FFF2-40B4-BE49-F238E27FC236}">
                <a16:creationId xmlns:a16="http://schemas.microsoft.com/office/drawing/2014/main" id="{7EDD2FBF-F630-430F-976D-7E73E11E9160}"/>
              </a:ext>
            </a:extLst>
          </p:cNvPr>
          <p:cNvSpPr txBox="1"/>
          <p:nvPr/>
        </p:nvSpPr>
        <p:spPr>
          <a:xfrm>
            <a:off x="4737842" y="2043880"/>
            <a:ext cx="3178162" cy="2977473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6365">
              <a:buClr>
                <a:schemeClr val="lt1"/>
              </a:buClr>
              <a:buSzPts val="2100"/>
              <a:defRPr/>
            </a:pPr>
            <a:r>
              <a:rPr lang="en-US" sz="2000">
                <a:solidFill>
                  <a:schemeClr val="bg2"/>
                </a:solidFill>
                <a:latin typeface="Montserrat"/>
                <a:ea typeface="Geneva"/>
              </a:rPr>
              <a:t>CIRENCSTER</a:t>
            </a:r>
          </a:p>
          <a:p>
            <a:pPr marL="126365">
              <a:buClr>
                <a:schemeClr val="lt1"/>
              </a:buClr>
              <a:buSzPts val="2100"/>
              <a:defRPr/>
            </a:pPr>
            <a:r>
              <a:rPr lang="en-US" sz="2000">
                <a:solidFill>
                  <a:schemeClr val="bg2"/>
                </a:solidFill>
                <a:latin typeface="Montserrat"/>
                <a:ea typeface="Geneva"/>
              </a:rPr>
              <a:t>KINGSHILL</a:t>
            </a:r>
          </a:p>
          <a:p>
            <a:pPr marL="126365">
              <a:buClr>
                <a:schemeClr val="lt1"/>
              </a:buClr>
              <a:buSzPts val="2100"/>
              <a:defRPr/>
            </a:pPr>
            <a:r>
              <a:rPr lang="en-US" sz="2000">
                <a:solidFill>
                  <a:schemeClr val="bg2"/>
                </a:solidFill>
                <a:latin typeface="Montserrat"/>
                <a:ea typeface="Geneva"/>
              </a:rPr>
              <a:t>SCHOOL</a:t>
            </a:r>
          </a:p>
          <a:p>
            <a:pPr marL="126365">
              <a:buClr>
                <a:schemeClr val="lt1"/>
              </a:buClr>
              <a:buSzPts val="2100"/>
              <a:defRPr/>
            </a:pPr>
            <a:r>
              <a:rPr lang="en-US" sz="5850" b="1">
                <a:solidFill>
                  <a:schemeClr val="bg2"/>
                </a:solidFill>
                <a:latin typeface="Montserrat"/>
                <a:ea typeface="Geneva"/>
              </a:rPr>
              <a:t>UP</a:t>
            </a:r>
            <a:endParaRPr lang="en-US" sz="5850" b="1">
              <a:solidFill>
                <a:schemeClr val="bg2"/>
              </a:solidFill>
              <a:latin typeface="Montserrat"/>
            </a:endParaRPr>
          </a:p>
          <a:p>
            <a:pPr marL="126365">
              <a:buSzPts val="2100"/>
              <a:defRPr/>
            </a:pPr>
            <a:r>
              <a:rPr lang="en-US" sz="200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Unlocking Potential</a:t>
            </a:r>
            <a:endParaRPr sz="2000">
              <a:solidFill>
                <a:schemeClr val="bg2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D0B8CA-27B6-F048-B3E5-8E08046F6EE9}"/>
              </a:ext>
            </a:extLst>
          </p:cNvPr>
          <p:cNvSpPr txBox="1"/>
          <p:nvPr/>
        </p:nvSpPr>
        <p:spPr>
          <a:xfrm>
            <a:off x="-3817" y="6232"/>
            <a:ext cx="6295465" cy="243143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>
                <a:solidFill>
                  <a:schemeClr val="bg2"/>
                </a:solidFill>
                <a:latin typeface="Montserrat"/>
              </a:rPr>
              <a:t>Our UP Strategy</a:t>
            </a:r>
            <a:endParaRPr lang="en-US">
              <a:solidFill>
                <a:schemeClr val="bg2"/>
              </a:solidFill>
            </a:endParaRPr>
          </a:p>
          <a:p>
            <a:endParaRPr lang="en-US" sz="2800" b="1">
              <a:solidFill>
                <a:schemeClr val="bg2"/>
              </a:solidFill>
              <a:latin typeface="Montserrat"/>
            </a:endParaRPr>
          </a:p>
          <a:p>
            <a:r>
              <a:rPr lang="en-US" sz="2800" b="1" err="1">
                <a:solidFill>
                  <a:schemeClr val="bg2"/>
                </a:solidFill>
                <a:latin typeface="Montserrat"/>
              </a:rPr>
              <a:t>Mr</a:t>
            </a:r>
            <a:r>
              <a:rPr lang="en-US" sz="2800" b="1">
                <a:solidFill>
                  <a:schemeClr val="bg2"/>
                </a:solidFill>
                <a:latin typeface="Montserrat"/>
              </a:rPr>
              <a:t> Darren Stillman</a:t>
            </a:r>
          </a:p>
          <a:p>
            <a:endParaRPr lang="en-US" sz="2800" b="1">
              <a:solidFill>
                <a:schemeClr val="bg2"/>
              </a:solidFill>
              <a:latin typeface="Montserrat"/>
            </a:endParaRPr>
          </a:p>
          <a:p>
            <a:pPr algn="ctr"/>
            <a:endParaRPr lang="en-US" sz="1600">
              <a:solidFill>
                <a:srgbClr val="1F497D"/>
              </a:solidFill>
              <a:latin typeface="Montserrat"/>
            </a:endParaRPr>
          </a:p>
          <a:p>
            <a:pPr algn="ctr"/>
            <a:endParaRPr lang="en-US" sz="2400">
              <a:solidFill>
                <a:srgbClr val="FFFFFF"/>
              </a:solidFill>
              <a:latin typeface="Montserra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0E2272-0F8B-4AFE-98BF-7766AE38F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218">
            <a:off x="3789677" y="1314392"/>
            <a:ext cx="1268173" cy="2088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7C64BA-BE28-424C-A3B8-3A08A2CD46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b="-16575"/>
          <a:stretch/>
        </p:blipFill>
        <p:spPr>
          <a:xfrm>
            <a:off x="3147521" y="1695307"/>
            <a:ext cx="1193417" cy="2290724"/>
          </a:xfrm>
          <a:prstGeom prst="flowChartDocumen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D9136B-2C0E-41F4-9189-699808C5F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207" y="2948343"/>
            <a:ext cx="829688" cy="1372093"/>
          </a:xfrm>
          <a:prstGeom prst="rect">
            <a:avLst/>
          </a:prstGeom>
        </p:spPr>
      </p:pic>
      <p:pic>
        <p:nvPicPr>
          <p:cNvPr id="9" name="Picture 8" descr="CirencesterKingshill_StrategyWheel_HighAmb_Unlocking.jpg">
            <a:extLst>
              <a:ext uri="{FF2B5EF4-FFF2-40B4-BE49-F238E27FC236}">
                <a16:creationId xmlns:a16="http://schemas.microsoft.com/office/drawing/2014/main" id="{EE1077EB-0137-3CC0-C310-0FEB1F044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887" y="-2249"/>
            <a:ext cx="2345813" cy="22961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425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22664-DE80-614C-9EA4-5E6E9C69B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89" y="1939486"/>
            <a:ext cx="8229600" cy="857250"/>
          </a:xfrm>
        </p:spPr>
        <p:txBody>
          <a:bodyPr/>
          <a:lstStyle/>
          <a:p>
            <a:r>
              <a:rPr lang="en-US">
                <a:ea typeface="Geneva"/>
              </a:rPr>
              <a:t>A slide coming to make us smile...</a:t>
            </a:r>
            <a:br>
              <a:rPr lang="en-US" sz="1600"/>
            </a:b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855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4B2F9-96D7-40A9-9D20-630E9637D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-100806"/>
            <a:ext cx="8229600" cy="857250"/>
          </a:xfrm>
        </p:spPr>
        <p:txBody>
          <a:bodyPr/>
          <a:lstStyle/>
          <a:p>
            <a:r>
              <a:rPr lang="en-US"/>
              <a:t>Our Performance </a:t>
            </a:r>
            <a:r>
              <a:rPr lang="en-US" err="1"/>
              <a:t>Colours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967E80-691C-47EE-900C-572B6FB3B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329" y="1115782"/>
            <a:ext cx="1044105" cy="1726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8673C5-1B5D-437C-9EC5-3EFDB0315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135" y="1117314"/>
            <a:ext cx="1017213" cy="17266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2CF767-3F55-4F7A-8402-BFF825C09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966" y="1117313"/>
            <a:ext cx="1012989" cy="1726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6BF277-656F-444B-B32D-286422929214}"/>
              </a:ext>
            </a:extLst>
          </p:cNvPr>
          <p:cNvSpPr txBox="1"/>
          <p:nvPr/>
        </p:nvSpPr>
        <p:spPr>
          <a:xfrm>
            <a:off x="798181" y="592562"/>
            <a:ext cx="1527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Platinum</a:t>
            </a:r>
            <a:endParaRPr lang="en-GB" sz="28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FBC04F-7B79-480C-B376-F8BA58658C45}"/>
              </a:ext>
            </a:extLst>
          </p:cNvPr>
          <p:cNvSpPr txBox="1"/>
          <p:nvPr/>
        </p:nvSpPr>
        <p:spPr>
          <a:xfrm>
            <a:off x="4055586" y="645477"/>
            <a:ext cx="848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Blue</a:t>
            </a:r>
            <a:endParaRPr lang="en-GB" sz="2800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4BB720-6C59-4F02-B789-024F921DB36A}"/>
              </a:ext>
            </a:extLst>
          </p:cNvPr>
          <p:cNvSpPr txBox="1"/>
          <p:nvPr/>
        </p:nvSpPr>
        <p:spPr>
          <a:xfrm>
            <a:off x="6817966" y="648983"/>
            <a:ext cx="1092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Green</a:t>
            </a:r>
            <a:endParaRPr lang="en-GB" sz="2800" b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82C683-7217-4850-B0CB-314F9F19A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035" y="3189600"/>
            <a:ext cx="1153818" cy="115381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378AED-908E-4D2B-AC56-6F278FF09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9514" y="3189600"/>
            <a:ext cx="1158451" cy="11538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5CABAA-F5F1-497A-8A9F-644C602EDD51}"/>
              </a:ext>
            </a:extLst>
          </p:cNvPr>
          <p:cNvSpPr txBox="1"/>
          <p:nvPr/>
        </p:nvSpPr>
        <p:spPr>
          <a:xfrm>
            <a:off x="2429565" y="2727935"/>
            <a:ext cx="1050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Amber</a:t>
            </a:r>
            <a:endParaRPr lang="en-GB" sz="24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C686BB-7AE0-4D0E-95D0-4CA71979A351}"/>
              </a:ext>
            </a:extLst>
          </p:cNvPr>
          <p:cNvSpPr txBox="1"/>
          <p:nvPr/>
        </p:nvSpPr>
        <p:spPr>
          <a:xfrm>
            <a:off x="5569745" y="2727934"/>
            <a:ext cx="673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Red</a:t>
            </a:r>
            <a:endParaRPr lang="en-GB" sz="2400" b="1"/>
          </a:p>
        </p:txBody>
      </p:sp>
    </p:spTree>
    <p:extLst>
      <p:ext uri="{BB962C8B-B14F-4D97-AF65-F5344CB8AC3E}">
        <p14:creationId xmlns:p14="http://schemas.microsoft.com/office/powerpoint/2010/main" val="2254988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15805-DAC9-E663-736D-E509342E3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screenshot of a test&#10;&#10;Description automatically generated">
            <a:extLst>
              <a:ext uri="{FF2B5EF4-FFF2-40B4-BE49-F238E27FC236}">
                <a16:creationId xmlns:a16="http://schemas.microsoft.com/office/drawing/2014/main" id="{6C99E20E-4386-8581-6AB9-27559D97F7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4" y="-1681"/>
            <a:ext cx="9142011" cy="5142191"/>
          </a:xfrm>
        </p:spPr>
      </p:pic>
    </p:spTree>
    <p:extLst>
      <p:ext uri="{BB962C8B-B14F-4D97-AF65-F5344CB8AC3E}">
        <p14:creationId xmlns:p14="http://schemas.microsoft.com/office/powerpoint/2010/main" val="218563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137C9-8258-4BF7-A7AD-68F0D37AE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Ambition</a:t>
            </a:r>
            <a:endParaRPr lang="en-GB"/>
          </a:p>
        </p:txBody>
      </p:sp>
      <p:pic>
        <p:nvPicPr>
          <p:cNvPr id="4" name="Picture 7" descr="Ambition.png">
            <a:extLst>
              <a:ext uri="{FF2B5EF4-FFF2-40B4-BE49-F238E27FC236}">
                <a16:creationId xmlns:a16="http://schemas.microsoft.com/office/drawing/2014/main" id="{22B600D5-E9AA-450F-84AF-E651ACBDC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8063" cy="134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Ambition.png">
            <a:extLst>
              <a:ext uri="{FF2B5EF4-FFF2-40B4-BE49-F238E27FC236}">
                <a16:creationId xmlns:a16="http://schemas.microsoft.com/office/drawing/2014/main" id="{CA4278DC-B9BD-4D8C-AACF-34AFD7D73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937" y="0"/>
            <a:ext cx="1448063" cy="134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A7F804-6424-43A7-970B-31AB55A1F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0" y="1344972"/>
            <a:ext cx="870750" cy="144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C97204-975E-4621-A9D6-9E689D22AB14}"/>
              </a:ext>
            </a:extLst>
          </p:cNvPr>
          <p:cNvSpPr txBox="1"/>
          <p:nvPr/>
        </p:nvSpPr>
        <p:spPr>
          <a:xfrm>
            <a:off x="1087061" y="1270000"/>
            <a:ext cx="18289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My progress is </a:t>
            </a:r>
            <a:r>
              <a:rPr lang="en-US" b="1"/>
              <a:t>over half a grade</a:t>
            </a:r>
            <a:r>
              <a:rPr lang="en-US"/>
              <a:t> above where </a:t>
            </a:r>
          </a:p>
          <a:p>
            <a:r>
              <a:rPr lang="en-US"/>
              <a:t>it is predicted to be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3F70A0-61C0-4D7B-A178-19FE8CFA0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337" y="1307328"/>
            <a:ext cx="848322" cy="144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44717E-71C7-485B-B6A5-7D90BBA32106}"/>
              </a:ext>
            </a:extLst>
          </p:cNvPr>
          <p:cNvSpPr txBox="1"/>
          <p:nvPr/>
        </p:nvSpPr>
        <p:spPr>
          <a:xfrm>
            <a:off x="3812995" y="1472147"/>
            <a:ext cx="21591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My progress </a:t>
            </a:r>
            <a:r>
              <a:rPr lang="en-US" b="1"/>
              <a:t>is above</a:t>
            </a:r>
          </a:p>
          <a:p>
            <a:r>
              <a:rPr lang="en-US"/>
              <a:t>where it is predicted</a:t>
            </a:r>
          </a:p>
          <a:p>
            <a:r>
              <a:rPr lang="en-US"/>
              <a:t>to be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F05886-5066-478C-A171-663C86974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512" y="1344972"/>
            <a:ext cx="844800" cy="144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2A3FA8-2CAF-4845-863A-B7DC26B0857D}"/>
              </a:ext>
            </a:extLst>
          </p:cNvPr>
          <p:cNvSpPr txBox="1"/>
          <p:nvPr/>
        </p:nvSpPr>
        <p:spPr>
          <a:xfrm>
            <a:off x="6889984" y="1448424"/>
            <a:ext cx="1874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 am </a:t>
            </a:r>
            <a:r>
              <a:rPr lang="en-US" b="1"/>
              <a:t>on track </a:t>
            </a:r>
            <a:r>
              <a:rPr lang="en-US"/>
              <a:t>with</a:t>
            </a:r>
          </a:p>
          <a:p>
            <a:r>
              <a:rPr lang="en-US"/>
              <a:t>my progress</a:t>
            </a:r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575CD8-1AF8-46EA-AE5B-38FCDFD0AD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867" y="2949071"/>
            <a:ext cx="974392" cy="97439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7D99C3-D635-4187-820E-2FFD7AD6C6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2585" y="2974602"/>
            <a:ext cx="978305" cy="9743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1842A4-50EA-4A93-8788-EED6604EF4D8}"/>
              </a:ext>
            </a:extLst>
          </p:cNvPr>
          <p:cNvSpPr txBox="1"/>
          <p:nvPr/>
        </p:nvSpPr>
        <p:spPr>
          <a:xfrm>
            <a:off x="2101004" y="3000133"/>
            <a:ext cx="2182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My progress </a:t>
            </a:r>
            <a:r>
              <a:rPr lang="en-US" b="1"/>
              <a:t>is below</a:t>
            </a:r>
          </a:p>
          <a:p>
            <a:r>
              <a:rPr lang="en-US"/>
              <a:t>where it is predicted</a:t>
            </a:r>
          </a:p>
          <a:p>
            <a:r>
              <a:rPr lang="en-US"/>
              <a:t>to be</a:t>
            </a: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0C1CF7-FA5F-49A2-9B40-AEF74CF7A53C}"/>
              </a:ext>
            </a:extLst>
          </p:cNvPr>
          <p:cNvSpPr txBox="1"/>
          <p:nvPr/>
        </p:nvSpPr>
        <p:spPr>
          <a:xfrm>
            <a:off x="6070551" y="2888424"/>
            <a:ext cx="21684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My progress </a:t>
            </a:r>
          </a:p>
          <a:p>
            <a:r>
              <a:rPr lang="en-US" b="1"/>
              <a:t>is significantly below</a:t>
            </a:r>
          </a:p>
          <a:p>
            <a:r>
              <a:rPr lang="en-US"/>
              <a:t>where it is predicted</a:t>
            </a:r>
          </a:p>
          <a:p>
            <a:r>
              <a:rPr lang="en-US"/>
              <a:t>to be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388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137C9-8258-4BF7-A7AD-68F0D37AE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Resillience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A7F804-6424-43A7-970B-31AB55A1F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0" y="1344972"/>
            <a:ext cx="870750" cy="144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C97204-975E-4621-A9D6-9E689D22AB14}"/>
              </a:ext>
            </a:extLst>
          </p:cNvPr>
          <p:cNvSpPr txBox="1"/>
          <p:nvPr/>
        </p:nvSpPr>
        <p:spPr>
          <a:xfrm>
            <a:off x="1087061" y="1424734"/>
            <a:ext cx="1828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My attendance</a:t>
            </a:r>
          </a:p>
          <a:p>
            <a:r>
              <a:rPr lang="en-US"/>
              <a:t>is </a:t>
            </a:r>
            <a:r>
              <a:rPr lang="en-US" b="1"/>
              <a:t>above 98%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3F70A0-61C0-4D7B-A178-19FE8CFA0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337" y="1307328"/>
            <a:ext cx="848322" cy="144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44717E-71C7-485B-B6A5-7D90BBA32106}"/>
              </a:ext>
            </a:extLst>
          </p:cNvPr>
          <p:cNvSpPr txBox="1"/>
          <p:nvPr/>
        </p:nvSpPr>
        <p:spPr>
          <a:xfrm>
            <a:off x="3787547" y="1376725"/>
            <a:ext cx="2000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My attendance</a:t>
            </a:r>
          </a:p>
          <a:p>
            <a:r>
              <a:rPr lang="en-US"/>
              <a:t>is </a:t>
            </a:r>
            <a:r>
              <a:rPr lang="en-US" b="1"/>
              <a:t>between 96%</a:t>
            </a:r>
          </a:p>
          <a:p>
            <a:r>
              <a:rPr lang="en-US" b="1"/>
              <a:t>and 98%</a:t>
            </a:r>
            <a:endParaRPr lang="en-GB" b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F05886-5066-478C-A171-663C86974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512" y="1344972"/>
            <a:ext cx="844800" cy="144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2A3FA8-2CAF-4845-863A-B7DC26B0857D}"/>
              </a:ext>
            </a:extLst>
          </p:cNvPr>
          <p:cNvSpPr txBox="1"/>
          <p:nvPr/>
        </p:nvSpPr>
        <p:spPr>
          <a:xfrm>
            <a:off x="6889984" y="1424734"/>
            <a:ext cx="17339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My attendance</a:t>
            </a:r>
          </a:p>
          <a:p>
            <a:r>
              <a:rPr lang="en-US"/>
              <a:t>is </a:t>
            </a:r>
            <a:r>
              <a:rPr lang="en-US" b="1"/>
              <a:t>between 93%</a:t>
            </a:r>
          </a:p>
          <a:p>
            <a:r>
              <a:rPr lang="en-US" b="1"/>
              <a:t>and 96%</a:t>
            </a:r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575CD8-1AF8-46EA-AE5B-38FCDFD0A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867" y="2949071"/>
            <a:ext cx="974392" cy="97439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7D99C3-D635-4187-820E-2FFD7AD6C6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2585" y="2974602"/>
            <a:ext cx="978305" cy="9743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1842A4-50EA-4A93-8788-EED6604EF4D8}"/>
              </a:ext>
            </a:extLst>
          </p:cNvPr>
          <p:cNvSpPr txBox="1"/>
          <p:nvPr/>
        </p:nvSpPr>
        <p:spPr>
          <a:xfrm>
            <a:off x="2010087" y="2949071"/>
            <a:ext cx="17339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My attendance</a:t>
            </a:r>
          </a:p>
          <a:p>
            <a:r>
              <a:rPr lang="en-US"/>
              <a:t>is </a:t>
            </a:r>
            <a:r>
              <a:rPr lang="en-US" b="1"/>
              <a:t>between 90%</a:t>
            </a:r>
          </a:p>
          <a:p>
            <a:r>
              <a:rPr lang="en-US" b="1"/>
              <a:t>and 93%</a:t>
            </a: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0C1CF7-FA5F-49A2-9B40-AEF74CF7A53C}"/>
              </a:ext>
            </a:extLst>
          </p:cNvPr>
          <p:cNvSpPr txBox="1"/>
          <p:nvPr/>
        </p:nvSpPr>
        <p:spPr>
          <a:xfrm>
            <a:off x="6113155" y="3048746"/>
            <a:ext cx="1795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My attendance is</a:t>
            </a:r>
          </a:p>
          <a:p>
            <a:r>
              <a:rPr lang="en-US" b="1"/>
              <a:t>below 90%</a:t>
            </a:r>
            <a:endParaRPr lang="en-GB" b="1"/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BE03DBA4-78A9-4CB7-9CA6-15C3D008A4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" y="36218"/>
            <a:ext cx="1368538" cy="12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208F917B-3BC5-4BD8-AE7B-01391E60D2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309" y="0"/>
            <a:ext cx="1368538" cy="12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109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C3359-2BD7-20B6-F11F-0682ED58F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Geneva"/>
                <a:cs typeface="Calibri"/>
              </a:rPr>
              <a:t>Cohort 2024 (Y11 Leavers)</a:t>
            </a:r>
            <a:endParaRPr lang="en-US">
              <a:cs typeface="Calibri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9201680-261C-0D5F-F771-E41352609F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2651168"/>
              </p:ext>
            </p:extLst>
          </p:nvPr>
        </p:nvGraphicFramePr>
        <p:xfrm>
          <a:off x="2622637" y="1197801"/>
          <a:ext cx="3519346" cy="13809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27169">
                  <a:extLst>
                    <a:ext uri="{9D8B030D-6E8A-4147-A177-3AD203B41FA5}">
                      <a16:colId xmlns:a16="http://schemas.microsoft.com/office/drawing/2014/main" val="873117317"/>
                    </a:ext>
                  </a:extLst>
                </a:gridCol>
                <a:gridCol w="1292177">
                  <a:extLst>
                    <a:ext uri="{9D8B030D-6E8A-4147-A177-3AD203B41FA5}">
                      <a16:colId xmlns:a16="http://schemas.microsoft.com/office/drawing/2014/main" val="29090930"/>
                    </a:ext>
                  </a:extLst>
                </a:gridCol>
              </a:tblGrid>
              <a:tr h="283648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P8 by Attendance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6529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Below 90%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-1.361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02991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90-93%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-0.93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97262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93-96%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-0.07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79964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96%+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0.72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9437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225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6;g27684422899_1_9">
            <a:extLst>
              <a:ext uri="{FF2B5EF4-FFF2-40B4-BE49-F238E27FC236}">
                <a16:creationId xmlns:a16="http://schemas.microsoft.com/office/drawing/2014/main" id="{7EDD2FBF-F630-430F-976D-7E73E11E9160}"/>
              </a:ext>
            </a:extLst>
          </p:cNvPr>
          <p:cNvSpPr txBox="1"/>
          <p:nvPr/>
        </p:nvSpPr>
        <p:spPr>
          <a:xfrm>
            <a:off x="1587345" y="417457"/>
            <a:ext cx="5971992" cy="60821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4774" algn="ctr">
              <a:buClr>
                <a:schemeClr val="lt1"/>
              </a:buClr>
              <a:buSzPts val="2100"/>
              <a:defRPr/>
            </a:pPr>
            <a:r>
              <a:rPr lang="en-US" sz="4388" err="1">
                <a:solidFill>
                  <a:schemeClr val="lt1"/>
                </a:solidFill>
                <a:latin typeface="Montserrat"/>
                <a:ea typeface="Geneva"/>
              </a:rPr>
              <a:t>Edulink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3642AC-F82D-B2AE-8C68-58D508C16A1E}"/>
              </a:ext>
            </a:extLst>
          </p:cNvPr>
          <p:cNvSpPr txBox="1"/>
          <p:nvPr/>
        </p:nvSpPr>
        <p:spPr>
          <a:xfrm>
            <a:off x="1622449" y="3291331"/>
            <a:ext cx="5890885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>
                <a:latin typeface="Montserrat"/>
                <a:ea typeface="Calibri"/>
                <a:cs typeface="Calibri"/>
              </a:rPr>
              <a:t>What is it and how do I use it?</a:t>
            </a:r>
          </a:p>
        </p:txBody>
      </p:sp>
      <p:pic>
        <p:nvPicPr>
          <p:cNvPr id="4" name="Picture 3" descr="Introducing Edulink One - Workington Academy">
            <a:extLst>
              <a:ext uri="{FF2B5EF4-FFF2-40B4-BE49-F238E27FC236}">
                <a16:creationId xmlns:a16="http://schemas.microsoft.com/office/drawing/2014/main" id="{F9DFC2CB-9FD4-6C50-403C-CF6581F3D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34152" b="35045"/>
          <a:stretch/>
        </p:blipFill>
        <p:spPr>
          <a:xfrm>
            <a:off x="1218272" y="1763425"/>
            <a:ext cx="6706881" cy="115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42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93019-1982-E301-7A6A-D2CFBD465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350">
                <a:solidFill>
                  <a:schemeClr val="bg2"/>
                </a:solidFill>
                <a:ea typeface="Geneva"/>
                <a:cs typeface="Calibri"/>
              </a:rPr>
              <a:t>What have they got in common?</a:t>
            </a:r>
            <a:endParaRPr lang="en-US">
              <a:solidFill>
                <a:schemeClr val="bg2"/>
              </a:solidFill>
              <a:ea typeface="Calibri"/>
              <a:cs typeface="Calibri"/>
            </a:endParaRPr>
          </a:p>
        </p:txBody>
      </p:sp>
      <p:pic>
        <p:nvPicPr>
          <p:cNvPr id="4" name="Picture 3" descr="Cycling Track | Team GB">
            <a:extLst>
              <a:ext uri="{FF2B5EF4-FFF2-40B4-BE49-F238E27FC236}">
                <a16:creationId xmlns:a16="http://schemas.microsoft.com/office/drawing/2014/main" id="{B5520256-9436-878D-3978-94DB55366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530" y="2566615"/>
            <a:ext cx="1981760" cy="1321358"/>
          </a:xfrm>
          <a:prstGeom prst="rect">
            <a:avLst/>
          </a:prstGeom>
        </p:spPr>
      </p:pic>
      <p:pic>
        <p:nvPicPr>
          <p:cNvPr id="6" name="Picture 5" descr="AWS, Formula 1 unveil new real-time racing statistics ...">
            <a:extLst>
              <a:ext uri="{FF2B5EF4-FFF2-40B4-BE49-F238E27FC236}">
                <a16:creationId xmlns:a16="http://schemas.microsoft.com/office/drawing/2014/main" id="{AD8359F5-B25A-15BF-23B0-0791FECB4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19" y="1064666"/>
            <a:ext cx="1975659" cy="1257072"/>
          </a:xfrm>
          <a:prstGeom prst="rect">
            <a:avLst/>
          </a:prstGeom>
        </p:spPr>
      </p:pic>
      <p:pic>
        <p:nvPicPr>
          <p:cNvPr id="8" name="Picture 7" descr="Moneyball 20 Years Later: A Progress Report On Data And Analytics In  Professional Sports">
            <a:extLst>
              <a:ext uri="{FF2B5EF4-FFF2-40B4-BE49-F238E27FC236}">
                <a16:creationId xmlns:a16="http://schemas.microsoft.com/office/drawing/2014/main" id="{57539F9B-E2CF-4F0E-A2EB-0433DE20C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521" y="1065353"/>
            <a:ext cx="1897717" cy="2836301"/>
          </a:xfrm>
          <a:prstGeom prst="rect">
            <a:avLst/>
          </a:prstGeom>
        </p:spPr>
      </p:pic>
      <p:pic>
        <p:nvPicPr>
          <p:cNvPr id="10" name="Picture 9" descr="at Arsenal ...">
            <a:extLst>
              <a:ext uri="{FF2B5EF4-FFF2-40B4-BE49-F238E27FC236}">
                <a16:creationId xmlns:a16="http://schemas.microsoft.com/office/drawing/2014/main" id="{5FA2ED1B-82D7-60C2-B7D1-F4B16BF7A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807" y="1062108"/>
            <a:ext cx="2834388" cy="282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18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EFDE936-042D-8986-C45E-68A86B653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388">
                <a:ea typeface="Geneva"/>
                <a:cs typeface="Calibri"/>
              </a:rPr>
              <a:t>The power of data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39C6ED-9F04-7814-10A2-950FB09E3D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546" b="3134"/>
          <a:stretch/>
        </p:blipFill>
        <p:spPr>
          <a:xfrm>
            <a:off x="457200" y="1200151"/>
            <a:ext cx="8229600" cy="3394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3364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D9E48-8253-9CFB-11C0-11343A517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 wrap="square" anchor="ctr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/>
              <a:t>Edulink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23B220-D09B-DE06-8C61-A777C584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075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424" indent="-342424"/>
            <a:r>
              <a:rPr lang="en-US" sz="3188">
                <a:ea typeface="Geneva"/>
                <a:cs typeface="Calibri"/>
              </a:rPr>
              <a:t>Attendance </a:t>
            </a:r>
            <a:endParaRPr lang="en-US">
              <a:cs typeface="Calibri"/>
            </a:endParaRPr>
          </a:p>
          <a:p>
            <a:pPr marL="342424" indent="-342424"/>
            <a:r>
              <a:rPr lang="en-US" sz="3188">
                <a:ea typeface="Geneva"/>
                <a:cs typeface="Calibri"/>
              </a:rPr>
              <a:t>Behavior totals </a:t>
            </a:r>
          </a:p>
          <a:p>
            <a:pPr marL="342424" indent="-342424"/>
            <a:r>
              <a:rPr lang="en-US" sz="3188">
                <a:ea typeface="Geneva"/>
                <a:cs typeface="Calibri"/>
              </a:rPr>
              <a:t>Homework </a:t>
            </a:r>
          </a:p>
          <a:p>
            <a:pPr marL="342424" indent="-342424"/>
            <a:r>
              <a:rPr lang="en-US" sz="3188">
                <a:ea typeface="Geneva"/>
                <a:cs typeface="Calibri"/>
              </a:rPr>
              <a:t>Timetable </a:t>
            </a:r>
          </a:p>
          <a:p>
            <a:pPr marL="342424" indent="-342424"/>
            <a:r>
              <a:rPr lang="en-US" sz="3188">
                <a:cs typeface="Calibri"/>
              </a:rPr>
              <a:t>Reports</a:t>
            </a:r>
          </a:p>
        </p:txBody>
      </p:sp>
      <p:pic>
        <p:nvPicPr>
          <p:cNvPr id="4" name="Picture 3" descr="A circle with colorful circles with white text&#10;&#10;Description automatically generated">
            <a:extLst>
              <a:ext uri="{FF2B5EF4-FFF2-40B4-BE49-F238E27FC236}">
                <a16:creationId xmlns:a16="http://schemas.microsoft.com/office/drawing/2014/main" id="{1B2CDBDA-EF9A-5BF2-5722-E034909C8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021" y="1066520"/>
            <a:ext cx="4236665" cy="338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71AC0-6EE6-4B13-18D0-F4833EF83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388">
                <a:ea typeface="Geneva"/>
                <a:cs typeface="Calibri"/>
              </a:rPr>
              <a:t>How to log in ...</a:t>
            </a:r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406D3DF-24C2-2691-1434-80F5C1C58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63" y="1064839"/>
            <a:ext cx="3637850" cy="2980205"/>
          </a:xfrm>
          <a:prstGeom prst="rect">
            <a:avLst/>
          </a:prstGeom>
        </p:spPr>
      </p:pic>
      <p:pic>
        <p:nvPicPr>
          <p:cNvPr id="5" name="Picture 4" descr="A screenshot of a log in&#10;&#10;Description automatically generated">
            <a:extLst>
              <a:ext uri="{FF2B5EF4-FFF2-40B4-BE49-F238E27FC236}">
                <a16:creationId xmlns:a16="http://schemas.microsoft.com/office/drawing/2014/main" id="{1BEA185D-D0A0-B370-5BE1-87B0EB855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958" y="1065259"/>
            <a:ext cx="2920113" cy="297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5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ECCB3D-6BE6-A4CA-1823-FD48DB54B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4" y="0"/>
            <a:ext cx="90716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17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45EE36E6-1BB5-2654-A04F-89EB0CC75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434" y="234863"/>
            <a:ext cx="5362961" cy="363254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8B5D51A-F75F-ED94-8D8D-DEEB1EE6E5AC}"/>
              </a:ext>
            </a:extLst>
          </p:cNvPr>
          <p:cNvSpPr/>
          <p:nvPr/>
        </p:nvSpPr>
        <p:spPr>
          <a:xfrm>
            <a:off x="5747881" y="232515"/>
            <a:ext cx="1421704" cy="34916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96235-16CE-6437-C3C7-FC70463EED92}"/>
              </a:ext>
            </a:extLst>
          </p:cNvPr>
          <p:cNvSpPr txBox="1"/>
          <p:nvPr/>
        </p:nvSpPr>
        <p:spPr>
          <a:xfrm>
            <a:off x="7497490" y="703546"/>
            <a:ext cx="1470096" cy="3810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>
                <a:solidFill>
                  <a:srgbClr val="FF0000"/>
                </a:solidFill>
                <a:ea typeface="Calibri"/>
                <a:cs typeface="Calibri"/>
              </a:rPr>
              <a:t>Multiple children, one log in</a:t>
            </a:r>
            <a:endParaRPr lang="en-US" sz="1013">
              <a:solidFill>
                <a:srgbClr val="FF0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250E49D-C076-A181-F3DA-5AB2C4DC19D6}"/>
              </a:ext>
            </a:extLst>
          </p:cNvPr>
          <p:cNvCxnSpPr/>
          <p:nvPr/>
        </p:nvCxnSpPr>
        <p:spPr>
          <a:xfrm flipH="1" flipV="1">
            <a:off x="7264019" y="370790"/>
            <a:ext cx="1052187" cy="2927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1C41F93-B181-26F7-A08C-0406304BB8B3}"/>
              </a:ext>
            </a:extLst>
          </p:cNvPr>
          <p:cNvSpPr/>
          <p:nvPr/>
        </p:nvSpPr>
        <p:spPr>
          <a:xfrm>
            <a:off x="5411244" y="3559741"/>
            <a:ext cx="1421704" cy="34916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479E14-BE34-677B-BF90-5AC5F04613EA}"/>
              </a:ext>
            </a:extLst>
          </p:cNvPr>
          <p:cNvSpPr txBox="1"/>
          <p:nvPr/>
        </p:nvSpPr>
        <p:spPr>
          <a:xfrm>
            <a:off x="7497489" y="3287039"/>
            <a:ext cx="1470096" cy="2251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>
                <a:solidFill>
                  <a:srgbClr val="FF0000"/>
                </a:solidFill>
                <a:ea typeface="Calibri"/>
                <a:cs typeface="Calibri"/>
              </a:rPr>
              <a:t>In App messaging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8172306-8049-2E5F-BA3B-A7EF3B30FA18}"/>
              </a:ext>
            </a:extLst>
          </p:cNvPr>
          <p:cNvCxnSpPr>
            <a:cxnSpLocks/>
          </p:cNvCxnSpPr>
          <p:nvPr/>
        </p:nvCxnSpPr>
        <p:spPr>
          <a:xfrm flipH="1">
            <a:off x="6935212" y="3497599"/>
            <a:ext cx="465030" cy="2004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A4F080-B4FC-FE7F-A0F8-55853C856AAC}"/>
              </a:ext>
            </a:extLst>
          </p:cNvPr>
          <p:cNvSpPr/>
          <p:nvPr/>
        </p:nvSpPr>
        <p:spPr>
          <a:xfrm>
            <a:off x="3148729" y="1508603"/>
            <a:ext cx="873691" cy="34916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2CDDB3-3385-F4D3-D253-F34035A102B9}"/>
              </a:ext>
            </a:extLst>
          </p:cNvPr>
          <p:cNvSpPr txBox="1"/>
          <p:nvPr/>
        </p:nvSpPr>
        <p:spPr>
          <a:xfrm>
            <a:off x="232393" y="1110642"/>
            <a:ext cx="1470096" cy="2251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>
                <a:solidFill>
                  <a:srgbClr val="FF0000"/>
                </a:solidFill>
                <a:ea typeface="Calibri"/>
                <a:cs typeface="Calibri"/>
              </a:rPr>
              <a:t>Your child's attendance</a:t>
            </a:r>
            <a:endParaRPr lang="en-US" sz="1013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2149E11-92F5-7A03-8256-064AE1ABABAE}"/>
              </a:ext>
            </a:extLst>
          </p:cNvPr>
          <p:cNvCxnSpPr>
            <a:cxnSpLocks/>
          </p:cNvCxnSpPr>
          <p:nvPr/>
        </p:nvCxnSpPr>
        <p:spPr>
          <a:xfrm>
            <a:off x="1693069" y="1383831"/>
            <a:ext cx="1437361" cy="2630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AECFE2A-4316-D6AA-76B5-6D2DB67BE4F5}"/>
              </a:ext>
            </a:extLst>
          </p:cNvPr>
          <p:cNvSpPr/>
          <p:nvPr/>
        </p:nvSpPr>
        <p:spPr>
          <a:xfrm>
            <a:off x="5129407" y="1508604"/>
            <a:ext cx="811061" cy="34916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1C43C5-1946-076C-F314-1255E6BFAF27}"/>
              </a:ext>
            </a:extLst>
          </p:cNvPr>
          <p:cNvSpPr txBox="1"/>
          <p:nvPr/>
        </p:nvSpPr>
        <p:spPr>
          <a:xfrm>
            <a:off x="7520975" y="1439449"/>
            <a:ext cx="1470096" cy="3810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>
                <a:solidFill>
                  <a:srgbClr val="FF0000"/>
                </a:solidFill>
                <a:ea typeface="Calibri"/>
                <a:cs typeface="Calibri"/>
              </a:rPr>
              <a:t>Multiple children, one log in</a:t>
            </a:r>
            <a:endParaRPr lang="en-US" sz="1013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D177D7B-F9FB-1BB6-DFAF-B5344EDA3E78}"/>
              </a:ext>
            </a:extLst>
          </p:cNvPr>
          <p:cNvCxnSpPr>
            <a:cxnSpLocks/>
          </p:cNvCxnSpPr>
          <p:nvPr/>
        </p:nvCxnSpPr>
        <p:spPr>
          <a:xfrm flipH="1" flipV="1">
            <a:off x="6003588" y="1639049"/>
            <a:ext cx="1498427" cy="31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0ADC049-3F9C-F3B1-9735-FE0A11476C2A}"/>
              </a:ext>
            </a:extLst>
          </p:cNvPr>
          <p:cNvSpPr/>
          <p:nvPr/>
        </p:nvSpPr>
        <p:spPr>
          <a:xfrm>
            <a:off x="3313133" y="2542000"/>
            <a:ext cx="873691" cy="34916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A9CB63-D8E8-2843-4924-1E6F7CD4A382}"/>
              </a:ext>
            </a:extLst>
          </p:cNvPr>
          <p:cNvSpPr txBox="1"/>
          <p:nvPr/>
        </p:nvSpPr>
        <p:spPr>
          <a:xfrm>
            <a:off x="232393" y="2230156"/>
            <a:ext cx="1470096" cy="2251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>
                <a:solidFill>
                  <a:srgbClr val="FF0000"/>
                </a:solidFill>
                <a:ea typeface="Calibri"/>
                <a:cs typeface="Calibri"/>
              </a:rPr>
              <a:t>Your child's homework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970E2BF-C88D-0147-6D4E-D9B066B231D5}"/>
              </a:ext>
            </a:extLst>
          </p:cNvPr>
          <p:cNvCxnSpPr>
            <a:cxnSpLocks/>
          </p:cNvCxnSpPr>
          <p:nvPr/>
        </p:nvCxnSpPr>
        <p:spPr>
          <a:xfrm>
            <a:off x="1716555" y="2503344"/>
            <a:ext cx="1586107" cy="1769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335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37B0B-D2BF-0A43-D46D-1AD324E63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388">
                <a:ea typeface="Geneva"/>
                <a:cs typeface="Calibri"/>
              </a:rPr>
              <a:t>Attendance </a:t>
            </a:r>
            <a:endParaRPr lang="en-US"/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734E8C51-E678-A05A-27EE-69594918B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470" y="1003275"/>
            <a:ext cx="6597464" cy="312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45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37B0B-D2BF-0A43-D46D-1AD324E63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388">
                <a:ea typeface="Geneva"/>
                <a:cs typeface="Calibri"/>
              </a:rPr>
              <a:t>Achievement </a:t>
            </a:r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80406423-CDC9-AFCB-70E1-8192198AE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147" y="951708"/>
            <a:ext cx="7059707" cy="324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29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37B0B-D2BF-0A43-D46D-1AD324E63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388" err="1">
                <a:ea typeface="Geneva"/>
                <a:cs typeface="Calibri"/>
              </a:rPr>
              <a:t>Behaviour</a:t>
            </a:r>
            <a:r>
              <a:rPr lang="en-US" sz="4388">
                <a:ea typeface="Geneva"/>
                <a:cs typeface="Calibri"/>
              </a:rPr>
              <a:t> </a:t>
            </a:r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432DA8D-ADC2-9E53-5F27-68D61BC6C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05" y="1063347"/>
            <a:ext cx="6841192" cy="302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30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254DB-A31D-945F-9864-E841E2A35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388">
                <a:ea typeface="Geneva"/>
                <a:cs typeface="Calibri"/>
              </a:rPr>
              <a:t>Homework</a:t>
            </a:r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D55F3CD-2D1C-24C7-F5B7-F2F9ECF2C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574" y="894075"/>
            <a:ext cx="6958853" cy="334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948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796A2-1D75-4618-8115-381FB068D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886" y="87474"/>
            <a:ext cx="6172200" cy="698427"/>
          </a:xfrm>
        </p:spPr>
        <p:txBody>
          <a:bodyPr/>
          <a:lstStyle/>
          <a:p>
            <a:r>
              <a:rPr lang="en-US" b="1">
                <a:ea typeface="Geneva"/>
              </a:rPr>
              <a:t>Supporting your child…</a:t>
            </a:r>
            <a:endParaRPr lang="en-GB" b="1">
              <a:ea typeface="Genev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0F87E-24C9-491C-815D-05A49B450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358" y="996777"/>
            <a:ext cx="7561984" cy="3402378"/>
          </a:xfrm>
        </p:spPr>
        <p:txBody>
          <a:bodyPr/>
          <a:lstStyle/>
          <a:p>
            <a:r>
              <a:rPr lang="en-US" sz="2400">
                <a:ea typeface="Geneva"/>
              </a:rPr>
              <a:t>Balance: challenge and support</a:t>
            </a:r>
            <a:endParaRPr lang="en-US" sz="2400">
              <a:ea typeface="Geneva"/>
              <a:cs typeface="Calibri"/>
            </a:endParaRPr>
          </a:p>
          <a:p>
            <a:r>
              <a:rPr lang="en-US" sz="2400">
                <a:ea typeface="Geneva"/>
              </a:rPr>
              <a:t>Nagging = retreat!</a:t>
            </a:r>
            <a:endParaRPr lang="en-US" sz="2400">
              <a:ea typeface="Geneva"/>
              <a:cs typeface="Calibri"/>
            </a:endParaRPr>
          </a:p>
          <a:p>
            <a:r>
              <a:rPr lang="en-US" sz="2400">
                <a:ea typeface="Geneva"/>
              </a:rPr>
              <a:t>Encourage routine</a:t>
            </a:r>
            <a:endParaRPr lang="en-US" sz="2400">
              <a:ea typeface="Geneva"/>
              <a:cs typeface="Calibri"/>
            </a:endParaRPr>
          </a:p>
          <a:p>
            <a:r>
              <a:rPr lang="en-US" sz="2400" err="1">
                <a:ea typeface="Geneva"/>
              </a:rPr>
              <a:t>Minimise</a:t>
            </a:r>
            <a:r>
              <a:rPr lang="en-US" sz="2400">
                <a:ea typeface="Geneva"/>
              </a:rPr>
              <a:t> distractions</a:t>
            </a:r>
            <a:endParaRPr lang="en-US" sz="2400">
              <a:ea typeface="Geneva"/>
              <a:cs typeface="Calibri"/>
            </a:endParaRPr>
          </a:p>
          <a:p>
            <a:r>
              <a:rPr lang="en-US" sz="2400">
                <a:ea typeface="Geneva"/>
              </a:rPr>
              <a:t>Show an interest: let them teach you and quiz them!</a:t>
            </a:r>
            <a:endParaRPr lang="en-US" sz="2400">
              <a:ea typeface="Geneva"/>
              <a:cs typeface="Calibri"/>
            </a:endParaRPr>
          </a:p>
          <a:p>
            <a:r>
              <a:rPr lang="en-US" sz="2400">
                <a:ea typeface="Geneva"/>
              </a:rPr>
              <a:t>Build in rewards: short and long term</a:t>
            </a:r>
            <a:endParaRPr lang="en-US" sz="2400">
              <a:ea typeface="Geneva"/>
              <a:cs typeface="Calibri"/>
            </a:endParaRP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97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827F4-D27B-6003-1DB9-622FE34B7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0341"/>
            <a:ext cx="8229600" cy="857250"/>
          </a:xfrm>
        </p:spPr>
        <p:txBody>
          <a:bodyPr/>
          <a:lstStyle/>
          <a:p>
            <a:r>
              <a:rPr lang="en-US" b="1" dirty="0">
                <a:ea typeface="Geneva"/>
                <a:cs typeface="Calibri"/>
              </a:rPr>
              <a:t>Post 16 Information Evening</a:t>
            </a:r>
            <a:endParaRPr lang="en-US" b="1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28D5B3-5040-A0AD-626D-83223590CCB0}"/>
              </a:ext>
            </a:extLst>
          </p:cNvPr>
          <p:cNvSpPr txBox="1"/>
          <p:nvPr/>
        </p:nvSpPr>
        <p:spPr>
          <a:xfrm>
            <a:off x="1200705" y="1387022"/>
            <a:ext cx="6790201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11C49"/>
                </a:solidFill>
                <a:latin typeface="Calibri"/>
                <a:ea typeface="Geneva"/>
                <a:cs typeface="Calibri"/>
              </a:rPr>
              <a:t>Thursday 26th September </a:t>
            </a:r>
          </a:p>
          <a:p>
            <a:endParaRPr lang="en-US" sz="2400" dirty="0">
              <a:solidFill>
                <a:srgbClr val="011C49"/>
              </a:solidFill>
              <a:latin typeface="Calibri"/>
              <a:ea typeface="Geneva"/>
              <a:cs typeface="Calibri"/>
            </a:endParaRPr>
          </a:p>
          <a:p>
            <a:r>
              <a:rPr lang="en-US" sz="2400" dirty="0">
                <a:solidFill>
                  <a:srgbClr val="011C49"/>
                </a:solidFill>
                <a:latin typeface="Calibri"/>
                <a:ea typeface="Geneva"/>
                <a:cs typeface="Calibri"/>
              </a:rPr>
              <a:t>Please save the date – </a:t>
            </a:r>
            <a:r>
              <a:rPr lang="en-US" sz="2400" err="1">
                <a:solidFill>
                  <a:srgbClr val="011C49"/>
                </a:solidFill>
                <a:latin typeface="Calibri"/>
                <a:ea typeface="Geneva"/>
                <a:cs typeface="Calibri"/>
              </a:rPr>
              <a:t>Mr</a:t>
            </a:r>
            <a:r>
              <a:rPr lang="en-US" sz="2400" dirty="0">
                <a:solidFill>
                  <a:srgbClr val="011C49"/>
                </a:solidFill>
                <a:latin typeface="Calibri"/>
                <a:ea typeface="Geneva"/>
                <a:cs typeface="Calibri"/>
              </a:rPr>
              <a:t> Morland and </a:t>
            </a:r>
            <a:r>
              <a:rPr lang="en-US" sz="2400" err="1">
                <a:solidFill>
                  <a:srgbClr val="011C49"/>
                </a:solidFill>
                <a:latin typeface="Calibri"/>
                <a:ea typeface="Geneva"/>
                <a:cs typeface="Calibri"/>
              </a:rPr>
              <a:t>Mrs</a:t>
            </a:r>
            <a:r>
              <a:rPr lang="en-US" sz="2400" dirty="0">
                <a:solidFill>
                  <a:srgbClr val="011C49"/>
                </a:solidFill>
                <a:latin typeface="Calibri"/>
                <a:ea typeface="Geneva"/>
                <a:cs typeface="Calibri"/>
              </a:rPr>
              <a:t> Hicks will be giving valuable information around your choices post-16.</a:t>
            </a:r>
          </a:p>
        </p:txBody>
      </p:sp>
    </p:spTree>
    <p:extLst>
      <p:ext uri="{BB962C8B-B14F-4D97-AF65-F5344CB8AC3E}">
        <p14:creationId xmlns:p14="http://schemas.microsoft.com/office/powerpoint/2010/main" val="3638578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ircular diagram of the shape of a circle&#10;&#10;Description automatically generated">
            <a:extLst>
              <a:ext uri="{FF2B5EF4-FFF2-40B4-BE49-F238E27FC236}">
                <a16:creationId xmlns:a16="http://schemas.microsoft.com/office/drawing/2014/main" id="{899D0EA7-8487-5757-0D79-A3DD14ABB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017" y="435635"/>
            <a:ext cx="4056571" cy="4067354"/>
          </a:xfrm>
          <a:prstGeom prst="rect">
            <a:avLst/>
          </a:prstGeom>
        </p:spPr>
      </p:pic>
      <p:grpSp>
        <p:nvGrpSpPr>
          <p:cNvPr id="10" name="Group 3">
            <a:extLst>
              <a:ext uri="{FF2B5EF4-FFF2-40B4-BE49-F238E27FC236}">
                <a16:creationId xmlns:a16="http://schemas.microsoft.com/office/drawing/2014/main" id="{D14E0762-16C7-6FD7-B865-F44FD7400048}"/>
              </a:ext>
            </a:extLst>
          </p:cNvPr>
          <p:cNvGrpSpPr>
            <a:grpSpLocks/>
          </p:cNvGrpSpPr>
          <p:nvPr/>
        </p:nvGrpSpPr>
        <p:grpSpPr bwMode="auto">
          <a:xfrm>
            <a:off x="6906407" y="373710"/>
            <a:ext cx="1848184" cy="1822907"/>
            <a:chOff x="4342474" y="654448"/>
            <a:chExt cx="3548265" cy="3874905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13429815-628C-363C-1E0B-2A47A6732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0533" y="3300628"/>
              <a:ext cx="1227137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63D2266C-2D68-3EBF-1AA1-ED268D4EF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2014" y="2702323"/>
              <a:ext cx="1228725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7" descr="Ambition.png">
              <a:extLst>
                <a:ext uri="{FF2B5EF4-FFF2-40B4-BE49-F238E27FC236}">
                  <a16:creationId xmlns:a16="http://schemas.microsoft.com/office/drawing/2014/main" id="{C2F9A4F1-68CA-8FC1-F75E-2BE6A250B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2014" y="1351896"/>
              <a:ext cx="1228725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61E0BB54-C9E7-8AAC-D4FD-E531CD543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2634" y="2702323"/>
              <a:ext cx="1228405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DF866DD1-7FC2-CB51-29F4-BCC3C9F72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3642" y="654448"/>
              <a:ext cx="1228725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D9CA8142-78AA-3C34-77C7-B0F77CE6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2474" y="1351896"/>
              <a:ext cx="1228725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30E2272-0F8B-4AFE-98BF-7766AE38F7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7218">
            <a:off x="7300923" y="2216962"/>
            <a:ext cx="833512" cy="14200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7C64BA-BE28-424C-A3B8-3A08A2CD465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" b="-16575"/>
          <a:stretch/>
        </p:blipFill>
        <p:spPr>
          <a:xfrm>
            <a:off x="6644065" y="2588778"/>
            <a:ext cx="887544" cy="1703126"/>
          </a:xfrm>
          <a:prstGeom prst="flowChartDocumen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D9136B-2C0E-41F4-9189-699808C5F6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69882" y="3492661"/>
            <a:ext cx="620407" cy="1025974"/>
          </a:xfrm>
          <a:prstGeom prst="rect">
            <a:avLst/>
          </a:prstGeom>
        </p:spPr>
      </p:pic>
      <p:pic>
        <p:nvPicPr>
          <p:cNvPr id="15" name="Picture 14" descr="CirencesterKingshillSchool_ActiveMinds_r2_1.png">
            <a:extLst>
              <a:ext uri="{FF2B5EF4-FFF2-40B4-BE49-F238E27FC236}">
                <a16:creationId xmlns:a16="http://schemas.microsoft.com/office/drawing/2014/main" id="{08744A9E-CE2F-EFC4-220C-9A4E3236C4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25" y="164541"/>
            <a:ext cx="2906334" cy="12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9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22664-DE80-614C-9EA4-5E6E9C69B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27" y="996511"/>
            <a:ext cx="8229600" cy="857250"/>
          </a:xfrm>
        </p:spPr>
        <p:txBody>
          <a:bodyPr/>
          <a:lstStyle/>
          <a:p>
            <a:r>
              <a:rPr lang="en-US">
                <a:ea typeface="Geneva"/>
              </a:rPr>
              <a:t>The Legacy of Cohort 2024</a:t>
            </a:r>
            <a:br>
              <a:rPr lang="en-US" sz="1600"/>
            </a:br>
            <a:endParaRPr lang="en-US">
              <a:cs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80587F9-A50F-7386-4328-5795242D6162}"/>
              </a:ext>
            </a:extLst>
          </p:cNvPr>
          <p:cNvSpPr txBox="1">
            <a:spLocks/>
          </p:cNvSpPr>
          <p:nvPr/>
        </p:nvSpPr>
        <p:spPr bwMode="auto">
          <a:xfrm>
            <a:off x="304746" y="1913292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11C49"/>
                </a:solidFill>
                <a:latin typeface="+mj-lt"/>
                <a:ea typeface="Geneva" pitchFamily="126" charset="-128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Geneva" pitchFamily="126" charset="-128"/>
              </a:defRPr>
            </a:lvl9pPr>
          </a:lstStyle>
          <a:p>
            <a:r>
              <a:rPr lang="en-US">
                <a:ea typeface="Geneva"/>
              </a:rPr>
              <a:t>+0.2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33237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 Black &amp; White wall art set, Boys room Print Set, Boys Room Decor, Teen Boy Room art, Boy Bedroom Gallery wall, Gamer wall art set, Dave image 1">
            <a:extLst>
              <a:ext uri="{FF2B5EF4-FFF2-40B4-BE49-F238E27FC236}">
                <a16:creationId xmlns:a16="http://schemas.microsoft.com/office/drawing/2014/main" id="{31DA34B8-F83A-0A06-081B-C194AB64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45" y="-271895"/>
            <a:ext cx="8218787" cy="60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59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e the source image">
            <a:extLst>
              <a:ext uri="{FF2B5EF4-FFF2-40B4-BE49-F238E27FC236}">
                <a16:creationId xmlns:a16="http://schemas.microsoft.com/office/drawing/2014/main" id="{7F2BCA39-8A57-45DA-8152-C24F1E1FF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70" y="0"/>
            <a:ext cx="830626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528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88F19-6A3E-4F3B-B42A-88F10AB4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Forgetting Curve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A3812-87CC-4D65-A5C5-9E26EBFC1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2" y="32546"/>
            <a:ext cx="9035055" cy="50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70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86F03-03DB-409C-0736-4643600F9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771922"/>
            <a:ext cx="8229600" cy="857250"/>
          </a:xfrm>
        </p:spPr>
        <p:txBody>
          <a:bodyPr/>
          <a:lstStyle/>
          <a:p>
            <a:r>
              <a:rPr lang="en-US" sz="5400">
                <a:ea typeface="Geneva"/>
                <a:cs typeface="Calibri"/>
              </a:rPr>
              <a:t>The biggest revision fail ….</a:t>
            </a:r>
            <a:endParaRPr lang="en-US" sz="5400"/>
          </a:p>
        </p:txBody>
      </p:sp>
      <p:pic>
        <p:nvPicPr>
          <p:cNvPr id="3" name="Picture 2" descr="Blade Tip Highlighter by Sharpie® SAN1825629 | OnTimeSupplies.com">
            <a:extLst>
              <a:ext uri="{FF2B5EF4-FFF2-40B4-BE49-F238E27FC236}">
                <a16:creationId xmlns:a16="http://schemas.microsoft.com/office/drawing/2014/main" id="{ECA43BB8-FA9C-BBC2-DC45-0AFB99FE4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181" y="231933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2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d1e0c98-7905-419a-8a27-0eb4be4d254c">
      <Terms xmlns="http://schemas.microsoft.com/office/infopath/2007/PartnerControls"/>
    </lcf76f155ced4ddcb4097134ff3c332f>
    <TaxCatchAll xmlns="c6f0243b-d933-453e-b3db-a58101c7cb7d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EC63E1E5F4974FAD690CCEE85E2E64" ma:contentTypeVersion="11" ma:contentTypeDescription="Create a new document." ma:contentTypeScope="" ma:versionID="6c6b2808dea194f78d5abe29e089b58b">
  <xsd:schema xmlns:xsd="http://www.w3.org/2001/XMLSchema" xmlns:xs="http://www.w3.org/2001/XMLSchema" xmlns:p="http://schemas.microsoft.com/office/2006/metadata/properties" xmlns:ns2="2d1e0c98-7905-419a-8a27-0eb4be4d254c" xmlns:ns3="c6f0243b-d933-453e-b3db-a58101c7cb7d" targetNamespace="http://schemas.microsoft.com/office/2006/metadata/properties" ma:root="true" ma:fieldsID="c30a5319d88468acb9dc014f016720b8" ns2:_="" ns3:_="">
    <xsd:import namespace="2d1e0c98-7905-419a-8a27-0eb4be4d254c"/>
    <xsd:import namespace="c6f0243b-d933-453e-b3db-a58101c7cb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1e0c98-7905-419a-8a27-0eb4be4d25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b6fb0798-4322-4503-9a9e-ec0273e624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f0243b-d933-453e-b3db-a58101c7cb7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10e129e4-a077-469b-a013-eb905cc3890e}" ma:internalName="TaxCatchAll" ma:showField="CatchAllData" ma:web="c6f0243b-d933-453e-b3db-a58101c7cb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68F665-761B-468D-B94F-CDBA25241D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0E0CE1-D7B8-4998-97F2-90CD616E9C27}">
  <ds:schemaRefs>
    <ds:schemaRef ds:uri="2d1e0c98-7905-419a-8a27-0eb4be4d254c"/>
    <ds:schemaRef ds:uri="c6f0243b-d933-453e-b3db-a58101c7cb7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5F76D1B-7A55-489C-899A-89A8B79F417B}">
  <ds:schemaRefs>
    <ds:schemaRef ds:uri="2d1e0c98-7905-419a-8a27-0eb4be4d254c"/>
    <ds:schemaRef ds:uri="c6f0243b-d933-453e-b3db-a58101c7cb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(16:9)</PresentationFormat>
  <Slides>36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Welcome  Year 11 Study Skills</vt:lpstr>
      <vt:lpstr>A slide coming to make us smile... </vt:lpstr>
      <vt:lpstr>PowerPoint Presentation</vt:lpstr>
      <vt:lpstr>PowerPoint Presentation</vt:lpstr>
      <vt:lpstr>The Legacy of Cohort 2024 </vt:lpstr>
      <vt:lpstr>PowerPoint Presentation</vt:lpstr>
      <vt:lpstr>PowerPoint Presentation</vt:lpstr>
      <vt:lpstr>Forgetting Curve</vt:lpstr>
      <vt:lpstr>The biggest revision fail ….</vt:lpstr>
      <vt:lpstr>Why highlighting and rereading your notes/books is ineffective</vt:lpstr>
      <vt:lpstr>They are popular study techniques but amongst the least effective</vt:lpstr>
      <vt:lpstr>You become familiar with the material and your confidence increases</vt:lpstr>
      <vt:lpstr>So … what works better?</vt:lpstr>
      <vt:lpstr>Term Time revision: (each block = 35-45  minutes) Include Task – (precise details!) And testing/checking</vt:lpstr>
      <vt:lpstr>Explain the material to yourself and others</vt:lpstr>
      <vt:lpstr>Take frequent, low stakes tests practice tests</vt:lpstr>
      <vt:lpstr>PowerPoint Presentation</vt:lpstr>
      <vt:lpstr>How do you know it's working?</vt:lpstr>
      <vt:lpstr>PowerPoint Presentation</vt:lpstr>
      <vt:lpstr>Our Performance Colours</vt:lpstr>
      <vt:lpstr>PowerPoint Presentation</vt:lpstr>
      <vt:lpstr>Ambition</vt:lpstr>
      <vt:lpstr>Resillience</vt:lpstr>
      <vt:lpstr>Cohort 2024 (Y11 Leavers)</vt:lpstr>
      <vt:lpstr>PowerPoint Presentation</vt:lpstr>
      <vt:lpstr>What have they got in common?</vt:lpstr>
      <vt:lpstr>The power of data</vt:lpstr>
      <vt:lpstr>Edulink</vt:lpstr>
      <vt:lpstr>How to log in ...</vt:lpstr>
      <vt:lpstr>PowerPoint Presentation</vt:lpstr>
      <vt:lpstr>Attendance </vt:lpstr>
      <vt:lpstr>Achievement </vt:lpstr>
      <vt:lpstr>Behaviour </vt:lpstr>
      <vt:lpstr>Homework</vt:lpstr>
      <vt:lpstr>Supporting your child…</vt:lpstr>
      <vt:lpstr>Post 16 Information Evening</vt:lpstr>
    </vt:vector>
  </TitlesOfParts>
  <Company>RYE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RYE</dc:creator>
  <cp:revision>44</cp:revision>
  <dcterms:created xsi:type="dcterms:W3CDTF">2023-08-30T11:04:00Z</dcterms:created>
  <dcterms:modified xsi:type="dcterms:W3CDTF">2024-09-12T20:17:22Z</dcterms:modified>
</cp:coreProperties>
</file>