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45"/>
  </p:notesMasterIdLst>
  <p:handoutMasterIdLst>
    <p:handoutMasterId r:id="rId46"/>
  </p:handoutMasterIdLst>
  <p:sldIdLst>
    <p:sldId id="256" r:id="rId2"/>
    <p:sldId id="308" r:id="rId3"/>
    <p:sldId id="351" r:id="rId4"/>
    <p:sldId id="257" r:id="rId5"/>
    <p:sldId id="260" r:id="rId6"/>
    <p:sldId id="307" r:id="rId7"/>
    <p:sldId id="287" r:id="rId8"/>
    <p:sldId id="288" r:id="rId9"/>
    <p:sldId id="352" r:id="rId10"/>
    <p:sldId id="290" r:id="rId11"/>
    <p:sldId id="291" r:id="rId12"/>
    <p:sldId id="312" r:id="rId13"/>
    <p:sldId id="292" r:id="rId14"/>
    <p:sldId id="313" r:id="rId15"/>
    <p:sldId id="353" r:id="rId16"/>
    <p:sldId id="354" r:id="rId17"/>
    <p:sldId id="309" r:id="rId18"/>
    <p:sldId id="310" r:id="rId19"/>
    <p:sldId id="311" r:id="rId20"/>
    <p:sldId id="316" r:id="rId21"/>
    <p:sldId id="328" r:id="rId22"/>
    <p:sldId id="275" r:id="rId23"/>
    <p:sldId id="332" r:id="rId24"/>
    <p:sldId id="329" r:id="rId25"/>
    <p:sldId id="330" r:id="rId26"/>
    <p:sldId id="331" r:id="rId27"/>
    <p:sldId id="271" r:id="rId28"/>
    <p:sldId id="273" r:id="rId29"/>
    <p:sldId id="293" r:id="rId30"/>
    <p:sldId id="337" r:id="rId31"/>
    <p:sldId id="338" r:id="rId32"/>
    <p:sldId id="340" r:id="rId33"/>
    <p:sldId id="339" r:id="rId34"/>
    <p:sldId id="341" r:id="rId35"/>
    <p:sldId id="346" r:id="rId36"/>
    <p:sldId id="263" r:id="rId37"/>
    <p:sldId id="347" r:id="rId38"/>
    <p:sldId id="348" r:id="rId39"/>
    <p:sldId id="277" r:id="rId40"/>
    <p:sldId id="278" r:id="rId41"/>
    <p:sldId id="327" r:id="rId42"/>
    <p:sldId id="355" r:id="rId43"/>
    <p:sldId id="295"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709" autoAdjust="0"/>
  </p:normalViewPr>
  <p:slideViewPr>
    <p:cSldViewPr snapToObjects="1">
      <p:cViewPr varScale="1">
        <p:scale>
          <a:sx n="108" d="100"/>
          <a:sy n="108" d="100"/>
        </p:scale>
        <p:origin x="16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6" d="100"/>
          <a:sy n="56" d="100"/>
        </p:scale>
        <p:origin x="-1812" y="-96"/>
      </p:cViewPr>
      <p:guideLst>
        <p:guide orient="horz" pos="292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0B053368-930B-4AED-804B-4B07607F14FA}" type="datetimeFigureOut">
              <a:rPr lang="en-GB" smtClean="0"/>
              <a:t>01/02/2023</a:t>
            </a:fld>
            <a:endParaRPr lang="en-GB"/>
          </a:p>
        </p:txBody>
      </p:sp>
      <p:sp>
        <p:nvSpPr>
          <p:cNvPr id="4" name="Footer Placeholder 3"/>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40" tIns="45720" rIns="91440" bIns="45720" rtlCol="0" anchor="b"/>
          <a:lstStyle>
            <a:lvl1pPr algn="r">
              <a:defRPr sz="1200"/>
            </a:lvl1pPr>
          </a:lstStyle>
          <a:p>
            <a:fld id="{A6C6134F-7F32-4F15-AADF-270B9BCA3D2A}" type="slidenum">
              <a:rPr lang="en-GB" smtClean="0"/>
              <a:t>‹#›</a:t>
            </a:fld>
            <a:endParaRPr lang="en-GB"/>
          </a:p>
        </p:txBody>
      </p:sp>
    </p:spTree>
    <p:extLst>
      <p:ext uri="{BB962C8B-B14F-4D97-AF65-F5344CB8AC3E}">
        <p14:creationId xmlns:p14="http://schemas.microsoft.com/office/powerpoint/2010/main" val="263842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508AE64E-4511-4623-9694-0F5694520900}" type="datetimeFigureOut">
              <a:rPr lang="en-US" smtClean="0"/>
              <a:pPr/>
              <a:t>2/1/2023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FD4BFAB3-339D-45B3-81F6-95CD495340DF}" type="slidenum">
              <a:rPr lang="en-US" smtClean="0"/>
              <a:pPr/>
              <a:t>‹#›</a:t>
            </a:fld>
            <a:endParaRPr lang="en-US"/>
          </a:p>
        </p:txBody>
      </p:sp>
    </p:spTree>
    <p:extLst>
      <p:ext uri="{BB962C8B-B14F-4D97-AF65-F5344CB8AC3E}">
        <p14:creationId xmlns:p14="http://schemas.microsoft.com/office/powerpoint/2010/main" val="252944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4BFAB3-339D-45B3-81F6-95CD495340DF}" type="slidenum">
              <a:rPr lang="en-US" smtClean="0"/>
              <a:pPr/>
              <a:t>1</a:t>
            </a:fld>
            <a:endParaRPr lang="en-US"/>
          </a:p>
        </p:txBody>
      </p:sp>
    </p:spTree>
    <p:extLst>
      <p:ext uri="{BB962C8B-B14F-4D97-AF65-F5344CB8AC3E}">
        <p14:creationId xmlns:p14="http://schemas.microsoft.com/office/powerpoint/2010/main" val="324108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4BFAB3-339D-45B3-81F6-95CD495340DF}" type="slidenum">
              <a:rPr lang="en-US" smtClean="0"/>
              <a:pPr/>
              <a:t>16</a:t>
            </a:fld>
            <a:endParaRPr lang="en-US"/>
          </a:p>
        </p:txBody>
      </p:sp>
    </p:spTree>
    <p:extLst>
      <p:ext uri="{BB962C8B-B14F-4D97-AF65-F5344CB8AC3E}">
        <p14:creationId xmlns:p14="http://schemas.microsoft.com/office/powerpoint/2010/main" val="280521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4BFAB3-339D-45B3-81F6-95CD495340DF}" type="slidenum">
              <a:rPr lang="en-US" smtClean="0"/>
              <a:pPr/>
              <a:t>22</a:t>
            </a:fld>
            <a:endParaRPr lang="en-US"/>
          </a:p>
        </p:txBody>
      </p:sp>
    </p:spTree>
    <p:extLst>
      <p:ext uri="{BB962C8B-B14F-4D97-AF65-F5344CB8AC3E}">
        <p14:creationId xmlns:p14="http://schemas.microsoft.com/office/powerpoint/2010/main" val="395855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BFAB3-339D-45B3-81F6-95CD495340DF}" type="slidenum">
              <a:rPr lang="en-US" smtClean="0"/>
              <a:pPr/>
              <a:t>27</a:t>
            </a:fld>
            <a:endParaRPr lang="en-US"/>
          </a:p>
        </p:txBody>
      </p:sp>
    </p:spTree>
    <p:extLst>
      <p:ext uri="{BB962C8B-B14F-4D97-AF65-F5344CB8AC3E}">
        <p14:creationId xmlns:p14="http://schemas.microsoft.com/office/powerpoint/2010/main" val="61512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4BFAB3-339D-45B3-81F6-95CD495340DF}" type="slidenum">
              <a:rPr lang="en-US" smtClean="0"/>
              <a:pPr/>
              <a:t>28</a:t>
            </a:fld>
            <a:endParaRPr lang="en-US"/>
          </a:p>
        </p:txBody>
      </p:sp>
    </p:spTree>
    <p:extLst>
      <p:ext uri="{BB962C8B-B14F-4D97-AF65-F5344CB8AC3E}">
        <p14:creationId xmlns:p14="http://schemas.microsoft.com/office/powerpoint/2010/main" val="91518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4BFAB3-339D-45B3-81F6-95CD495340DF}" type="slidenum">
              <a:rPr lang="en-US" smtClean="0"/>
              <a:pPr/>
              <a:t>36</a:t>
            </a:fld>
            <a:endParaRPr lang="en-US"/>
          </a:p>
        </p:txBody>
      </p:sp>
    </p:spTree>
    <p:extLst>
      <p:ext uri="{BB962C8B-B14F-4D97-AF65-F5344CB8AC3E}">
        <p14:creationId xmlns:p14="http://schemas.microsoft.com/office/powerpoint/2010/main" val="31571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4BFAB3-339D-45B3-81F6-95CD495340DF}" type="slidenum">
              <a:rPr lang="en-US" smtClean="0"/>
              <a:pPr/>
              <a:t>39</a:t>
            </a:fld>
            <a:endParaRPr lang="en-US"/>
          </a:p>
        </p:txBody>
      </p:sp>
    </p:spTree>
    <p:extLst>
      <p:ext uri="{BB962C8B-B14F-4D97-AF65-F5344CB8AC3E}">
        <p14:creationId xmlns:p14="http://schemas.microsoft.com/office/powerpoint/2010/main" val="349063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4BFAB3-339D-45B3-81F6-95CD495340DF}" type="slidenum">
              <a:rPr lang="en-US" smtClean="0"/>
              <a:pPr/>
              <a:t>40</a:t>
            </a:fld>
            <a:endParaRPr lang="en-US"/>
          </a:p>
        </p:txBody>
      </p:sp>
    </p:spTree>
    <p:extLst>
      <p:ext uri="{BB962C8B-B14F-4D97-AF65-F5344CB8AC3E}">
        <p14:creationId xmlns:p14="http://schemas.microsoft.com/office/powerpoint/2010/main" val="216627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74D1DFB6-D2E8-094A-A71C-A0950F222251}" type="datetimeFigureOut">
              <a:rPr lang="en-US" smtClean="0"/>
              <a:pPr/>
              <a:t>2/1/2023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DDD0E6-1AC3-2B4B-9C70-A493C14FCD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1DFB6-D2E8-094A-A71C-A0950F222251}"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DD0E6-1AC3-2B4B-9C70-A493C14FCD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D1DFB6-D2E8-094A-A71C-A0950F222251}"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DD0E6-1AC3-2B4B-9C70-A493C14FCD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7AF3853-6481-4290-B6C8-2EB472194943}" type="slidenum">
              <a:rPr lang="en-GB"/>
              <a:pPr/>
              <a:t>‹#›</a:t>
            </a:fld>
            <a:endParaRPr lang="en-GB"/>
          </a:p>
        </p:txBody>
      </p:sp>
    </p:spTree>
    <p:extLst>
      <p:ext uri="{BB962C8B-B14F-4D97-AF65-F5344CB8AC3E}">
        <p14:creationId xmlns:p14="http://schemas.microsoft.com/office/powerpoint/2010/main" val="186796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74D1DFB6-D2E8-094A-A71C-A0950F222251}" type="datetimeFigureOut">
              <a:rPr lang="en-US" smtClean="0"/>
              <a:pPr/>
              <a:t>2/1/2023</a:t>
            </a:fld>
            <a:endParaRPr lang="en-US"/>
          </a:p>
        </p:txBody>
      </p:sp>
      <p:sp>
        <p:nvSpPr>
          <p:cNvPr id="9" name="Slide Number Placeholder 8"/>
          <p:cNvSpPr>
            <a:spLocks noGrp="1"/>
          </p:cNvSpPr>
          <p:nvPr>
            <p:ph type="sldNum" sz="quarter" idx="15"/>
          </p:nvPr>
        </p:nvSpPr>
        <p:spPr/>
        <p:txBody>
          <a:bodyPr rtlCol="0"/>
          <a:lstStyle/>
          <a:p>
            <a:fld id="{A4DDD0E6-1AC3-2B4B-9C70-A493C14FCDC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4D1DFB6-D2E8-094A-A71C-A0950F222251}" type="datetimeFigureOut">
              <a:rPr lang="en-US" smtClean="0"/>
              <a:pPr/>
              <a:t>2/1/2023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4DDD0E6-1AC3-2B4B-9C70-A493C14FCDC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4D1DFB6-D2E8-094A-A71C-A0950F222251}"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DD0E6-1AC3-2B4B-9C70-A493C14FCDC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74D1DFB6-D2E8-094A-A71C-A0950F222251}" type="datetimeFigureOut">
              <a:rPr lang="en-US" smtClean="0"/>
              <a:pPr/>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DD0E6-1AC3-2B4B-9C70-A493C14FCDC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74D1DFB6-D2E8-094A-A71C-A0950F222251}" type="datetimeFigureOut">
              <a:rPr lang="en-US" smtClean="0"/>
              <a:pPr/>
              <a:t>2/1/2023</a:t>
            </a:fld>
            <a:endParaRPr lang="en-US"/>
          </a:p>
        </p:txBody>
      </p:sp>
      <p:sp>
        <p:nvSpPr>
          <p:cNvPr id="7" name="Slide Number Placeholder 6"/>
          <p:cNvSpPr>
            <a:spLocks noGrp="1"/>
          </p:cNvSpPr>
          <p:nvPr>
            <p:ph type="sldNum" sz="quarter" idx="11"/>
          </p:nvPr>
        </p:nvSpPr>
        <p:spPr/>
        <p:txBody>
          <a:bodyPr rtlCol="0"/>
          <a:lstStyle/>
          <a:p>
            <a:fld id="{A4DDD0E6-1AC3-2B4B-9C70-A493C14FCDC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1DFB6-D2E8-094A-A71C-A0950F222251}" type="datetimeFigureOut">
              <a:rPr lang="en-US" smtClean="0"/>
              <a:pPr/>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DD0E6-1AC3-2B4B-9C70-A493C14FCD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4D1DFB6-D2E8-094A-A71C-A0950F222251}" type="datetimeFigureOut">
              <a:rPr lang="en-US" smtClean="0"/>
              <a:pPr/>
              <a:t>2/1/2023</a:t>
            </a:fld>
            <a:endParaRPr lang="en-US"/>
          </a:p>
        </p:txBody>
      </p:sp>
      <p:sp>
        <p:nvSpPr>
          <p:cNvPr id="22" name="Slide Number Placeholder 21"/>
          <p:cNvSpPr>
            <a:spLocks noGrp="1"/>
          </p:cNvSpPr>
          <p:nvPr>
            <p:ph type="sldNum" sz="quarter" idx="15"/>
          </p:nvPr>
        </p:nvSpPr>
        <p:spPr/>
        <p:txBody>
          <a:bodyPr rtlCol="0"/>
          <a:lstStyle/>
          <a:p>
            <a:fld id="{A4DDD0E6-1AC3-2B4B-9C70-A493C14FCDC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4D1DFB6-D2E8-094A-A71C-A0950F222251}" type="datetimeFigureOut">
              <a:rPr lang="en-US" smtClean="0"/>
              <a:pPr/>
              <a:t>2/1/2023</a:t>
            </a:fld>
            <a:endParaRPr lang="en-US"/>
          </a:p>
        </p:txBody>
      </p:sp>
      <p:sp>
        <p:nvSpPr>
          <p:cNvPr id="18" name="Slide Number Placeholder 17"/>
          <p:cNvSpPr>
            <a:spLocks noGrp="1"/>
          </p:cNvSpPr>
          <p:nvPr>
            <p:ph type="sldNum" sz="quarter" idx="11"/>
          </p:nvPr>
        </p:nvSpPr>
        <p:spPr/>
        <p:txBody>
          <a:bodyPr rtlCol="0"/>
          <a:lstStyle/>
          <a:p>
            <a:fld id="{A4DDD0E6-1AC3-2B4B-9C70-A493C14FCDC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D1DFB6-D2E8-094A-A71C-A0950F222251}" type="datetimeFigureOut">
              <a:rPr lang="en-US" smtClean="0"/>
              <a:pPr/>
              <a:t>2/1/2023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DDD0E6-1AC3-2B4B-9C70-A493C14FCD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http://upload.wikimedia.org/wikipedia/commons/8/82/Elvis_Presley_1970.jpg"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mirror-uk-rb1.gallery.hd.org/_exhibits/recreation/_more2005/_more06/Glastonbury-2005-music-festival-Pyramid-Stage-CL.jpg"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hyperlink" Target="https://www.google.co.uk/url?sa=i&amp;rct=j&amp;q=&amp;esrc=s&amp;source=images&amp;cd=&amp;cad=rja&amp;uact=8&amp;ved=0ahUKEwjDkP-Go7fRAhWCMBoKHRoYBt4QjRwIBw&amp;url=https://www.amazon.com/alarm-clocks/b?ie%3DUTF8%26node%3D3734911&amp;bvm=bv.143423383,d.ZGg&amp;psig=AFQjCNELY5BoTrhMRigJZGgZlWc8LQ73lw&amp;ust=1484127265013026" TargetMode="External"/><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476672"/>
            <a:ext cx="6172200" cy="1800200"/>
          </a:xfrm>
        </p:spPr>
        <p:txBody>
          <a:bodyPr>
            <a:normAutofit/>
          </a:bodyPr>
          <a:lstStyle/>
          <a:p>
            <a:r>
              <a:rPr lang="en-US" sz="6000" dirty="0"/>
              <a:t>Study skills	</a:t>
            </a:r>
          </a:p>
        </p:txBody>
      </p:sp>
      <p:sp>
        <p:nvSpPr>
          <p:cNvPr id="3" name="Subtitle 2"/>
          <p:cNvSpPr>
            <a:spLocks noGrp="1"/>
          </p:cNvSpPr>
          <p:nvPr>
            <p:ph type="subTitle" idx="1"/>
          </p:nvPr>
        </p:nvSpPr>
        <p:spPr>
          <a:xfrm>
            <a:off x="2123728" y="2276872"/>
            <a:ext cx="6172200" cy="936104"/>
          </a:xfrm>
        </p:spPr>
        <p:txBody>
          <a:bodyPr>
            <a:normAutofit/>
          </a:bodyPr>
          <a:lstStyle/>
          <a:p>
            <a:r>
              <a:rPr lang="en-US" sz="3200" dirty="0"/>
              <a:t>Thursday 2</a:t>
            </a:r>
            <a:r>
              <a:rPr lang="en-US" sz="3200" baseline="30000" dirty="0"/>
              <a:t>nd</a:t>
            </a:r>
            <a:r>
              <a:rPr lang="en-US" sz="3200" dirty="0"/>
              <a:t> February 2023</a:t>
            </a:r>
          </a:p>
        </p:txBody>
      </p:sp>
      <p:sp>
        <p:nvSpPr>
          <p:cNvPr id="5" name="Rectangle 4"/>
          <p:cNvSpPr/>
          <p:nvPr/>
        </p:nvSpPr>
        <p:spPr>
          <a:xfrm>
            <a:off x="2339752" y="3068960"/>
            <a:ext cx="5832648" cy="2492990"/>
          </a:xfrm>
          <a:prstGeom prst="rect">
            <a:avLst/>
          </a:prstGeom>
        </p:spPr>
        <p:txBody>
          <a:bodyPr wrap="square">
            <a:spAutoFit/>
          </a:bodyPr>
          <a:lstStyle/>
          <a:p>
            <a:r>
              <a:rPr lang="en-GB" sz="2400" b="1" u="sng" dirty="0"/>
              <a:t>A Starter…</a:t>
            </a:r>
            <a:r>
              <a:rPr lang="en-GB" sz="2400" b="1" dirty="0"/>
              <a:t>, start completing the exercise on the </a:t>
            </a:r>
            <a:r>
              <a:rPr lang="en-GB" sz="3600" b="1" dirty="0"/>
              <a:t>green sheet </a:t>
            </a:r>
            <a:r>
              <a:rPr lang="en-GB" sz="2400" b="1" dirty="0"/>
              <a:t>on your table: a light-hearted look at some at some of your general characteristics and personality traits</a:t>
            </a:r>
            <a:r>
              <a:rPr lang="en-GB" sz="24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normAutofit/>
          </a:bodyPr>
          <a:lstStyle/>
          <a:p>
            <a:r>
              <a:rPr lang="en-GB" sz="4400" dirty="0"/>
              <a:t>How many can you </a:t>
            </a:r>
            <a:r>
              <a:rPr lang="en-GB" sz="4400" u="sng" dirty="0"/>
              <a:t>recall</a:t>
            </a:r>
            <a:r>
              <a:rPr lang="en-GB" sz="4400" dirty="0"/>
              <a:t>?</a:t>
            </a:r>
          </a:p>
          <a:p>
            <a:pPr>
              <a:buFontTx/>
              <a:buNone/>
            </a:pPr>
            <a:endParaRPr lang="en-GB" sz="4400" dirty="0"/>
          </a:p>
          <a:p>
            <a:r>
              <a:rPr lang="en-GB" sz="4400" dirty="0"/>
              <a:t>What </a:t>
            </a:r>
            <a:r>
              <a:rPr lang="en-GB" sz="4400" u="sng" dirty="0"/>
              <a:t>strategies</a:t>
            </a:r>
            <a:r>
              <a:rPr lang="en-GB" sz="4400" dirty="0"/>
              <a:t> did you use to help you remember?</a:t>
            </a:r>
          </a:p>
        </p:txBody>
      </p:sp>
    </p:spTree>
    <p:extLst>
      <p:ext uri="{BB962C8B-B14F-4D97-AF65-F5344CB8AC3E}">
        <p14:creationId xmlns:p14="http://schemas.microsoft.com/office/powerpoint/2010/main" val="377261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How many did you get?</a:t>
            </a:r>
          </a:p>
        </p:txBody>
      </p:sp>
      <p:sp>
        <p:nvSpPr>
          <p:cNvPr id="8195" name="Rectangle 3"/>
          <p:cNvSpPr>
            <a:spLocks noGrp="1" noChangeArrowheads="1"/>
          </p:cNvSpPr>
          <p:nvPr>
            <p:ph type="body" idx="1"/>
          </p:nvPr>
        </p:nvSpPr>
        <p:spPr/>
        <p:txBody>
          <a:bodyPr/>
          <a:lstStyle/>
          <a:p>
            <a:pPr>
              <a:lnSpc>
                <a:spcPct val="80000"/>
              </a:lnSpc>
            </a:pPr>
            <a:r>
              <a:rPr lang="en-GB" sz="2400" dirty="0"/>
              <a:t>Alarm clock</a:t>
            </a:r>
          </a:p>
          <a:p>
            <a:pPr>
              <a:lnSpc>
                <a:spcPct val="80000"/>
              </a:lnSpc>
            </a:pPr>
            <a:r>
              <a:rPr lang="en-GB" dirty="0"/>
              <a:t>Keys</a:t>
            </a:r>
          </a:p>
          <a:p>
            <a:pPr>
              <a:lnSpc>
                <a:spcPct val="80000"/>
              </a:lnSpc>
            </a:pPr>
            <a:r>
              <a:rPr lang="en-GB" sz="2400" dirty="0"/>
              <a:t>Train</a:t>
            </a:r>
          </a:p>
          <a:p>
            <a:pPr>
              <a:lnSpc>
                <a:spcPct val="80000"/>
              </a:lnSpc>
            </a:pPr>
            <a:r>
              <a:rPr lang="en-GB" dirty="0" err="1"/>
              <a:t>i</a:t>
            </a:r>
            <a:r>
              <a:rPr lang="en-GB" dirty="0"/>
              <a:t>-phone</a:t>
            </a:r>
          </a:p>
          <a:p>
            <a:pPr>
              <a:lnSpc>
                <a:spcPct val="80000"/>
              </a:lnSpc>
            </a:pPr>
            <a:r>
              <a:rPr lang="en-GB" sz="2400" dirty="0"/>
              <a:t>Chocolate</a:t>
            </a:r>
          </a:p>
          <a:p>
            <a:pPr>
              <a:lnSpc>
                <a:spcPct val="80000"/>
              </a:lnSpc>
            </a:pPr>
            <a:r>
              <a:rPr lang="en-GB" sz="2400" dirty="0"/>
              <a:t>Guitar</a:t>
            </a:r>
          </a:p>
          <a:p>
            <a:pPr>
              <a:lnSpc>
                <a:spcPct val="80000"/>
              </a:lnSpc>
            </a:pPr>
            <a:r>
              <a:rPr lang="en-GB" dirty="0"/>
              <a:t>X-box</a:t>
            </a:r>
          </a:p>
          <a:p>
            <a:pPr>
              <a:lnSpc>
                <a:spcPct val="80000"/>
              </a:lnSpc>
            </a:pPr>
            <a:r>
              <a:rPr lang="en-GB" dirty="0"/>
              <a:t>Books</a:t>
            </a:r>
          </a:p>
          <a:p>
            <a:pPr>
              <a:lnSpc>
                <a:spcPct val="80000"/>
              </a:lnSpc>
            </a:pPr>
            <a:r>
              <a:rPr lang="en-GB" dirty="0"/>
              <a:t>Candle</a:t>
            </a:r>
          </a:p>
          <a:p>
            <a:pPr>
              <a:lnSpc>
                <a:spcPct val="80000"/>
              </a:lnSpc>
            </a:pPr>
            <a:r>
              <a:rPr lang="en-GB" dirty="0"/>
              <a:t>Chair</a:t>
            </a:r>
          </a:p>
          <a:p>
            <a:pPr>
              <a:lnSpc>
                <a:spcPct val="80000"/>
              </a:lnSpc>
            </a:pPr>
            <a:r>
              <a:rPr lang="en-GB" dirty="0"/>
              <a:t>Mouse</a:t>
            </a:r>
          </a:p>
          <a:p>
            <a:pPr>
              <a:lnSpc>
                <a:spcPct val="80000"/>
              </a:lnSpc>
            </a:pPr>
            <a:r>
              <a:rPr lang="en-GB" dirty="0"/>
              <a:t>Boris Johnson</a:t>
            </a:r>
          </a:p>
          <a:p>
            <a:pPr>
              <a:lnSpc>
                <a:spcPct val="80000"/>
              </a:lnSpc>
            </a:pPr>
            <a:endParaRPr lang="en-GB" dirty="0"/>
          </a:p>
          <a:p>
            <a:pPr>
              <a:lnSpc>
                <a:spcPct val="80000"/>
              </a:lnSpc>
            </a:pPr>
            <a:endParaRPr lang="en-GB" sz="2400" dirty="0"/>
          </a:p>
          <a:p>
            <a:pPr>
              <a:lnSpc>
                <a:spcPct val="80000"/>
              </a:lnSpc>
            </a:pPr>
            <a:endParaRPr lang="en-GB" sz="2400" dirty="0"/>
          </a:p>
          <a:p>
            <a:pPr>
              <a:lnSpc>
                <a:spcPct val="80000"/>
              </a:lnSpc>
            </a:pPr>
            <a:endParaRPr lang="en-GB" sz="2400" dirty="0"/>
          </a:p>
          <a:p>
            <a:pPr>
              <a:lnSpc>
                <a:spcPct val="80000"/>
              </a:lnSpc>
            </a:pPr>
            <a:endParaRPr lang="en-GB" sz="2400" dirty="0"/>
          </a:p>
          <a:p>
            <a:pPr>
              <a:lnSpc>
                <a:spcPct val="80000"/>
              </a:lnSpc>
            </a:pPr>
            <a:endParaRPr lang="en-GB" sz="2400" dirty="0"/>
          </a:p>
        </p:txBody>
      </p:sp>
    </p:spTree>
    <p:extLst>
      <p:ext uri="{BB962C8B-B14F-4D97-AF65-F5344CB8AC3E}">
        <p14:creationId xmlns:p14="http://schemas.microsoft.com/office/powerpoint/2010/main" val="269236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GB"/>
              <a:t>Memory techniques:</a:t>
            </a:r>
            <a:endParaRPr lang="en-US"/>
          </a:p>
        </p:txBody>
      </p:sp>
      <p:sp>
        <p:nvSpPr>
          <p:cNvPr id="45059" name="Rectangle 3"/>
          <p:cNvSpPr>
            <a:spLocks noGrp="1" noChangeArrowheads="1"/>
          </p:cNvSpPr>
          <p:nvPr>
            <p:ph type="body" idx="1"/>
          </p:nvPr>
        </p:nvSpPr>
        <p:spPr/>
        <p:txBody>
          <a:bodyPr/>
          <a:lstStyle/>
          <a:p>
            <a:pPr eaLnBrk="1" hangingPunct="1">
              <a:lnSpc>
                <a:spcPct val="80000"/>
              </a:lnSpc>
              <a:defRPr/>
            </a:pPr>
            <a:r>
              <a:rPr lang="en-GB" sz="2800" dirty="0"/>
              <a:t>Ongoing repetition</a:t>
            </a:r>
          </a:p>
          <a:p>
            <a:pPr eaLnBrk="1" hangingPunct="1">
              <a:lnSpc>
                <a:spcPct val="80000"/>
              </a:lnSpc>
              <a:defRPr/>
            </a:pPr>
            <a:r>
              <a:rPr lang="en-GB" sz="2800" dirty="0"/>
              <a:t>Mnemonics (e.g. ‘because’, Never Eat Shredded Wheat);</a:t>
            </a:r>
          </a:p>
          <a:p>
            <a:pPr eaLnBrk="1" hangingPunct="1">
              <a:lnSpc>
                <a:spcPct val="80000"/>
              </a:lnSpc>
              <a:defRPr/>
            </a:pPr>
            <a:r>
              <a:rPr lang="en-GB" sz="2800" dirty="0"/>
              <a:t>Making a story to link ideas, sequence associations</a:t>
            </a:r>
          </a:p>
          <a:p>
            <a:pPr eaLnBrk="1" hangingPunct="1">
              <a:lnSpc>
                <a:spcPct val="80000"/>
              </a:lnSpc>
              <a:defRPr/>
            </a:pPr>
            <a:r>
              <a:rPr lang="en-GB" sz="2800" dirty="0"/>
              <a:t>Visualisation</a:t>
            </a:r>
          </a:p>
          <a:p>
            <a:pPr eaLnBrk="1" hangingPunct="1">
              <a:lnSpc>
                <a:spcPct val="80000"/>
              </a:lnSpc>
              <a:defRPr/>
            </a:pPr>
            <a:r>
              <a:rPr lang="en-GB" sz="2800" dirty="0"/>
              <a:t>Word association</a:t>
            </a:r>
          </a:p>
          <a:p>
            <a:pPr eaLnBrk="1" hangingPunct="1">
              <a:lnSpc>
                <a:spcPct val="80000"/>
              </a:lnSpc>
              <a:defRPr/>
            </a:pPr>
            <a:r>
              <a:rPr lang="en-GB" sz="2800" dirty="0"/>
              <a:t>Rhymes (e.g. ‘In fourteen hundred and ninety-two, </a:t>
            </a:r>
            <a:r>
              <a:rPr lang="en-GB" sz="2800" dirty="0" err="1"/>
              <a:t>Colombus</a:t>
            </a:r>
            <a:r>
              <a:rPr lang="en-GB" sz="2800" dirty="0"/>
              <a:t> sailed the ocean blue’);</a:t>
            </a:r>
          </a:p>
          <a:p>
            <a:pPr eaLnBrk="1" hangingPunct="1">
              <a:lnSpc>
                <a:spcPct val="80000"/>
              </a:lnSpc>
              <a:defRPr/>
            </a:pPr>
            <a:endParaRPr lang="en-US" sz="2800" dirty="0"/>
          </a:p>
        </p:txBody>
      </p:sp>
    </p:spTree>
    <p:extLst>
      <p:ext uri="{BB962C8B-B14F-4D97-AF65-F5344CB8AC3E}">
        <p14:creationId xmlns:p14="http://schemas.microsoft.com/office/powerpoint/2010/main" val="402284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flipV="1">
            <a:off x="468313" y="-674688"/>
            <a:ext cx="8229600" cy="877888"/>
          </a:xfrm>
        </p:spPr>
        <p:txBody>
          <a:bodyPr/>
          <a:lstStyle/>
          <a:p>
            <a:endParaRPr lang="en-US"/>
          </a:p>
        </p:txBody>
      </p:sp>
      <p:sp>
        <p:nvSpPr>
          <p:cNvPr id="20484" name="Rectangle 4"/>
          <p:cNvSpPr>
            <a:spLocks noChangeArrowheads="1"/>
          </p:cNvSpPr>
          <p:nvPr/>
        </p:nvSpPr>
        <p:spPr bwMode="auto">
          <a:xfrm>
            <a:off x="323850" y="333375"/>
            <a:ext cx="2808288" cy="1296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b="1"/>
              <a:t>Understand it</a:t>
            </a:r>
          </a:p>
        </p:txBody>
      </p:sp>
      <p:sp>
        <p:nvSpPr>
          <p:cNvPr id="20485" name="Rectangle 5"/>
          <p:cNvSpPr>
            <a:spLocks noChangeArrowheads="1"/>
          </p:cNvSpPr>
          <p:nvPr/>
        </p:nvSpPr>
        <p:spPr bwMode="auto">
          <a:xfrm>
            <a:off x="1258888" y="1844675"/>
            <a:ext cx="2881312"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b="1"/>
              <a:t>Condense it</a:t>
            </a:r>
          </a:p>
        </p:txBody>
      </p:sp>
      <p:sp>
        <p:nvSpPr>
          <p:cNvPr id="20486" name="Rectangle 6"/>
          <p:cNvSpPr>
            <a:spLocks noChangeArrowheads="1"/>
          </p:cNvSpPr>
          <p:nvPr/>
        </p:nvSpPr>
        <p:spPr bwMode="auto">
          <a:xfrm>
            <a:off x="2195513" y="3284538"/>
            <a:ext cx="2952750" cy="12969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b="1"/>
              <a:t>Memorise it</a:t>
            </a:r>
          </a:p>
        </p:txBody>
      </p:sp>
      <p:sp>
        <p:nvSpPr>
          <p:cNvPr id="20487" name="Rectangle 7"/>
          <p:cNvSpPr>
            <a:spLocks noChangeArrowheads="1"/>
          </p:cNvSpPr>
          <p:nvPr/>
        </p:nvSpPr>
        <p:spPr bwMode="auto">
          <a:xfrm>
            <a:off x="4284663" y="5157788"/>
            <a:ext cx="2952750" cy="12239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b="1"/>
              <a:t>Review it</a:t>
            </a:r>
          </a:p>
        </p:txBody>
      </p:sp>
      <p:sp>
        <p:nvSpPr>
          <p:cNvPr id="20488" name="Rectangle 8"/>
          <p:cNvSpPr>
            <a:spLocks noChangeArrowheads="1"/>
          </p:cNvSpPr>
          <p:nvPr/>
        </p:nvSpPr>
        <p:spPr bwMode="auto">
          <a:xfrm>
            <a:off x="4500563" y="765175"/>
            <a:ext cx="3959225" cy="25193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0489" name="Picture 9" descr="MindsEye"/>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59338" y="0"/>
            <a:ext cx="42846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camera-clipart"/>
          <p:cNvPicPr>
            <a:picLocks noGrp="1" noChangeAspect="1" noChangeArrowheads="1"/>
          </p:cNvPicPr>
          <p:nvPr>
            <p:ph type="body"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9388" y="4221163"/>
            <a:ext cx="3671887" cy="263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1" name="WordArt 11"/>
          <p:cNvSpPr>
            <a:spLocks noChangeArrowheads="1" noChangeShapeType="1" noTextEdit="1"/>
          </p:cNvSpPr>
          <p:nvPr/>
        </p:nvSpPr>
        <p:spPr bwMode="auto">
          <a:xfrm>
            <a:off x="250825" y="5084763"/>
            <a:ext cx="1439863" cy="10922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29069"/>
              </a:avLst>
            </a:prstTxWarp>
          </a:bodyPr>
          <a:lstStyle/>
          <a:p>
            <a:pPr algn="ctr"/>
            <a:r>
              <a:rPr lang="en-GB" sz="3600" kern="10">
                <a:ln w="28575">
                  <a:solidFill>
                    <a:srgbClr val="000000"/>
                  </a:solidFill>
                  <a:round/>
                  <a:headEnd/>
                  <a:tailEnd/>
                </a:ln>
                <a:solidFill>
                  <a:schemeClr val="bg1"/>
                </a:solidFill>
                <a:latin typeface="BadaBoom BB"/>
              </a:rPr>
              <a:t>Click</a:t>
            </a:r>
          </a:p>
        </p:txBody>
      </p:sp>
    </p:spTree>
    <p:extLst>
      <p:ext uri="{BB962C8B-B14F-4D97-AF65-F5344CB8AC3E}">
        <p14:creationId xmlns:p14="http://schemas.microsoft.com/office/powerpoint/2010/main" val="738508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2000"/>
                                        <p:tgtEl>
                                          <p:spTgt spid="20489"/>
                                        </p:tgtEl>
                                      </p:cBhvr>
                                    </p:animEffect>
                                    <p:anim calcmode="lin" valueType="num">
                                      <p:cBhvr>
                                        <p:cTn id="8" dur="2000" fill="hold"/>
                                        <p:tgtEl>
                                          <p:spTgt spid="20489"/>
                                        </p:tgtEl>
                                        <p:attrNameLst>
                                          <p:attrName>style.rotation</p:attrName>
                                        </p:attrNameLst>
                                      </p:cBhvr>
                                      <p:tavLst>
                                        <p:tav tm="0">
                                          <p:val>
                                            <p:fltVal val="720"/>
                                          </p:val>
                                        </p:tav>
                                        <p:tav tm="100000">
                                          <p:val>
                                            <p:fltVal val="0"/>
                                          </p:val>
                                        </p:tav>
                                      </p:tavLst>
                                    </p:anim>
                                    <p:anim calcmode="lin" valueType="num">
                                      <p:cBhvr>
                                        <p:cTn id="9" dur="2000" fill="hold"/>
                                        <p:tgtEl>
                                          <p:spTgt spid="20489"/>
                                        </p:tgtEl>
                                        <p:attrNameLst>
                                          <p:attrName>ppt_h</p:attrName>
                                        </p:attrNameLst>
                                      </p:cBhvr>
                                      <p:tavLst>
                                        <p:tav tm="0">
                                          <p:val>
                                            <p:fltVal val="0"/>
                                          </p:val>
                                        </p:tav>
                                        <p:tav tm="100000">
                                          <p:val>
                                            <p:strVal val="#ppt_h"/>
                                          </p:val>
                                        </p:tav>
                                      </p:tavLst>
                                    </p:anim>
                                    <p:anim calcmode="lin" valueType="num">
                                      <p:cBhvr>
                                        <p:cTn id="10" dur="2000" fill="hold"/>
                                        <p:tgtEl>
                                          <p:spTgt spid="20489"/>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8" presetClass="emph" presetSubtype="0" repeatCount="2000" fill="hold" nodeType="afterEffect">
                                  <p:stCondLst>
                                    <p:cond delay="0"/>
                                  </p:stCondLst>
                                  <p:childTnLst>
                                    <p:animRot by="-21600000">
                                      <p:cBhvr>
                                        <p:cTn id="13" dur="5000" fill="hold"/>
                                        <p:tgtEl>
                                          <p:spTgt spid="20489"/>
                                        </p:tgtEl>
                                        <p:attrNameLst>
                                          <p:attrName>r</p:attrName>
                                        </p:attrNameLst>
                                      </p:cBhvr>
                                    </p:animRot>
                                  </p:childTnLst>
                                </p:cTn>
                              </p:par>
                            </p:childTnLst>
                          </p:cTn>
                        </p:par>
                        <p:par>
                          <p:cTn id="14" fill="hold" nodeType="afterGroup">
                            <p:stCondLst>
                              <p:cond delay="12000"/>
                            </p:stCondLst>
                            <p:childTnLst>
                              <p:par>
                                <p:cTn id="15" presetID="10" presetClass="entr" presetSubtype="0" fill="hold" nodeType="afterEffect">
                                  <p:stCondLst>
                                    <p:cond delay="0"/>
                                  </p:stCondLst>
                                  <p:childTnLst>
                                    <p:set>
                                      <p:cBhvr>
                                        <p:cTn id="16" dur="1" fill="hold">
                                          <p:stCondLst>
                                            <p:cond delay="0"/>
                                          </p:stCondLst>
                                        </p:cTn>
                                        <p:tgtEl>
                                          <p:spTgt spid="20490"/>
                                        </p:tgtEl>
                                        <p:attrNameLst>
                                          <p:attrName>style.visibility</p:attrName>
                                        </p:attrNameLst>
                                      </p:cBhvr>
                                      <p:to>
                                        <p:strVal val="visible"/>
                                      </p:to>
                                    </p:set>
                                    <p:animEffect transition="in" filter="fade">
                                      <p:cBhvr>
                                        <p:cTn id="17" dur="2000"/>
                                        <p:tgtEl>
                                          <p:spTgt spid="20490"/>
                                        </p:tgtEl>
                                      </p:cBhvr>
                                    </p:animEffect>
                                  </p:childTnLst>
                                </p:cTn>
                              </p:par>
                            </p:childTnLst>
                          </p:cTn>
                        </p:par>
                        <p:par>
                          <p:cTn id="18" fill="hold" nodeType="afterGroup">
                            <p:stCondLst>
                              <p:cond delay="14000"/>
                            </p:stCondLst>
                            <p:childTnLst>
                              <p:par>
                                <p:cTn id="19" presetID="11" presetClass="entr" presetSubtype="0" repeatCount="4000" fill="hold" grpId="0" nodeType="afterEffect">
                                  <p:stCondLst>
                                    <p:cond delay="500"/>
                                  </p:stCondLst>
                                  <p:childTnLst>
                                    <p:set>
                                      <p:cBhvr>
                                        <p:cTn id="20" dur="1000">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normAutofit/>
          </a:bodyPr>
          <a:lstStyle/>
          <a:p>
            <a:pPr>
              <a:buFontTx/>
              <a:buNone/>
            </a:pPr>
            <a:r>
              <a:rPr lang="en-GB" sz="4400" dirty="0"/>
              <a:t>But revision is about more than just </a:t>
            </a:r>
            <a:r>
              <a:rPr lang="en-GB" sz="4400" b="1" dirty="0"/>
              <a:t>remembering</a:t>
            </a:r>
            <a:r>
              <a:rPr lang="en-GB" sz="4400" dirty="0"/>
              <a:t>…</a:t>
            </a:r>
          </a:p>
          <a:p>
            <a:pPr>
              <a:buFontTx/>
              <a:buNone/>
            </a:pPr>
            <a:r>
              <a:rPr lang="en-GB" sz="4400" dirty="0"/>
              <a:t>It’s also about </a:t>
            </a:r>
            <a:r>
              <a:rPr lang="en-GB" sz="4400" b="1" dirty="0"/>
              <a:t>understanding</a:t>
            </a:r>
            <a:r>
              <a:rPr lang="en-GB" sz="4400" dirty="0"/>
              <a:t> and showing you can apply this understanding.</a:t>
            </a:r>
          </a:p>
        </p:txBody>
      </p:sp>
    </p:spTree>
    <p:extLst>
      <p:ext uri="{BB962C8B-B14F-4D97-AF65-F5344CB8AC3E}">
        <p14:creationId xmlns:p14="http://schemas.microsoft.com/office/powerpoint/2010/main" val="3759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849312"/>
          </a:xfrm>
        </p:spPr>
        <p:txBody>
          <a:bodyPr/>
          <a:lstStyle/>
          <a:p>
            <a:pPr eaLnBrk="1" hangingPunct="1">
              <a:defRPr/>
            </a:pPr>
            <a:r>
              <a:rPr lang="en-GB"/>
              <a:t>Brain Gym  - colours</a:t>
            </a:r>
          </a:p>
        </p:txBody>
      </p:sp>
      <p:sp>
        <p:nvSpPr>
          <p:cNvPr id="35843" name="Text Box 3"/>
          <p:cNvSpPr txBox="1">
            <a:spLocks noChangeArrowheads="1"/>
          </p:cNvSpPr>
          <p:nvPr/>
        </p:nvSpPr>
        <p:spPr bwMode="auto">
          <a:xfrm>
            <a:off x="1258888" y="1412875"/>
            <a:ext cx="7056437" cy="504031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2400" b="1">
                <a:solidFill>
                  <a:srgbClr val="FF0000"/>
                </a:solidFill>
                <a:cs typeface="Arial" charset="0"/>
              </a:rPr>
              <a:t>yellow		</a:t>
            </a:r>
            <a:r>
              <a:rPr lang="en-GB" altLang="en-US" sz="2400" b="1">
                <a:solidFill>
                  <a:srgbClr val="99CC00"/>
                </a:solidFill>
                <a:cs typeface="Arial" charset="0"/>
              </a:rPr>
              <a:t>red</a:t>
            </a:r>
            <a:r>
              <a:rPr lang="en-GB" altLang="en-US" sz="2400" b="1">
                <a:solidFill>
                  <a:srgbClr val="FF0000"/>
                </a:solidFill>
                <a:cs typeface="Arial" charset="0"/>
              </a:rPr>
              <a:t> 			</a:t>
            </a:r>
            <a:r>
              <a:rPr lang="en-GB" altLang="en-US" sz="2400" b="1">
                <a:solidFill>
                  <a:srgbClr val="FFFF00"/>
                </a:solidFill>
                <a:cs typeface="Arial" charset="0"/>
              </a:rPr>
              <a:t>blue</a:t>
            </a:r>
            <a:endParaRPr lang="en-GB" altLang="en-US" sz="2400" b="1">
              <a:solidFill>
                <a:srgbClr val="FF0000"/>
              </a:solidFill>
              <a:cs typeface="Arial" charset="0"/>
            </a:endParaRPr>
          </a:p>
          <a:p>
            <a:pPr eaLnBrk="1" hangingPunct="1"/>
            <a:endParaRPr lang="en-GB" altLang="en-US" sz="2400" b="1">
              <a:solidFill>
                <a:srgbClr val="FF0000"/>
              </a:solidFill>
              <a:cs typeface="Arial" charset="0"/>
            </a:endParaRPr>
          </a:p>
          <a:p>
            <a:pPr eaLnBrk="1" hangingPunct="1"/>
            <a:r>
              <a:rPr lang="en-GB" altLang="en-US" sz="2400" b="1">
                <a:solidFill>
                  <a:srgbClr val="CC99FF"/>
                </a:solidFill>
                <a:cs typeface="Arial" charset="0"/>
              </a:rPr>
              <a:t>green</a:t>
            </a:r>
            <a:r>
              <a:rPr lang="en-GB" altLang="en-US" sz="2400" b="1">
                <a:solidFill>
                  <a:srgbClr val="FF0000"/>
                </a:solidFill>
                <a:cs typeface="Arial" charset="0"/>
              </a:rPr>
              <a:t>		</a:t>
            </a:r>
            <a:r>
              <a:rPr lang="en-GB" altLang="en-US" sz="2400" b="1">
                <a:cs typeface="Arial" charset="0"/>
              </a:rPr>
              <a:t>orange</a:t>
            </a:r>
            <a:r>
              <a:rPr lang="en-GB" altLang="en-US" sz="2400" b="1">
                <a:solidFill>
                  <a:srgbClr val="FF0000"/>
                </a:solidFill>
                <a:cs typeface="Arial" charset="0"/>
              </a:rPr>
              <a:t>		</a:t>
            </a:r>
            <a:r>
              <a:rPr lang="en-GB" altLang="en-US" sz="2400" b="1">
                <a:solidFill>
                  <a:srgbClr val="808080"/>
                </a:solidFill>
                <a:cs typeface="Arial" charset="0"/>
              </a:rPr>
              <a:t>purple</a:t>
            </a:r>
          </a:p>
          <a:p>
            <a:pPr eaLnBrk="1" hangingPunct="1"/>
            <a:endParaRPr lang="en-GB" altLang="en-US" sz="2400" b="1">
              <a:solidFill>
                <a:srgbClr val="FF0000"/>
              </a:solidFill>
              <a:cs typeface="Arial" charset="0"/>
            </a:endParaRPr>
          </a:p>
          <a:p>
            <a:pPr eaLnBrk="1" hangingPunct="1"/>
            <a:r>
              <a:rPr lang="en-GB" altLang="en-US" sz="2400" b="1">
                <a:solidFill>
                  <a:srgbClr val="FF00FF"/>
                </a:solidFill>
                <a:cs typeface="Arial" charset="0"/>
              </a:rPr>
              <a:t>black</a:t>
            </a:r>
            <a:r>
              <a:rPr lang="en-GB" altLang="en-US" sz="2400" b="1">
                <a:solidFill>
                  <a:srgbClr val="FF0000"/>
                </a:solidFill>
                <a:cs typeface="Arial" charset="0"/>
              </a:rPr>
              <a:t>			</a:t>
            </a:r>
            <a:r>
              <a:rPr lang="en-GB" altLang="en-US" sz="2400" b="1">
                <a:solidFill>
                  <a:srgbClr val="3366FF"/>
                </a:solidFill>
                <a:cs typeface="Arial" charset="0"/>
              </a:rPr>
              <a:t>brown</a:t>
            </a:r>
            <a:r>
              <a:rPr lang="en-GB" altLang="en-US" sz="2400" b="1">
                <a:solidFill>
                  <a:srgbClr val="FF0000"/>
                </a:solidFill>
                <a:cs typeface="Arial" charset="0"/>
              </a:rPr>
              <a:t>		</a:t>
            </a:r>
            <a:r>
              <a:rPr lang="en-GB" altLang="en-US" sz="2400" b="1">
                <a:solidFill>
                  <a:srgbClr val="800080"/>
                </a:solidFill>
                <a:cs typeface="Arial" charset="0"/>
              </a:rPr>
              <a:t>grey</a:t>
            </a:r>
            <a:endParaRPr lang="en-GB" altLang="en-US" sz="2400" b="1">
              <a:solidFill>
                <a:srgbClr val="FF0000"/>
              </a:solidFill>
              <a:cs typeface="Arial" charset="0"/>
            </a:endParaRPr>
          </a:p>
          <a:p>
            <a:pPr eaLnBrk="1" hangingPunct="1"/>
            <a:endParaRPr lang="en-GB" altLang="en-US" sz="2400" b="1">
              <a:solidFill>
                <a:srgbClr val="FF0000"/>
              </a:solidFill>
              <a:cs typeface="Arial" charset="0"/>
            </a:endParaRPr>
          </a:p>
          <a:p>
            <a:pPr eaLnBrk="1" hangingPunct="1"/>
            <a:r>
              <a:rPr lang="en-GB" altLang="en-US" sz="2400" b="1">
                <a:solidFill>
                  <a:srgbClr val="FF6600"/>
                </a:solidFill>
                <a:cs typeface="Arial" charset="0"/>
              </a:rPr>
              <a:t>pink</a:t>
            </a:r>
            <a:r>
              <a:rPr lang="en-GB" altLang="en-US" sz="2400" b="1">
                <a:solidFill>
                  <a:srgbClr val="FF0000"/>
                </a:solidFill>
                <a:cs typeface="Arial" charset="0"/>
              </a:rPr>
              <a:t>			</a:t>
            </a:r>
            <a:r>
              <a:rPr lang="en-GB" altLang="en-US" sz="2400" b="1">
                <a:solidFill>
                  <a:srgbClr val="FF99CC"/>
                </a:solidFill>
                <a:cs typeface="Arial" charset="0"/>
              </a:rPr>
              <a:t>turquoise</a:t>
            </a:r>
            <a:r>
              <a:rPr lang="en-GB" altLang="en-US" sz="2400" b="1">
                <a:solidFill>
                  <a:srgbClr val="FF0000"/>
                </a:solidFill>
                <a:cs typeface="Arial" charset="0"/>
              </a:rPr>
              <a:t>		</a:t>
            </a:r>
            <a:r>
              <a:rPr lang="en-GB" altLang="en-US" sz="2400" b="1">
                <a:solidFill>
                  <a:srgbClr val="33CCCC"/>
                </a:solidFill>
                <a:cs typeface="Arial" charset="0"/>
              </a:rPr>
              <a:t>lilac</a:t>
            </a:r>
            <a:endParaRPr lang="en-GB" altLang="en-US" sz="2400" b="1">
              <a:solidFill>
                <a:srgbClr val="FF0000"/>
              </a:solidFill>
              <a:cs typeface="Arial" charset="0"/>
            </a:endParaRPr>
          </a:p>
          <a:p>
            <a:pPr eaLnBrk="1" hangingPunct="1"/>
            <a:endParaRPr lang="en-GB" altLang="en-US" sz="2400" b="1">
              <a:solidFill>
                <a:srgbClr val="FF0000"/>
              </a:solidFill>
              <a:cs typeface="Arial" charset="0"/>
            </a:endParaRPr>
          </a:p>
          <a:p>
            <a:pPr eaLnBrk="1" hangingPunct="1"/>
            <a:r>
              <a:rPr lang="en-GB" altLang="en-US" sz="2400" b="1">
                <a:solidFill>
                  <a:srgbClr val="003300"/>
                </a:solidFill>
                <a:cs typeface="Arial" charset="0"/>
              </a:rPr>
              <a:t>beige</a:t>
            </a:r>
            <a:r>
              <a:rPr lang="en-GB" altLang="en-US" sz="2400" b="1">
                <a:solidFill>
                  <a:srgbClr val="FF0000"/>
                </a:solidFill>
                <a:cs typeface="Arial" charset="0"/>
              </a:rPr>
              <a:t>		</a:t>
            </a:r>
            <a:r>
              <a:rPr lang="en-GB" altLang="en-US" sz="2400" b="1">
                <a:solidFill>
                  <a:srgbClr val="0000FF"/>
                </a:solidFill>
                <a:cs typeface="Arial" charset="0"/>
              </a:rPr>
              <a:t>white</a:t>
            </a:r>
            <a:r>
              <a:rPr lang="en-GB" altLang="en-US" sz="2400" b="1">
                <a:solidFill>
                  <a:srgbClr val="FF0000"/>
                </a:solidFill>
                <a:cs typeface="Arial" charset="0"/>
              </a:rPr>
              <a:t>		orange</a:t>
            </a:r>
          </a:p>
          <a:p>
            <a:pPr eaLnBrk="1" hangingPunct="1"/>
            <a:endParaRPr lang="en-GB" altLang="en-US" sz="2400" b="1">
              <a:solidFill>
                <a:srgbClr val="FF0000"/>
              </a:solidFill>
              <a:cs typeface="Arial" charset="0"/>
            </a:endParaRPr>
          </a:p>
          <a:p>
            <a:pPr eaLnBrk="1" hangingPunct="1"/>
            <a:r>
              <a:rPr lang="en-GB" altLang="en-US" sz="2400" b="1">
                <a:solidFill>
                  <a:srgbClr val="FFCC00"/>
                </a:solidFill>
                <a:cs typeface="Arial" charset="0"/>
              </a:rPr>
              <a:t>blue</a:t>
            </a:r>
            <a:r>
              <a:rPr lang="en-GB" altLang="en-US" sz="2400" b="1">
                <a:solidFill>
                  <a:srgbClr val="FF0000"/>
                </a:solidFill>
                <a:cs typeface="Arial" charset="0"/>
              </a:rPr>
              <a:t>			</a:t>
            </a:r>
            <a:r>
              <a:rPr lang="en-GB" altLang="en-US" sz="2400" b="1">
                <a:solidFill>
                  <a:srgbClr val="333399"/>
                </a:solidFill>
                <a:cs typeface="Arial" charset="0"/>
              </a:rPr>
              <a:t>yellow</a:t>
            </a:r>
            <a:r>
              <a:rPr lang="en-GB" altLang="en-US" sz="2400" b="1">
                <a:solidFill>
                  <a:srgbClr val="FF0000"/>
                </a:solidFill>
                <a:cs typeface="Arial" charset="0"/>
              </a:rPr>
              <a:t>		</a:t>
            </a:r>
            <a:r>
              <a:rPr lang="en-GB" altLang="en-US" sz="2400" b="1">
                <a:solidFill>
                  <a:srgbClr val="993300"/>
                </a:solidFill>
                <a:cs typeface="Arial" charset="0"/>
              </a:rPr>
              <a:t>blue</a:t>
            </a:r>
            <a:r>
              <a:rPr lang="en-GB" altLang="en-US" sz="2400" b="1">
                <a:solidFill>
                  <a:srgbClr val="FF0000"/>
                </a:solidFill>
                <a:cs typeface="Arial" charset="0"/>
              </a:rPr>
              <a:t>			</a:t>
            </a:r>
          </a:p>
          <a:p>
            <a:pPr eaLnBrk="1" hangingPunct="1"/>
            <a:r>
              <a:rPr lang="en-GB" altLang="en-US" sz="2400" b="1">
                <a:solidFill>
                  <a:srgbClr val="99CC00"/>
                </a:solidFill>
                <a:cs typeface="Arial" charset="0"/>
              </a:rPr>
              <a:t>Pink</a:t>
            </a:r>
            <a:r>
              <a:rPr lang="en-GB" altLang="en-US" sz="2400" b="1">
                <a:solidFill>
                  <a:srgbClr val="FF0000"/>
                </a:solidFill>
                <a:cs typeface="Arial" charset="0"/>
              </a:rPr>
              <a:t>			green		</a:t>
            </a:r>
            <a:r>
              <a:rPr lang="en-GB" altLang="en-US" sz="2400" b="1">
                <a:solidFill>
                  <a:srgbClr val="CC99FF"/>
                </a:solidFill>
                <a:cs typeface="Arial" charset="0"/>
              </a:rPr>
              <a:t>black</a:t>
            </a:r>
          </a:p>
          <a:p>
            <a:pPr eaLnBrk="1" hangingPunct="1"/>
            <a:endParaRPr lang="en-GB" altLang="en-US" sz="2400" b="1">
              <a:solidFill>
                <a:srgbClr val="FF0000"/>
              </a:solidFill>
              <a:cs typeface="Arial" charset="0"/>
            </a:endParaRPr>
          </a:p>
          <a:p>
            <a:pPr eaLnBrk="1" hangingPunct="1"/>
            <a:endParaRPr lang="en-GB" altLang="en-US" sz="2400" b="1">
              <a:solidFill>
                <a:srgbClr val="FF0000"/>
              </a:solidFill>
              <a:cs typeface="Arial" charset="0"/>
            </a:endParaRPr>
          </a:p>
          <a:p>
            <a:pPr eaLnBrk="1" hangingPunct="1"/>
            <a:endParaRPr lang="en-GB" altLang="en-US" sz="1600" b="1">
              <a:latin typeface="Arial" charset="0"/>
              <a:cs typeface="Arial" charset="0"/>
            </a:endParaRPr>
          </a:p>
        </p:txBody>
      </p:sp>
    </p:spTree>
    <p:extLst>
      <p:ext uri="{BB962C8B-B14F-4D97-AF65-F5344CB8AC3E}">
        <p14:creationId xmlns:p14="http://schemas.microsoft.com/office/powerpoint/2010/main" val="227669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Brain Gym:</a:t>
            </a:r>
            <a:br>
              <a:rPr lang="en-GB" dirty="0"/>
            </a:br>
            <a:r>
              <a:rPr lang="en-GB" dirty="0"/>
              <a:t>(feels Daft But worth a go..!)</a:t>
            </a:r>
            <a:endParaRPr lang="en-US" dirty="0"/>
          </a:p>
        </p:txBody>
      </p:sp>
      <p:sp>
        <p:nvSpPr>
          <p:cNvPr id="3" name="Content Placeholder 2"/>
          <p:cNvSpPr>
            <a:spLocks noGrp="1"/>
          </p:cNvSpPr>
          <p:nvPr>
            <p:ph sz="quarter" idx="1"/>
          </p:nvPr>
        </p:nvSpPr>
        <p:spPr/>
        <p:txBody>
          <a:bodyPr/>
          <a:lstStyle/>
          <a:p>
            <a:pPr>
              <a:buNone/>
            </a:pPr>
            <a:r>
              <a:rPr lang="en-GB" b="1" dirty="0"/>
              <a:t>Cross Crawl</a:t>
            </a:r>
          </a:p>
          <a:p>
            <a:r>
              <a:rPr lang="en-GB" sz="2000" dirty="0"/>
              <a:t>Put right hand across body to left knee as you raise it.</a:t>
            </a:r>
          </a:p>
          <a:p>
            <a:r>
              <a:rPr lang="en-GB" sz="2000" dirty="0"/>
              <a:t>Now do the same for the left hand on the right knee.</a:t>
            </a:r>
          </a:p>
          <a:p>
            <a:r>
              <a:rPr lang="en-GB" sz="2000" dirty="0"/>
              <a:t>Now continue (as if you are marching!)</a:t>
            </a:r>
          </a:p>
          <a:p>
            <a:endParaRPr lang="en-GB" sz="2000" dirty="0"/>
          </a:p>
          <a:p>
            <a:r>
              <a:rPr lang="en-GB" sz="2000" dirty="0"/>
              <a:t>Do this for 2 minutes to stimulate &amp; co-ordinate both sides of the brain.</a:t>
            </a:r>
            <a:endParaRPr lang="en-US" sz="2000" dirty="0"/>
          </a:p>
        </p:txBody>
      </p:sp>
      <p:sp>
        <p:nvSpPr>
          <p:cNvPr id="4" name="Content Placeholder 3"/>
          <p:cNvSpPr>
            <a:spLocks noGrp="1"/>
          </p:cNvSpPr>
          <p:nvPr>
            <p:ph sz="quarter" idx="2"/>
          </p:nvPr>
        </p:nvSpPr>
        <p:spPr/>
        <p:txBody>
          <a:bodyPr/>
          <a:lstStyle/>
          <a:p>
            <a:pPr>
              <a:buNone/>
            </a:pPr>
            <a:r>
              <a:rPr lang="en-GB" b="1" dirty="0"/>
              <a:t>Active 8’s</a:t>
            </a:r>
          </a:p>
          <a:p>
            <a:r>
              <a:rPr lang="en-GB" sz="2000" dirty="0"/>
              <a:t>With your finger, trace a figure 8 in the air.</a:t>
            </a:r>
          </a:p>
          <a:p>
            <a:r>
              <a:rPr lang="en-GB" sz="2000" dirty="0"/>
              <a:t>Now use your whole arm.</a:t>
            </a:r>
          </a:p>
          <a:p>
            <a:r>
              <a:rPr lang="en-GB" sz="2000" dirty="0"/>
              <a:t>Now the other one.</a:t>
            </a:r>
          </a:p>
          <a:p>
            <a:r>
              <a:rPr lang="en-GB" sz="2000" dirty="0"/>
              <a:t>Now your left elbow.</a:t>
            </a:r>
          </a:p>
          <a:p>
            <a:r>
              <a:rPr lang="en-GB" sz="2000" dirty="0"/>
              <a:t>Now your right elbow.</a:t>
            </a:r>
          </a:p>
          <a:p>
            <a:r>
              <a:rPr lang="en-GB" sz="2000" dirty="0"/>
              <a:t>Now your left foot.</a:t>
            </a:r>
          </a:p>
          <a:p>
            <a:r>
              <a:rPr lang="en-GB" sz="2000" dirty="0"/>
              <a:t>Now your right foot.</a:t>
            </a:r>
            <a:endParaRPr lang="en-US" sz="2000" dirty="0"/>
          </a:p>
        </p:txBody>
      </p:sp>
    </p:spTree>
    <p:extLst>
      <p:ext uri="{BB962C8B-B14F-4D97-AF65-F5344CB8AC3E}">
        <p14:creationId xmlns:p14="http://schemas.microsoft.com/office/powerpoint/2010/main" val="14426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amond(in)">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diamond(in)">
                                      <p:cBhvr>
                                        <p:cTn id="37" dur="20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diamond(in)">
                                      <p:cBhvr>
                                        <p:cTn id="42" dur="2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diamond(in)">
                                      <p:cBhvr>
                                        <p:cTn id="47" dur="20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diamond(in)">
                                      <p:cBhvr>
                                        <p:cTn id="52" dur="20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diamond(in)">
                                      <p:cBhvr>
                                        <p:cTn id="57" dur="20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diamond(in)">
                                      <p:cBhvr>
                                        <p:cTn id="62" dur="2000"/>
                                        <p:tgtEl>
                                          <p:spTgt spid="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diamond(in)">
                                      <p:cBhvr>
                                        <p:cTn id="6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Left &amp; Right brain functions:</a:t>
            </a:r>
            <a:endParaRPr lang="en-US" dirty="0"/>
          </a:p>
        </p:txBody>
      </p:sp>
      <p:sp>
        <p:nvSpPr>
          <p:cNvPr id="3" name="Content Placeholder 2"/>
          <p:cNvSpPr>
            <a:spLocks noGrp="1"/>
          </p:cNvSpPr>
          <p:nvPr>
            <p:ph sz="half" idx="1"/>
          </p:nvPr>
        </p:nvSpPr>
        <p:spPr/>
        <p:txBody>
          <a:bodyPr>
            <a:normAutofit lnSpcReduction="10000"/>
          </a:bodyPr>
          <a:lstStyle/>
          <a:p>
            <a:pPr eaLnBrk="1" hangingPunct="1">
              <a:defRPr/>
            </a:pPr>
            <a:r>
              <a:rPr lang="en-GB" sz="2400" dirty="0"/>
              <a:t>Sequence</a:t>
            </a:r>
          </a:p>
          <a:p>
            <a:pPr eaLnBrk="1" hangingPunct="1">
              <a:defRPr/>
            </a:pPr>
            <a:r>
              <a:rPr lang="en-GB" sz="2400" dirty="0"/>
              <a:t>Language</a:t>
            </a:r>
          </a:p>
          <a:p>
            <a:pPr eaLnBrk="1" hangingPunct="1">
              <a:defRPr/>
            </a:pPr>
            <a:r>
              <a:rPr lang="en-GB" sz="2400" dirty="0"/>
              <a:t>Logical</a:t>
            </a:r>
          </a:p>
          <a:p>
            <a:pPr eaLnBrk="1" hangingPunct="1">
              <a:defRPr/>
            </a:pPr>
            <a:r>
              <a:rPr lang="en-GB" sz="2400" dirty="0"/>
              <a:t>Words of a song</a:t>
            </a:r>
          </a:p>
          <a:p>
            <a:pPr eaLnBrk="1" hangingPunct="1">
              <a:defRPr/>
            </a:pPr>
            <a:r>
              <a:rPr lang="en-GB" sz="2400" dirty="0"/>
              <a:t>Linear</a:t>
            </a:r>
          </a:p>
          <a:p>
            <a:pPr eaLnBrk="1" hangingPunct="1">
              <a:defRPr/>
            </a:pPr>
            <a:r>
              <a:rPr lang="en-GB" sz="2400" dirty="0"/>
              <a:t>Writing</a:t>
            </a:r>
          </a:p>
          <a:p>
            <a:pPr eaLnBrk="1" hangingPunct="1">
              <a:defRPr/>
            </a:pPr>
            <a:r>
              <a:rPr lang="en-GB" sz="2400" dirty="0"/>
              <a:t>Numbers</a:t>
            </a:r>
          </a:p>
          <a:p>
            <a:pPr eaLnBrk="1" hangingPunct="1">
              <a:defRPr/>
            </a:pPr>
            <a:r>
              <a:rPr lang="en-GB" sz="2400" dirty="0"/>
              <a:t>Spelling</a:t>
            </a:r>
          </a:p>
          <a:p>
            <a:pPr eaLnBrk="1" hangingPunct="1">
              <a:defRPr/>
            </a:pPr>
            <a:r>
              <a:rPr lang="en-GB" sz="2400" dirty="0"/>
              <a:t>Detail</a:t>
            </a:r>
          </a:p>
          <a:p>
            <a:pPr eaLnBrk="1" hangingPunct="1">
              <a:defRPr/>
            </a:pPr>
            <a:r>
              <a:rPr lang="en-GB" sz="2400" dirty="0"/>
              <a:t>Reading</a:t>
            </a:r>
          </a:p>
          <a:p>
            <a:pPr eaLnBrk="1" hangingPunct="1">
              <a:defRPr/>
            </a:pPr>
            <a:endParaRPr lang="en-US" dirty="0"/>
          </a:p>
        </p:txBody>
      </p:sp>
      <p:sp>
        <p:nvSpPr>
          <p:cNvPr id="4" name="Content Placeholder 3"/>
          <p:cNvSpPr>
            <a:spLocks noGrp="1"/>
          </p:cNvSpPr>
          <p:nvPr>
            <p:ph sz="half" idx="2"/>
          </p:nvPr>
        </p:nvSpPr>
        <p:spPr/>
        <p:txBody>
          <a:bodyPr>
            <a:normAutofit lnSpcReduction="10000"/>
          </a:bodyPr>
          <a:lstStyle/>
          <a:p>
            <a:pPr eaLnBrk="1" hangingPunct="1">
              <a:defRPr/>
            </a:pPr>
            <a:r>
              <a:rPr lang="en-GB" sz="2400" dirty="0"/>
              <a:t>Intuition</a:t>
            </a:r>
          </a:p>
          <a:p>
            <a:pPr eaLnBrk="1" hangingPunct="1">
              <a:defRPr/>
            </a:pPr>
            <a:r>
              <a:rPr lang="en-GB" sz="2400" dirty="0"/>
              <a:t>Ideas</a:t>
            </a:r>
          </a:p>
          <a:p>
            <a:pPr eaLnBrk="1" hangingPunct="1">
              <a:defRPr/>
            </a:pPr>
            <a:r>
              <a:rPr lang="en-GB" sz="2400" dirty="0"/>
              <a:t>Playing music</a:t>
            </a:r>
          </a:p>
          <a:p>
            <a:pPr eaLnBrk="1" hangingPunct="1">
              <a:defRPr/>
            </a:pPr>
            <a:r>
              <a:rPr lang="en-GB" sz="2400" dirty="0"/>
              <a:t>Patterns</a:t>
            </a:r>
          </a:p>
          <a:p>
            <a:pPr eaLnBrk="1" hangingPunct="1">
              <a:defRPr/>
            </a:pPr>
            <a:r>
              <a:rPr lang="en-GB" sz="2400" dirty="0"/>
              <a:t>Rhythm</a:t>
            </a:r>
          </a:p>
          <a:p>
            <a:pPr eaLnBrk="1" hangingPunct="1">
              <a:defRPr/>
            </a:pPr>
            <a:r>
              <a:rPr lang="en-GB" sz="2400" dirty="0"/>
              <a:t>Imagination</a:t>
            </a:r>
          </a:p>
          <a:p>
            <a:pPr eaLnBrk="1" hangingPunct="1">
              <a:defRPr/>
            </a:pPr>
            <a:r>
              <a:rPr lang="en-GB" sz="2400" dirty="0"/>
              <a:t>The tune</a:t>
            </a:r>
          </a:p>
          <a:p>
            <a:pPr eaLnBrk="1" hangingPunct="1">
              <a:defRPr/>
            </a:pPr>
            <a:r>
              <a:rPr lang="en-GB" sz="2400" dirty="0"/>
              <a:t>The big picture</a:t>
            </a:r>
          </a:p>
          <a:p>
            <a:pPr eaLnBrk="1" hangingPunct="1">
              <a:defRPr/>
            </a:pPr>
            <a:r>
              <a:rPr lang="en-GB" sz="2400" dirty="0"/>
              <a:t>Daydreaming and visioning</a:t>
            </a:r>
          </a:p>
          <a:p>
            <a:pPr eaLnBrk="1" hangingPunct="1">
              <a:defRPr/>
            </a:pPr>
            <a:r>
              <a:rPr lang="en-GB" sz="2400" dirty="0"/>
              <a:t>Colour sport</a:t>
            </a:r>
            <a:endParaRPr lang="en-US" sz="2400" dirty="0"/>
          </a:p>
        </p:txBody>
      </p:sp>
    </p:spTree>
    <p:extLst>
      <p:ext uri="{BB962C8B-B14F-4D97-AF65-F5344CB8AC3E}">
        <p14:creationId xmlns:p14="http://schemas.microsoft.com/office/powerpoint/2010/main" val="115403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GB"/>
              <a:t>Left brainers - tips</a:t>
            </a:r>
          </a:p>
        </p:txBody>
      </p:sp>
      <p:sp>
        <p:nvSpPr>
          <p:cNvPr id="13315" name="Rectangle 3"/>
          <p:cNvSpPr>
            <a:spLocks noGrp="1" noChangeArrowheads="1"/>
          </p:cNvSpPr>
          <p:nvPr>
            <p:ph type="body" idx="1"/>
          </p:nvPr>
        </p:nvSpPr>
        <p:spPr/>
        <p:txBody>
          <a:bodyPr>
            <a:normAutofit/>
          </a:bodyPr>
          <a:lstStyle/>
          <a:p>
            <a:pPr eaLnBrk="1" hangingPunct="1">
              <a:defRPr/>
            </a:pPr>
            <a:r>
              <a:rPr lang="en-GB" sz="2800" dirty="0"/>
              <a:t>You may need to be open to new approaches</a:t>
            </a:r>
          </a:p>
          <a:p>
            <a:pPr eaLnBrk="1" hangingPunct="1">
              <a:defRPr/>
            </a:pPr>
            <a:r>
              <a:rPr lang="en-GB" sz="2800" dirty="0"/>
              <a:t>Don’t get bogged down in detail</a:t>
            </a:r>
          </a:p>
          <a:p>
            <a:pPr eaLnBrk="1" hangingPunct="1">
              <a:defRPr/>
            </a:pPr>
            <a:r>
              <a:rPr lang="en-GB" sz="2800" dirty="0"/>
              <a:t>Practise working well with others</a:t>
            </a:r>
          </a:p>
          <a:p>
            <a:pPr eaLnBrk="1" hangingPunct="1">
              <a:defRPr/>
            </a:pPr>
            <a:r>
              <a:rPr lang="en-GB" sz="2800" dirty="0"/>
              <a:t>Vary own learning styles and habits to keep your creative brain working</a:t>
            </a:r>
          </a:p>
        </p:txBody>
      </p:sp>
    </p:spTree>
    <p:extLst>
      <p:ext uri="{BB962C8B-B14F-4D97-AF65-F5344CB8AC3E}">
        <p14:creationId xmlns:p14="http://schemas.microsoft.com/office/powerpoint/2010/main" val="408792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GB"/>
              <a:t>Right brainers - tips</a:t>
            </a:r>
          </a:p>
        </p:txBody>
      </p:sp>
      <p:sp>
        <p:nvSpPr>
          <p:cNvPr id="14339" name="Rectangle 3"/>
          <p:cNvSpPr>
            <a:spLocks noGrp="1" noChangeArrowheads="1"/>
          </p:cNvSpPr>
          <p:nvPr>
            <p:ph type="body" idx="1"/>
          </p:nvPr>
        </p:nvSpPr>
        <p:spPr/>
        <p:txBody>
          <a:bodyPr/>
          <a:lstStyle/>
          <a:p>
            <a:pPr eaLnBrk="1" hangingPunct="1">
              <a:lnSpc>
                <a:spcPct val="90000"/>
              </a:lnSpc>
              <a:defRPr/>
            </a:pPr>
            <a:r>
              <a:rPr lang="en-GB" sz="2800" dirty="0"/>
              <a:t>Don’t forget detail – one step at a time</a:t>
            </a:r>
          </a:p>
          <a:p>
            <a:pPr eaLnBrk="1" hangingPunct="1">
              <a:lnSpc>
                <a:spcPct val="90000"/>
              </a:lnSpc>
              <a:defRPr/>
            </a:pPr>
            <a:r>
              <a:rPr lang="en-GB" sz="2800" dirty="0"/>
              <a:t>Make yourself plan and prioritise in advance</a:t>
            </a:r>
          </a:p>
          <a:p>
            <a:pPr eaLnBrk="1" hangingPunct="1">
              <a:lnSpc>
                <a:spcPct val="90000"/>
              </a:lnSpc>
              <a:defRPr/>
            </a:pPr>
            <a:r>
              <a:rPr lang="en-GB" sz="2800" dirty="0"/>
              <a:t>Avoid putting things off until the last minute</a:t>
            </a:r>
          </a:p>
          <a:p>
            <a:pPr eaLnBrk="1" hangingPunct="1">
              <a:lnSpc>
                <a:spcPct val="90000"/>
              </a:lnSpc>
              <a:defRPr/>
            </a:pPr>
            <a:r>
              <a:rPr lang="en-GB" sz="2800" dirty="0"/>
              <a:t>Avoid distraction and distracting others</a:t>
            </a:r>
          </a:p>
          <a:p>
            <a:pPr eaLnBrk="1" hangingPunct="1">
              <a:lnSpc>
                <a:spcPct val="90000"/>
              </a:lnSpc>
              <a:defRPr/>
            </a:pPr>
            <a:r>
              <a:rPr lang="en-GB" sz="2800" dirty="0"/>
              <a:t>Don’t rush in without thinking</a:t>
            </a:r>
          </a:p>
          <a:p>
            <a:pPr eaLnBrk="1" hangingPunct="1">
              <a:lnSpc>
                <a:spcPct val="90000"/>
              </a:lnSpc>
              <a:defRPr/>
            </a:pPr>
            <a:r>
              <a:rPr lang="en-GB" sz="2800" dirty="0"/>
              <a:t>Read instructions and check work when finished</a:t>
            </a:r>
          </a:p>
          <a:p>
            <a:pPr eaLnBrk="1" hangingPunct="1">
              <a:lnSpc>
                <a:spcPct val="90000"/>
              </a:lnSpc>
              <a:defRPr/>
            </a:pPr>
            <a:endParaRPr lang="en-GB" sz="2800" dirty="0"/>
          </a:p>
        </p:txBody>
      </p:sp>
    </p:spTree>
    <p:extLst>
      <p:ext uri="{BB962C8B-B14F-4D97-AF65-F5344CB8AC3E}">
        <p14:creationId xmlns:p14="http://schemas.microsoft.com/office/powerpoint/2010/main" val="405895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defRPr/>
            </a:pPr>
            <a:r>
              <a:rPr lang="en-GB" sz="4800" b="1" dirty="0"/>
              <a:t>Aims of this session:</a:t>
            </a:r>
            <a:endParaRPr lang="en-US" sz="4800" b="1" dirty="0"/>
          </a:p>
        </p:txBody>
      </p:sp>
      <p:sp>
        <p:nvSpPr>
          <p:cNvPr id="38915" name="Rectangle 3"/>
          <p:cNvSpPr>
            <a:spLocks noGrp="1" noChangeArrowheads="1"/>
          </p:cNvSpPr>
          <p:nvPr>
            <p:ph type="body" idx="1"/>
          </p:nvPr>
        </p:nvSpPr>
        <p:spPr/>
        <p:txBody>
          <a:bodyPr/>
          <a:lstStyle/>
          <a:p>
            <a:pPr eaLnBrk="1" hangingPunct="1">
              <a:defRPr/>
            </a:pPr>
            <a:r>
              <a:rPr lang="en-GB" sz="4000" dirty="0">
                <a:latin typeface="Aharoni" panose="02010803020104030203" pitchFamily="2" charset="-79"/>
                <a:cs typeface="Aharoni" panose="02010803020104030203" pitchFamily="2" charset="-79"/>
              </a:rPr>
              <a:t>To encourage you to think about how you revise;</a:t>
            </a:r>
          </a:p>
          <a:p>
            <a:pPr eaLnBrk="1" hangingPunct="1">
              <a:defRPr/>
            </a:pPr>
            <a:r>
              <a:rPr lang="en-GB" sz="4000" dirty="0">
                <a:latin typeface="Aharoni" panose="02010803020104030203" pitchFamily="2" charset="-79"/>
                <a:cs typeface="Aharoni" panose="02010803020104030203" pitchFamily="2" charset="-79"/>
              </a:rPr>
              <a:t>To remind you of effective revision techniques;</a:t>
            </a:r>
          </a:p>
          <a:p>
            <a:pPr eaLnBrk="1" hangingPunct="1">
              <a:defRPr/>
            </a:pPr>
            <a:r>
              <a:rPr lang="en-GB" sz="4000" dirty="0">
                <a:latin typeface="Aharoni" panose="02010803020104030203" pitchFamily="2" charset="-79"/>
                <a:cs typeface="Aharoni" panose="02010803020104030203" pitchFamily="2" charset="-79"/>
              </a:rPr>
              <a:t>To advise you on planning your revision.</a:t>
            </a:r>
            <a:endParaRPr lang="en-US"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7949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Grp="1" noChangeArrowheads="1"/>
          </p:cNvSpPr>
          <p:nvPr>
            <p:ph type="title"/>
          </p:nvPr>
        </p:nvSpPr>
        <p:spPr>
          <a:xfrm>
            <a:off x="457200" y="277813"/>
            <a:ext cx="8147248" cy="4591347"/>
          </a:xfrm>
        </p:spPr>
        <p:txBody>
          <a:bodyPr>
            <a:normAutofit/>
          </a:bodyPr>
          <a:lstStyle/>
          <a:p>
            <a:pPr algn="ctr" eaLnBrk="1" hangingPunct="1">
              <a:defRPr/>
            </a:pPr>
            <a:r>
              <a:rPr lang="en-GB" b="1" dirty="0"/>
              <a:t>Understanding how your brain works will give you a starting point when selecting the most appropriate revision techniques.</a:t>
            </a:r>
            <a:br>
              <a:rPr lang="en-GB" b="1" dirty="0"/>
            </a:br>
            <a:br>
              <a:rPr lang="en-GB" b="1" dirty="0"/>
            </a:br>
            <a:r>
              <a:rPr lang="en-GB" b="1" dirty="0"/>
              <a:t>Of course, you will also need to vary the technique depending on what you are revising.</a:t>
            </a:r>
            <a:endParaRPr lang="en-US" b="1" dirty="0"/>
          </a:p>
        </p:txBody>
      </p:sp>
    </p:spTree>
    <p:extLst>
      <p:ext uri="{BB962C8B-B14F-4D97-AF65-F5344CB8AC3E}">
        <p14:creationId xmlns:p14="http://schemas.microsoft.com/office/powerpoint/2010/main" val="3893256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GB" sz="3200"/>
              <a:t>Suggested aid for learning modalities</a:t>
            </a:r>
            <a:endParaRPr lang="en-US" sz="3200"/>
          </a:p>
        </p:txBody>
      </p:sp>
      <p:graphicFrame>
        <p:nvGraphicFramePr>
          <p:cNvPr id="91139" name="Group 3"/>
          <p:cNvGraphicFramePr>
            <a:graphicFrameLocks noGrp="1"/>
          </p:cNvGraphicFramePr>
          <p:nvPr>
            <p:ph idx="1"/>
            <p:extLst>
              <p:ext uri="{D42A27DB-BD31-4B8C-83A1-F6EECF244321}">
                <p14:modId xmlns:p14="http://schemas.microsoft.com/office/powerpoint/2010/main" val="3182443883"/>
              </p:ext>
            </p:extLst>
          </p:nvPr>
        </p:nvGraphicFramePr>
        <p:xfrm>
          <a:off x="457200" y="1412875"/>
          <a:ext cx="8229600" cy="5376164"/>
        </p:xfrm>
        <a:graphic>
          <a:graphicData uri="http://schemas.openxmlformats.org/drawingml/2006/table">
            <a:tbl>
              <a:tblPr/>
              <a:tblGrid>
                <a:gridCol w="2743200">
                  <a:extLst>
                    <a:ext uri="{9D8B030D-6E8A-4147-A177-3AD203B41FA5}">
                      <a16:colId xmlns:a16="http://schemas.microsoft.com/office/drawing/2014/main" val="20000"/>
                    </a:ext>
                  </a:extLst>
                </a:gridCol>
                <a:gridCol w="2523728">
                  <a:extLst>
                    <a:ext uri="{9D8B030D-6E8A-4147-A177-3AD203B41FA5}">
                      <a16:colId xmlns:a16="http://schemas.microsoft.com/office/drawing/2014/main" val="20001"/>
                    </a:ext>
                  </a:extLst>
                </a:gridCol>
                <a:gridCol w="2962672">
                  <a:extLst>
                    <a:ext uri="{9D8B030D-6E8A-4147-A177-3AD203B41FA5}">
                      <a16:colId xmlns:a16="http://schemas.microsoft.com/office/drawing/2014/main" val="20002"/>
                    </a:ext>
                  </a:extLst>
                </a:gridCol>
              </a:tblGrid>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Verdana" pitchFamily="34" charset="0"/>
                        </a:rPr>
                        <a:t>VISUAL</a:t>
                      </a:r>
                      <a:endPar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Verdana" pitchFamily="34" charset="0"/>
                        </a:rPr>
                        <a:t>AUDITORY</a:t>
                      </a:r>
                      <a:endParaRPr kumimoji="0" lang="en-US" sz="2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KINAESTHETIC</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35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Colour codes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Study cards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Film-strips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Charts, graphs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Drawings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Mind maps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Watch lips move in front of mirror</a:t>
                      </a:r>
                      <a:endParaRPr kumimoji="0" lang="en-US" sz="2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Tapes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Speak/listen to others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Rhymes/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poems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Read aloud</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Talk to yourself</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Mnemonics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Verdana" pitchFamily="34" charset="0"/>
                        </a:rPr>
                        <a:t>Words in syllables</a:t>
                      </a:r>
                      <a:endParaRPr kumimoji="0" lang="en-US" sz="2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Pace as you study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Breathe slowly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Role play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Write on surfaces with fingers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Repeatedly write lists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u"/>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Exercise</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174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Visual Summaries</a:t>
            </a:r>
            <a:endParaRPr lang="en-US" dirty="0"/>
          </a:p>
        </p:txBody>
      </p:sp>
      <p:sp>
        <p:nvSpPr>
          <p:cNvPr id="3" name="Content Placeholder 2"/>
          <p:cNvSpPr>
            <a:spLocks noGrp="1"/>
          </p:cNvSpPr>
          <p:nvPr>
            <p:ph sz="quarter" idx="1"/>
          </p:nvPr>
        </p:nvSpPr>
        <p:spPr/>
        <p:txBody>
          <a:bodyPr/>
          <a:lstStyle/>
          <a:p>
            <a:r>
              <a:rPr lang="en-GB" dirty="0"/>
              <a:t>Brainstorm</a:t>
            </a:r>
          </a:p>
          <a:p>
            <a:endParaRPr lang="en-GB" dirty="0"/>
          </a:p>
          <a:p>
            <a:r>
              <a:rPr lang="en-GB" dirty="0"/>
              <a:t>Spider Diagrams</a:t>
            </a:r>
          </a:p>
          <a:p>
            <a:pPr marL="0" indent="0">
              <a:buNone/>
            </a:pPr>
            <a:endParaRPr lang="en-GB" dirty="0"/>
          </a:p>
          <a:p>
            <a:r>
              <a:rPr lang="en-GB" dirty="0"/>
              <a:t>Mind Maps</a:t>
            </a:r>
          </a:p>
          <a:p>
            <a:endParaRPr lang="en-GB" dirty="0"/>
          </a:p>
          <a:p>
            <a:r>
              <a:rPr lang="en-GB" dirty="0"/>
              <a:t>Flow diagrams</a:t>
            </a:r>
            <a:endParaRPr lang="en-US" dirty="0"/>
          </a:p>
        </p:txBody>
      </p:sp>
      <p:pic>
        <p:nvPicPr>
          <p:cNvPr id="5" name="Content Placeholder 4" descr="mindmap.gif"/>
          <p:cNvPicPr>
            <a:picLocks noGrp="1" noChangeAspect="1"/>
          </p:cNvPicPr>
          <p:nvPr>
            <p:ph sz="quarter" idx="2"/>
          </p:nvPr>
        </p:nvPicPr>
        <p:blipFill>
          <a:blip r:embed="rId3"/>
          <a:stretch>
            <a:fillRect/>
          </a:stretch>
        </p:blipFill>
        <p:spPr>
          <a:xfrm>
            <a:off x="3047819" y="1600200"/>
            <a:ext cx="4494394" cy="33670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n-GB" sz="4000" b="1"/>
              <a:t>Mind maps!</a:t>
            </a:r>
            <a:br>
              <a:rPr lang="en-GB" sz="4000"/>
            </a:br>
            <a:endParaRPr lang="en-GB" sz="4000"/>
          </a:p>
        </p:txBody>
      </p:sp>
      <p:sp>
        <p:nvSpPr>
          <p:cNvPr id="53251" name="Rectangle 3"/>
          <p:cNvSpPr>
            <a:spLocks noGrp="1" noChangeArrowheads="1"/>
          </p:cNvSpPr>
          <p:nvPr>
            <p:ph type="body" idx="1"/>
          </p:nvPr>
        </p:nvSpPr>
        <p:spPr>
          <a:xfrm>
            <a:off x="457200" y="1125538"/>
            <a:ext cx="8229600" cy="5000625"/>
          </a:xfrm>
        </p:spPr>
        <p:txBody>
          <a:bodyPr/>
          <a:lstStyle/>
          <a:p>
            <a:pPr eaLnBrk="1" hangingPunct="1">
              <a:lnSpc>
                <a:spcPct val="80000"/>
              </a:lnSpc>
              <a:buFont typeface="Wingdings" pitchFamily="2" charset="2"/>
              <a:buNone/>
              <a:defRPr/>
            </a:pPr>
            <a:endParaRPr lang="en-GB" sz="2000"/>
          </a:p>
          <a:p>
            <a:pPr eaLnBrk="1" hangingPunct="1">
              <a:lnSpc>
                <a:spcPct val="80000"/>
              </a:lnSpc>
              <a:defRPr/>
            </a:pPr>
            <a:r>
              <a:rPr lang="en-GB" sz="2000"/>
              <a:t>Page should be </a:t>
            </a:r>
            <a:r>
              <a:rPr lang="en-GB" sz="2000" b="1"/>
              <a:t>landscape</a:t>
            </a:r>
          </a:p>
          <a:p>
            <a:pPr eaLnBrk="1" hangingPunct="1">
              <a:lnSpc>
                <a:spcPct val="80000"/>
              </a:lnSpc>
              <a:defRPr/>
            </a:pPr>
            <a:endParaRPr lang="en-GB" sz="2000"/>
          </a:p>
          <a:p>
            <a:pPr eaLnBrk="1" hangingPunct="1">
              <a:lnSpc>
                <a:spcPct val="80000"/>
              </a:lnSpc>
              <a:defRPr/>
            </a:pPr>
            <a:r>
              <a:rPr lang="en-GB" sz="2000"/>
              <a:t>Have a </a:t>
            </a:r>
            <a:r>
              <a:rPr lang="en-GB" sz="2000" b="1"/>
              <a:t>central image</a:t>
            </a:r>
          </a:p>
          <a:p>
            <a:pPr eaLnBrk="1" hangingPunct="1">
              <a:lnSpc>
                <a:spcPct val="80000"/>
              </a:lnSpc>
              <a:defRPr/>
            </a:pPr>
            <a:endParaRPr lang="en-GB" sz="2000"/>
          </a:p>
          <a:p>
            <a:pPr eaLnBrk="1" hangingPunct="1">
              <a:lnSpc>
                <a:spcPct val="80000"/>
              </a:lnSpc>
              <a:defRPr/>
            </a:pPr>
            <a:r>
              <a:rPr lang="en-GB" sz="2000" b="1"/>
              <a:t>Broad arrows</a:t>
            </a:r>
            <a:r>
              <a:rPr lang="en-GB" sz="2000"/>
              <a:t> coming from this image, with the ordering ideas (could be chapters or themes within a topic)</a:t>
            </a:r>
          </a:p>
          <a:p>
            <a:pPr eaLnBrk="1" hangingPunct="1">
              <a:lnSpc>
                <a:spcPct val="80000"/>
              </a:lnSpc>
              <a:defRPr/>
            </a:pPr>
            <a:endParaRPr lang="en-GB" sz="2000"/>
          </a:p>
          <a:p>
            <a:pPr eaLnBrk="1" hangingPunct="1">
              <a:lnSpc>
                <a:spcPct val="80000"/>
              </a:lnSpc>
              <a:defRPr/>
            </a:pPr>
            <a:r>
              <a:rPr lang="en-GB" sz="2000"/>
              <a:t>Use </a:t>
            </a:r>
            <a:r>
              <a:rPr lang="en-GB" sz="2000" b="1"/>
              <a:t>wavy lines</a:t>
            </a:r>
          </a:p>
          <a:p>
            <a:pPr eaLnBrk="1" hangingPunct="1">
              <a:lnSpc>
                <a:spcPct val="80000"/>
              </a:lnSpc>
              <a:defRPr/>
            </a:pPr>
            <a:endParaRPr lang="en-GB" sz="2000"/>
          </a:p>
          <a:p>
            <a:pPr eaLnBrk="1" hangingPunct="1">
              <a:lnSpc>
                <a:spcPct val="80000"/>
              </a:lnSpc>
              <a:defRPr/>
            </a:pPr>
            <a:r>
              <a:rPr lang="en-GB" sz="2000"/>
              <a:t>Use </a:t>
            </a:r>
            <a:r>
              <a:rPr lang="en-GB" sz="2000" b="1"/>
              <a:t>images</a:t>
            </a:r>
            <a:r>
              <a:rPr lang="en-GB" sz="2000"/>
              <a:t>, symbols, codes throughout</a:t>
            </a:r>
          </a:p>
          <a:p>
            <a:pPr eaLnBrk="1" hangingPunct="1">
              <a:lnSpc>
                <a:spcPct val="80000"/>
              </a:lnSpc>
              <a:defRPr/>
            </a:pPr>
            <a:endParaRPr lang="en-GB" sz="2000"/>
          </a:p>
          <a:p>
            <a:pPr eaLnBrk="1" hangingPunct="1">
              <a:lnSpc>
                <a:spcPct val="80000"/>
              </a:lnSpc>
              <a:defRPr/>
            </a:pPr>
            <a:r>
              <a:rPr lang="en-GB" sz="2000" b="1"/>
              <a:t>Print </a:t>
            </a:r>
            <a:r>
              <a:rPr lang="en-GB" sz="2000"/>
              <a:t>key words and </a:t>
            </a:r>
            <a:r>
              <a:rPr lang="en-GB" sz="2000" u="sng"/>
              <a:t>underline</a:t>
            </a:r>
            <a:r>
              <a:rPr lang="en-GB" sz="2000"/>
              <a:t> the word </a:t>
            </a:r>
          </a:p>
          <a:p>
            <a:pPr eaLnBrk="1" hangingPunct="1">
              <a:lnSpc>
                <a:spcPct val="80000"/>
              </a:lnSpc>
              <a:defRPr/>
            </a:pPr>
            <a:endParaRPr lang="en-GB" sz="2000"/>
          </a:p>
          <a:p>
            <a:pPr eaLnBrk="1" hangingPunct="1">
              <a:lnSpc>
                <a:spcPct val="80000"/>
              </a:lnSpc>
              <a:defRPr/>
            </a:pPr>
            <a:r>
              <a:rPr lang="en-GB" sz="2000"/>
              <a:t>Use </a:t>
            </a:r>
            <a:r>
              <a:rPr lang="en-GB" sz="2000">
                <a:solidFill>
                  <a:srgbClr val="FF0000"/>
                </a:solidFill>
              </a:rPr>
              <a:t>colours</a:t>
            </a:r>
            <a:r>
              <a:rPr lang="en-GB" sz="2000"/>
              <a:t> to identify themes </a:t>
            </a:r>
          </a:p>
        </p:txBody>
      </p:sp>
    </p:spTree>
    <p:extLst>
      <p:ext uri="{BB962C8B-B14F-4D97-AF65-F5344CB8AC3E}">
        <p14:creationId xmlns:p14="http://schemas.microsoft.com/office/powerpoint/2010/main" val="3777415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endParaRPr lang="en-US"/>
          </a:p>
        </p:txBody>
      </p:sp>
      <p:sp>
        <p:nvSpPr>
          <p:cNvPr id="77827" name="Rectangle 3"/>
          <p:cNvSpPr>
            <a:spLocks noGrp="1" noChangeArrowheads="1"/>
          </p:cNvSpPr>
          <p:nvPr>
            <p:ph type="body" idx="1"/>
          </p:nvPr>
        </p:nvSpPr>
        <p:spPr/>
        <p:txBody>
          <a:bodyPr/>
          <a:lstStyle/>
          <a:p>
            <a:pPr eaLnBrk="1" hangingPunct="1">
              <a:defRPr/>
            </a:pPr>
            <a:endParaRPr lang="en-US"/>
          </a:p>
        </p:txBody>
      </p:sp>
      <p:pic>
        <p:nvPicPr>
          <p:cNvPr id="21508" name="Picture 5" descr="min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9144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80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8229600" cy="560387"/>
          </a:xfrm>
        </p:spPr>
        <p:txBody>
          <a:bodyPr>
            <a:normAutofit fontScale="90000"/>
          </a:bodyPr>
          <a:lstStyle/>
          <a:p>
            <a:pPr eaLnBrk="1" hangingPunct="1">
              <a:defRPr/>
            </a:pPr>
            <a:br>
              <a:rPr lang="en-GB" sz="2000" b="1" dirty="0"/>
            </a:br>
            <a:r>
              <a:rPr lang="en-GB" sz="2000" b="1" dirty="0"/>
              <a:t>Annotated diagrams – useful for processes in many subject areas</a:t>
            </a:r>
            <a:br>
              <a:rPr lang="en-GB" sz="2000" b="1" dirty="0"/>
            </a:br>
            <a:br>
              <a:rPr lang="en-GB" sz="2000" b="1" dirty="0"/>
            </a:br>
            <a:r>
              <a:rPr lang="en-GB" sz="2000" b="1" dirty="0"/>
              <a:t>PE Process sheet </a:t>
            </a:r>
            <a:r>
              <a:rPr lang="en-GB" sz="2000" b="1" dirty="0" err="1"/>
              <a:t>e.g</a:t>
            </a:r>
            <a:endParaRPr lang="en-GB" sz="2000" b="1" dirty="0"/>
          </a:p>
        </p:txBody>
      </p:sp>
      <p:sp>
        <p:nvSpPr>
          <p:cNvPr id="48132" name="Text Box 4"/>
          <p:cNvSpPr txBox="1">
            <a:spLocks noChangeArrowheads="1"/>
          </p:cNvSpPr>
          <p:nvPr/>
        </p:nvSpPr>
        <p:spPr bwMode="auto">
          <a:xfrm>
            <a:off x="755650" y="3789363"/>
            <a:ext cx="3671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a:latin typeface="Arial" charset="0"/>
                <a:cs typeface="Arial" charset="0"/>
              </a:rPr>
              <a:t>Carbon dioxide + Water</a:t>
            </a:r>
          </a:p>
        </p:txBody>
      </p:sp>
      <p:sp>
        <p:nvSpPr>
          <p:cNvPr id="48133" name="Text Box 5"/>
          <p:cNvSpPr txBox="1">
            <a:spLocks noChangeArrowheads="1"/>
          </p:cNvSpPr>
          <p:nvPr/>
        </p:nvSpPr>
        <p:spPr bwMode="auto">
          <a:xfrm>
            <a:off x="5148263" y="3789363"/>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a:latin typeface="Arial" charset="0"/>
                <a:cs typeface="Arial" charset="0"/>
              </a:rPr>
              <a:t>Oxygen + Glucose</a:t>
            </a:r>
          </a:p>
        </p:txBody>
      </p:sp>
      <p:sp>
        <p:nvSpPr>
          <p:cNvPr id="48134" name="AutoShape 6"/>
          <p:cNvSpPr>
            <a:spLocks noChangeArrowheads="1"/>
          </p:cNvSpPr>
          <p:nvPr/>
        </p:nvSpPr>
        <p:spPr bwMode="auto">
          <a:xfrm>
            <a:off x="3419475" y="3860800"/>
            <a:ext cx="1655763" cy="287338"/>
          </a:xfrm>
          <a:prstGeom prst="rightArrow">
            <a:avLst>
              <a:gd name="adj1" fmla="val 50000"/>
              <a:gd name="adj2" fmla="val 14406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35" name="Text Box 7"/>
          <p:cNvSpPr txBox="1">
            <a:spLocks noChangeArrowheads="1"/>
          </p:cNvSpPr>
          <p:nvPr/>
        </p:nvSpPr>
        <p:spPr bwMode="auto">
          <a:xfrm>
            <a:off x="971550" y="30686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a:latin typeface="Arial" charset="0"/>
                <a:cs typeface="Arial" charset="0"/>
              </a:rPr>
              <a:t>stoma</a:t>
            </a:r>
          </a:p>
        </p:txBody>
      </p:sp>
      <p:sp>
        <p:nvSpPr>
          <p:cNvPr id="48136" name="Text Box 8"/>
          <p:cNvSpPr txBox="1">
            <a:spLocks noChangeArrowheads="1"/>
          </p:cNvSpPr>
          <p:nvPr/>
        </p:nvSpPr>
        <p:spPr bwMode="auto">
          <a:xfrm>
            <a:off x="971550" y="2349500"/>
            <a:ext cx="1225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400" b="1">
                <a:latin typeface="Arial" charset="0"/>
                <a:cs typeface="Arial" charset="0"/>
              </a:rPr>
              <a:t>0.% of air</a:t>
            </a:r>
          </a:p>
        </p:txBody>
      </p:sp>
      <p:sp>
        <p:nvSpPr>
          <p:cNvPr id="48137" name="Text Box 9"/>
          <p:cNvSpPr txBox="1">
            <a:spLocks noChangeArrowheads="1"/>
          </p:cNvSpPr>
          <p:nvPr/>
        </p:nvSpPr>
        <p:spPr bwMode="auto">
          <a:xfrm>
            <a:off x="971550" y="4292600"/>
            <a:ext cx="208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a:latin typeface="Arial" charset="0"/>
                <a:cs typeface="Arial" charset="0"/>
              </a:rPr>
              <a:t>6CO</a:t>
            </a:r>
            <a:r>
              <a:rPr lang="en-GB" altLang="en-US" sz="1200" baseline="-25000">
                <a:latin typeface="Arial" charset="0"/>
                <a:cs typeface="Arial" charset="0"/>
              </a:rPr>
              <a:t>2</a:t>
            </a:r>
            <a:r>
              <a:rPr lang="en-GB" altLang="en-US">
                <a:latin typeface="Arial" charset="0"/>
                <a:cs typeface="Arial" charset="0"/>
              </a:rPr>
              <a:t>        + 6H</a:t>
            </a:r>
            <a:r>
              <a:rPr lang="en-GB" altLang="en-US" sz="1200" baseline="-25000">
                <a:latin typeface="Arial" charset="0"/>
                <a:cs typeface="Arial" charset="0"/>
              </a:rPr>
              <a:t>2</a:t>
            </a:r>
            <a:r>
              <a:rPr lang="en-GB" altLang="en-US">
                <a:latin typeface="Arial" charset="0"/>
                <a:cs typeface="Arial" charset="0"/>
              </a:rPr>
              <a:t>O</a:t>
            </a:r>
          </a:p>
        </p:txBody>
      </p:sp>
      <p:sp>
        <p:nvSpPr>
          <p:cNvPr id="17417" name="Text Box 10"/>
          <p:cNvSpPr txBox="1">
            <a:spLocks noChangeArrowheads="1"/>
          </p:cNvSpPr>
          <p:nvPr/>
        </p:nvSpPr>
        <p:spPr bwMode="auto">
          <a:xfrm>
            <a:off x="5219700" y="42926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a:latin typeface="Arial" charset="0"/>
                <a:cs typeface="Arial" charset="0"/>
              </a:rPr>
              <a:t>6O</a:t>
            </a:r>
            <a:r>
              <a:rPr lang="en-GB" altLang="en-US" sz="1200" baseline="-25000">
                <a:latin typeface="Arial" charset="0"/>
                <a:cs typeface="Arial" charset="0"/>
              </a:rPr>
              <a:t>2</a:t>
            </a:r>
            <a:r>
              <a:rPr lang="en-GB" altLang="en-US">
                <a:latin typeface="Arial" charset="0"/>
                <a:cs typeface="Arial" charset="0"/>
              </a:rPr>
              <a:t>     +  C</a:t>
            </a:r>
            <a:r>
              <a:rPr lang="en-GB" altLang="en-US" sz="1200" baseline="-25000">
                <a:latin typeface="Arial" charset="0"/>
                <a:cs typeface="Arial" charset="0"/>
              </a:rPr>
              <a:t>6</a:t>
            </a:r>
            <a:r>
              <a:rPr lang="en-GB" altLang="en-US">
                <a:latin typeface="Arial" charset="0"/>
                <a:cs typeface="Arial" charset="0"/>
              </a:rPr>
              <a:t>H</a:t>
            </a:r>
            <a:r>
              <a:rPr lang="en-GB" altLang="en-US" sz="1200" baseline="-25000">
                <a:latin typeface="Arial" charset="0"/>
                <a:cs typeface="Arial" charset="0"/>
              </a:rPr>
              <a:t>12</a:t>
            </a:r>
            <a:r>
              <a:rPr lang="en-GB" altLang="en-US">
                <a:latin typeface="Arial" charset="0"/>
                <a:cs typeface="Arial" charset="0"/>
              </a:rPr>
              <a:t>O</a:t>
            </a:r>
            <a:r>
              <a:rPr lang="en-GB" altLang="en-US" sz="1200" baseline="-25000">
                <a:latin typeface="Arial" charset="0"/>
                <a:cs typeface="Arial" charset="0"/>
              </a:rPr>
              <a:t>6</a:t>
            </a:r>
            <a:endParaRPr lang="en-GB" altLang="en-US">
              <a:latin typeface="Arial" charset="0"/>
              <a:cs typeface="Arial" charset="0"/>
            </a:endParaRPr>
          </a:p>
        </p:txBody>
      </p:sp>
      <p:sp>
        <p:nvSpPr>
          <p:cNvPr id="48139" name="AutoShape 11"/>
          <p:cNvSpPr>
            <a:spLocks noChangeArrowheads="1"/>
          </p:cNvSpPr>
          <p:nvPr/>
        </p:nvSpPr>
        <p:spPr bwMode="auto">
          <a:xfrm>
            <a:off x="3419475" y="4365625"/>
            <a:ext cx="1728788" cy="215900"/>
          </a:xfrm>
          <a:prstGeom prst="rightArrow">
            <a:avLst>
              <a:gd name="adj1" fmla="val 50000"/>
              <a:gd name="adj2" fmla="val 20018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40" name="Text Box 12"/>
          <p:cNvSpPr txBox="1">
            <a:spLocks noChangeArrowheads="1"/>
          </p:cNvSpPr>
          <p:nvPr/>
        </p:nvSpPr>
        <p:spPr bwMode="auto">
          <a:xfrm>
            <a:off x="2771775" y="1844675"/>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400" b="1">
                <a:latin typeface="Arial" charset="0"/>
                <a:cs typeface="Arial" charset="0"/>
              </a:rPr>
              <a:t>soil</a:t>
            </a:r>
          </a:p>
        </p:txBody>
      </p:sp>
      <p:sp>
        <p:nvSpPr>
          <p:cNvPr id="48141" name="Text Box 13"/>
          <p:cNvSpPr txBox="1">
            <a:spLocks noChangeArrowheads="1"/>
          </p:cNvSpPr>
          <p:nvPr/>
        </p:nvSpPr>
        <p:spPr bwMode="auto">
          <a:xfrm>
            <a:off x="2700338" y="2492375"/>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Roots, hairs, surface area</a:t>
            </a:r>
          </a:p>
        </p:txBody>
      </p:sp>
      <p:sp>
        <p:nvSpPr>
          <p:cNvPr id="48142" name="Text Box 14"/>
          <p:cNvSpPr txBox="1">
            <a:spLocks noChangeArrowheads="1"/>
          </p:cNvSpPr>
          <p:nvPr/>
        </p:nvSpPr>
        <p:spPr bwMode="auto">
          <a:xfrm>
            <a:off x="2771775" y="32131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Xylem to leaves</a:t>
            </a:r>
          </a:p>
        </p:txBody>
      </p:sp>
      <p:sp>
        <p:nvSpPr>
          <p:cNvPr id="48143" name="Text Box 15"/>
          <p:cNvSpPr txBox="1">
            <a:spLocks noChangeArrowheads="1"/>
          </p:cNvSpPr>
          <p:nvPr/>
        </p:nvSpPr>
        <p:spPr bwMode="auto">
          <a:xfrm>
            <a:off x="2051050" y="5229225"/>
            <a:ext cx="1368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400" b="1">
                <a:latin typeface="Arial" charset="0"/>
                <a:cs typeface="Arial" charset="0"/>
              </a:rPr>
              <a:t>Evaporate - transpiration</a:t>
            </a:r>
          </a:p>
        </p:txBody>
      </p:sp>
      <p:sp>
        <p:nvSpPr>
          <p:cNvPr id="48144" name="Text Box 16"/>
          <p:cNvSpPr txBox="1">
            <a:spLocks noChangeArrowheads="1"/>
          </p:cNvSpPr>
          <p:nvPr/>
        </p:nvSpPr>
        <p:spPr bwMode="auto">
          <a:xfrm>
            <a:off x="3995738" y="3284538"/>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400" b="1">
                <a:latin typeface="Arial" charset="0"/>
                <a:cs typeface="Arial" charset="0"/>
              </a:rPr>
              <a:t>LIGHT</a:t>
            </a:r>
          </a:p>
        </p:txBody>
      </p:sp>
      <p:sp>
        <p:nvSpPr>
          <p:cNvPr id="48145" name="Text Box 17"/>
          <p:cNvSpPr txBox="1">
            <a:spLocks noChangeArrowheads="1"/>
          </p:cNvSpPr>
          <p:nvPr/>
        </p:nvSpPr>
        <p:spPr bwMode="auto">
          <a:xfrm>
            <a:off x="3851275" y="486886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Chlorophyll in chloroplasts</a:t>
            </a:r>
          </a:p>
        </p:txBody>
      </p:sp>
      <p:sp>
        <p:nvSpPr>
          <p:cNvPr id="48146" name="Text Box 18"/>
          <p:cNvSpPr txBox="1">
            <a:spLocks noChangeArrowheads="1"/>
          </p:cNvSpPr>
          <p:nvPr/>
        </p:nvSpPr>
        <p:spPr bwMode="auto">
          <a:xfrm>
            <a:off x="5292725" y="5300663"/>
            <a:ext cx="936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stoma</a:t>
            </a:r>
          </a:p>
        </p:txBody>
      </p:sp>
      <p:sp>
        <p:nvSpPr>
          <p:cNvPr id="48147" name="Text Box 19"/>
          <p:cNvSpPr txBox="1">
            <a:spLocks noChangeArrowheads="1"/>
          </p:cNvSpPr>
          <p:nvPr/>
        </p:nvSpPr>
        <p:spPr bwMode="auto">
          <a:xfrm>
            <a:off x="5292725" y="2781300"/>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Some for respiration</a:t>
            </a:r>
          </a:p>
        </p:txBody>
      </p:sp>
      <p:sp>
        <p:nvSpPr>
          <p:cNvPr id="48148" name="Text Box 20"/>
          <p:cNvSpPr txBox="1">
            <a:spLocks noChangeArrowheads="1"/>
          </p:cNvSpPr>
          <p:nvPr/>
        </p:nvSpPr>
        <p:spPr bwMode="auto">
          <a:xfrm>
            <a:off x="7164388" y="263683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Palisade cells</a:t>
            </a:r>
          </a:p>
        </p:txBody>
      </p:sp>
      <p:sp>
        <p:nvSpPr>
          <p:cNvPr id="48149" name="Text Box 21"/>
          <p:cNvSpPr txBox="1">
            <a:spLocks noChangeArrowheads="1"/>
          </p:cNvSpPr>
          <p:nvPr/>
        </p:nvSpPr>
        <p:spPr bwMode="auto">
          <a:xfrm>
            <a:off x="7451725" y="45085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Phloem tubes</a:t>
            </a:r>
          </a:p>
        </p:txBody>
      </p:sp>
      <p:sp>
        <p:nvSpPr>
          <p:cNvPr id="48150" name="Text Box 22"/>
          <p:cNvSpPr txBox="1">
            <a:spLocks noChangeArrowheads="1"/>
          </p:cNvSpPr>
          <p:nvPr/>
        </p:nvSpPr>
        <p:spPr bwMode="auto">
          <a:xfrm>
            <a:off x="7308850" y="5445125"/>
            <a:ext cx="1008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altLang="en-US" sz="1200" b="1">
                <a:latin typeface="Arial" charset="0"/>
                <a:cs typeface="Arial" charset="0"/>
              </a:rPr>
              <a:t>starch</a:t>
            </a:r>
          </a:p>
        </p:txBody>
      </p:sp>
      <p:sp>
        <p:nvSpPr>
          <p:cNvPr id="48151" name="AutoShape 23"/>
          <p:cNvSpPr>
            <a:spLocks noChangeArrowheads="1"/>
          </p:cNvSpPr>
          <p:nvPr/>
        </p:nvSpPr>
        <p:spPr bwMode="auto">
          <a:xfrm>
            <a:off x="1331913" y="2636838"/>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52" name="AutoShape 24"/>
          <p:cNvSpPr>
            <a:spLocks noChangeArrowheads="1"/>
          </p:cNvSpPr>
          <p:nvPr/>
        </p:nvSpPr>
        <p:spPr bwMode="auto">
          <a:xfrm>
            <a:off x="1258888" y="3429000"/>
            <a:ext cx="144462" cy="360363"/>
          </a:xfrm>
          <a:prstGeom prst="downArrow">
            <a:avLst>
              <a:gd name="adj1" fmla="val 50000"/>
              <a:gd name="adj2" fmla="val 62363"/>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53" name="AutoShape 25"/>
          <p:cNvSpPr>
            <a:spLocks noChangeArrowheads="1"/>
          </p:cNvSpPr>
          <p:nvPr/>
        </p:nvSpPr>
        <p:spPr bwMode="auto">
          <a:xfrm>
            <a:off x="3059113" y="2205038"/>
            <a:ext cx="144462" cy="215900"/>
          </a:xfrm>
          <a:prstGeom prst="downArrow">
            <a:avLst>
              <a:gd name="adj1" fmla="val 50000"/>
              <a:gd name="adj2" fmla="val 37363"/>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54" name="AutoShape 26"/>
          <p:cNvSpPr>
            <a:spLocks noChangeArrowheads="1"/>
          </p:cNvSpPr>
          <p:nvPr/>
        </p:nvSpPr>
        <p:spPr bwMode="auto">
          <a:xfrm>
            <a:off x="3059113" y="2924175"/>
            <a:ext cx="215900" cy="2159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17434" name="AutoShape 27"/>
          <p:cNvSpPr>
            <a:spLocks noChangeArrowheads="1"/>
          </p:cNvSpPr>
          <p:nvPr/>
        </p:nvSpPr>
        <p:spPr bwMode="auto">
          <a:xfrm>
            <a:off x="2987675" y="3644900"/>
            <a:ext cx="71438" cy="215900"/>
          </a:xfrm>
          <a:prstGeom prst="downArrow">
            <a:avLst>
              <a:gd name="adj1" fmla="val 50000"/>
              <a:gd name="adj2" fmla="val 75555"/>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56" name="AutoShape 28"/>
          <p:cNvSpPr>
            <a:spLocks noChangeArrowheads="1"/>
          </p:cNvSpPr>
          <p:nvPr/>
        </p:nvSpPr>
        <p:spPr bwMode="auto">
          <a:xfrm>
            <a:off x="4211638" y="3573463"/>
            <a:ext cx="144462" cy="287337"/>
          </a:xfrm>
          <a:prstGeom prst="curvedLeftArrow">
            <a:avLst>
              <a:gd name="adj1" fmla="val 39780"/>
              <a:gd name="adj2" fmla="val 79561"/>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57" name="AutoShape 29"/>
          <p:cNvSpPr>
            <a:spLocks noChangeArrowheads="1"/>
          </p:cNvSpPr>
          <p:nvPr/>
        </p:nvSpPr>
        <p:spPr bwMode="auto">
          <a:xfrm>
            <a:off x="4211638" y="4652963"/>
            <a:ext cx="215900" cy="215900"/>
          </a:xfrm>
          <a:prstGeom prst="curvedUp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58" name="AutoShape 30"/>
          <p:cNvSpPr>
            <a:spLocks noChangeArrowheads="1"/>
          </p:cNvSpPr>
          <p:nvPr/>
        </p:nvSpPr>
        <p:spPr bwMode="auto">
          <a:xfrm>
            <a:off x="5651500" y="3284538"/>
            <a:ext cx="144463" cy="360362"/>
          </a:xfrm>
          <a:prstGeom prst="upArrow">
            <a:avLst>
              <a:gd name="adj1" fmla="val 50000"/>
              <a:gd name="adj2" fmla="val 62362"/>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59" name="AutoShape 31"/>
          <p:cNvSpPr>
            <a:spLocks noChangeArrowheads="1"/>
          </p:cNvSpPr>
          <p:nvPr/>
        </p:nvSpPr>
        <p:spPr bwMode="auto">
          <a:xfrm>
            <a:off x="5435600" y="4724400"/>
            <a:ext cx="144463" cy="433388"/>
          </a:xfrm>
          <a:prstGeom prst="downArrow">
            <a:avLst>
              <a:gd name="adj1" fmla="val 50000"/>
              <a:gd name="adj2" fmla="val 7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60" name="AutoShape 32"/>
          <p:cNvSpPr>
            <a:spLocks noChangeArrowheads="1"/>
          </p:cNvSpPr>
          <p:nvPr/>
        </p:nvSpPr>
        <p:spPr bwMode="auto">
          <a:xfrm>
            <a:off x="7092950" y="3357563"/>
            <a:ext cx="792163" cy="358775"/>
          </a:xfrm>
          <a:custGeom>
            <a:avLst/>
            <a:gdLst>
              <a:gd name="T0" fmla="*/ 761061525 w 21600"/>
              <a:gd name="T1" fmla="*/ 0 h 21600"/>
              <a:gd name="T2" fmla="*/ 456617111 w 21600"/>
              <a:gd name="T3" fmla="*/ 32994291 h 21600"/>
              <a:gd name="T4" fmla="*/ 0 w 21600"/>
              <a:gd name="T5" fmla="*/ 82490149 h 21600"/>
              <a:gd name="T6" fmla="*/ 456617111 w 21600"/>
              <a:gd name="T7" fmla="*/ 98982631 h 21600"/>
              <a:gd name="T8" fmla="*/ 913234222 w 21600"/>
              <a:gd name="T9" fmla="*/ 68737827 h 21600"/>
              <a:gd name="T10" fmla="*/ 1065457383 w 21600"/>
              <a:gd name="T11" fmla="*/ 32994291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61" name="AutoShape 33"/>
          <p:cNvSpPr>
            <a:spLocks noChangeArrowheads="1"/>
          </p:cNvSpPr>
          <p:nvPr/>
        </p:nvSpPr>
        <p:spPr bwMode="auto">
          <a:xfrm>
            <a:off x="7380288" y="4005263"/>
            <a:ext cx="504825" cy="647700"/>
          </a:xfrm>
          <a:custGeom>
            <a:avLst/>
            <a:gdLst>
              <a:gd name="T0" fmla="*/ 137862002 w 21600"/>
              <a:gd name="T1" fmla="*/ 0 h 21600"/>
              <a:gd name="T2" fmla="*/ 34468632 w 21600"/>
              <a:gd name="T3" fmla="*/ 291195140 h 21600"/>
              <a:gd name="T4" fmla="*/ 137862002 w 21600"/>
              <a:gd name="T5" fmla="*/ 145597570 h 21600"/>
              <a:gd name="T6" fmla="*/ 310218309 w 21600"/>
              <a:gd name="T7" fmla="*/ 291195140 h 21600"/>
              <a:gd name="T8" fmla="*/ 241280928 w 21600"/>
              <a:gd name="T9" fmla="*/ 436792530 h 21600"/>
              <a:gd name="T10" fmla="*/ 172343687 w 21600"/>
              <a:gd name="T11" fmla="*/ 29119514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62" name="AutoShape 34"/>
          <p:cNvSpPr>
            <a:spLocks noChangeArrowheads="1"/>
          </p:cNvSpPr>
          <p:nvPr/>
        </p:nvSpPr>
        <p:spPr bwMode="auto">
          <a:xfrm>
            <a:off x="7596188" y="5013325"/>
            <a:ext cx="288925" cy="360363"/>
          </a:xfrm>
          <a:prstGeom prst="downArrow">
            <a:avLst>
              <a:gd name="adj1" fmla="val 50000"/>
              <a:gd name="adj2" fmla="val 31181"/>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sp>
        <p:nvSpPr>
          <p:cNvPr id="48163" name="AutoShape 35"/>
          <p:cNvSpPr>
            <a:spLocks noChangeArrowheads="1"/>
          </p:cNvSpPr>
          <p:nvPr/>
        </p:nvSpPr>
        <p:spPr bwMode="auto">
          <a:xfrm>
            <a:off x="2339975" y="4724400"/>
            <a:ext cx="288925" cy="433388"/>
          </a:xfrm>
          <a:prstGeom prst="downArrow">
            <a:avLst>
              <a:gd name="adj1" fmla="val 50000"/>
              <a:gd name="adj2" fmla="val 375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p>
        </p:txBody>
      </p:sp>
      <p:pic>
        <p:nvPicPr>
          <p:cNvPr id="17443" name="Picture 36"/>
          <p:cNvPicPr>
            <a:picLocks noChangeAspect="1" noChangeArrowheads="1"/>
          </p:cNvPicPr>
          <p:nvPr/>
        </p:nvPicPr>
        <p:blipFill>
          <a:blip r:embed="rId2">
            <a:extLst>
              <a:ext uri="{28A0092B-C50C-407E-A947-70E740481C1C}">
                <a14:useLocalDpi xmlns:a14="http://schemas.microsoft.com/office/drawing/2010/main" val="0"/>
              </a:ext>
            </a:extLst>
          </a:blip>
          <a:srcRect l="17598" t="15475" r="11000" b="9134"/>
          <a:stretch>
            <a:fillRect/>
          </a:stretch>
        </p:blipFill>
        <p:spPr bwMode="auto">
          <a:xfrm>
            <a:off x="357188" y="785813"/>
            <a:ext cx="8175625" cy="56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943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15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1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1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13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1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14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15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14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15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814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4814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816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814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15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814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8159"/>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8146"/>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8160"/>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8148"/>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8161"/>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8149"/>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8162"/>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8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P spid="48134" grpId="0" animBg="1"/>
      <p:bldP spid="48135" grpId="0"/>
      <p:bldP spid="48136" grpId="0"/>
      <p:bldP spid="48137" grpId="0"/>
      <p:bldP spid="48139" grpId="0" animBg="1"/>
      <p:bldP spid="48140" grpId="0"/>
      <p:bldP spid="48141" grpId="0"/>
      <p:bldP spid="48142" grpId="0"/>
      <p:bldP spid="48142" grpId="1"/>
      <p:bldP spid="48143" grpId="0"/>
      <p:bldP spid="48144" grpId="0"/>
      <p:bldP spid="48145" grpId="0"/>
      <p:bldP spid="48146" grpId="0"/>
      <p:bldP spid="48147" grpId="0"/>
      <p:bldP spid="48148" grpId="0"/>
      <p:bldP spid="48149" grpId="0"/>
      <p:bldP spid="48150" grpId="0"/>
      <p:bldP spid="48151" grpId="0" animBg="1"/>
      <p:bldP spid="48152" grpId="0" animBg="1"/>
      <p:bldP spid="48153" grpId="0" animBg="1"/>
      <p:bldP spid="48154" grpId="0" animBg="1"/>
      <p:bldP spid="48156" grpId="0" animBg="1"/>
      <p:bldP spid="48157" grpId="0" animBg="1"/>
      <p:bldP spid="48158" grpId="0" animBg="1"/>
      <p:bldP spid="48159" grpId="0" animBg="1"/>
      <p:bldP spid="48160" grpId="0" animBg="1"/>
      <p:bldP spid="48161" grpId="0" animBg="1"/>
      <p:bldP spid="48162" grpId="0" animBg="1"/>
      <p:bldP spid="481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7813"/>
            <a:ext cx="8229600" cy="776287"/>
          </a:xfrm>
        </p:spPr>
        <p:txBody>
          <a:bodyPr/>
          <a:lstStyle/>
          <a:p>
            <a:pPr eaLnBrk="1" hangingPunct="1">
              <a:defRPr/>
            </a:pPr>
            <a:r>
              <a:rPr lang="en-GB" sz="3600"/>
              <a:t>Flash cards</a:t>
            </a:r>
          </a:p>
        </p:txBody>
      </p:sp>
      <p:sp>
        <p:nvSpPr>
          <p:cNvPr id="50179" name="Text Box 3"/>
          <p:cNvSpPr txBox="1">
            <a:spLocks noGrp="1" noChangeArrowheads="1"/>
          </p:cNvSpPr>
          <p:nvPr>
            <p:ph type="body" idx="1"/>
          </p:nvPr>
        </p:nvSpPr>
        <p:spPr>
          <a:xfrm>
            <a:off x="395288" y="1052513"/>
            <a:ext cx="8229600" cy="2116137"/>
          </a:xfrm>
          <a:solidFill>
            <a:srgbClr val="FFFFFF"/>
          </a:solidFill>
          <a:ln>
            <a:solidFill>
              <a:srgbClr val="000000"/>
            </a:solidFill>
          </a:ln>
        </p:spPr>
        <p:txBody>
          <a:bodyPr/>
          <a:lstStyle/>
          <a:p>
            <a:pPr algn="ctr" eaLnBrk="1" hangingPunct="1">
              <a:lnSpc>
                <a:spcPct val="80000"/>
              </a:lnSpc>
              <a:buFont typeface="Wingdings" pitchFamily="2" charset="2"/>
              <a:buNone/>
              <a:defRPr/>
            </a:pPr>
            <a:r>
              <a:rPr lang="en-GB" sz="1400" u="sng">
                <a:solidFill>
                  <a:srgbClr val="000000"/>
                </a:solidFill>
                <a:effectLst>
                  <a:outerShdw blurRad="38100" dist="38100" dir="2700000" algn="tl">
                    <a:srgbClr val="C0C0C0"/>
                  </a:outerShdw>
                </a:effectLst>
                <a:latin typeface="Comic Sans MS" pitchFamily="66" charset="0"/>
              </a:rPr>
              <a:t>Non-religious marriages</a:t>
            </a:r>
          </a:p>
          <a:p>
            <a:pPr algn="ctr" eaLnBrk="1" hangingPunct="1">
              <a:lnSpc>
                <a:spcPct val="80000"/>
              </a:lnSpc>
              <a:buFont typeface="Wingdings" pitchFamily="2" charset="2"/>
              <a:buNone/>
              <a:defRPr/>
            </a:pPr>
            <a:endParaRPr lang="en-GB" sz="1400" u="sng">
              <a:solidFill>
                <a:srgbClr val="000000"/>
              </a:solidFill>
              <a:effectLst>
                <a:outerShdw blurRad="38100" dist="38100" dir="2700000" algn="tl">
                  <a:srgbClr val="C0C0C0"/>
                </a:outerShdw>
              </a:effectLst>
              <a:latin typeface="Comic Sans MS" pitchFamily="66" charset="0"/>
            </a:endParaRPr>
          </a:p>
          <a:p>
            <a:pPr eaLnBrk="1" hangingPunct="1">
              <a:lnSpc>
                <a:spcPct val="80000"/>
              </a:lnSpc>
              <a:defRPr/>
            </a:pPr>
            <a:r>
              <a:rPr lang="en-GB" sz="1400">
                <a:solidFill>
                  <a:srgbClr val="000000"/>
                </a:solidFill>
                <a:effectLst>
                  <a:outerShdw blurRad="38100" dist="38100" dir="2700000" algn="tl">
                    <a:srgbClr val="C0C0C0"/>
                  </a:outerShdw>
                </a:effectLst>
                <a:latin typeface="Comic Sans MS" pitchFamily="66" charset="0"/>
              </a:rPr>
              <a:t>The purpose of a non-religious marriages could be for a man and woman to comfort and help each other, for a happy sex life and bring up children in a stable family.</a:t>
            </a:r>
          </a:p>
          <a:p>
            <a:pPr eaLnBrk="1" hangingPunct="1">
              <a:lnSpc>
                <a:spcPct val="80000"/>
              </a:lnSpc>
              <a:defRPr/>
            </a:pPr>
            <a:r>
              <a:rPr lang="en-GB" sz="1400">
                <a:solidFill>
                  <a:srgbClr val="000000"/>
                </a:solidFill>
                <a:effectLst>
                  <a:outerShdw blurRad="38100" dist="38100" dir="2700000" algn="tl">
                    <a:srgbClr val="C0C0C0"/>
                  </a:outerShdw>
                </a:effectLst>
                <a:latin typeface="Comic Sans MS" pitchFamily="66" charset="0"/>
              </a:rPr>
              <a:t>The main points include public witnesses giving reasons why you can’t get married, exchanging vows promising you’ll live together until death and giving rings.</a:t>
            </a:r>
          </a:p>
          <a:p>
            <a:pPr eaLnBrk="1" hangingPunct="1">
              <a:lnSpc>
                <a:spcPct val="80000"/>
              </a:lnSpc>
              <a:defRPr/>
            </a:pPr>
            <a:r>
              <a:rPr lang="en-GB" sz="1400">
                <a:solidFill>
                  <a:srgbClr val="000000"/>
                </a:solidFill>
                <a:effectLst>
                  <a:outerShdw blurRad="38100" dist="38100" dir="2700000" algn="tl">
                    <a:srgbClr val="C0C0C0"/>
                  </a:outerShdw>
                </a:effectLst>
                <a:latin typeface="Comic Sans MS" pitchFamily="66" charset="0"/>
              </a:rPr>
              <a:t>People get married because they publicly witness their love, makes children happier and have a legal contract.</a:t>
            </a:r>
          </a:p>
        </p:txBody>
      </p:sp>
      <p:sp>
        <p:nvSpPr>
          <p:cNvPr id="19460" name="Text Box 4"/>
          <p:cNvSpPr txBox="1">
            <a:spLocks noChangeArrowheads="1"/>
          </p:cNvSpPr>
          <p:nvPr/>
        </p:nvSpPr>
        <p:spPr bwMode="auto">
          <a:xfrm>
            <a:off x="539750" y="3429000"/>
            <a:ext cx="8207375" cy="29527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altLang="en-US" b="1">
                <a:solidFill>
                  <a:srgbClr val="000000"/>
                </a:solidFill>
                <a:latin typeface="Comic Sans MS" pitchFamily="66" charset="0"/>
                <a:cs typeface="Arial" charset="0"/>
              </a:rPr>
              <a:t>Non-religious marriages</a:t>
            </a:r>
          </a:p>
          <a:p>
            <a:pPr eaLnBrk="1" hangingPunct="1"/>
            <a:endParaRPr lang="en-GB" altLang="en-US" sz="1200">
              <a:solidFill>
                <a:srgbClr val="000000"/>
              </a:solidFill>
              <a:latin typeface="Comic Sans MS" pitchFamily="66" charset="0"/>
              <a:cs typeface="Arial" charset="0"/>
            </a:endParaRPr>
          </a:p>
          <a:p>
            <a:pPr eaLnBrk="1" hangingPunct="1"/>
            <a:r>
              <a:rPr lang="en-GB" altLang="en-US" sz="1200" b="1">
                <a:solidFill>
                  <a:srgbClr val="000000"/>
                </a:solidFill>
                <a:latin typeface="Comic Sans MS" pitchFamily="66" charset="0"/>
                <a:cs typeface="Arial" charset="0"/>
              </a:rPr>
              <a:t>Purpose:</a:t>
            </a:r>
            <a:r>
              <a:rPr lang="en-GB" altLang="en-US" sz="1200">
                <a:solidFill>
                  <a:srgbClr val="000000"/>
                </a:solidFill>
                <a:latin typeface="Comic Sans MS" pitchFamily="66" charset="0"/>
                <a:cs typeface="Arial" charset="0"/>
              </a:rPr>
              <a:t>		comfort and help</a:t>
            </a:r>
          </a:p>
          <a:p>
            <a:pPr eaLnBrk="1" hangingPunct="1"/>
            <a:r>
              <a:rPr lang="en-GB" altLang="en-US" sz="1200">
                <a:solidFill>
                  <a:srgbClr val="000000"/>
                </a:solidFill>
                <a:latin typeface="Comic Sans MS" pitchFamily="66" charset="0"/>
                <a:cs typeface="Arial" charset="0"/>
              </a:rPr>
              <a:t>		happy sex life</a:t>
            </a:r>
          </a:p>
          <a:p>
            <a:pPr eaLnBrk="1" hangingPunct="1"/>
            <a:r>
              <a:rPr lang="en-GB" altLang="en-US" sz="1200">
                <a:solidFill>
                  <a:srgbClr val="000000"/>
                </a:solidFill>
                <a:latin typeface="Comic Sans MS" pitchFamily="66" charset="0"/>
                <a:cs typeface="Arial" charset="0"/>
              </a:rPr>
              <a:t>		stable family for children</a:t>
            </a:r>
          </a:p>
          <a:p>
            <a:pPr eaLnBrk="1" hangingPunct="1"/>
            <a:endParaRPr lang="en-GB" altLang="en-US" sz="1200">
              <a:solidFill>
                <a:srgbClr val="000000"/>
              </a:solidFill>
              <a:latin typeface="Comic Sans MS" pitchFamily="66" charset="0"/>
              <a:cs typeface="Arial" charset="0"/>
            </a:endParaRPr>
          </a:p>
          <a:p>
            <a:pPr eaLnBrk="1" hangingPunct="1"/>
            <a:endParaRPr lang="en-GB" altLang="en-US" sz="1200">
              <a:solidFill>
                <a:srgbClr val="000000"/>
              </a:solidFill>
              <a:latin typeface="Comic Sans MS" pitchFamily="66" charset="0"/>
              <a:cs typeface="Arial" charset="0"/>
            </a:endParaRPr>
          </a:p>
          <a:p>
            <a:pPr eaLnBrk="1" hangingPunct="1"/>
            <a:r>
              <a:rPr lang="en-GB" altLang="en-US" sz="1200" b="1">
                <a:solidFill>
                  <a:srgbClr val="000000"/>
                </a:solidFill>
                <a:latin typeface="Comic Sans MS" pitchFamily="66" charset="0"/>
                <a:cs typeface="Arial" charset="0"/>
              </a:rPr>
              <a:t>Main points</a:t>
            </a:r>
            <a:r>
              <a:rPr lang="en-GB" altLang="en-US" sz="1200">
                <a:solidFill>
                  <a:srgbClr val="000000"/>
                </a:solidFill>
                <a:latin typeface="Comic Sans MS" pitchFamily="66" charset="0"/>
                <a:cs typeface="Arial" charset="0"/>
              </a:rPr>
              <a:t>:		witness (public) – no objections</a:t>
            </a:r>
          </a:p>
          <a:p>
            <a:pPr eaLnBrk="1" hangingPunct="1"/>
            <a:r>
              <a:rPr lang="en-GB" altLang="en-US" sz="1200">
                <a:solidFill>
                  <a:srgbClr val="000000"/>
                </a:solidFill>
                <a:latin typeface="Comic Sans MS" pitchFamily="66" charset="0"/>
                <a:cs typeface="Arial" charset="0"/>
              </a:rPr>
              <a:t>		exchange vows – live together forever</a:t>
            </a:r>
          </a:p>
          <a:p>
            <a:pPr eaLnBrk="1" hangingPunct="1"/>
            <a:r>
              <a:rPr lang="en-GB" altLang="en-US" sz="1200">
                <a:solidFill>
                  <a:srgbClr val="000000"/>
                </a:solidFill>
                <a:latin typeface="Comic Sans MS" pitchFamily="66" charset="0"/>
                <a:cs typeface="Arial" charset="0"/>
              </a:rPr>
              <a:t>		exchange rings</a:t>
            </a:r>
          </a:p>
          <a:p>
            <a:pPr eaLnBrk="1" hangingPunct="1"/>
            <a:endParaRPr lang="en-GB" altLang="en-US" sz="1200">
              <a:solidFill>
                <a:srgbClr val="000000"/>
              </a:solidFill>
              <a:latin typeface="Comic Sans MS" pitchFamily="66" charset="0"/>
              <a:cs typeface="Arial" charset="0"/>
            </a:endParaRPr>
          </a:p>
          <a:p>
            <a:pPr eaLnBrk="1" hangingPunct="1"/>
            <a:r>
              <a:rPr lang="en-GB" altLang="en-US" sz="1200" b="1">
                <a:solidFill>
                  <a:srgbClr val="000000"/>
                </a:solidFill>
                <a:latin typeface="Comic Sans MS" pitchFamily="66" charset="0"/>
                <a:cs typeface="Arial" charset="0"/>
              </a:rPr>
              <a:t>Reasons</a:t>
            </a:r>
            <a:r>
              <a:rPr lang="en-GB" altLang="en-US" sz="1200">
                <a:solidFill>
                  <a:srgbClr val="000000"/>
                </a:solidFill>
                <a:latin typeface="Comic Sans MS" pitchFamily="66" charset="0"/>
                <a:cs typeface="Arial" charset="0"/>
              </a:rPr>
              <a:t>:		vow of monogamy</a:t>
            </a:r>
          </a:p>
          <a:p>
            <a:pPr eaLnBrk="1" hangingPunct="1"/>
            <a:r>
              <a:rPr lang="en-GB" altLang="en-US" sz="1200">
                <a:solidFill>
                  <a:srgbClr val="000000"/>
                </a:solidFill>
                <a:latin typeface="Comic Sans MS" pitchFamily="66" charset="0"/>
                <a:cs typeface="Arial" charset="0"/>
              </a:rPr>
              <a:t>		declaring love</a:t>
            </a:r>
          </a:p>
          <a:p>
            <a:pPr eaLnBrk="1" hangingPunct="1"/>
            <a:r>
              <a:rPr lang="en-GB" altLang="en-US" sz="1200">
                <a:solidFill>
                  <a:srgbClr val="000000"/>
                </a:solidFill>
                <a:latin typeface="Comic Sans MS" pitchFamily="66" charset="0"/>
                <a:cs typeface="Arial" charset="0"/>
              </a:rPr>
              <a:t>		stable for children –so happier</a:t>
            </a:r>
          </a:p>
          <a:p>
            <a:pPr eaLnBrk="1" hangingPunct="1"/>
            <a:r>
              <a:rPr lang="en-GB" altLang="en-US" sz="1200">
                <a:solidFill>
                  <a:srgbClr val="000000"/>
                </a:solidFill>
                <a:latin typeface="Comic Sans MS" pitchFamily="66" charset="0"/>
                <a:cs typeface="Arial" charset="0"/>
              </a:rPr>
              <a:t>		legal contract so “stick at it” more</a:t>
            </a:r>
            <a:endParaRPr lang="en-GB" altLang="en-US">
              <a:solidFill>
                <a:srgbClr val="000000"/>
              </a:solidFill>
              <a:latin typeface="Comic Sans MS" pitchFamily="66" charset="0"/>
              <a:cs typeface="Arial" charset="0"/>
            </a:endParaRPr>
          </a:p>
        </p:txBody>
      </p:sp>
    </p:spTree>
    <p:extLst>
      <p:ext uri="{BB962C8B-B14F-4D97-AF65-F5344CB8AC3E}">
        <p14:creationId xmlns:p14="http://schemas.microsoft.com/office/powerpoint/2010/main" val="1670338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Choosing location for key words</a:t>
            </a:r>
            <a:endParaRPr lang="en-US" b="1" dirty="0">
              <a:solidFill>
                <a:srgbClr val="0000FF"/>
              </a:solidFill>
            </a:endParaRPr>
          </a:p>
        </p:txBody>
      </p:sp>
      <p:sp>
        <p:nvSpPr>
          <p:cNvPr id="3" name="Content Placeholder 2"/>
          <p:cNvSpPr>
            <a:spLocks noGrp="1"/>
          </p:cNvSpPr>
          <p:nvPr>
            <p:ph sz="quarter" idx="1"/>
          </p:nvPr>
        </p:nvSpPr>
        <p:spPr/>
        <p:txBody>
          <a:bodyPr>
            <a:normAutofit fontScale="85000" lnSpcReduction="10000"/>
          </a:bodyPr>
          <a:lstStyle/>
          <a:p>
            <a:r>
              <a:rPr lang="en-GB" sz="3200" dirty="0">
                <a:solidFill>
                  <a:srgbClr val="0000FF"/>
                </a:solidFill>
              </a:rPr>
              <a:t>Choose up to 10 locations per room.</a:t>
            </a:r>
          </a:p>
          <a:p>
            <a:endParaRPr lang="en-GB" sz="3200" dirty="0">
              <a:solidFill>
                <a:srgbClr val="0000FF"/>
              </a:solidFill>
            </a:endParaRPr>
          </a:p>
          <a:p>
            <a:r>
              <a:rPr lang="en-GB" sz="3200" dirty="0">
                <a:solidFill>
                  <a:srgbClr val="0000FF"/>
                </a:solidFill>
              </a:rPr>
              <a:t>Then go through words as you visually or kinaesthetically go around the room.</a:t>
            </a:r>
          </a:p>
          <a:p>
            <a:endParaRPr lang="en-GB" sz="3200" dirty="0">
              <a:solidFill>
                <a:srgbClr val="0000FF"/>
              </a:solidFill>
            </a:endParaRPr>
          </a:p>
          <a:p>
            <a:r>
              <a:rPr lang="en-GB" sz="3200" dirty="0">
                <a:solidFill>
                  <a:srgbClr val="0000FF"/>
                </a:solidFill>
              </a:rPr>
              <a:t>Go clockwise!</a:t>
            </a:r>
          </a:p>
          <a:p>
            <a:endParaRPr lang="en-GB"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your own words / notes</a:t>
            </a:r>
            <a:endParaRPr lang="en-US" dirty="0"/>
          </a:p>
        </p:txBody>
      </p:sp>
      <p:sp>
        <p:nvSpPr>
          <p:cNvPr id="3" name="Content Placeholder 2"/>
          <p:cNvSpPr>
            <a:spLocks noGrp="1"/>
          </p:cNvSpPr>
          <p:nvPr>
            <p:ph sz="quarter" idx="1"/>
          </p:nvPr>
        </p:nvSpPr>
        <p:spPr>
          <a:xfrm>
            <a:off x="457200" y="1600200"/>
            <a:ext cx="7467600" cy="4572000"/>
          </a:xfrm>
        </p:spPr>
        <p:txBody>
          <a:bodyPr/>
          <a:lstStyle/>
          <a:p>
            <a:r>
              <a:rPr lang="en-US" sz="2800" dirty="0" err="1"/>
              <a:t>Aoccdrnig</a:t>
            </a:r>
            <a:r>
              <a:rPr lang="en-US" sz="2800" dirty="0"/>
              <a:t> to </a:t>
            </a:r>
            <a:r>
              <a:rPr lang="en-US" sz="2800" dirty="0" err="1"/>
              <a:t>rscheearch</a:t>
            </a:r>
            <a:r>
              <a:rPr lang="en-US" sz="2800" dirty="0"/>
              <a:t> at </a:t>
            </a:r>
            <a:r>
              <a:rPr lang="en-US" sz="2800" dirty="0" err="1"/>
              <a:t>Cmabrigde</a:t>
            </a:r>
            <a:r>
              <a:rPr lang="en-US" sz="2800" dirty="0"/>
              <a:t> </a:t>
            </a:r>
            <a:r>
              <a:rPr lang="en-US" sz="2800" dirty="0" err="1"/>
              <a:t>Uinervtisy</a:t>
            </a:r>
            <a:r>
              <a:rPr lang="en-US" sz="2800" dirty="0"/>
              <a:t>, it </a:t>
            </a:r>
            <a:r>
              <a:rPr lang="en-US" sz="2800" dirty="0" err="1"/>
              <a:t>deosn't</a:t>
            </a:r>
            <a:r>
              <a:rPr lang="en-US" sz="2800" dirty="0"/>
              <a:t> </a:t>
            </a:r>
            <a:r>
              <a:rPr lang="en-US" sz="2800" dirty="0" err="1"/>
              <a:t>mttaer</a:t>
            </a:r>
            <a:r>
              <a:rPr lang="en-US" sz="2800" dirty="0"/>
              <a:t> in </a:t>
            </a:r>
            <a:r>
              <a:rPr lang="en-US" sz="2800" dirty="0" err="1"/>
              <a:t>waht</a:t>
            </a:r>
            <a:r>
              <a:rPr lang="en-US" sz="2800" dirty="0"/>
              <a:t> </a:t>
            </a:r>
            <a:r>
              <a:rPr lang="en-US" sz="2800" dirty="0" err="1"/>
              <a:t>oredr</a:t>
            </a:r>
            <a:r>
              <a:rPr lang="en-US" sz="2800" dirty="0"/>
              <a:t> the </a:t>
            </a:r>
            <a:r>
              <a:rPr lang="en-US" sz="2800" dirty="0" err="1"/>
              <a:t>ltteers</a:t>
            </a:r>
            <a:r>
              <a:rPr lang="en-US" sz="2800" dirty="0"/>
              <a:t> in a </a:t>
            </a:r>
            <a:r>
              <a:rPr lang="en-US" sz="2800" dirty="0" err="1"/>
              <a:t>wrod</a:t>
            </a:r>
            <a:r>
              <a:rPr lang="en-US" sz="2800" dirty="0"/>
              <a:t> are, the </a:t>
            </a:r>
            <a:r>
              <a:rPr lang="en-US" sz="2800" dirty="0" err="1"/>
              <a:t>olny</a:t>
            </a:r>
            <a:r>
              <a:rPr lang="en-US" sz="2800" dirty="0"/>
              <a:t> </a:t>
            </a:r>
            <a:r>
              <a:rPr lang="en-US" sz="2800" dirty="0" err="1"/>
              <a:t>iprmoetnt</a:t>
            </a:r>
            <a:r>
              <a:rPr lang="en-US" sz="2800" dirty="0"/>
              <a:t> </a:t>
            </a:r>
            <a:r>
              <a:rPr lang="en-US" sz="2800" dirty="0" err="1"/>
              <a:t>tihng</a:t>
            </a:r>
            <a:r>
              <a:rPr lang="en-US" sz="2800" dirty="0"/>
              <a:t> is </a:t>
            </a:r>
            <a:r>
              <a:rPr lang="en-US" sz="2800" dirty="0" err="1"/>
              <a:t>taht</a:t>
            </a:r>
            <a:r>
              <a:rPr lang="en-US" sz="2800" dirty="0"/>
              <a:t> the </a:t>
            </a:r>
            <a:r>
              <a:rPr lang="en-US" sz="2800" dirty="0" err="1"/>
              <a:t>frist</a:t>
            </a:r>
            <a:r>
              <a:rPr lang="en-US" sz="2800" dirty="0"/>
              <a:t> and </a:t>
            </a:r>
            <a:r>
              <a:rPr lang="en-US" sz="2800" dirty="0" err="1"/>
              <a:t>lsat</a:t>
            </a:r>
            <a:r>
              <a:rPr lang="en-US" sz="2800" dirty="0"/>
              <a:t> </a:t>
            </a:r>
            <a:r>
              <a:rPr lang="en-US" sz="2800" dirty="0" err="1"/>
              <a:t>ltteer</a:t>
            </a:r>
            <a:r>
              <a:rPr lang="en-US" sz="2800" dirty="0"/>
              <a:t> be at the </a:t>
            </a:r>
            <a:r>
              <a:rPr lang="en-US" sz="2800" dirty="0" err="1"/>
              <a:t>rghit</a:t>
            </a:r>
            <a:r>
              <a:rPr lang="en-US" sz="2800" dirty="0"/>
              <a:t> </a:t>
            </a:r>
            <a:r>
              <a:rPr lang="en-US" sz="2800" dirty="0" err="1"/>
              <a:t>pclae</a:t>
            </a:r>
            <a:r>
              <a:rPr lang="en-US" sz="2800" dirty="0"/>
              <a:t>. The </a:t>
            </a:r>
            <a:r>
              <a:rPr lang="en-US" sz="2800" dirty="0" err="1"/>
              <a:t>rset</a:t>
            </a:r>
            <a:r>
              <a:rPr lang="en-US" sz="2800" dirty="0"/>
              <a:t> can be a </a:t>
            </a:r>
            <a:r>
              <a:rPr lang="en-US" sz="2800" dirty="0" err="1"/>
              <a:t>toatl</a:t>
            </a:r>
            <a:r>
              <a:rPr lang="en-US" sz="2800" dirty="0"/>
              <a:t> </a:t>
            </a:r>
            <a:r>
              <a:rPr lang="en-US" sz="2800" dirty="0" err="1"/>
              <a:t>mses</a:t>
            </a:r>
            <a:r>
              <a:rPr lang="en-US" sz="2800" dirty="0"/>
              <a:t> and you can </a:t>
            </a:r>
            <a:r>
              <a:rPr lang="en-US" sz="2800" dirty="0" err="1"/>
              <a:t>sitll</a:t>
            </a:r>
            <a:r>
              <a:rPr lang="en-US" sz="2800" dirty="0"/>
              <a:t> </a:t>
            </a:r>
            <a:r>
              <a:rPr lang="en-US" sz="2800" dirty="0" err="1"/>
              <a:t>raed</a:t>
            </a:r>
            <a:r>
              <a:rPr lang="en-US" sz="2800" dirty="0"/>
              <a:t> it </a:t>
            </a:r>
            <a:r>
              <a:rPr lang="en-US" sz="2800" dirty="0" err="1"/>
              <a:t>wouthit</a:t>
            </a:r>
            <a:r>
              <a:rPr lang="en-US" sz="2800" dirty="0"/>
              <a:t> a </a:t>
            </a:r>
            <a:r>
              <a:rPr lang="en-US" sz="2800" dirty="0" err="1"/>
              <a:t>porbelm</a:t>
            </a:r>
            <a:r>
              <a:rPr lang="en-US" sz="2800" dirty="0"/>
              <a:t>. </a:t>
            </a:r>
            <a:r>
              <a:rPr lang="en-US" sz="2800" dirty="0" err="1"/>
              <a:t>Tihs</a:t>
            </a:r>
            <a:r>
              <a:rPr lang="en-US" sz="2800" dirty="0"/>
              <a:t> is </a:t>
            </a:r>
            <a:r>
              <a:rPr lang="en-US" sz="2800" dirty="0" err="1"/>
              <a:t>bcuseae</a:t>
            </a:r>
            <a:r>
              <a:rPr lang="en-US" sz="2800" dirty="0"/>
              <a:t> the </a:t>
            </a:r>
            <a:r>
              <a:rPr lang="en-US" sz="2800" dirty="0" err="1"/>
              <a:t>huamn</a:t>
            </a:r>
            <a:r>
              <a:rPr lang="en-US" sz="2800" dirty="0"/>
              <a:t> </a:t>
            </a:r>
            <a:r>
              <a:rPr lang="en-US" sz="2800" dirty="0" err="1"/>
              <a:t>mnid</a:t>
            </a:r>
            <a:r>
              <a:rPr lang="en-US" sz="2800" dirty="0"/>
              <a:t> </a:t>
            </a:r>
            <a:r>
              <a:rPr lang="en-US" sz="2800" dirty="0" err="1"/>
              <a:t>deos</a:t>
            </a:r>
            <a:r>
              <a:rPr lang="en-US" sz="2800" dirty="0"/>
              <a:t> not </a:t>
            </a:r>
            <a:r>
              <a:rPr lang="en-US" sz="2800" dirty="0" err="1"/>
              <a:t>raed</a:t>
            </a:r>
            <a:r>
              <a:rPr lang="en-US" sz="2800" dirty="0"/>
              <a:t> </a:t>
            </a:r>
            <a:r>
              <a:rPr lang="en-US" sz="2800" dirty="0" err="1"/>
              <a:t>ervey</a:t>
            </a:r>
            <a:r>
              <a:rPr lang="en-US" sz="2800" dirty="0"/>
              <a:t> </a:t>
            </a:r>
            <a:r>
              <a:rPr lang="en-US" sz="2800" dirty="0" err="1"/>
              <a:t>lteter</a:t>
            </a:r>
            <a:r>
              <a:rPr lang="en-US" sz="2800" dirty="0"/>
              <a:t> by </a:t>
            </a:r>
            <a:r>
              <a:rPr lang="en-US" sz="2800" dirty="0" err="1"/>
              <a:t>istlef</a:t>
            </a:r>
            <a:r>
              <a:rPr lang="en-US" sz="2800" dirty="0"/>
              <a:t>, but the </a:t>
            </a:r>
            <a:r>
              <a:rPr lang="en-US" sz="2800" dirty="0" err="1"/>
              <a:t>wrod</a:t>
            </a:r>
            <a:r>
              <a:rPr lang="en-US" sz="2800" dirty="0"/>
              <a:t> as a </a:t>
            </a:r>
            <a:r>
              <a:rPr lang="en-US" sz="2800" dirty="0" err="1"/>
              <a:t>wlohe</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Rectangle 16"/>
          <p:cNvSpPr>
            <a:spLocks noGrp="1" noChangeArrowheads="1"/>
          </p:cNvSpPr>
          <p:nvPr>
            <p:ph type="title"/>
          </p:nvPr>
        </p:nvSpPr>
        <p:spPr/>
        <p:txBody>
          <a:bodyPr/>
          <a:lstStyle/>
          <a:p>
            <a:endParaRPr lang="en-US"/>
          </a:p>
        </p:txBody>
      </p:sp>
      <p:graphicFrame>
        <p:nvGraphicFramePr>
          <p:cNvPr id="9231" name="Group 15"/>
          <p:cNvGraphicFramePr>
            <a:graphicFrameLocks noGrp="1"/>
          </p:cNvGraphicFramePr>
          <p:nvPr>
            <p:ph idx="1"/>
          </p:nvPr>
        </p:nvGraphicFramePr>
        <p:xfrm>
          <a:off x="457200" y="1600200"/>
          <a:ext cx="8229600" cy="4525963"/>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6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Things that you know you know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Things that you know you don’t know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Things that you don’t know you don’t know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Things that you don’t know you know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34" name="AutoShape 18"/>
          <p:cNvSpPr>
            <a:spLocks noChangeArrowheads="1"/>
          </p:cNvSpPr>
          <p:nvPr/>
        </p:nvSpPr>
        <p:spPr bwMode="auto">
          <a:xfrm>
            <a:off x="4140200" y="2708275"/>
            <a:ext cx="863600" cy="504825"/>
          </a:xfrm>
          <a:prstGeom prst="rightArrow">
            <a:avLst>
              <a:gd name="adj1" fmla="val 50000"/>
              <a:gd name="adj2" fmla="val 427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6" name="AutoShape 20"/>
          <p:cNvSpPr>
            <a:spLocks noChangeArrowheads="1"/>
          </p:cNvSpPr>
          <p:nvPr/>
        </p:nvSpPr>
        <p:spPr bwMode="auto">
          <a:xfrm rot="5400000">
            <a:off x="5723731" y="3285332"/>
            <a:ext cx="720725" cy="576262"/>
          </a:xfrm>
          <a:prstGeom prst="rightArrow">
            <a:avLst>
              <a:gd name="adj1" fmla="val 50000"/>
              <a:gd name="adj2" fmla="val 312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7" name="AutoShape 21"/>
          <p:cNvSpPr>
            <a:spLocks noChangeArrowheads="1"/>
          </p:cNvSpPr>
          <p:nvPr/>
        </p:nvSpPr>
        <p:spPr bwMode="auto">
          <a:xfrm rot="10800000">
            <a:off x="4140200" y="4868863"/>
            <a:ext cx="792163" cy="504825"/>
          </a:xfrm>
          <a:prstGeom prst="rightArrow">
            <a:avLst>
              <a:gd name="adj1" fmla="val 50000"/>
              <a:gd name="adj2" fmla="val 3923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58411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latin typeface="+mn-lt"/>
              </a:rPr>
              <a:t>STUDY</a:t>
            </a:r>
          </a:p>
        </p:txBody>
      </p:sp>
      <p:sp>
        <p:nvSpPr>
          <p:cNvPr id="3" name="Content Placeholder 2"/>
          <p:cNvSpPr>
            <a:spLocks noGrp="1"/>
          </p:cNvSpPr>
          <p:nvPr>
            <p:ph sz="quarter" idx="1"/>
          </p:nvPr>
        </p:nvSpPr>
        <p:spPr/>
        <p:txBody>
          <a:bodyPr>
            <a:normAutofit/>
          </a:bodyPr>
          <a:lstStyle/>
          <a:p>
            <a:pPr marL="0" indent="0">
              <a:buNone/>
            </a:pPr>
            <a:r>
              <a:rPr lang="en-GB" sz="3600" dirty="0"/>
              <a:t>The act of  checking… Instagram and Snapchat, watching television, eating and drinking, with a  textbook open somewhere nearby.</a:t>
            </a:r>
          </a:p>
        </p:txBody>
      </p:sp>
    </p:spTree>
    <p:extLst>
      <p:ext uri="{BB962C8B-B14F-4D97-AF65-F5344CB8AC3E}">
        <p14:creationId xmlns:p14="http://schemas.microsoft.com/office/powerpoint/2010/main" val="1729285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atin typeface="Arial" charset="0"/>
            </a:endParaRPr>
          </a:p>
        </p:txBody>
      </p:sp>
      <p:pic>
        <p:nvPicPr>
          <p:cNvPr id="9219" name="Picture 4" descr="File:Elvis Presley 1970.jpg">
            <a:hlinkClick r:id="rId2"/>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27550" y="3794125"/>
            <a:ext cx="88900" cy="136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5" descr="File:Elvis Presley 197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0"/>
            <a:ext cx="331152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elv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0"/>
            <a:ext cx="37084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Elvis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478037"/>
            <a:ext cx="36353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elv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00438"/>
            <a:ext cx="36353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descr="HG_Elvis_Color_AlohaViaS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2385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5" descr="alg_elvispresl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072" y="3478390"/>
            <a:ext cx="3429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30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atin typeface="Arial" charset="0"/>
              </a:rPr>
              <a:t>So, what did you learn?</a:t>
            </a:r>
          </a:p>
        </p:txBody>
      </p:sp>
      <p:sp>
        <p:nvSpPr>
          <p:cNvPr id="10243" name="Rectangle 3"/>
          <p:cNvSpPr>
            <a:spLocks noGrp="1" noChangeArrowheads="1"/>
          </p:cNvSpPr>
          <p:nvPr>
            <p:ph type="body" idx="1"/>
          </p:nvPr>
        </p:nvSpPr>
        <p:spPr/>
        <p:txBody>
          <a:bodyPr/>
          <a:lstStyle/>
          <a:p>
            <a:pPr eaLnBrk="1" hangingPunct="1"/>
            <a:r>
              <a:rPr lang="en-GB" dirty="0">
                <a:latin typeface="Arial" charset="0"/>
              </a:rPr>
              <a:t>Where was Elvis born?</a:t>
            </a:r>
          </a:p>
          <a:p>
            <a:pPr eaLnBrk="1" hangingPunct="1"/>
            <a:r>
              <a:rPr lang="en-GB" dirty="0">
                <a:latin typeface="Arial" charset="0"/>
              </a:rPr>
              <a:t>What did the young Elvis look like?</a:t>
            </a:r>
          </a:p>
          <a:p>
            <a:pPr eaLnBrk="1" hangingPunct="1"/>
            <a:r>
              <a:rPr lang="en-GB" dirty="0">
                <a:latin typeface="Arial" charset="0"/>
              </a:rPr>
              <a:t>Why was Vernon put in prison?</a:t>
            </a:r>
          </a:p>
          <a:p>
            <a:pPr eaLnBrk="1" hangingPunct="1"/>
            <a:r>
              <a:rPr lang="en-GB" dirty="0">
                <a:latin typeface="Arial" charset="0"/>
              </a:rPr>
              <a:t>How old was Elvis when he moved?</a:t>
            </a:r>
          </a:p>
          <a:p>
            <a:pPr eaLnBrk="1" hangingPunct="1"/>
            <a:r>
              <a:rPr lang="en-GB" dirty="0">
                <a:latin typeface="Arial" charset="0"/>
              </a:rPr>
              <a:t>Describe how music began to influence Elvis.</a:t>
            </a:r>
          </a:p>
          <a:p>
            <a:pPr eaLnBrk="1" hangingPunct="1"/>
            <a:endParaRPr lang="en-GB" dirty="0">
              <a:latin typeface="Arial" charset="0"/>
            </a:endParaRPr>
          </a:p>
        </p:txBody>
      </p:sp>
    </p:spTree>
    <p:extLst>
      <p:ext uri="{BB962C8B-B14F-4D97-AF65-F5344CB8AC3E}">
        <p14:creationId xmlns:p14="http://schemas.microsoft.com/office/powerpoint/2010/main" val="115375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atin typeface="Arial" charset="0"/>
            </a:endParaRPr>
          </a:p>
        </p:txBody>
      </p:sp>
      <p:sp>
        <p:nvSpPr>
          <p:cNvPr id="12291" name="Rectangle 3"/>
          <p:cNvSpPr>
            <a:spLocks noGrp="1" noChangeArrowheads="1"/>
          </p:cNvSpPr>
          <p:nvPr>
            <p:ph type="body" idx="1"/>
          </p:nvPr>
        </p:nvSpPr>
        <p:spPr/>
        <p:txBody>
          <a:bodyPr/>
          <a:lstStyle/>
          <a:p>
            <a:pPr eaLnBrk="1" hangingPunct="1"/>
            <a:r>
              <a:rPr lang="en-GB">
                <a:latin typeface="Arial" charset="0"/>
              </a:rPr>
              <a:t>When was he offered his first </a:t>
            </a:r>
            <a:r>
              <a:rPr lang="ja-JP" altLang="en-GB">
                <a:latin typeface="Arial" charset="0"/>
              </a:rPr>
              <a:t>‘</a:t>
            </a:r>
            <a:r>
              <a:rPr lang="en-GB">
                <a:latin typeface="Arial" charset="0"/>
              </a:rPr>
              <a:t>big break</a:t>
            </a:r>
            <a:r>
              <a:rPr lang="ja-JP" altLang="en-GB">
                <a:latin typeface="Arial" charset="0"/>
              </a:rPr>
              <a:t>’</a:t>
            </a:r>
            <a:r>
              <a:rPr lang="en-GB">
                <a:latin typeface="Arial" charset="0"/>
              </a:rPr>
              <a:t>?</a:t>
            </a:r>
          </a:p>
          <a:p>
            <a:pPr eaLnBrk="1" hangingPunct="1"/>
            <a:r>
              <a:rPr lang="en-GB">
                <a:latin typeface="Arial" charset="0"/>
              </a:rPr>
              <a:t>What was the name of his first big hit?</a:t>
            </a:r>
          </a:p>
          <a:p>
            <a:pPr eaLnBrk="1" hangingPunct="1"/>
            <a:r>
              <a:rPr lang="en-GB">
                <a:latin typeface="Arial" charset="0"/>
              </a:rPr>
              <a:t>How was he different to other white performers?</a:t>
            </a:r>
          </a:p>
          <a:p>
            <a:pPr eaLnBrk="1" hangingPunct="1"/>
            <a:r>
              <a:rPr lang="en-GB">
                <a:latin typeface="Arial" charset="0"/>
              </a:rPr>
              <a:t>What was the name of his manager?</a:t>
            </a:r>
          </a:p>
          <a:p>
            <a:pPr eaLnBrk="1" hangingPunct="1"/>
            <a:r>
              <a:rPr lang="en-GB">
                <a:latin typeface="Arial" charset="0"/>
              </a:rPr>
              <a:t>When did he make his first film?</a:t>
            </a:r>
          </a:p>
        </p:txBody>
      </p:sp>
    </p:spTree>
    <p:extLst>
      <p:ext uri="{BB962C8B-B14F-4D97-AF65-F5344CB8AC3E}">
        <p14:creationId xmlns:p14="http://schemas.microsoft.com/office/powerpoint/2010/main" val="292412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atin typeface="Arial" charset="0"/>
              </a:rPr>
              <a:t>How did you get on..?</a:t>
            </a:r>
          </a:p>
        </p:txBody>
      </p:sp>
      <p:sp>
        <p:nvSpPr>
          <p:cNvPr id="11267" name="Rectangle 3"/>
          <p:cNvSpPr>
            <a:spLocks noGrp="1" noChangeArrowheads="1"/>
          </p:cNvSpPr>
          <p:nvPr>
            <p:ph type="body" idx="1"/>
          </p:nvPr>
        </p:nvSpPr>
        <p:spPr/>
        <p:txBody>
          <a:bodyPr/>
          <a:lstStyle/>
          <a:p>
            <a:pPr eaLnBrk="1" hangingPunct="1">
              <a:lnSpc>
                <a:spcPct val="90000"/>
              </a:lnSpc>
            </a:pPr>
            <a:r>
              <a:rPr lang="en-GB">
                <a:latin typeface="Arial" charset="0"/>
              </a:rPr>
              <a:t>Tupelo, Mississippi</a:t>
            </a:r>
          </a:p>
          <a:p>
            <a:pPr eaLnBrk="1" hangingPunct="1">
              <a:lnSpc>
                <a:spcPct val="90000"/>
              </a:lnSpc>
            </a:pPr>
            <a:r>
              <a:rPr lang="en-GB">
                <a:latin typeface="Arial" charset="0"/>
              </a:rPr>
              <a:t>Sandy haired, blue eyed</a:t>
            </a:r>
          </a:p>
          <a:p>
            <a:pPr eaLnBrk="1" hangingPunct="1">
              <a:lnSpc>
                <a:spcPct val="90000"/>
              </a:lnSpc>
            </a:pPr>
            <a:r>
              <a:rPr lang="en-GB">
                <a:latin typeface="Arial" charset="0"/>
              </a:rPr>
              <a:t>Forgery</a:t>
            </a:r>
          </a:p>
          <a:p>
            <a:pPr eaLnBrk="1" hangingPunct="1">
              <a:lnSpc>
                <a:spcPct val="90000"/>
              </a:lnSpc>
            </a:pPr>
            <a:r>
              <a:rPr lang="en-GB">
                <a:latin typeface="Arial" charset="0"/>
              </a:rPr>
              <a:t>3</a:t>
            </a:r>
          </a:p>
          <a:p>
            <a:pPr eaLnBrk="1" hangingPunct="1">
              <a:lnSpc>
                <a:spcPct val="90000"/>
              </a:lnSpc>
            </a:pPr>
            <a:r>
              <a:rPr lang="en-GB">
                <a:latin typeface="Arial" charset="0"/>
              </a:rPr>
              <a:t>Parents busy, music in church, hanging around local radio station, problems at school, worked with aspiring musicians including black artists – </a:t>
            </a:r>
            <a:r>
              <a:rPr lang="ja-JP" altLang="en-GB">
                <a:latin typeface="Arial" charset="0"/>
              </a:rPr>
              <a:t>‘</a:t>
            </a:r>
            <a:r>
              <a:rPr lang="en-GB">
                <a:latin typeface="Arial" charset="0"/>
              </a:rPr>
              <a:t>crossed colour line</a:t>
            </a:r>
            <a:r>
              <a:rPr lang="ja-JP" altLang="en-GB">
                <a:latin typeface="Arial" charset="0"/>
              </a:rPr>
              <a:t>’</a:t>
            </a:r>
            <a:r>
              <a:rPr lang="en-GB">
                <a:latin typeface="Arial" charset="0"/>
              </a:rPr>
              <a:t>.</a:t>
            </a:r>
          </a:p>
          <a:p>
            <a:pPr eaLnBrk="1" hangingPunct="1">
              <a:lnSpc>
                <a:spcPct val="90000"/>
              </a:lnSpc>
            </a:pPr>
            <a:endParaRPr lang="en-GB">
              <a:latin typeface="Arial" charset="0"/>
            </a:endParaRPr>
          </a:p>
        </p:txBody>
      </p:sp>
    </p:spTree>
    <p:extLst>
      <p:ext uri="{BB962C8B-B14F-4D97-AF65-F5344CB8AC3E}">
        <p14:creationId xmlns:p14="http://schemas.microsoft.com/office/powerpoint/2010/main" val="349907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atin typeface="Arial" charset="0"/>
            </a:endParaRPr>
          </a:p>
        </p:txBody>
      </p:sp>
      <p:sp>
        <p:nvSpPr>
          <p:cNvPr id="13315" name="Rectangle 3"/>
          <p:cNvSpPr>
            <a:spLocks noGrp="1" noChangeArrowheads="1"/>
          </p:cNvSpPr>
          <p:nvPr>
            <p:ph type="body" idx="1"/>
          </p:nvPr>
        </p:nvSpPr>
        <p:spPr/>
        <p:txBody>
          <a:bodyPr/>
          <a:lstStyle/>
          <a:p>
            <a:pPr eaLnBrk="1" hangingPunct="1"/>
            <a:r>
              <a:rPr lang="en-GB">
                <a:latin typeface="Arial" charset="0"/>
              </a:rPr>
              <a:t>1954</a:t>
            </a:r>
          </a:p>
          <a:p>
            <a:pPr eaLnBrk="1" hangingPunct="1"/>
            <a:r>
              <a:rPr lang="en-GB">
                <a:latin typeface="Arial" charset="0"/>
              </a:rPr>
              <a:t>That</a:t>
            </a:r>
            <a:r>
              <a:rPr lang="ja-JP" altLang="en-GB">
                <a:latin typeface="Arial" charset="0"/>
              </a:rPr>
              <a:t>’</a:t>
            </a:r>
            <a:r>
              <a:rPr lang="en-GB">
                <a:latin typeface="Arial" charset="0"/>
              </a:rPr>
              <a:t>s All Right (Mama)</a:t>
            </a:r>
          </a:p>
          <a:p>
            <a:pPr eaLnBrk="1" hangingPunct="1"/>
            <a:r>
              <a:rPr lang="en-GB">
                <a:latin typeface="Arial" charset="0"/>
              </a:rPr>
              <a:t>Danced, </a:t>
            </a:r>
            <a:r>
              <a:rPr lang="ja-JP" altLang="en-GB">
                <a:latin typeface="Arial" charset="0"/>
              </a:rPr>
              <a:t>‘</a:t>
            </a:r>
            <a:r>
              <a:rPr lang="en-GB">
                <a:latin typeface="Arial" charset="0"/>
              </a:rPr>
              <a:t>gyrated</a:t>
            </a:r>
            <a:r>
              <a:rPr lang="ja-JP" altLang="en-GB">
                <a:latin typeface="Arial" charset="0"/>
              </a:rPr>
              <a:t>’</a:t>
            </a:r>
            <a:endParaRPr lang="en-GB">
              <a:latin typeface="Arial" charset="0"/>
            </a:endParaRPr>
          </a:p>
          <a:p>
            <a:pPr eaLnBrk="1" hangingPunct="1"/>
            <a:r>
              <a:rPr lang="en-GB">
                <a:latin typeface="Arial" charset="0"/>
              </a:rPr>
              <a:t>Colonel Tom Parker</a:t>
            </a:r>
          </a:p>
          <a:p>
            <a:pPr eaLnBrk="1" hangingPunct="1"/>
            <a:r>
              <a:rPr lang="en-GB">
                <a:latin typeface="Arial" charset="0"/>
              </a:rPr>
              <a:t>1956, </a:t>
            </a:r>
            <a:r>
              <a:rPr lang="ja-JP" altLang="en-GB">
                <a:latin typeface="Arial" charset="0"/>
              </a:rPr>
              <a:t>‘</a:t>
            </a:r>
            <a:r>
              <a:rPr lang="en-GB">
                <a:latin typeface="Arial" charset="0"/>
              </a:rPr>
              <a:t>Love Me Tender</a:t>
            </a:r>
            <a:r>
              <a:rPr lang="ja-JP" altLang="en-GB">
                <a:latin typeface="Arial" charset="0"/>
              </a:rPr>
              <a:t>’</a:t>
            </a:r>
            <a:endParaRPr lang="en-GB">
              <a:latin typeface="Arial" charset="0"/>
            </a:endParaRPr>
          </a:p>
        </p:txBody>
      </p:sp>
    </p:spTree>
    <p:extLst>
      <p:ext uri="{BB962C8B-B14F-4D97-AF65-F5344CB8AC3E}">
        <p14:creationId xmlns:p14="http://schemas.microsoft.com/office/powerpoint/2010/main" val="4020555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Rectangle 8"/>
          <p:cNvSpPr>
            <a:spLocks noGrp="1" noChangeArrowheads="1"/>
          </p:cNvSpPr>
          <p:nvPr>
            <p:ph type="title"/>
          </p:nvPr>
        </p:nvSpPr>
        <p:spPr>
          <a:xfrm>
            <a:off x="457200" y="277813"/>
            <a:ext cx="8229600" cy="6175375"/>
          </a:xfrm>
        </p:spPr>
        <p:txBody>
          <a:bodyPr/>
          <a:lstStyle/>
          <a:p>
            <a:pPr algn="l" eaLnBrk="1" hangingPunct="1">
              <a:defRPr/>
            </a:pPr>
            <a:r>
              <a:rPr lang="en-GB" sz="4800" u="sng"/>
              <a:t>Preparing to revise:</a:t>
            </a:r>
            <a:br>
              <a:rPr lang="en-GB" sz="4800" u="sng"/>
            </a:br>
            <a:br>
              <a:rPr lang="en-GB" sz="4800"/>
            </a:br>
            <a:r>
              <a:rPr lang="en-GB" sz="4800"/>
              <a:t>Proper</a:t>
            </a:r>
            <a:br>
              <a:rPr lang="en-GB" sz="4800"/>
            </a:br>
            <a:r>
              <a:rPr lang="en-GB" sz="4800"/>
              <a:t>Preparation </a:t>
            </a:r>
            <a:br>
              <a:rPr lang="en-GB" sz="4800"/>
            </a:br>
            <a:r>
              <a:rPr lang="en-GB" sz="4800"/>
              <a:t>Prevents</a:t>
            </a:r>
            <a:br>
              <a:rPr lang="en-GB" sz="4800"/>
            </a:br>
            <a:r>
              <a:rPr lang="en-GB" sz="4800"/>
              <a:t>Particularly </a:t>
            </a:r>
            <a:br>
              <a:rPr lang="en-GB" sz="4800"/>
            </a:br>
            <a:r>
              <a:rPr lang="en-GB" sz="4800"/>
              <a:t>Poor </a:t>
            </a:r>
            <a:br>
              <a:rPr lang="en-GB" sz="4800"/>
            </a:br>
            <a:r>
              <a:rPr lang="en-GB" sz="4800"/>
              <a:t>Performance</a:t>
            </a:r>
            <a:endParaRPr lang="en-US" sz="4800"/>
          </a:p>
        </p:txBody>
      </p:sp>
    </p:spTree>
    <p:extLst>
      <p:ext uri="{BB962C8B-B14F-4D97-AF65-F5344CB8AC3E}">
        <p14:creationId xmlns:p14="http://schemas.microsoft.com/office/powerpoint/2010/main" val="1607065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Prioritise</a:t>
            </a:r>
            <a:r>
              <a:rPr lang="en-US" dirty="0"/>
              <a:t> – it’s up to you!</a:t>
            </a:r>
          </a:p>
        </p:txBody>
      </p:sp>
      <p:sp>
        <p:nvSpPr>
          <p:cNvPr id="7" name="Content Placeholder 6"/>
          <p:cNvSpPr>
            <a:spLocks noGrp="1"/>
          </p:cNvSpPr>
          <p:nvPr>
            <p:ph sz="quarter" idx="1"/>
          </p:nvPr>
        </p:nvSpPr>
        <p:spPr/>
        <p:txBody>
          <a:bodyPr>
            <a:normAutofit/>
          </a:bodyPr>
          <a:lstStyle/>
          <a:p>
            <a:pPr>
              <a:spcBef>
                <a:spcPts val="0"/>
              </a:spcBef>
              <a:buNone/>
            </a:pPr>
            <a:r>
              <a:rPr lang="en-US" sz="2200" dirty="0"/>
              <a:t>In terms of the next few months, place these activities in order from 1 (most important) to 10 (least important):</a:t>
            </a:r>
          </a:p>
          <a:p>
            <a:pPr>
              <a:spcBef>
                <a:spcPts val="0"/>
              </a:spcBef>
              <a:buNone/>
            </a:pPr>
            <a:endParaRPr lang="en-US" sz="2200" dirty="0"/>
          </a:p>
          <a:p>
            <a:pPr>
              <a:spcBef>
                <a:spcPts val="0"/>
              </a:spcBef>
            </a:pPr>
            <a:r>
              <a:rPr lang="en-US" sz="2200" dirty="0" err="1"/>
              <a:t>Socialising</a:t>
            </a:r>
            <a:r>
              <a:rPr lang="en-US" sz="2200" dirty="0"/>
              <a:t> with friends</a:t>
            </a:r>
          </a:p>
          <a:p>
            <a:pPr>
              <a:spcBef>
                <a:spcPts val="0"/>
              </a:spcBef>
            </a:pPr>
            <a:r>
              <a:rPr lang="en-US" sz="2200" dirty="0"/>
              <a:t>Earning some extra cash</a:t>
            </a:r>
          </a:p>
          <a:p>
            <a:pPr>
              <a:spcBef>
                <a:spcPts val="0"/>
              </a:spcBef>
            </a:pPr>
            <a:r>
              <a:rPr lang="en-US" sz="2200" dirty="0"/>
              <a:t>Looking after my appearance	</a:t>
            </a:r>
          </a:p>
          <a:p>
            <a:pPr>
              <a:spcBef>
                <a:spcPts val="0"/>
              </a:spcBef>
            </a:pPr>
            <a:r>
              <a:rPr lang="en-US" sz="2200" dirty="0"/>
              <a:t>Keeping fit/playing sports</a:t>
            </a:r>
          </a:p>
          <a:p>
            <a:pPr>
              <a:spcBef>
                <a:spcPts val="0"/>
              </a:spcBef>
            </a:pPr>
            <a:r>
              <a:rPr lang="en-US" sz="2200" dirty="0"/>
              <a:t>Planning my next summer holiday/prom</a:t>
            </a:r>
          </a:p>
          <a:p>
            <a:pPr>
              <a:spcBef>
                <a:spcPts val="0"/>
              </a:spcBef>
            </a:pPr>
            <a:r>
              <a:rPr lang="en-US" sz="2200" dirty="0"/>
              <a:t>Finding/spending time with a/my partner</a:t>
            </a:r>
          </a:p>
          <a:p>
            <a:pPr>
              <a:spcBef>
                <a:spcPts val="0"/>
              </a:spcBef>
            </a:pPr>
            <a:r>
              <a:rPr lang="en-US" sz="2200" dirty="0"/>
              <a:t>Contributing to local charitable projects</a:t>
            </a:r>
          </a:p>
          <a:p>
            <a:pPr>
              <a:spcBef>
                <a:spcPts val="0"/>
              </a:spcBef>
            </a:pPr>
            <a:r>
              <a:rPr lang="en-US" sz="2200" dirty="0"/>
              <a:t>Spending time with my parents</a:t>
            </a:r>
          </a:p>
          <a:p>
            <a:pPr>
              <a:spcBef>
                <a:spcPts val="0"/>
              </a:spcBef>
            </a:pPr>
            <a:r>
              <a:rPr lang="en-US" sz="2200" dirty="0"/>
              <a:t>Watching TV</a:t>
            </a:r>
          </a:p>
          <a:p>
            <a:pPr>
              <a:spcBef>
                <a:spcPts val="0"/>
              </a:spcBef>
            </a:pPr>
            <a:r>
              <a:rPr lang="en-US" sz="2200" dirty="0"/>
              <a:t>Revising for my exams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ox(i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ox(i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ox(in)">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ox(in)">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ox(in)">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ox(in)">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box(in)">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box(in)">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box(in)">
                                      <p:cBhvr>
                                        <p:cTn id="5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57200" y="277813"/>
            <a:ext cx="8229600" cy="3943275"/>
          </a:xfrm>
        </p:spPr>
        <p:txBody>
          <a:bodyPr/>
          <a:lstStyle/>
          <a:p>
            <a:pPr algn="l" eaLnBrk="1" hangingPunct="1">
              <a:defRPr/>
            </a:pPr>
            <a:r>
              <a:rPr lang="en-GB" b="1" dirty="0"/>
              <a:t>Between now and the exams, plan every day.  Note the times of other commitments you have (clubs, seeing friends etc.), then work out how many 45 minute revision sessions you can squeeze in.</a:t>
            </a:r>
            <a:endParaRPr lang="en-US" b="1" dirty="0"/>
          </a:p>
        </p:txBody>
      </p:sp>
    </p:spTree>
    <p:extLst>
      <p:ext uri="{BB962C8B-B14F-4D97-AF65-F5344CB8AC3E}">
        <p14:creationId xmlns:p14="http://schemas.microsoft.com/office/powerpoint/2010/main" val="2067769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Term Time revision </a:t>
            </a:r>
            <a:br>
              <a:rPr lang="en-US" dirty="0"/>
            </a:br>
            <a:r>
              <a:rPr lang="en-US" dirty="0"/>
              <a:t>(each block = 35-45  minutes)</a:t>
            </a:r>
            <a:br>
              <a:rPr lang="en-US" dirty="0"/>
            </a:br>
            <a:r>
              <a:rPr lang="en-US" dirty="0"/>
              <a:t>Include Task – (precise details!) And testing!</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991461438"/>
              </p:ext>
            </p:extLst>
          </p:nvPr>
        </p:nvGraphicFramePr>
        <p:xfrm>
          <a:off x="457200" y="1600200"/>
          <a:ext cx="8229599" cy="443942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440129">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tc>
                  <a:txBody>
                    <a:bodyPr/>
                    <a:lstStyle/>
                    <a:p>
                      <a:r>
                        <a:rPr lang="en-US" dirty="0"/>
                        <a:t>Sun</a:t>
                      </a:r>
                    </a:p>
                  </a:txBody>
                  <a:tcPr/>
                </a:tc>
                <a:extLst>
                  <a:ext uri="{0D108BD9-81ED-4DB2-BD59-A6C34878D82A}">
                    <a16:rowId xmlns:a16="http://schemas.microsoft.com/office/drawing/2014/main" val="10000"/>
                  </a:ext>
                </a:extLst>
              </a:tr>
              <a:tr h="81260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p>
                      <a:endParaRPr lang="en-US" dirty="0"/>
                    </a:p>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1"/>
                  </a:ext>
                </a:extLst>
              </a:tr>
              <a:tr h="735469">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p>
                      <a:endParaRPr lang="en-US" dirty="0"/>
                    </a:p>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10002"/>
                  </a:ext>
                </a:extLst>
              </a:tr>
              <a:tr h="1085250">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p>
                      <a:endParaRPr lang="en-US" dirty="0"/>
                    </a:p>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3"/>
                  </a:ext>
                </a:extLst>
              </a:tr>
              <a:tr h="1085250">
                <a:tc>
                  <a:txBody>
                    <a:bodyPr/>
                    <a:lstStyle/>
                    <a:p>
                      <a:endParaRPr lang="en-US" dirty="0"/>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endParaRPr lang="en-US" dirty="0"/>
                    </a:p>
                    <a:p>
                      <a:endParaRPr lang="en-US" dirty="0"/>
                    </a:p>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669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Revision</a:t>
            </a:r>
            <a:endParaRPr lang="en-US" dirty="0"/>
          </a:p>
        </p:txBody>
      </p:sp>
      <p:sp>
        <p:nvSpPr>
          <p:cNvPr id="3" name="Content Placeholder 2"/>
          <p:cNvSpPr>
            <a:spLocks noGrp="1"/>
          </p:cNvSpPr>
          <p:nvPr>
            <p:ph sz="quarter" idx="1"/>
          </p:nvPr>
        </p:nvSpPr>
        <p:spPr/>
        <p:txBody>
          <a:bodyPr/>
          <a:lstStyle/>
          <a:p>
            <a:r>
              <a:rPr lang="en-GB" dirty="0"/>
              <a:t>Get organised – buy files – use them!</a:t>
            </a:r>
          </a:p>
          <a:p>
            <a:r>
              <a:rPr lang="en-GB" dirty="0"/>
              <a:t>Organise yourself a revision timetable.</a:t>
            </a:r>
          </a:p>
          <a:p>
            <a:r>
              <a:rPr lang="en-GB" dirty="0"/>
              <a:t>Have a start &amp; finish time – stick to it.</a:t>
            </a:r>
          </a:p>
          <a:p>
            <a:r>
              <a:rPr lang="en-GB" dirty="0"/>
              <a:t>Have clear goals for the revision.</a:t>
            </a:r>
          </a:p>
          <a:p>
            <a:r>
              <a:rPr lang="en-GB" dirty="0"/>
              <a:t>Chunk it.</a:t>
            </a:r>
          </a:p>
        </p:txBody>
      </p:sp>
      <p:sp>
        <p:nvSpPr>
          <p:cNvPr id="4" name="Content Placeholder 3"/>
          <p:cNvSpPr>
            <a:spLocks noGrp="1"/>
          </p:cNvSpPr>
          <p:nvPr>
            <p:ph sz="quarter" idx="2"/>
          </p:nvPr>
        </p:nvSpPr>
        <p:spPr/>
        <p:txBody>
          <a:bodyPr/>
          <a:lstStyle/>
          <a:p>
            <a:r>
              <a:rPr lang="en-GB" dirty="0"/>
              <a:t>Take a break when you need it.</a:t>
            </a:r>
          </a:p>
          <a:p>
            <a:r>
              <a:rPr lang="en-GB" dirty="0"/>
              <a:t>If you’re stuck, note it &amp; move on.</a:t>
            </a:r>
          </a:p>
          <a:p>
            <a:r>
              <a:rPr lang="en-GB" dirty="0"/>
              <a:t>Don’t listen to friends who tell you that they don’t revise – they probably do or they’ll fail!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amond(in)">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diamond(in)">
                                      <p:cBhvr>
                                        <p:cTn id="37" dur="20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diamond(in)">
                                      <p:cBhvr>
                                        <p:cTn id="4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080222"/>
              </p:ext>
            </p:extLst>
          </p:nvPr>
        </p:nvGraphicFramePr>
        <p:xfrm>
          <a:off x="175633" y="274638"/>
          <a:ext cx="8752832" cy="6414253"/>
        </p:xfrm>
        <a:graphic>
          <a:graphicData uri="http://schemas.openxmlformats.org/drawingml/2006/table">
            <a:tbl>
              <a:tblPr firstRow="1" bandRow="1">
                <a:tableStyleId>{5C22544A-7EE6-4342-B048-85BDC9FD1C3A}</a:tableStyleId>
              </a:tblPr>
              <a:tblGrid>
                <a:gridCol w="1865213">
                  <a:extLst>
                    <a:ext uri="{9D8B030D-6E8A-4147-A177-3AD203B41FA5}">
                      <a16:colId xmlns:a16="http://schemas.microsoft.com/office/drawing/2014/main" val="20000"/>
                    </a:ext>
                  </a:extLst>
                </a:gridCol>
                <a:gridCol w="3691799">
                  <a:extLst>
                    <a:ext uri="{9D8B030D-6E8A-4147-A177-3AD203B41FA5}">
                      <a16:colId xmlns:a16="http://schemas.microsoft.com/office/drawing/2014/main" val="20001"/>
                    </a:ext>
                  </a:extLst>
                </a:gridCol>
                <a:gridCol w="3195820">
                  <a:extLst>
                    <a:ext uri="{9D8B030D-6E8A-4147-A177-3AD203B41FA5}">
                      <a16:colId xmlns:a16="http://schemas.microsoft.com/office/drawing/2014/main" val="2879108615"/>
                    </a:ext>
                  </a:extLst>
                </a:gridCol>
              </a:tblGrid>
              <a:tr h="274320">
                <a:tc>
                  <a:txBody>
                    <a:bodyPr/>
                    <a:lstStyle/>
                    <a:p>
                      <a:r>
                        <a:rPr lang="en-GB" sz="1600" b="1" dirty="0">
                          <a:solidFill>
                            <a:schemeClr val="tx1"/>
                          </a:solidFill>
                        </a:rPr>
                        <a:t>Week Beginning</a:t>
                      </a:r>
                    </a:p>
                  </a:txBody>
                  <a:tcPr marL="68580" marR="68580" marT="34290" marB="34290">
                    <a:solidFill>
                      <a:schemeClr val="accent1">
                        <a:lumMod val="20000"/>
                        <a:lumOff val="80000"/>
                      </a:schemeClr>
                    </a:solidFill>
                  </a:tcPr>
                </a:tc>
                <a:tc>
                  <a:txBody>
                    <a:bodyPr/>
                    <a:lstStyle/>
                    <a:p>
                      <a:r>
                        <a:rPr lang="en-GB" sz="1600" b="1" dirty="0">
                          <a:solidFill>
                            <a:schemeClr val="tx1"/>
                          </a:solidFill>
                        </a:rPr>
                        <a:t>Wha</a:t>
                      </a:r>
                      <a:r>
                        <a:rPr lang="en-GB" sz="1600" b="1" baseline="0" dirty="0">
                          <a:solidFill>
                            <a:schemeClr val="tx1"/>
                          </a:solidFill>
                        </a:rPr>
                        <a:t>t we are studying</a:t>
                      </a:r>
                      <a:endParaRPr lang="en-GB" sz="1600" b="1" dirty="0">
                        <a:solidFill>
                          <a:schemeClr val="tx1"/>
                        </a:solidFill>
                      </a:endParaRPr>
                    </a:p>
                  </a:txBody>
                  <a:tcPr marL="68580" marR="68580" marT="34290" marB="34290">
                    <a:solidFill>
                      <a:schemeClr val="accent1">
                        <a:lumMod val="20000"/>
                        <a:lumOff val="80000"/>
                      </a:schemeClr>
                    </a:solidFill>
                  </a:tcPr>
                </a:tc>
                <a:tc>
                  <a:txBody>
                    <a:bodyPr/>
                    <a:lstStyle/>
                    <a:p>
                      <a:r>
                        <a:rPr lang="en-GB" sz="1600" b="1" dirty="0">
                          <a:solidFill>
                            <a:schemeClr val="tx1"/>
                          </a:solidFill>
                        </a:rPr>
                        <a:t>Why…?!           Other Things…</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r h="602490">
                <a:tc>
                  <a:txBody>
                    <a:bodyPr/>
                    <a:lstStyle/>
                    <a:p>
                      <a:r>
                        <a:rPr lang="en-GB" sz="1400" dirty="0"/>
                        <a:t>Monday 6</a:t>
                      </a:r>
                      <a:r>
                        <a:rPr lang="en-GB" sz="1400" baseline="30000" dirty="0"/>
                        <a:t>th</a:t>
                      </a:r>
                      <a:r>
                        <a:rPr lang="en-GB" sz="1400" dirty="0"/>
                        <a:t> Feb</a:t>
                      </a:r>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 Inspector Calls: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re-read, revise, context, themes and characters</a:t>
                      </a:r>
                    </a:p>
                  </a:txBody>
                  <a:tcPr marL="68580" marR="68580" marT="34290" marB="34290">
                    <a:solidFill>
                      <a:schemeClr val="accent1">
                        <a:lumMod val="20000"/>
                        <a:lumOff val="80000"/>
                      </a:schemeClr>
                    </a:solidFill>
                  </a:tcPr>
                </a:tc>
                <a:tc>
                  <a:txBody>
                    <a:bodyPr/>
                    <a:lstStyle/>
                    <a:p>
                      <a:r>
                        <a:rPr lang="en-US" sz="1400" dirty="0"/>
                        <a:t>Literature Paper 2, 34 marks</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r h="617220">
                <a:tc>
                  <a:txBody>
                    <a:bodyPr/>
                    <a:lstStyle/>
                    <a:p>
                      <a:r>
                        <a:rPr lang="en-GB" sz="1400" dirty="0"/>
                        <a:t>Monday</a:t>
                      </a:r>
                      <a:r>
                        <a:rPr lang="en-GB" sz="1400" baseline="0" dirty="0"/>
                        <a:t> 13</a:t>
                      </a:r>
                      <a:r>
                        <a:rPr lang="en-GB" sz="1400" baseline="30000" dirty="0"/>
                        <a:t>th</a:t>
                      </a:r>
                      <a:r>
                        <a:rPr lang="en-GB" sz="1400" baseline="0" dirty="0"/>
                        <a:t> Feb</a:t>
                      </a:r>
                      <a:endParaRPr lang="en-GB"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 Inspector Calls: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re-read, revise, context, themes and characters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Literature Paper 2, 34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2"/>
                  </a:ext>
                </a:extLst>
              </a:tr>
              <a:tr h="259835">
                <a:tc gridSpan="3">
                  <a:txBody>
                    <a:bodyPr/>
                    <a:lstStyle/>
                    <a:p>
                      <a:pPr algn="ctr"/>
                      <a:r>
                        <a:rPr lang="en-US" sz="1400" b="1" dirty="0"/>
                        <a:t>Half Term</a:t>
                      </a:r>
                      <a:endParaRPr lang="en-GB" sz="1400" b="1" dirty="0"/>
                    </a:p>
                  </a:txBody>
                  <a:tcPr marL="68580" marR="68580" marT="34290" marB="34290">
                    <a:solidFill>
                      <a:schemeClr val="bg2">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accent1">
                        <a:lumMod val="20000"/>
                        <a:lumOff val="80000"/>
                      </a:schemeClr>
                    </a:solidFill>
                  </a:tcPr>
                </a:tc>
                <a:extLst>
                  <a:ext uri="{0D108BD9-81ED-4DB2-BD59-A6C34878D82A}">
                    <a16:rowId xmlns:a16="http://schemas.microsoft.com/office/drawing/2014/main" val="2866692605"/>
                  </a:ext>
                </a:extLst>
              </a:tr>
              <a:tr h="617220">
                <a:tc>
                  <a:txBody>
                    <a:bodyPr/>
                    <a:lstStyle/>
                    <a:p>
                      <a:r>
                        <a:rPr lang="en-GB" sz="1400" dirty="0"/>
                        <a:t>Monday 27</a:t>
                      </a:r>
                      <a:r>
                        <a:rPr lang="en-GB" sz="1400" baseline="30000" dirty="0"/>
                        <a:t>th</a:t>
                      </a:r>
                      <a:r>
                        <a:rPr lang="en-GB" sz="1400" dirty="0"/>
                        <a:t> Feb</a:t>
                      </a:r>
                    </a:p>
                  </a:txBody>
                  <a:tcPr marL="68580" marR="68580" marT="34290" marB="34290">
                    <a:solidFill>
                      <a:schemeClr val="accent1">
                        <a:lumMod val="20000"/>
                        <a:lumOff val="80000"/>
                      </a:schemeClr>
                    </a:solidFill>
                  </a:tcPr>
                </a:tc>
                <a:tc>
                  <a:txBody>
                    <a:bodyPr/>
                    <a:lstStyle/>
                    <a:p>
                      <a:r>
                        <a:rPr lang="en-US" sz="1400" dirty="0"/>
                        <a:t>A Christmas Carol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re-read, revise, context, themes and characters</a:t>
                      </a:r>
                    </a:p>
                    <a:p>
                      <a:endParaRPr lang="en-GB"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Literature Paper 2, 34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3"/>
                  </a:ext>
                </a:extLst>
              </a:tr>
              <a:tr h="434340">
                <a:tc>
                  <a:txBody>
                    <a:bodyPr/>
                    <a:lstStyle/>
                    <a:p>
                      <a:r>
                        <a:rPr lang="en-GB" sz="1400" dirty="0"/>
                        <a:t>Monday 6</a:t>
                      </a:r>
                      <a:r>
                        <a:rPr lang="en-GB" sz="1400" baseline="30000" dirty="0"/>
                        <a:t>th</a:t>
                      </a:r>
                      <a:r>
                        <a:rPr lang="en-GB" sz="1400" dirty="0"/>
                        <a:t> March </a:t>
                      </a:r>
                    </a:p>
                  </a:txBody>
                  <a:tcPr marL="68580" marR="68580" marT="34290" marB="34290">
                    <a:solidFill>
                      <a:schemeClr val="accent1">
                        <a:lumMod val="20000"/>
                        <a:lumOff val="80000"/>
                      </a:schemeClr>
                    </a:solidFill>
                  </a:tcPr>
                </a:tc>
                <a:tc>
                  <a:txBody>
                    <a:bodyPr/>
                    <a:lstStyle/>
                    <a:p>
                      <a:r>
                        <a:rPr lang="en-US" sz="1400" dirty="0"/>
                        <a:t>English Language, Paper 2, </a:t>
                      </a:r>
                    </a:p>
                    <a:p>
                      <a:r>
                        <a:rPr lang="en-US" sz="1400" dirty="0"/>
                        <a:t>reading non-fiction</a:t>
                      </a:r>
                      <a:endParaRPr lang="en-GB" sz="1400" dirty="0"/>
                    </a:p>
                  </a:txBody>
                  <a:tcPr marL="68580" marR="68580" marT="34290" marB="34290">
                    <a:solidFill>
                      <a:schemeClr val="accent1">
                        <a:lumMod val="20000"/>
                        <a:lumOff val="80000"/>
                      </a:schemeClr>
                    </a:solidFill>
                  </a:tcPr>
                </a:tc>
                <a:tc>
                  <a:txBody>
                    <a:bodyPr/>
                    <a:lstStyle/>
                    <a:p>
                      <a:r>
                        <a:rPr lang="en-US" sz="1400" dirty="0"/>
                        <a:t>Mocks Prep</a:t>
                      </a:r>
                      <a:endParaRPr lang="en-GB" sz="14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4"/>
                  </a:ext>
                </a:extLst>
              </a:tr>
              <a:tr h="617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Tuesday 13</a:t>
                      </a:r>
                      <a:r>
                        <a:rPr lang="en-GB" sz="1400" baseline="30000" dirty="0"/>
                        <a:t>th</a:t>
                      </a:r>
                      <a:r>
                        <a:rPr lang="en-GB" sz="1400" dirty="0"/>
                        <a:t> March</a:t>
                      </a:r>
                    </a:p>
                    <a:p>
                      <a:endParaRPr lang="en-GB" sz="1400" dirty="0"/>
                    </a:p>
                  </a:txBody>
                  <a:tcPr marL="68580" marR="68580" marT="34290" marB="34290">
                    <a:solidFill>
                      <a:schemeClr val="accent1">
                        <a:lumMod val="20000"/>
                        <a:lumOff val="80000"/>
                      </a:schemeClr>
                    </a:solidFill>
                  </a:tcPr>
                </a:tc>
                <a:tc>
                  <a:txBody>
                    <a:bodyPr/>
                    <a:lstStyle/>
                    <a:p>
                      <a:r>
                        <a:rPr lang="en-US" sz="1400" dirty="0"/>
                        <a:t>English Language, Paper 2, </a:t>
                      </a:r>
                    </a:p>
                    <a:p>
                      <a:r>
                        <a:rPr lang="en-US" sz="1400" dirty="0"/>
                        <a:t>writing non-fiction</a:t>
                      </a:r>
                      <a:endParaRPr lang="en-GB" sz="1400" dirty="0"/>
                    </a:p>
                    <a:p>
                      <a:endParaRPr lang="en-GB" sz="1400" dirty="0"/>
                    </a:p>
                  </a:txBody>
                  <a:tcPr marL="68580" marR="68580" marT="34290" marB="34290">
                    <a:solidFill>
                      <a:schemeClr val="accent1">
                        <a:lumMod val="20000"/>
                        <a:lumOff val="80000"/>
                      </a:schemeClr>
                    </a:solidFill>
                  </a:tcPr>
                </a:tc>
                <a:tc>
                  <a:txBody>
                    <a:bodyPr/>
                    <a:lstStyle/>
                    <a:p>
                      <a:r>
                        <a:rPr lang="en-US" sz="1400" dirty="0"/>
                        <a:t>Mocks, </a:t>
                      </a:r>
                      <a:r>
                        <a:rPr lang="en-US" sz="1400" dirty="0" err="1"/>
                        <a:t>Eng</a:t>
                      </a:r>
                      <a:r>
                        <a:rPr lang="en-US" sz="1400" dirty="0"/>
                        <a:t> Language Paper 2, Non-Fiction</a:t>
                      </a:r>
                      <a:endParaRPr lang="en-GB" sz="14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650547258"/>
                  </a:ext>
                </a:extLst>
              </a:tr>
              <a:tr h="617220">
                <a:tc>
                  <a:txBody>
                    <a:bodyPr/>
                    <a:lstStyle/>
                    <a:p>
                      <a:r>
                        <a:rPr lang="en-GB" sz="1400" dirty="0"/>
                        <a:t>Monday 20</a:t>
                      </a:r>
                      <a:r>
                        <a:rPr lang="en-GB" sz="1400" baseline="30000" dirty="0"/>
                        <a:t>th</a:t>
                      </a:r>
                      <a:r>
                        <a:rPr lang="en-GB" sz="1400" dirty="0"/>
                        <a:t> March</a:t>
                      </a:r>
                    </a:p>
                  </a:txBody>
                  <a:tcPr marL="68580" marR="68580" marT="34290" marB="34290">
                    <a:solidFill>
                      <a:schemeClr val="accent1">
                        <a:lumMod val="20000"/>
                        <a:lumOff val="80000"/>
                      </a:schemeClr>
                    </a:solidFill>
                  </a:tcPr>
                </a:tc>
                <a:tc>
                  <a:txBody>
                    <a:bodyPr/>
                    <a:lstStyle/>
                    <a:p>
                      <a:r>
                        <a:rPr lang="en-US" sz="1400" dirty="0"/>
                        <a:t>A Christmas Carol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re-read, revise, context, themes and characters</a:t>
                      </a:r>
                    </a:p>
                    <a:p>
                      <a:endParaRPr lang="en-GB" sz="1400" dirty="0"/>
                    </a:p>
                  </a:txBody>
                  <a:tcPr marL="68580" marR="68580" marT="34290" marB="34290">
                    <a:solidFill>
                      <a:schemeClr val="accent1">
                        <a:lumMod val="20000"/>
                        <a:lumOff val="80000"/>
                      </a:schemeClr>
                    </a:solidFill>
                  </a:tcPr>
                </a:tc>
                <a:tc>
                  <a:txBody>
                    <a:bodyPr/>
                    <a:lstStyle/>
                    <a:p>
                      <a:r>
                        <a:rPr lang="en-US" sz="1400" dirty="0"/>
                        <a:t>Literature Paper 2, 34 marks</a:t>
                      </a:r>
                    </a:p>
                    <a:p>
                      <a:r>
                        <a:rPr lang="en-US" sz="1400" dirty="0"/>
                        <a:t>Friday 24</a:t>
                      </a:r>
                      <a:r>
                        <a:rPr lang="en-US" sz="1400" baseline="30000" dirty="0"/>
                        <a:t>th</a:t>
                      </a:r>
                      <a:r>
                        <a:rPr lang="en-US" sz="1400" dirty="0"/>
                        <a:t> March – Interviews and Photos</a:t>
                      </a:r>
                    </a:p>
                    <a:p>
                      <a:r>
                        <a:rPr lang="en-US" sz="1400" dirty="0"/>
                        <a:t>Reports - home</a:t>
                      </a:r>
                      <a:endParaRPr lang="en-GB" sz="14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6"/>
                  </a:ext>
                </a:extLst>
              </a:tr>
              <a:tr h="557861">
                <a:tc>
                  <a:txBody>
                    <a:bodyPr/>
                    <a:lstStyle/>
                    <a:p>
                      <a:r>
                        <a:rPr lang="en-GB" sz="1400" dirty="0"/>
                        <a:t>Monday 27</a:t>
                      </a:r>
                      <a:r>
                        <a:rPr lang="en-GB" sz="1400" baseline="30000" dirty="0"/>
                        <a:t>th</a:t>
                      </a:r>
                      <a:r>
                        <a:rPr lang="en-GB" sz="1400" dirty="0"/>
                        <a:t> March</a:t>
                      </a:r>
                    </a:p>
                  </a:txBody>
                  <a:tcPr marL="68580" marR="68580" marT="34290" marB="34290">
                    <a:solidFill>
                      <a:schemeClr val="accent1">
                        <a:lumMod val="20000"/>
                        <a:lumOff val="80000"/>
                      </a:schemeClr>
                    </a:solidFill>
                  </a:tcPr>
                </a:tc>
                <a:tc>
                  <a:txBody>
                    <a:bodyPr/>
                    <a:lstStyle/>
                    <a:p>
                      <a:r>
                        <a:rPr lang="en-US" sz="1400" dirty="0"/>
                        <a:t>Poetry - Anthology</a:t>
                      </a:r>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Literature Paper 2, 34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7"/>
                  </a:ext>
                </a:extLst>
              </a:tr>
              <a:tr h="339512">
                <a:tc gridSpan="3">
                  <a:txBody>
                    <a:bodyPr/>
                    <a:lstStyle/>
                    <a:p>
                      <a:pPr algn="ctr"/>
                      <a:r>
                        <a:rPr lang="en-US" sz="1400" b="1" dirty="0"/>
                        <a:t>EASTER BREAK</a:t>
                      </a:r>
                      <a:endParaRPr lang="en-GB" sz="1400" b="1" dirty="0"/>
                    </a:p>
                  </a:txBody>
                  <a:tcPr marL="68580" marR="68580" marT="34290" marB="34290">
                    <a:solidFill>
                      <a:schemeClr val="bg2">
                        <a:lumMod val="75000"/>
                      </a:schemeClr>
                    </a:solidFill>
                  </a:tcPr>
                </a:tc>
                <a:tc hMerge="1">
                  <a:txBody>
                    <a:bodyPr/>
                    <a:lstStyle/>
                    <a:p>
                      <a:endParaRPr lang="en-GB" sz="1600" dirty="0"/>
                    </a:p>
                  </a:txBody>
                  <a:tcPr>
                    <a:solidFill>
                      <a:schemeClr val="accent1">
                        <a:lumMod val="20000"/>
                        <a:lumOff val="80000"/>
                      </a:schemeClr>
                    </a:solidFill>
                  </a:tcPr>
                </a:tc>
                <a:tc hMerge="1">
                  <a:txBody>
                    <a:bodyPr/>
                    <a:lstStyle/>
                    <a:p>
                      <a:endParaRPr lang="en-GB" sz="1600" dirty="0"/>
                    </a:p>
                  </a:txBody>
                  <a:tcPr>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15254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Revision – </a:t>
            </a:r>
            <a:r>
              <a:rPr lang="en-GB" sz="2400" dirty="0"/>
              <a:t>It’s more than just hard work!</a:t>
            </a:r>
            <a:endParaRPr lang="en-US" sz="2400" dirty="0"/>
          </a:p>
        </p:txBody>
      </p:sp>
      <p:sp>
        <p:nvSpPr>
          <p:cNvPr id="3" name="Content Placeholder 2"/>
          <p:cNvSpPr>
            <a:spLocks noGrp="1"/>
          </p:cNvSpPr>
          <p:nvPr>
            <p:ph sz="quarter" idx="1"/>
          </p:nvPr>
        </p:nvSpPr>
        <p:spPr/>
        <p:txBody>
          <a:bodyPr/>
          <a:lstStyle/>
          <a:p>
            <a:pPr>
              <a:buNone/>
            </a:pPr>
            <a:r>
              <a:rPr lang="en-GB" b="1" dirty="0"/>
              <a:t>Students</a:t>
            </a:r>
          </a:p>
          <a:p>
            <a:r>
              <a:rPr lang="en-GB" dirty="0"/>
              <a:t>Eat healthily.</a:t>
            </a:r>
          </a:p>
          <a:p>
            <a:pPr>
              <a:buNone/>
            </a:pPr>
            <a:endParaRPr lang="en-US" dirty="0"/>
          </a:p>
          <a:p>
            <a:r>
              <a:rPr lang="en-GB" dirty="0"/>
              <a:t>Drink water</a:t>
            </a:r>
          </a:p>
          <a:p>
            <a:endParaRPr lang="en-GB" dirty="0"/>
          </a:p>
          <a:p>
            <a:r>
              <a:rPr lang="en-GB" dirty="0"/>
              <a:t>Take a day off</a:t>
            </a:r>
          </a:p>
          <a:p>
            <a:endParaRPr lang="en-GB" dirty="0"/>
          </a:p>
          <a:p>
            <a:r>
              <a:rPr lang="en-GB" dirty="0"/>
              <a:t>Build in rewards</a:t>
            </a:r>
          </a:p>
          <a:p>
            <a:endParaRPr lang="en-GB" dirty="0"/>
          </a:p>
          <a:p>
            <a:r>
              <a:rPr lang="en-GB" dirty="0"/>
              <a:t>Focus on successes</a:t>
            </a:r>
          </a:p>
        </p:txBody>
      </p:sp>
      <p:sp>
        <p:nvSpPr>
          <p:cNvPr id="4" name="Content Placeholder 3"/>
          <p:cNvSpPr>
            <a:spLocks noGrp="1"/>
          </p:cNvSpPr>
          <p:nvPr>
            <p:ph sz="quarter" idx="2"/>
          </p:nvPr>
        </p:nvSpPr>
        <p:spPr/>
        <p:txBody>
          <a:bodyPr/>
          <a:lstStyle/>
          <a:p>
            <a:pPr>
              <a:buNone/>
            </a:pPr>
            <a:r>
              <a:rPr lang="en-GB" b="1" dirty="0"/>
              <a:t>Parents</a:t>
            </a:r>
            <a:endParaRPr lang="en-GB" b="1" u="sng" dirty="0"/>
          </a:p>
          <a:p>
            <a:r>
              <a:rPr lang="en-GB" dirty="0"/>
              <a:t>Talk to them</a:t>
            </a:r>
          </a:p>
          <a:p>
            <a:r>
              <a:rPr lang="en-GB" dirty="0"/>
              <a:t>Provide supplies</a:t>
            </a:r>
          </a:p>
          <a:p>
            <a:r>
              <a:rPr lang="en-GB" dirty="0"/>
              <a:t>Provide snacks</a:t>
            </a:r>
          </a:p>
          <a:p>
            <a:r>
              <a:rPr lang="en-GB" dirty="0"/>
              <a:t>Be flexible</a:t>
            </a:r>
          </a:p>
          <a:p>
            <a:r>
              <a:rPr lang="en-GB" dirty="0"/>
              <a:t>Be sensitive</a:t>
            </a:r>
          </a:p>
          <a:p>
            <a:r>
              <a:rPr lang="en-GB" dirty="0"/>
              <a:t>Do ‘check-ins’</a:t>
            </a:r>
          </a:p>
          <a:p>
            <a:r>
              <a:rPr lang="en-GB" dirty="0"/>
              <a:t>Keep perspective</a:t>
            </a:r>
          </a:p>
          <a:p>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checkerboard(across)">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checkerboard(across)">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checkerboard(across)">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checkerboard(across)">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checkerboard(across)">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checkerboard(across)">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checkerboard(across)">
                                      <p:cBhvr>
                                        <p:cTn id="67" dur="500"/>
                                        <p:tgtEl>
                                          <p:spTgt spid="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checkerboard(across)">
                                      <p:cBhvr>
                                        <p:cTn id="7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GB"/>
              <a:t>Revision tips:</a:t>
            </a:r>
            <a:endParaRPr lang="en-US"/>
          </a:p>
        </p:txBody>
      </p:sp>
      <p:sp>
        <p:nvSpPr>
          <p:cNvPr id="55299" name="Rectangle 3"/>
          <p:cNvSpPr>
            <a:spLocks noGrp="1" noChangeArrowheads="1"/>
          </p:cNvSpPr>
          <p:nvPr>
            <p:ph type="body" idx="1"/>
          </p:nvPr>
        </p:nvSpPr>
        <p:spPr>
          <a:xfrm>
            <a:off x="457200" y="1341438"/>
            <a:ext cx="8229600" cy="4789487"/>
          </a:xfrm>
        </p:spPr>
        <p:txBody>
          <a:bodyPr>
            <a:normAutofit lnSpcReduction="10000"/>
          </a:bodyPr>
          <a:lstStyle/>
          <a:p>
            <a:pPr eaLnBrk="1" hangingPunct="1">
              <a:lnSpc>
                <a:spcPct val="80000"/>
              </a:lnSpc>
              <a:defRPr/>
            </a:pPr>
            <a:r>
              <a:rPr lang="en-GB" sz="2400" dirty="0"/>
              <a:t>A useful website is getrevising.co.uk which allows you to design your revision timetable on line for free.</a:t>
            </a:r>
          </a:p>
          <a:p>
            <a:pPr eaLnBrk="1" hangingPunct="1">
              <a:lnSpc>
                <a:spcPct val="80000"/>
              </a:lnSpc>
              <a:defRPr/>
            </a:pPr>
            <a:r>
              <a:rPr lang="en-GB" sz="2400" dirty="0"/>
              <a:t>Make a start: the hardest bit is over then!</a:t>
            </a:r>
          </a:p>
          <a:p>
            <a:pPr eaLnBrk="1" hangingPunct="1">
              <a:lnSpc>
                <a:spcPct val="80000"/>
              </a:lnSpc>
              <a:defRPr/>
            </a:pPr>
            <a:r>
              <a:rPr lang="en-GB" sz="2400" dirty="0"/>
              <a:t>Forget social networks, mobile, TV, lyric music;</a:t>
            </a:r>
          </a:p>
          <a:p>
            <a:pPr eaLnBrk="1" hangingPunct="1">
              <a:lnSpc>
                <a:spcPct val="80000"/>
              </a:lnSpc>
              <a:defRPr/>
            </a:pPr>
            <a:r>
              <a:rPr lang="en-GB" sz="2400" dirty="0"/>
              <a:t>Vary how you revise; </a:t>
            </a:r>
          </a:p>
          <a:p>
            <a:pPr eaLnBrk="1" hangingPunct="1">
              <a:lnSpc>
                <a:spcPct val="80000"/>
              </a:lnSpc>
              <a:defRPr/>
            </a:pPr>
            <a:r>
              <a:rPr lang="en-GB" sz="2400" dirty="0"/>
              <a:t>Plan short, fun breaks;</a:t>
            </a:r>
          </a:p>
          <a:p>
            <a:pPr eaLnBrk="1" hangingPunct="1">
              <a:lnSpc>
                <a:spcPct val="80000"/>
              </a:lnSpc>
              <a:defRPr/>
            </a:pPr>
            <a:r>
              <a:rPr lang="en-GB" sz="2400" dirty="0"/>
              <a:t>Don’t avoid the subject that you find hardest / enjoy the least;</a:t>
            </a:r>
          </a:p>
          <a:p>
            <a:pPr eaLnBrk="1" hangingPunct="1">
              <a:lnSpc>
                <a:spcPct val="80000"/>
              </a:lnSpc>
              <a:defRPr/>
            </a:pPr>
            <a:r>
              <a:rPr lang="en-GB" sz="2400" dirty="0"/>
              <a:t>Vary </a:t>
            </a:r>
            <a:r>
              <a:rPr lang="en-GB" sz="2400" b="1" dirty="0"/>
              <a:t>when</a:t>
            </a:r>
            <a:r>
              <a:rPr lang="en-GB" sz="2400" dirty="0"/>
              <a:t> you study different subjects;</a:t>
            </a:r>
          </a:p>
          <a:p>
            <a:pPr eaLnBrk="1" hangingPunct="1">
              <a:lnSpc>
                <a:spcPct val="80000"/>
              </a:lnSpc>
              <a:defRPr/>
            </a:pPr>
            <a:r>
              <a:rPr lang="en-GB" sz="2400" dirty="0"/>
              <a:t>Avoid revising too late;</a:t>
            </a:r>
          </a:p>
          <a:p>
            <a:pPr eaLnBrk="1" hangingPunct="1">
              <a:lnSpc>
                <a:spcPct val="80000"/>
              </a:lnSpc>
              <a:defRPr/>
            </a:pPr>
            <a:r>
              <a:rPr lang="en-GB" sz="2400" dirty="0"/>
              <a:t>Be aware of your strengths and weaknesses and adjust your revision planning accordingly;</a:t>
            </a:r>
          </a:p>
          <a:p>
            <a:pPr eaLnBrk="1" hangingPunct="1">
              <a:lnSpc>
                <a:spcPct val="80000"/>
              </a:lnSpc>
              <a:defRPr/>
            </a:pPr>
            <a:r>
              <a:rPr lang="en-GB" sz="2400" dirty="0"/>
              <a:t>At the end of each session, file away your notes and clutter so that your work area is clear for the next session.</a:t>
            </a:r>
            <a:endParaRPr lang="en-US" sz="2400" dirty="0"/>
          </a:p>
        </p:txBody>
      </p:sp>
    </p:spTree>
    <p:extLst>
      <p:ext uri="{BB962C8B-B14F-4D97-AF65-F5344CB8AC3E}">
        <p14:creationId xmlns:p14="http://schemas.microsoft.com/office/powerpoint/2010/main" val="159524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bb30d43144404981e6ab1c07eede4889">
            <a:extLst>
              <a:ext uri="{FF2B5EF4-FFF2-40B4-BE49-F238E27FC236}">
                <a16:creationId xmlns:a16="http://schemas.microsoft.com/office/drawing/2014/main" id="{D7460BB0-D6E8-4D66-A0B7-862831F3116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3068636"/>
            <a:ext cx="5397500" cy="3672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Thumbnail">
            <a:hlinkClick r:id="rId3"/>
            <a:extLst>
              <a:ext uri="{FF2B5EF4-FFF2-40B4-BE49-F238E27FC236}">
                <a16:creationId xmlns:a16="http://schemas.microsoft.com/office/drawing/2014/main" id="{CA7BB402-6FE7-452F-B4D4-45A85F245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0"/>
            <a:ext cx="3851275" cy="30686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unbathing">
            <a:extLst>
              <a:ext uri="{FF2B5EF4-FFF2-40B4-BE49-F238E27FC236}">
                <a16:creationId xmlns:a16="http://schemas.microsoft.com/office/drawing/2014/main" id="{648A7473-6631-4F94-81D4-D774D307A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122" y="0"/>
            <a:ext cx="4816349" cy="30686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etflix">
            <a:extLst>
              <a:ext uri="{FF2B5EF4-FFF2-40B4-BE49-F238E27FC236}">
                <a16:creationId xmlns:a16="http://schemas.microsoft.com/office/drawing/2014/main" id="{494AE87B-661B-4976-9BFB-510C3F08B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3" y="3068634"/>
            <a:ext cx="4032447" cy="36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3" y="3789362"/>
            <a:ext cx="5444413" cy="3068637"/>
          </a:xfrm>
          <a:prstGeom prst="rect">
            <a:avLst/>
          </a:prstGeom>
        </p:spPr>
      </p:pic>
    </p:spTree>
    <p:extLst>
      <p:ext uri="{BB962C8B-B14F-4D97-AF65-F5344CB8AC3E}">
        <p14:creationId xmlns:p14="http://schemas.microsoft.com/office/powerpoint/2010/main" val="94185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8308312"/>
              </p:ext>
            </p:extLst>
          </p:nvPr>
        </p:nvGraphicFramePr>
        <p:xfrm>
          <a:off x="151668" y="116632"/>
          <a:ext cx="8776799" cy="6543804"/>
        </p:xfrm>
        <a:graphic>
          <a:graphicData uri="http://schemas.openxmlformats.org/drawingml/2006/table">
            <a:tbl>
              <a:tblPr firstRow="1" bandRow="1">
                <a:tableStyleId>{5C22544A-7EE6-4342-B048-85BDC9FD1C3A}</a:tableStyleId>
              </a:tblPr>
              <a:tblGrid>
                <a:gridCol w="1703312">
                  <a:extLst>
                    <a:ext uri="{9D8B030D-6E8A-4147-A177-3AD203B41FA5}">
                      <a16:colId xmlns:a16="http://schemas.microsoft.com/office/drawing/2014/main" val="20000"/>
                    </a:ext>
                  </a:extLst>
                </a:gridCol>
                <a:gridCol w="3791425">
                  <a:extLst>
                    <a:ext uri="{9D8B030D-6E8A-4147-A177-3AD203B41FA5}">
                      <a16:colId xmlns:a16="http://schemas.microsoft.com/office/drawing/2014/main" val="20001"/>
                    </a:ext>
                  </a:extLst>
                </a:gridCol>
                <a:gridCol w="3282062">
                  <a:extLst>
                    <a:ext uri="{9D8B030D-6E8A-4147-A177-3AD203B41FA5}">
                      <a16:colId xmlns:a16="http://schemas.microsoft.com/office/drawing/2014/main" val="2879108615"/>
                    </a:ext>
                  </a:extLst>
                </a:gridCol>
              </a:tblGrid>
              <a:tr h="349158">
                <a:tc>
                  <a:txBody>
                    <a:bodyPr/>
                    <a:lstStyle/>
                    <a:p>
                      <a:r>
                        <a:rPr lang="en-GB" sz="1600" b="1" dirty="0">
                          <a:solidFill>
                            <a:schemeClr val="tx1"/>
                          </a:solidFill>
                        </a:rPr>
                        <a:t>Week Beginning</a:t>
                      </a:r>
                    </a:p>
                  </a:txBody>
                  <a:tcPr marL="68580" marR="68580" marT="34290" marB="34290">
                    <a:solidFill>
                      <a:schemeClr val="accent1">
                        <a:lumMod val="20000"/>
                        <a:lumOff val="80000"/>
                      </a:schemeClr>
                    </a:solidFill>
                  </a:tcPr>
                </a:tc>
                <a:tc>
                  <a:txBody>
                    <a:bodyPr/>
                    <a:lstStyle/>
                    <a:p>
                      <a:r>
                        <a:rPr lang="en-GB" sz="1600" b="1" dirty="0">
                          <a:solidFill>
                            <a:schemeClr val="tx1"/>
                          </a:solidFill>
                        </a:rPr>
                        <a:t>Wha</a:t>
                      </a:r>
                      <a:r>
                        <a:rPr lang="en-GB" sz="1600" b="1" baseline="0" dirty="0">
                          <a:solidFill>
                            <a:schemeClr val="tx1"/>
                          </a:solidFill>
                        </a:rPr>
                        <a:t>t we are studying</a:t>
                      </a:r>
                      <a:endParaRPr lang="en-GB" sz="1600" b="1" dirty="0">
                        <a:solidFill>
                          <a:schemeClr val="tx1"/>
                        </a:solidFill>
                      </a:endParaRPr>
                    </a:p>
                  </a:txBody>
                  <a:tcPr marL="68580" marR="68580" marT="34290" marB="34290">
                    <a:solidFill>
                      <a:schemeClr val="accent1">
                        <a:lumMod val="20000"/>
                        <a:lumOff val="80000"/>
                      </a:schemeClr>
                    </a:solidFill>
                  </a:tcPr>
                </a:tc>
                <a:tc>
                  <a:txBody>
                    <a:bodyPr/>
                    <a:lstStyle/>
                    <a:p>
                      <a:r>
                        <a:rPr lang="en-GB" sz="1600" b="1" dirty="0">
                          <a:solidFill>
                            <a:schemeClr val="tx1"/>
                          </a:solidFill>
                        </a:rPr>
                        <a:t>Why…?!           Other Things…</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r h="710142">
                <a:tc>
                  <a:txBody>
                    <a:bodyPr/>
                    <a:lstStyle/>
                    <a:p>
                      <a:r>
                        <a:rPr lang="en-GB" sz="1400" dirty="0"/>
                        <a:t>Monday 17</a:t>
                      </a:r>
                      <a:r>
                        <a:rPr lang="en-GB" sz="1400" baseline="30000" dirty="0"/>
                        <a:t>th</a:t>
                      </a:r>
                      <a:r>
                        <a:rPr lang="en-GB" sz="1400" dirty="0"/>
                        <a:t> April</a:t>
                      </a:r>
                    </a:p>
                  </a:txBody>
                  <a:tcPr marL="68580" marR="68580" marT="34290" marB="34290">
                    <a:solidFill>
                      <a:schemeClr val="accent1">
                        <a:lumMod val="20000"/>
                        <a:lumOff val="80000"/>
                      </a:schemeClr>
                    </a:solidFill>
                  </a:tcPr>
                </a:tc>
                <a:tc>
                  <a:txBody>
                    <a:bodyPr/>
                    <a:lstStyle/>
                    <a:p>
                      <a:r>
                        <a:rPr lang="en-US" sz="1400" dirty="0"/>
                        <a:t>English Language, Paper 1, </a:t>
                      </a:r>
                    </a:p>
                    <a:p>
                      <a:r>
                        <a:rPr lang="en-US" sz="1400" dirty="0"/>
                        <a:t>reading fiction</a:t>
                      </a:r>
                      <a:endParaRPr lang="en-GB" sz="1400" dirty="0"/>
                    </a:p>
                  </a:txBody>
                  <a:tcPr marL="68580" marR="68580" marT="34290" marB="34290">
                    <a:solidFill>
                      <a:schemeClr val="accent1">
                        <a:lumMod val="20000"/>
                        <a:lumOff val="80000"/>
                      </a:schemeClr>
                    </a:solidFill>
                  </a:tcPr>
                </a:tc>
                <a:tc>
                  <a:txBody>
                    <a:bodyPr/>
                    <a:lstStyle/>
                    <a:p>
                      <a:r>
                        <a:rPr lang="en-US" sz="1400" dirty="0"/>
                        <a:t>English Language, Paper 1</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1"/>
                  </a:ext>
                </a:extLst>
              </a:tr>
              <a:tr h="983763">
                <a:tc>
                  <a:txBody>
                    <a:bodyPr/>
                    <a:lstStyle/>
                    <a:p>
                      <a:r>
                        <a:rPr lang="en-GB" sz="1400" dirty="0"/>
                        <a:t>Monday</a:t>
                      </a:r>
                      <a:r>
                        <a:rPr lang="en-GB" sz="1400" baseline="0" dirty="0"/>
                        <a:t> 24</a:t>
                      </a:r>
                      <a:r>
                        <a:rPr lang="en-GB" sz="1400" baseline="30000" dirty="0"/>
                        <a:t>th</a:t>
                      </a:r>
                      <a:r>
                        <a:rPr lang="en-GB" sz="1400" baseline="0" dirty="0"/>
                        <a:t> April</a:t>
                      </a:r>
                      <a:endParaRPr lang="en-GB" sz="1400" dirty="0"/>
                    </a:p>
                  </a:txBody>
                  <a:tcPr marL="68580" marR="68580" marT="34290" marB="34290">
                    <a:solidFill>
                      <a:schemeClr val="accent1">
                        <a:lumMod val="20000"/>
                        <a:lumOff val="80000"/>
                      </a:schemeClr>
                    </a:solidFill>
                  </a:tcPr>
                </a:tc>
                <a:tc>
                  <a:txBody>
                    <a:bodyPr/>
                    <a:lstStyle/>
                    <a:p>
                      <a:r>
                        <a:rPr lang="en-US" sz="1400" dirty="0"/>
                        <a:t>English Language, Paper 1, </a:t>
                      </a:r>
                    </a:p>
                    <a:p>
                      <a:r>
                        <a:rPr lang="en-US" sz="1400" dirty="0"/>
                        <a:t>writing fiction</a:t>
                      </a:r>
                      <a:endParaRPr lang="en-GB"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English Language, Paper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2"/>
                  </a:ext>
                </a:extLst>
              </a:tr>
              <a:tr h="710142">
                <a:tc>
                  <a:txBody>
                    <a:bodyPr/>
                    <a:lstStyle/>
                    <a:p>
                      <a:r>
                        <a:rPr lang="en-GB" sz="1400" dirty="0"/>
                        <a:t>Monday 1</a:t>
                      </a:r>
                      <a:r>
                        <a:rPr lang="en-GB" sz="1400" baseline="30000" dirty="0"/>
                        <a:t>st</a:t>
                      </a:r>
                      <a:r>
                        <a:rPr lang="en-GB" sz="1400" dirty="0"/>
                        <a:t> May</a:t>
                      </a:r>
                    </a:p>
                  </a:txBody>
                  <a:tcPr marL="68580" marR="68580" marT="34290" marB="34290">
                    <a:solidFill>
                      <a:schemeClr val="accent1">
                        <a:lumMod val="20000"/>
                        <a:lumOff val="80000"/>
                      </a:schemeClr>
                    </a:solidFill>
                  </a:tcPr>
                </a:tc>
                <a:tc>
                  <a:txBody>
                    <a:bodyPr/>
                    <a:lstStyle/>
                    <a:p>
                      <a:r>
                        <a:rPr lang="en-US" sz="1400" dirty="0"/>
                        <a:t>Unseen Poetry</a:t>
                      </a:r>
                      <a:endParaRPr lang="en-GB"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English Literature Paper 2, 32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3"/>
                  </a:ext>
                </a:extLst>
              </a:tr>
              <a:tr h="537892">
                <a:tc>
                  <a:txBody>
                    <a:bodyPr/>
                    <a:lstStyle/>
                    <a:p>
                      <a:r>
                        <a:rPr lang="en-GB" sz="1400" dirty="0"/>
                        <a:t>Monday 8</a:t>
                      </a:r>
                      <a:r>
                        <a:rPr lang="en-GB" sz="1400" baseline="30000" dirty="0"/>
                        <a:t>th</a:t>
                      </a:r>
                      <a:r>
                        <a:rPr lang="en-GB" sz="1400" dirty="0"/>
                        <a:t> May</a:t>
                      </a:r>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Romeo and Juliet/Christmas Carol</a:t>
                      </a:r>
                      <a:endParaRPr lang="en-GB" sz="1400" dirty="0"/>
                    </a:p>
                    <a:p>
                      <a:endParaRPr lang="en-GB"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English Literature Paper 1, 34 marks</a:t>
                      </a:r>
                    </a:p>
                    <a:p>
                      <a:endParaRPr lang="en-GB" sz="14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0004"/>
                  </a:ext>
                </a:extLst>
              </a:tr>
              <a:tr h="510160">
                <a:tc>
                  <a:txBody>
                    <a:bodyPr/>
                    <a:lstStyle/>
                    <a:p>
                      <a:r>
                        <a:rPr lang="en-GB" sz="1400" dirty="0"/>
                        <a:t>Monday 15th May</a:t>
                      </a:r>
                    </a:p>
                  </a:txBody>
                  <a:tcPr marL="68580" marR="68580" marT="34290" marB="34290">
                    <a:solidFill>
                      <a:schemeClr val="accent1">
                        <a:lumMod val="20000"/>
                        <a:lumOff val="80000"/>
                      </a:schemeClr>
                    </a:solidFill>
                  </a:tcPr>
                </a:tc>
                <a:tc>
                  <a:txBody>
                    <a:bodyPr/>
                    <a:lstStyle/>
                    <a:p>
                      <a:r>
                        <a:rPr lang="en-US" sz="1400" dirty="0"/>
                        <a:t>Inspector Calls/Poetry</a:t>
                      </a:r>
                      <a:endParaRPr lang="en-GB" sz="1400" dirty="0"/>
                    </a:p>
                  </a:txBody>
                  <a:tcPr marL="68580" marR="68580" marT="34290" marB="34290">
                    <a:solidFill>
                      <a:schemeClr val="accent1">
                        <a:lumMod val="20000"/>
                        <a:lumOff val="80000"/>
                      </a:schemeClr>
                    </a:solidFill>
                  </a:tcPr>
                </a:tc>
                <a:tc>
                  <a:txBody>
                    <a:bodyPr/>
                    <a:lstStyle/>
                    <a:p>
                      <a:r>
                        <a:rPr lang="en-US" sz="1200" dirty="0">
                          <a:highlight>
                            <a:srgbClr val="FFFF00"/>
                          </a:highlight>
                        </a:rPr>
                        <a:t>Wed 17</a:t>
                      </a:r>
                      <a:r>
                        <a:rPr lang="en-US" sz="1200" baseline="30000" dirty="0">
                          <a:highlight>
                            <a:srgbClr val="FFFF00"/>
                          </a:highlight>
                        </a:rPr>
                        <a:t>th</a:t>
                      </a:r>
                      <a:r>
                        <a:rPr lang="en-US" sz="1200" dirty="0">
                          <a:highlight>
                            <a:srgbClr val="FFFF00"/>
                          </a:highlight>
                        </a:rPr>
                        <a:t> May: Eng. Lit, Paper 1, (R+J/Christmas Carol)</a:t>
                      </a:r>
                      <a:endParaRPr lang="en-GB" sz="1200" dirty="0">
                        <a:highlight>
                          <a:srgbClr val="FFFF00"/>
                        </a:highlight>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6"/>
                  </a:ext>
                </a:extLst>
              </a:tr>
              <a:tr h="657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Monday 22</a:t>
                      </a:r>
                      <a:r>
                        <a:rPr lang="en-GB" sz="1400" baseline="30000" dirty="0"/>
                        <a:t>nd</a:t>
                      </a:r>
                      <a:r>
                        <a:rPr lang="en-GB" sz="1400" dirty="0"/>
                        <a:t> May</a:t>
                      </a:r>
                    </a:p>
                    <a:p>
                      <a:endParaRPr lang="en-GB"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Inspector Calls/Poetry</a:t>
                      </a:r>
                      <a:endParaRPr lang="en-GB" sz="1400" dirty="0"/>
                    </a:p>
                    <a:p>
                      <a:endParaRPr lang="en-GB" sz="16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Wed 24</a:t>
                      </a:r>
                      <a:r>
                        <a:rPr lang="en-US" sz="1200" baseline="30000" dirty="0">
                          <a:highlight>
                            <a:srgbClr val="FFFF00"/>
                          </a:highlight>
                        </a:rPr>
                        <a:t>th</a:t>
                      </a:r>
                      <a:r>
                        <a:rPr lang="en-US" sz="1200" dirty="0">
                          <a:highlight>
                            <a:srgbClr val="FFFF00"/>
                          </a:highlight>
                        </a:rPr>
                        <a:t> May: Eng. Lit, Paper 2 (Insp Calls/Poetry)</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7"/>
                  </a:ext>
                </a:extLst>
              </a:tr>
              <a:tr h="349158">
                <a:tc gridSpan="3">
                  <a:txBody>
                    <a:bodyPr/>
                    <a:lstStyle/>
                    <a:p>
                      <a:pPr algn="ctr"/>
                      <a:r>
                        <a:rPr lang="en-US" sz="1600" dirty="0"/>
                        <a:t>Half Term</a:t>
                      </a:r>
                      <a:endParaRPr lang="en-GB" sz="1600" dirty="0"/>
                    </a:p>
                  </a:txBody>
                  <a:tcPr marL="68580" marR="68580" marT="34290" marB="34290">
                    <a:solidFill>
                      <a:schemeClr val="bg2">
                        <a:lumMod val="75000"/>
                      </a:schemeClr>
                    </a:solidFill>
                  </a:tcPr>
                </a:tc>
                <a:tc hMerge="1">
                  <a:txBody>
                    <a:bodyPr/>
                    <a:lstStyle/>
                    <a:p>
                      <a:endParaRPr lang="en-GB" dirty="0"/>
                    </a:p>
                  </a:txBody>
                  <a:tcPr>
                    <a:solidFill>
                      <a:schemeClr val="accent1">
                        <a:lumMod val="20000"/>
                        <a:lumOff val="80000"/>
                      </a:schemeClr>
                    </a:solidFill>
                  </a:tcPr>
                </a:tc>
                <a:tc hMerge="1">
                  <a:txBody>
                    <a:bodyPr/>
                    <a:lstStyle/>
                    <a:p>
                      <a:endParaRPr lang="en-GB" sz="1600" dirty="0"/>
                    </a:p>
                  </a:txBody>
                  <a:tcPr>
                    <a:solidFill>
                      <a:schemeClr val="accent1">
                        <a:lumMod val="20000"/>
                        <a:lumOff val="80000"/>
                      </a:schemeClr>
                    </a:solidFill>
                  </a:tcPr>
                </a:tc>
                <a:extLst>
                  <a:ext uri="{0D108BD9-81ED-4DB2-BD59-A6C34878D82A}">
                    <a16:rowId xmlns:a16="http://schemas.microsoft.com/office/drawing/2014/main" val="10008"/>
                  </a:ext>
                </a:extLst>
              </a:tr>
              <a:tr h="764374">
                <a:tc>
                  <a:txBody>
                    <a:bodyPr/>
                    <a:lstStyle/>
                    <a:p>
                      <a:pPr algn="l"/>
                      <a:r>
                        <a:rPr lang="en-US" sz="1400" dirty="0"/>
                        <a:t>Monday 5</a:t>
                      </a:r>
                      <a:r>
                        <a:rPr lang="en-US" sz="1400" baseline="30000" dirty="0"/>
                        <a:t>th</a:t>
                      </a:r>
                      <a:r>
                        <a:rPr lang="en-US" sz="1400" dirty="0"/>
                        <a:t> June</a:t>
                      </a:r>
                      <a:endParaRPr lang="en-GB" sz="1400" dirty="0"/>
                    </a:p>
                  </a:txBody>
                  <a:tcPr marL="68580" marR="68580" marT="34290" marB="34290">
                    <a:solidFill>
                      <a:schemeClr val="accent1">
                        <a:lumMod val="20000"/>
                        <a:lumOff val="80000"/>
                      </a:schemeClr>
                    </a:solidFill>
                  </a:tcPr>
                </a:tc>
                <a:tc>
                  <a:txBody>
                    <a:bodyPr/>
                    <a:lstStyle/>
                    <a:p>
                      <a:endParaRPr lang="en-GB" sz="1600" dirty="0"/>
                    </a:p>
                  </a:txBody>
                  <a:tcPr marL="68580" marR="68580" marT="34290" marB="34290">
                    <a:solidFill>
                      <a:schemeClr val="accent1">
                        <a:lumMod val="20000"/>
                        <a:lumOff val="80000"/>
                      </a:schemeClr>
                    </a:solidFill>
                  </a:tcPr>
                </a:tc>
                <a:tc>
                  <a:txBody>
                    <a:bodyPr/>
                    <a:lstStyle/>
                    <a:p>
                      <a:pPr>
                        <a:spcAft>
                          <a:spcPts val="0"/>
                        </a:spcAft>
                      </a:pPr>
                      <a:r>
                        <a:rPr lang="en-GB" sz="1200" b="0" dirty="0">
                          <a:solidFill>
                            <a:schemeClr val="tx1"/>
                          </a:solidFill>
                          <a:effectLst/>
                          <a:highlight>
                            <a:srgbClr val="FFFF00"/>
                          </a:highlight>
                        </a:rPr>
                        <a:t>Mon 5</a:t>
                      </a:r>
                      <a:r>
                        <a:rPr lang="en-GB" sz="1200" b="0" baseline="30000" dirty="0">
                          <a:solidFill>
                            <a:schemeClr val="tx1"/>
                          </a:solidFill>
                          <a:effectLst/>
                          <a:highlight>
                            <a:srgbClr val="FFFF00"/>
                          </a:highlight>
                        </a:rPr>
                        <a:t>th</a:t>
                      </a:r>
                      <a:r>
                        <a:rPr lang="en-GB" sz="1200" b="0" dirty="0">
                          <a:solidFill>
                            <a:schemeClr val="tx1"/>
                          </a:solidFill>
                          <a:effectLst/>
                          <a:highlight>
                            <a:srgbClr val="FFFF00"/>
                          </a:highlight>
                        </a:rPr>
                        <a:t> June; </a:t>
                      </a:r>
                      <a:r>
                        <a:rPr lang="en-GB" sz="1200" b="0" dirty="0" err="1">
                          <a:solidFill>
                            <a:schemeClr val="tx1"/>
                          </a:solidFill>
                          <a:effectLst/>
                          <a:highlight>
                            <a:srgbClr val="FFFF00"/>
                          </a:highlight>
                        </a:rPr>
                        <a:t>Eng.Lang</a:t>
                      </a:r>
                      <a:r>
                        <a:rPr lang="en-GB" sz="1200" b="0" dirty="0">
                          <a:solidFill>
                            <a:schemeClr val="tx1"/>
                          </a:solidFill>
                          <a:effectLst/>
                          <a:highlight>
                            <a:srgbClr val="FFFF00"/>
                          </a:highlight>
                        </a:rPr>
                        <a:t>, Paper 1. Reading and Creating </a:t>
                      </a:r>
                      <a:r>
                        <a:rPr lang="en-GB" sz="1200" b="1" dirty="0">
                          <a:solidFill>
                            <a:schemeClr val="tx1"/>
                          </a:solidFill>
                          <a:effectLst/>
                          <a:highlight>
                            <a:srgbClr val="FFFF00"/>
                          </a:highlight>
                        </a:rPr>
                        <a:t>Fiction</a:t>
                      </a:r>
                      <a:r>
                        <a:rPr lang="en-GB" sz="1200" b="0" baseline="0" dirty="0">
                          <a:solidFill>
                            <a:schemeClr val="tx1"/>
                          </a:solidFill>
                          <a:effectLst/>
                          <a:highlight>
                            <a:srgbClr val="FFFF00"/>
                          </a:highlight>
                        </a:rPr>
                        <a:t> texts</a:t>
                      </a:r>
                    </a:p>
                    <a:p>
                      <a:endParaRPr lang="en-GB" sz="16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1991857947"/>
                  </a:ext>
                </a:extLst>
              </a:tr>
              <a:tr h="764374">
                <a:tc>
                  <a:txBody>
                    <a:bodyPr/>
                    <a:lstStyle/>
                    <a:p>
                      <a:pPr algn="l"/>
                      <a:r>
                        <a:rPr lang="en-US" sz="1400" dirty="0"/>
                        <a:t>Monday 12</a:t>
                      </a:r>
                      <a:r>
                        <a:rPr lang="en-US" sz="1400" baseline="30000" dirty="0"/>
                        <a:t>th</a:t>
                      </a:r>
                      <a:r>
                        <a:rPr lang="en-US" sz="1400" dirty="0"/>
                        <a:t> June</a:t>
                      </a:r>
                      <a:endParaRPr lang="en-GB" sz="1400" dirty="0"/>
                    </a:p>
                  </a:txBody>
                  <a:tcPr marL="68580" marR="68580" marT="34290" marB="34290">
                    <a:solidFill>
                      <a:schemeClr val="accent1">
                        <a:lumMod val="20000"/>
                        <a:lumOff val="80000"/>
                      </a:schemeClr>
                    </a:solidFill>
                  </a:tcPr>
                </a:tc>
                <a:tc>
                  <a:txBody>
                    <a:bodyPr/>
                    <a:lstStyle/>
                    <a:p>
                      <a:endParaRPr lang="en-GB" sz="16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highlight>
                            <a:srgbClr val="FFFF00"/>
                          </a:highlight>
                        </a:rPr>
                        <a:t>Mon 12</a:t>
                      </a:r>
                      <a:r>
                        <a:rPr lang="en-GB" sz="1200" b="0" baseline="30000" dirty="0">
                          <a:solidFill>
                            <a:schemeClr val="tx1"/>
                          </a:solidFill>
                          <a:effectLst/>
                          <a:highlight>
                            <a:srgbClr val="FFFF00"/>
                          </a:highlight>
                        </a:rPr>
                        <a:t>th</a:t>
                      </a:r>
                      <a:r>
                        <a:rPr lang="en-GB" sz="1200" b="0" dirty="0">
                          <a:solidFill>
                            <a:schemeClr val="tx1"/>
                          </a:solidFill>
                          <a:effectLst/>
                          <a:highlight>
                            <a:srgbClr val="FFFF00"/>
                          </a:highlight>
                        </a:rPr>
                        <a:t> June; </a:t>
                      </a:r>
                      <a:r>
                        <a:rPr lang="en-GB" sz="1200" b="0" dirty="0" err="1">
                          <a:solidFill>
                            <a:schemeClr val="tx1"/>
                          </a:solidFill>
                          <a:effectLst/>
                          <a:highlight>
                            <a:srgbClr val="FFFF00"/>
                          </a:highlight>
                        </a:rPr>
                        <a:t>Eng.Lang</a:t>
                      </a:r>
                      <a:r>
                        <a:rPr lang="en-GB" sz="1200" b="0" dirty="0">
                          <a:solidFill>
                            <a:schemeClr val="tx1"/>
                          </a:solidFill>
                          <a:effectLst/>
                          <a:highlight>
                            <a:srgbClr val="FFFF00"/>
                          </a:highlight>
                        </a:rPr>
                        <a:t>, Paper 2. Reading and Creating </a:t>
                      </a:r>
                      <a:r>
                        <a:rPr lang="en-GB" sz="1200" b="1" dirty="0">
                          <a:solidFill>
                            <a:schemeClr val="tx1"/>
                          </a:solidFill>
                          <a:effectLst/>
                          <a:highlight>
                            <a:srgbClr val="FFFF00"/>
                          </a:highlight>
                        </a:rPr>
                        <a:t>Non-Fiction</a:t>
                      </a:r>
                      <a:r>
                        <a:rPr lang="en-GB" sz="1200" b="0" baseline="0" dirty="0">
                          <a:solidFill>
                            <a:schemeClr val="tx1"/>
                          </a:solidFill>
                          <a:effectLst/>
                          <a:highlight>
                            <a:srgbClr val="FFFF00"/>
                          </a:highlight>
                        </a:rPr>
                        <a:t> texts</a:t>
                      </a:r>
                    </a:p>
                    <a:p>
                      <a:endParaRPr lang="en-GB" sz="16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3712276196"/>
                  </a:ext>
                </a:extLst>
              </a:tr>
            </a:tbl>
          </a:graphicData>
        </a:graphic>
      </p:graphicFrame>
    </p:spTree>
    <p:extLst>
      <p:ext uri="{BB962C8B-B14F-4D97-AF65-F5344CB8AC3E}">
        <p14:creationId xmlns:p14="http://schemas.microsoft.com/office/powerpoint/2010/main" val="67302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fontScale="32500" lnSpcReduction="20000"/>
          </a:bodyPr>
          <a:lstStyle/>
          <a:p>
            <a:pPr marL="0" indent="0">
              <a:buNone/>
            </a:pPr>
            <a:r>
              <a:rPr lang="en-GB" sz="11100" dirty="0">
                <a:solidFill>
                  <a:schemeClr val="accent4">
                    <a:lumMod val="75000"/>
                  </a:schemeClr>
                </a:solidFill>
                <a:latin typeface="Cooper Black" panose="0208090404030B020404" pitchFamily="18" charset="0"/>
              </a:rPr>
              <a:t>I’m pleased</a:t>
            </a:r>
          </a:p>
          <a:p>
            <a:pPr marL="0" indent="0">
              <a:buNone/>
            </a:pPr>
            <a:r>
              <a:rPr lang="en-GB" sz="11100" dirty="0">
                <a:solidFill>
                  <a:schemeClr val="accent2">
                    <a:lumMod val="75000"/>
                  </a:schemeClr>
                </a:solidFill>
                <a:latin typeface="Cooper Black" panose="0208090404030B020404" pitchFamily="18" charset="0"/>
              </a:rPr>
              <a:t>Gutted</a:t>
            </a:r>
          </a:p>
          <a:p>
            <a:pPr marL="0" indent="0">
              <a:buNone/>
            </a:pPr>
            <a:r>
              <a:rPr lang="en-GB" sz="11100" dirty="0">
                <a:solidFill>
                  <a:schemeClr val="accent6">
                    <a:lumMod val="75000"/>
                  </a:schemeClr>
                </a:solidFill>
                <a:latin typeface="Britannic Bold" panose="020B0903060703020204" pitchFamily="34" charset="0"/>
              </a:rPr>
              <a:t>I didn’t get what the question meant</a:t>
            </a:r>
          </a:p>
          <a:p>
            <a:pPr marL="0" indent="0">
              <a:buNone/>
            </a:pPr>
            <a:r>
              <a:rPr lang="en-GB" sz="11100" dirty="0">
                <a:solidFill>
                  <a:schemeClr val="accent2"/>
                </a:solidFill>
                <a:latin typeface="Aharoni" panose="02010803020104030203" pitchFamily="2" charset="-79"/>
                <a:cs typeface="Aharoni" panose="02010803020104030203" pitchFamily="2" charset="-79"/>
              </a:rPr>
              <a:t>I missed loads of questions</a:t>
            </a:r>
          </a:p>
          <a:p>
            <a:pPr marL="0" indent="0">
              <a:buNone/>
            </a:pPr>
            <a:r>
              <a:rPr lang="en-GB" sz="11100" dirty="0">
                <a:solidFill>
                  <a:schemeClr val="tx2">
                    <a:lumMod val="60000"/>
                    <a:lumOff val="40000"/>
                  </a:schemeClr>
                </a:solidFill>
                <a:latin typeface="Rockwell Extra Bold" panose="02060903040505020403" pitchFamily="18" charset="0"/>
              </a:rPr>
              <a:t>I’ve done ok</a:t>
            </a:r>
            <a:endParaRPr lang="en-GB" sz="11100" dirty="0">
              <a:solidFill>
                <a:schemeClr val="accent2"/>
              </a:solidFill>
              <a:latin typeface="Aharoni" panose="02010803020104030203" pitchFamily="2" charset="-79"/>
              <a:cs typeface="Aharoni" panose="02010803020104030203" pitchFamily="2" charset="-79"/>
            </a:endParaRPr>
          </a:p>
          <a:p>
            <a:pPr marL="0" indent="0">
              <a:buNone/>
            </a:pPr>
            <a:r>
              <a:rPr lang="en-GB" sz="11100" dirty="0">
                <a:latin typeface="Cooper Black" panose="0208090404030B020404" pitchFamily="18" charset="0"/>
              </a:rPr>
              <a:t>I screwed up</a:t>
            </a:r>
          </a:p>
          <a:p>
            <a:pPr marL="0" indent="0">
              <a:buNone/>
            </a:pPr>
            <a:r>
              <a:rPr lang="en-GB" sz="11100" dirty="0">
                <a:solidFill>
                  <a:schemeClr val="accent5">
                    <a:lumMod val="75000"/>
                  </a:schemeClr>
                </a:solidFill>
                <a:latin typeface="Eras Bold ITC" panose="020B0907030504020204" pitchFamily="34" charset="0"/>
              </a:rPr>
              <a:t>I’m way below target</a:t>
            </a:r>
            <a:endParaRPr lang="en-GB" sz="11100" dirty="0">
              <a:solidFill>
                <a:schemeClr val="accent2"/>
              </a:solidFill>
              <a:latin typeface="Aharoni" panose="02010803020104030203" pitchFamily="2" charset="-79"/>
              <a:cs typeface="Aharoni" panose="02010803020104030203" pitchFamily="2" charset="-79"/>
            </a:endParaRPr>
          </a:p>
          <a:p>
            <a:pPr marL="0" indent="0">
              <a:buNone/>
            </a:pPr>
            <a:r>
              <a:rPr lang="en-GB" sz="11100" dirty="0">
                <a:solidFill>
                  <a:schemeClr val="accent3">
                    <a:lumMod val="75000"/>
                  </a:schemeClr>
                </a:solidFill>
                <a:latin typeface="Bernard MT Condensed" panose="02050806060905020404" pitchFamily="18" charset="0"/>
              </a:rPr>
              <a:t>I didn’t revise enough</a:t>
            </a:r>
          </a:p>
          <a:p>
            <a:pPr marL="0" indent="0">
              <a:buNone/>
            </a:pPr>
            <a:r>
              <a:rPr lang="en-GB" sz="24600" dirty="0">
                <a:solidFill>
                  <a:schemeClr val="tx2"/>
                </a:solidFill>
                <a:latin typeface="Cooper Black" panose="0208090404030B020404" pitchFamily="18" charset="0"/>
              </a:rPr>
              <a:t>…but I learnt…</a:t>
            </a:r>
          </a:p>
          <a:p>
            <a:pPr marL="0" indent="0">
              <a:buNone/>
            </a:pPr>
            <a:endParaRPr lang="en-GB" sz="9600" dirty="0">
              <a:solidFill>
                <a:schemeClr val="accent3">
                  <a:lumMod val="75000"/>
                </a:schemeClr>
              </a:solidFill>
              <a:latin typeface="Bernard MT Condensed" panose="02050806060905020404" pitchFamily="18" charset="0"/>
            </a:endParaRPr>
          </a:p>
          <a:p>
            <a:pPr marL="0" indent="0">
              <a:buNone/>
            </a:pPr>
            <a:endParaRPr lang="en-GB" dirty="0"/>
          </a:p>
        </p:txBody>
      </p:sp>
    </p:spTree>
    <p:extLst>
      <p:ext uri="{BB962C8B-B14F-4D97-AF65-F5344CB8AC3E}">
        <p14:creationId xmlns:p14="http://schemas.microsoft.com/office/powerpoint/2010/main" val="4209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arn(inVertical)">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type="body" idx="1"/>
          </p:nvPr>
        </p:nvSpPr>
        <p:spPr>
          <a:xfrm>
            <a:off x="457200" y="260350"/>
            <a:ext cx="8229600" cy="5865813"/>
          </a:xfrm>
        </p:spPr>
        <p:txBody>
          <a:bodyPr/>
          <a:lstStyle/>
          <a:p>
            <a:pPr>
              <a:buFontTx/>
              <a:buNone/>
            </a:pPr>
            <a:r>
              <a:rPr lang="en-GB" sz="3600" b="1" dirty="0">
                <a:latin typeface="Eras Bold ITC" pitchFamily="34" charset="0"/>
              </a:rPr>
              <a:t>Attitude </a:t>
            </a:r>
            <a:r>
              <a:rPr lang="en-GB" sz="4800" b="1" dirty="0">
                <a:latin typeface="Bradley Hand ITC" pitchFamily="66" charset="0"/>
              </a:rPr>
              <a:t>                     </a:t>
            </a:r>
            <a:r>
              <a:rPr lang="en-GB" sz="3600" b="1" dirty="0">
                <a:latin typeface="Eras Bold ITC" pitchFamily="34" charset="0"/>
              </a:rPr>
              <a:t>Process</a:t>
            </a:r>
          </a:p>
        </p:txBody>
      </p:sp>
      <p:sp>
        <p:nvSpPr>
          <p:cNvPr id="11268" name="Rectangle 4"/>
          <p:cNvSpPr>
            <a:spLocks noChangeArrowheads="1"/>
          </p:cNvSpPr>
          <p:nvPr/>
        </p:nvSpPr>
        <p:spPr bwMode="auto">
          <a:xfrm rot="-746615">
            <a:off x="4763" y="815975"/>
            <a:ext cx="4203700" cy="1296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000" b="1">
                <a:latin typeface="Eras Medium ITC" pitchFamily="34" charset="0"/>
              </a:rPr>
              <a:t>You’ve got to do it</a:t>
            </a:r>
          </a:p>
        </p:txBody>
      </p:sp>
      <p:sp>
        <p:nvSpPr>
          <p:cNvPr id="11269" name="Rectangle 5"/>
          <p:cNvSpPr>
            <a:spLocks noChangeArrowheads="1"/>
          </p:cNvSpPr>
          <p:nvPr/>
        </p:nvSpPr>
        <p:spPr bwMode="auto">
          <a:xfrm rot="800170">
            <a:off x="4643438" y="908050"/>
            <a:ext cx="3887787" cy="1439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000" b="1">
                <a:latin typeface="Eras Medium ITC" pitchFamily="34" charset="0"/>
              </a:rPr>
              <a:t>It takes time!</a:t>
            </a:r>
          </a:p>
        </p:txBody>
      </p:sp>
      <p:sp>
        <p:nvSpPr>
          <p:cNvPr id="11270" name="Rectangle 6"/>
          <p:cNvSpPr>
            <a:spLocks noChangeArrowheads="1"/>
          </p:cNvSpPr>
          <p:nvPr/>
        </p:nvSpPr>
        <p:spPr bwMode="auto">
          <a:xfrm rot="-176392">
            <a:off x="3995738" y="2420938"/>
            <a:ext cx="4679950" cy="15128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000" b="1" dirty="0">
                <a:latin typeface="Eras Medium ITC" pitchFamily="34" charset="0"/>
              </a:rPr>
              <a:t>Hard to </a:t>
            </a:r>
          </a:p>
          <a:p>
            <a:pPr algn="ctr"/>
            <a:r>
              <a:rPr lang="en-GB" sz="4000" b="1" dirty="0">
                <a:latin typeface="Eras Medium ITC" pitchFamily="34" charset="0"/>
              </a:rPr>
              <a:t>fix the information</a:t>
            </a:r>
          </a:p>
        </p:txBody>
      </p:sp>
      <p:sp>
        <p:nvSpPr>
          <p:cNvPr id="11271" name="Rectangle 7"/>
          <p:cNvSpPr>
            <a:spLocks noChangeArrowheads="1"/>
          </p:cNvSpPr>
          <p:nvPr/>
        </p:nvSpPr>
        <p:spPr bwMode="auto">
          <a:xfrm rot="532169">
            <a:off x="684213" y="2420938"/>
            <a:ext cx="2592387"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000" b="1">
                <a:latin typeface="Eras Medium ITC" pitchFamily="34" charset="0"/>
              </a:rPr>
              <a:t>Boring</a:t>
            </a:r>
          </a:p>
        </p:txBody>
      </p:sp>
      <p:sp>
        <p:nvSpPr>
          <p:cNvPr id="11272" name="Rectangle 8"/>
          <p:cNvSpPr>
            <a:spLocks noChangeArrowheads="1"/>
          </p:cNvSpPr>
          <p:nvPr/>
        </p:nvSpPr>
        <p:spPr bwMode="auto">
          <a:xfrm rot="-595643">
            <a:off x="971550" y="3429000"/>
            <a:ext cx="3241675" cy="1081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000" b="1">
                <a:latin typeface="Eras Medium ITC" pitchFamily="34" charset="0"/>
              </a:rPr>
              <a:t>Frustrating</a:t>
            </a:r>
          </a:p>
        </p:txBody>
      </p:sp>
      <p:sp>
        <p:nvSpPr>
          <p:cNvPr id="11274" name="Rectangle 10"/>
          <p:cNvSpPr>
            <a:spLocks noChangeArrowheads="1"/>
          </p:cNvSpPr>
          <p:nvPr/>
        </p:nvSpPr>
        <p:spPr bwMode="auto">
          <a:xfrm rot="366345">
            <a:off x="4568825" y="4117975"/>
            <a:ext cx="4392613" cy="1003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000" b="1">
                <a:latin typeface="Eras Medium ITC" pitchFamily="34" charset="0"/>
              </a:rPr>
              <a:t>How do you know </a:t>
            </a:r>
          </a:p>
          <a:p>
            <a:pPr algn="ctr"/>
            <a:r>
              <a:rPr lang="en-GB" sz="4000" b="1">
                <a:latin typeface="Eras Medium ITC" pitchFamily="34" charset="0"/>
              </a:rPr>
              <a:t>when you’re done?!</a:t>
            </a:r>
          </a:p>
        </p:txBody>
      </p:sp>
      <p:sp>
        <p:nvSpPr>
          <p:cNvPr id="11276" name="Rectangle 12"/>
          <p:cNvSpPr>
            <a:spLocks noChangeArrowheads="1"/>
          </p:cNvSpPr>
          <p:nvPr/>
        </p:nvSpPr>
        <p:spPr bwMode="auto">
          <a:xfrm>
            <a:off x="107950" y="5157788"/>
            <a:ext cx="8785225" cy="15113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b="1" dirty="0"/>
              <a:t>If you think </a:t>
            </a:r>
            <a:r>
              <a:rPr lang="en-GB" sz="3200" b="1" dirty="0">
                <a:latin typeface="Arial Black" panose="020B0A04020102020204" pitchFamily="34" charset="0"/>
              </a:rPr>
              <a:t>you can or think you can’t…</a:t>
            </a:r>
          </a:p>
          <a:p>
            <a:pPr algn="ctr"/>
            <a:r>
              <a:rPr lang="en-GB" sz="6000" b="1" dirty="0">
                <a:solidFill>
                  <a:schemeClr val="accent2"/>
                </a:solidFill>
              </a:rPr>
              <a:t>…you’re right</a:t>
            </a:r>
          </a:p>
        </p:txBody>
      </p:sp>
    </p:spTree>
    <p:extLst>
      <p:ext uri="{BB962C8B-B14F-4D97-AF65-F5344CB8AC3E}">
        <p14:creationId xmlns:p14="http://schemas.microsoft.com/office/powerpoint/2010/main" val="391822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ppt_x"/>
                                          </p:val>
                                        </p:tav>
                                        <p:tav tm="100000">
                                          <p:val>
                                            <p:strVal val="#ppt_x"/>
                                          </p:val>
                                        </p:tav>
                                      </p:tavLst>
                                    </p:anim>
                                    <p:anim calcmode="lin" valueType="num">
                                      <p:cBhvr additive="base">
                                        <p:cTn id="14"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1"/>
                                        </p:tgtEl>
                                        <p:attrNameLst>
                                          <p:attrName>style.visibility</p:attrName>
                                        </p:attrNameLst>
                                      </p:cBhvr>
                                      <p:to>
                                        <p:strVal val="visible"/>
                                      </p:to>
                                    </p:set>
                                    <p:anim calcmode="lin" valueType="num">
                                      <p:cBhvr additive="base">
                                        <p:cTn id="19" dur="500" fill="hold"/>
                                        <p:tgtEl>
                                          <p:spTgt spid="11271"/>
                                        </p:tgtEl>
                                        <p:attrNameLst>
                                          <p:attrName>ppt_x</p:attrName>
                                        </p:attrNameLst>
                                      </p:cBhvr>
                                      <p:tavLst>
                                        <p:tav tm="0">
                                          <p:val>
                                            <p:strVal val="#ppt_x"/>
                                          </p:val>
                                        </p:tav>
                                        <p:tav tm="100000">
                                          <p:val>
                                            <p:strVal val="#ppt_x"/>
                                          </p:val>
                                        </p:tav>
                                      </p:tavLst>
                                    </p:anim>
                                    <p:anim calcmode="lin" valueType="num">
                                      <p:cBhvr additive="base">
                                        <p:cTn id="20"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70"/>
                                        </p:tgtEl>
                                        <p:attrNameLst>
                                          <p:attrName>style.visibility</p:attrName>
                                        </p:attrNameLst>
                                      </p:cBhvr>
                                      <p:to>
                                        <p:strVal val="visible"/>
                                      </p:to>
                                    </p:set>
                                    <p:anim calcmode="lin" valueType="num">
                                      <p:cBhvr additive="base">
                                        <p:cTn id="25" dur="500" fill="hold"/>
                                        <p:tgtEl>
                                          <p:spTgt spid="11270"/>
                                        </p:tgtEl>
                                        <p:attrNameLst>
                                          <p:attrName>ppt_x</p:attrName>
                                        </p:attrNameLst>
                                      </p:cBhvr>
                                      <p:tavLst>
                                        <p:tav tm="0">
                                          <p:val>
                                            <p:strVal val="#ppt_x"/>
                                          </p:val>
                                        </p:tav>
                                        <p:tav tm="100000">
                                          <p:val>
                                            <p:strVal val="#ppt_x"/>
                                          </p:val>
                                        </p:tav>
                                      </p:tavLst>
                                    </p:anim>
                                    <p:anim calcmode="lin" valueType="num">
                                      <p:cBhvr additive="base">
                                        <p:cTn id="26"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72"/>
                                        </p:tgtEl>
                                        <p:attrNameLst>
                                          <p:attrName>style.visibility</p:attrName>
                                        </p:attrNameLst>
                                      </p:cBhvr>
                                      <p:to>
                                        <p:strVal val="visible"/>
                                      </p:to>
                                    </p:set>
                                    <p:anim calcmode="lin" valueType="num">
                                      <p:cBhvr additive="base">
                                        <p:cTn id="31" dur="500" fill="hold"/>
                                        <p:tgtEl>
                                          <p:spTgt spid="11272"/>
                                        </p:tgtEl>
                                        <p:attrNameLst>
                                          <p:attrName>ppt_x</p:attrName>
                                        </p:attrNameLst>
                                      </p:cBhvr>
                                      <p:tavLst>
                                        <p:tav tm="0">
                                          <p:val>
                                            <p:strVal val="#ppt_x"/>
                                          </p:val>
                                        </p:tav>
                                        <p:tav tm="100000">
                                          <p:val>
                                            <p:strVal val="#ppt_x"/>
                                          </p:val>
                                        </p:tav>
                                      </p:tavLst>
                                    </p:anim>
                                    <p:anim calcmode="lin" valueType="num">
                                      <p:cBhvr additive="base">
                                        <p:cTn id="32"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74"/>
                                        </p:tgtEl>
                                        <p:attrNameLst>
                                          <p:attrName>style.visibility</p:attrName>
                                        </p:attrNameLst>
                                      </p:cBhvr>
                                      <p:to>
                                        <p:strVal val="visible"/>
                                      </p:to>
                                    </p:set>
                                    <p:anim calcmode="lin" valueType="num">
                                      <p:cBhvr additive="base">
                                        <p:cTn id="37" dur="500" fill="hold"/>
                                        <p:tgtEl>
                                          <p:spTgt spid="11274"/>
                                        </p:tgtEl>
                                        <p:attrNameLst>
                                          <p:attrName>ppt_x</p:attrName>
                                        </p:attrNameLst>
                                      </p:cBhvr>
                                      <p:tavLst>
                                        <p:tav tm="0">
                                          <p:val>
                                            <p:strVal val="#ppt_x"/>
                                          </p:val>
                                        </p:tav>
                                        <p:tav tm="100000">
                                          <p:val>
                                            <p:strVal val="#ppt_x"/>
                                          </p:val>
                                        </p:tav>
                                      </p:tavLst>
                                    </p:anim>
                                    <p:anim calcmode="lin" valueType="num">
                                      <p:cBhvr additive="base">
                                        <p:cTn id="38"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P spid="11271" grpId="0" animBg="1"/>
      <p:bldP spid="11272" grpId="0" animBg="1"/>
      <p:bldP spid="112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What does revision feel like…?</a:t>
            </a:r>
          </a:p>
        </p:txBody>
      </p:sp>
      <p:sp>
        <p:nvSpPr>
          <p:cNvPr id="3075" name="Rectangle 3"/>
          <p:cNvSpPr>
            <a:spLocks noGrp="1" noChangeArrowheads="1"/>
          </p:cNvSpPr>
          <p:nvPr>
            <p:ph type="body" idx="1"/>
          </p:nvPr>
        </p:nvSpPr>
        <p:spPr/>
        <p:txBody>
          <a:bodyPr/>
          <a:lstStyle/>
          <a:p>
            <a:endParaRPr lang="en-US"/>
          </a:p>
        </p:txBody>
      </p:sp>
      <p:pic>
        <p:nvPicPr>
          <p:cNvPr id="3077" name="Picture 5" descr="working%20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44675"/>
            <a:ext cx="3508375" cy="4581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britney-spears-working-out-at-a-g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33375"/>
            <a:ext cx="4895850" cy="611981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369692-main_F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350"/>
            <a:ext cx="3995738"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9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932040" y="346869"/>
            <a:ext cx="3758920" cy="21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780928"/>
            <a:ext cx="28781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Image result for alarm cloc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39" y="188640"/>
            <a:ext cx="28956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3" y="389123"/>
            <a:ext cx="2664295" cy="203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052" y="4222052"/>
            <a:ext cx="209073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2924944"/>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4763" y="4142546"/>
            <a:ext cx="3160681" cy="234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1810637"/>
            <a:ext cx="2180847" cy="266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5103" y="1401010"/>
            <a:ext cx="23780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2975" y="3445622"/>
            <a:ext cx="244475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9792" y="124624"/>
            <a:ext cx="3246013" cy="215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boris johnson">
            <a:extLst>
              <a:ext uri="{FF2B5EF4-FFF2-40B4-BE49-F238E27FC236}">
                <a16:creationId xmlns:a16="http://schemas.microsoft.com/office/drawing/2014/main" id="{8FF51840-EE88-4B9A-93AD-3920C9736D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089" y="4545760"/>
            <a:ext cx="24479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1000"/>
                                        <p:tgtEl>
                                          <p:spTgt spid="1026"/>
                                        </p:tgtEl>
                                      </p:cBhvr>
                                    </p:animEffect>
                                    <p:anim calcmode="lin" valueType="num">
                                      <p:cBhvr>
                                        <p:cTn id="52" dur="1000" fill="hold"/>
                                        <p:tgtEl>
                                          <p:spTgt spid="1026"/>
                                        </p:tgtEl>
                                        <p:attrNameLst>
                                          <p:attrName>ppt_x</p:attrName>
                                        </p:attrNameLst>
                                      </p:cBhvr>
                                      <p:tavLst>
                                        <p:tav tm="0">
                                          <p:val>
                                            <p:strVal val="#ppt_x"/>
                                          </p:val>
                                        </p:tav>
                                        <p:tav tm="100000">
                                          <p:val>
                                            <p:strVal val="#ppt_x"/>
                                          </p:val>
                                        </p:tav>
                                      </p:tavLst>
                                    </p:anim>
                                    <p:anim calcmode="lin" valueType="num">
                                      <p:cBhvr>
                                        <p:cTn id="5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1461</TotalTime>
  <Words>1985</Words>
  <Application>Microsoft Office PowerPoint</Application>
  <PresentationFormat>On-screen Show (4:3)</PresentationFormat>
  <Paragraphs>384</Paragraphs>
  <Slides>43</Slides>
  <Notes>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43</vt:i4>
      </vt:variant>
    </vt:vector>
  </HeadingPairs>
  <TitlesOfParts>
    <vt:vector size="62" baseType="lpstr">
      <vt:lpstr>ＭＳ Ｐ明朝</vt:lpstr>
      <vt:lpstr>Aharoni</vt:lpstr>
      <vt:lpstr>Arial</vt:lpstr>
      <vt:lpstr>Arial Black</vt:lpstr>
      <vt:lpstr>BadaBoom BB</vt:lpstr>
      <vt:lpstr>Bernard MT Condensed</vt:lpstr>
      <vt:lpstr>Bradley Hand ITC</vt:lpstr>
      <vt:lpstr>Britannic Bold</vt:lpstr>
      <vt:lpstr>Calibri</vt:lpstr>
      <vt:lpstr>Century Schoolbook</vt:lpstr>
      <vt:lpstr>Comic Sans MS</vt:lpstr>
      <vt:lpstr>Cooper Black</vt:lpstr>
      <vt:lpstr>Eras Bold ITC</vt:lpstr>
      <vt:lpstr>Eras Medium ITC</vt:lpstr>
      <vt:lpstr>Rockwell Extra Bold</vt:lpstr>
      <vt:lpstr>Verdana</vt:lpstr>
      <vt:lpstr>Wingdings</vt:lpstr>
      <vt:lpstr>Wingdings 2</vt:lpstr>
      <vt:lpstr>Oriel</vt:lpstr>
      <vt:lpstr>Study skills </vt:lpstr>
      <vt:lpstr>Aims of this session:</vt:lpstr>
      <vt:lpstr>STUDY</vt:lpstr>
      <vt:lpstr>PowerPoint Presentation</vt:lpstr>
      <vt:lpstr>PowerPoint Presentation</vt:lpstr>
      <vt:lpstr>PowerPoint Presentation</vt:lpstr>
      <vt:lpstr>PowerPoint Presentation</vt:lpstr>
      <vt:lpstr>What does revision feel like…?</vt:lpstr>
      <vt:lpstr>PowerPoint Presentation</vt:lpstr>
      <vt:lpstr>PowerPoint Presentation</vt:lpstr>
      <vt:lpstr>How many did you get?</vt:lpstr>
      <vt:lpstr>Memory techniques:</vt:lpstr>
      <vt:lpstr>PowerPoint Presentation</vt:lpstr>
      <vt:lpstr>PowerPoint Presentation</vt:lpstr>
      <vt:lpstr>Brain Gym  - colours</vt:lpstr>
      <vt:lpstr>Brain Gym: (feels Daft But worth a go..!)</vt:lpstr>
      <vt:lpstr>Left &amp; Right brain functions:</vt:lpstr>
      <vt:lpstr>Left brainers - tips</vt:lpstr>
      <vt:lpstr>Right brainers - tips</vt:lpstr>
      <vt:lpstr>Understanding how your brain works will give you a starting point when selecting the most appropriate revision techniques.  Of course, you will also need to vary the technique depending on what you are revising.</vt:lpstr>
      <vt:lpstr>Suggested aid for learning modalities</vt:lpstr>
      <vt:lpstr>Visual Summaries</vt:lpstr>
      <vt:lpstr>Mind maps! </vt:lpstr>
      <vt:lpstr>PowerPoint Presentation</vt:lpstr>
      <vt:lpstr> Annotated diagrams – useful for processes in many subject areas  PE Process sheet e.g</vt:lpstr>
      <vt:lpstr>Flash cards</vt:lpstr>
      <vt:lpstr>Choosing location for key words</vt:lpstr>
      <vt:lpstr>Use your own words / notes</vt:lpstr>
      <vt:lpstr>PowerPoint Presentation</vt:lpstr>
      <vt:lpstr>PowerPoint Presentation</vt:lpstr>
      <vt:lpstr>So, what did you learn?</vt:lpstr>
      <vt:lpstr>PowerPoint Presentation</vt:lpstr>
      <vt:lpstr>How did you get on..?</vt:lpstr>
      <vt:lpstr>PowerPoint Presentation</vt:lpstr>
      <vt:lpstr>Preparing to revise:  Proper Preparation  Prevents Particularly  Poor  Performance</vt:lpstr>
      <vt:lpstr>Prioritise – it’s up to you!</vt:lpstr>
      <vt:lpstr>Between now and the exams, plan every day.  Note the times of other commitments you have (clubs, seeing friends etc.), then work out how many 45 minute revision sessions you can squeeze in.</vt:lpstr>
      <vt:lpstr>Term Time revision  (each block = 35-45  minutes) Include Task – (precise details!) And testing!</vt:lpstr>
      <vt:lpstr>Revision</vt:lpstr>
      <vt:lpstr>Revision – It’s more than just hard work!</vt:lpstr>
      <vt:lpstr>Revision tips:</vt:lpstr>
      <vt:lpstr>PowerPoint Presentation</vt:lpstr>
      <vt:lpstr>PowerPoint Presentation</vt:lpstr>
    </vt:vector>
  </TitlesOfParts>
  <Company>km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dc:title>
  <dc:creator>Kevin McGuinness</dc:creator>
  <cp:lastModifiedBy>Jeremy Morland</cp:lastModifiedBy>
  <cp:revision>101</cp:revision>
  <cp:lastPrinted>2023-02-01T15:50:39Z</cp:lastPrinted>
  <dcterms:created xsi:type="dcterms:W3CDTF">2009-09-09T10:34:04Z</dcterms:created>
  <dcterms:modified xsi:type="dcterms:W3CDTF">2023-02-01T15:59:49Z</dcterms:modified>
</cp:coreProperties>
</file>