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3">
  <p:sldMasterIdLst>
    <p:sldMasterId id="2147483648" r:id="rId1"/>
  </p:sldMasterIdLst>
  <p:notesMasterIdLst>
    <p:notesMasterId r:id="rId36"/>
  </p:notesMasterIdLst>
  <p:sldIdLst>
    <p:sldId id="271" r:id="rId2"/>
    <p:sldId id="272" r:id="rId3"/>
    <p:sldId id="267"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 id="319" r:id="rId34"/>
    <p:sldId id="320" r:id="rId35"/>
  </p:sldIdLst>
  <p:sldSz cx="12192000" cy="6858000"/>
  <p:notesSz cx="6858000" cy="9144000"/>
  <p:embeddedFontLst>
    <p:embeddedFont>
      <p:font typeface="League Spartan" panose="020B0604020202020204" charset="0"/>
      <p:bold r:id="rId37"/>
    </p:embeddedFont>
    <p:embeddedFont>
      <p:font typeface="Calibri" panose="020F0502020204030204" pitchFamily="34" charset="0"/>
      <p:regular r:id="rId38"/>
      <p:bold r:id="rId39"/>
      <p:italic r:id="rId40"/>
      <p:boldItalic r:id="rId41"/>
    </p:embeddedFont>
    <p:embeddedFont>
      <p:font typeface="Lato" panose="020B0604020202020204" charset="0"/>
      <p:regular r:id="rId42"/>
      <p:bold r:id="rId43"/>
      <p:italic r:id="rId44"/>
      <p:boldItalic r:id="rId45"/>
    </p:embeddedFont>
    <p:embeddedFont>
      <p:font typeface="Calibri Light" panose="020F0302020204030204" pitchFamily="34" charset="0"/>
      <p:regular r:id="rId46"/>
      <p:italic r:id="rId47"/>
    </p:embeddedFont>
    <p:embeddedFont>
      <p:font typeface="Gill Sans MT" panose="020B0502020104020203" pitchFamily="34" charset="0"/>
      <p:regular r:id="rId48"/>
      <p:bold r:id="rId49"/>
      <p:italic r:id="rId50"/>
      <p:boldItalic r:id="rId51"/>
    </p:embeddedFont>
    <p:embeddedFont>
      <p:font typeface="Open Sans Light" panose="020B0604020202020204" charset="0"/>
      <p:regular r:id="rId52"/>
      <p:italic r:id="rId53"/>
    </p:embeddedFont>
    <p:embeddedFont>
      <p:font typeface="Bradley Hand ITC" panose="03070402050302030203" pitchFamily="66" charset="0"/>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acher Slides" id="{148E51E6-16BC-4460-8FEC-8A9E6CDB5E1A}">
          <p14:sldIdLst/>
        </p14:section>
        <p14:section name="Pupil facing slides" id="{6426DDC9-3476-4499-A402-C5047D3C9974}">
          <p14:sldIdLst>
            <p14:sldId id="271"/>
            <p14:sldId id="272"/>
            <p14:sldId id="267"/>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artin" initials="SM" lastIdx="61" clrIdx="0">
    <p:extLst/>
  </p:cmAuthor>
  <p:cmAuthor id="2" name="Karen" initials="KS" lastIdx="7" clrIdx="1"/>
  <p:cmAuthor id="3" name="Helen Emerson" initials="HE" lastIdx="5" clrIdx="2">
    <p:extLst>
      <p:ext uri="{19B8F6BF-5375-455C-9EA6-DF929625EA0E}">
        <p15:presenceInfo xmlns:p15="http://schemas.microsoft.com/office/powerpoint/2012/main" userId="S-1-5-21-1285066173-1815393381-3561576999-2635" providerId="AD"/>
      </p:ext>
    </p:extLst>
  </p:cmAuthor>
  <p:cmAuthor id="4" name="Jenny Fox" initials="JF" lastIdx="37" clrIdx="3">
    <p:extLst>
      <p:ext uri="{19B8F6BF-5375-455C-9EA6-DF929625EA0E}">
        <p15:presenceInfo xmlns:p15="http://schemas.microsoft.com/office/powerpoint/2012/main" userId="S-1-5-21-1285066173-1815393381-3561576999-2620" providerId="AD"/>
      </p:ext>
    </p:extLst>
  </p:cmAuthor>
  <p:cmAuthor id="5" name="Anne Bell" initials="AB" lastIdx="3" clrIdx="4">
    <p:extLst>
      <p:ext uri="{19B8F6BF-5375-455C-9EA6-DF929625EA0E}">
        <p15:presenceInfo xmlns:p15="http://schemas.microsoft.com/office/powerpoint/2012/main" userId="314d471810b5353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519E"/>
    <a:srgbClr val="DCB9FF"/>
    <a:srgbClr val="CC00FF"/>
    <a:srgbClr val="CC99FF"/>
    <a:srgbClr val="CC66FF"/>
    <a:srgbClr val="7476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9058" autoAdjust="0"/>
  </p:normalViewPr>
  <p:slideViewPr>
    <p:cSldViewPr snapToGrid="0">
      <p:cViewPr varScale="1">
        <p:scale>
          <a:sx n="58" d="100"/>
          <a:sy n="58" d="100"/>
        </p:scale>
        <p:origin x="1218" y="48"/>
      </p:cViewPr>
      <p:guideLst>
        <p:guide orient="horz" pos="2160"/>
        <p:guide pos="3840"/>
      </p:guideLst>
    </p:cSldViewPr>
  </p:slideViewPr>
  <p:outlineViewPr>
    <p:cViewPr>
      <p:scale>
        <a:sx n="33" d="100"/>
        <a:sy n="33" d="100"/>
      </p:scale>
      <p:origin x="0" y="-4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F2E34B-2A62-4938-B07F-D47AA847AB5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E40775A-D733-44CA-8082-2722EE79CA39}">
      <dgm:prSet phldrT="[Text]" custT="1"/>
      <dgm:spPr>
        <a:solidFill>
          <a:srgbClr val="7030A0">
            <a:alpha val="37000"/>
          </a:srgbClr>
        </a:solidFill>
      </dgm:spPr>
      <dgm:t>
        <a:bodyPr/>
        <a:lstStyle/>
        <a:p>
          <a:pPr>
            <a:lnSpc>
              <a:spcPct val="100000"/>
            </a:lnSpc>
          </a:pPr>
          <a:r>
            <a:rPr lang="en-US" sz="2000" dirty="0" smtClean="0">
              <a:solidFill>
                <a:schemeClr val="tx1"/>
              </a:solidFill>
              <a:latin typeface="Lato" panose="020B0604020202020204" charset="0"/>
              <a:ea typeface="Lato" panose="020B0604020202020204" charset="0"/>
              <a:cs typeface="Lato" panose="020B0604020202020204" charset="0"/>
            </a:rPr>
            <a:t>Will is upset as he thinks his best friend Jay is avoiding him as he’s dating Jay’s ex - TJ.</a:t>
          </a:r>
          <a:endParaRPr lang="en-US" sz="2000" dirty="0">
            <a:solidFill>
              <a:schemeClr val="tx1"/>
            </a:solidFill>
            <a:latin typeface="Lato" panose="020B0604020202020204" charset="0"/>
            <a:ea typeface="Lato" panose="020B0604020202020204" charset="0"/>
            <a:cs typeface="Lato" panose="020B0604020202020204" charset="0"/>
          </a:endParaRPr>
        </a:p>
      </dgm:t>
    </dgm:pt>
    <dgm:pt modelId="{FA53F597-5840-4FE4-9507-D89B5D8B727B}" type="parTrans" cxnId="{12490A89-27EA-4069-99E2-BE19F4469A20}">
      <dgm:prSet/>
      <dgm:spPr/>
      <dgm:t>
        <a:bodyPr/>
        <a:lstStyle/>
        <a:p>
          <a:endParaRPr lang="en-US"/>
        </a:p>
      </dgm:t>
    </dgm:pt>
    <dgm:pt modelId="{011787E8-07E0-4256-A51A-7BC8A47B5ABF}" type="sibTrans" cxnId="{12490A89-27EA-4069-99E2-BE19F4469A20}">
      <dgm:prSet/>
      <dgm:spPr/>
      <dgm:t>
        <a:bodyPr/>
        <a:lstStyle/>
        <a:p>
          <a:endParaRPr lang="en-US"/>
        </a:p>
      </dgm:t>
    </dgm:pt>
    <dgm:pt modelId="{59694A74-0C7F-4A9D-B575-5E73C53B6443}">
      <dgm:prSet phldrT="[Text]" custT="1"/>
      <dgm:spPr>
        <a:solidFill>
          <a:srgbClr val="7030A0">
            <a:alpha val="37000"/>
          </a:srgbClr>
        </a:solidFill>
      </dgm:spPr>
      <dgm:t>
        <a:bodyPr/>
        <a:lstStyle/>
        <a:p>
          <a:pPr>
            <a:lnSpc>
              <a:spcPct val="100000"/>
            </a:lnSpc>
          </a:pPr>
          <a:r>
            <a:rPr lang="en-US" sz="1800" dirty="0" smtClean="0">
              <a:solidFill>
                <a:schemeClr val="tx1"/>
              </a:solidFill>
              <a:latin typeface="Lato" panose="020B0604020202020204" charset="0"/>
              <a:ea typeface="Lato" panose="020B0604020202020204" charset="0"/>
              <a:cs typeface="Lato" panose="020B0604020202020204" charset="0"/>
            </a:rPr>
            <a:t>Will continues to believe Jay is avoiding him so the friendship is doomed.</a:t>
          </a:r>
          <a:endParaRPr lang="en-US" sz="1800" dirty="0">
            <a:solidFill>
              <a:schemeClr val="tx1"/>
            </a:solidFill>
            <a:latin typeface="Lato" panose="020B0604020202020204" charset="0"/>
            <a:ea typeface="Lato" panose="020B0604020202020204" charset="0"/>
            <a:cs typeface="Lato" panose="020B0604020202020204" charset="0"/>
          </a:endParaRPr>
        </a:p>
      </dgm:t>
    </dgm:pt>
    <dgm:pt modelId="{E9C4EA52-CAF1-4692-8C1D-82514C0D9A62}" type="parTrans" cxnId="{04AC729E-C8AD-4ED8-8FFD-C8D03FA46071}">
      <dgm:prSet/>
      <dgm:spPr/>
      <dgm:t>
        <a:bodyPr/>
        <a:lstStyle/>
        <a:p>
          <a:endParaRPr lang="en-US"/>
        </a:p>
      </dgm:t>
    </dgm:pt>
    <dgm:pt modelId="{78C89D42-3AB8-4262-98A7-6FD2B56D59D4}" type="sibTrans" cxnId="{04AC729E-C8AD-4ED8-8FFD-C8D03FA46071}">
      <dgm:prSet/>
      <dgm:spPr/>
      <dgm:t>
        <a:bodyPr/>
        <a:lstStyle/>
        <a:p>
          <a:endParaRPr lang="en-US"/>
        </a:p>
      </dgm:t>
    </dgm:pt>
    <dgm:pt modelId="{8F3A6EEA-DBA6-4CBA-99BD-13783F8DB5A7}">
      <dgm:prSet phldrT="[Text]" custT="1"/>
      <dgm:spPr>
        <a:solidFill>
          <a:srgbClr val="7030A0">
            <a:alpha val="37000"/>
          </a:srgbClr>
        </a:solidFill>
      </dgm:spPr>
      <dgm:t>
        <a:bodyPr/>
        <a:lstStyle/>
        <a:p>
          <a:pPr>
            <a:lnSpc>
              <a:spcPct val="100000"/>
            </a:lnSpc>
          </a:pPr>
          <a:r>
            <a:rPr lang="en-US" sz="1800" dirty="0" smtClean="0">
              <a:solidFill>
                <a:schemeClr val="tx1"/>
              </a:solidFill>
              <a:latin typeface="Lato" panose="020B0604020202020204" charset="0"/>
              <a:ea typeface="Lato" panose="020B0604020202020204" charset="0"/>
              <a:cs typeface="Lato" panose="020B0604020202020204" charset="0"/>
            </a:rPr>
            <a:t>Will doesn’t wait for Jay at the bike sheds after school like he used to so they see less and less of each other, eventually hanging out with a different crowd altogether.</a:t>
          </a:r>
          <a:endParaRPr lang="en-US" sz="1800" dirty="0">
            <a:solidFill>
              <a:schemeClr val="tx1"/>
            </a:solidFill>
            <a:latin typeface="Lato" panose="020B0604020202020204" charset="0"/>
            <a:ea typeface="Lato" panose="020B0604020202020204" charset="0"/>
            <a:cs typeface="Lato" panose="020B0604020202020204" charset="0"/>
          </a:endParaRPr>
        </a:p>
      </dgm:t>
    </dgm:pt>
    <dgm:pt modelId="{A48B1F23-D9D7-48C5-A24E-98C6832B31C2}" type="parTrans" cxnId="{A882CCD4-330C-45BA-ABDF-2909A555594F}">
      <dgm:prSet/>
      <dgm:spPr/>
      <dgm:t>
        <a:bodyPr/>
        <a:lstStyle/>
        <a:p>
          <a:endParaRPr lang="en-US"/>
        </a:p>
      </dgm:t>
    </dgm:pt>
    <dgm:pt modelId="{A955757B-3A91-412E-AACA-1903B1BE0F81}" type="sibTrans" cxnId="{A882CCD4-330C-45BA-ABDF-2909A555594F}">
      <dgm:prSet/>
      <dgm:spPr/>
      <dgm:t>
        <a:bodyPr/>
        <a:lstStyle/>
        <a:p>
          <a:endParaRPr lang="en-US"/>
        </a:p>
      </dgm:t>
    </dgm:pt>
    <dgm:pt modelId="{2CA05BA3-1D2E-4AD9-B086-9686E966B548}">
      <dgm:prSet phldrT="[Text]" custT="1"/>
      <dgm:spPr>
        <a:solidFill>
          <a:srgbClr val="7030A0">
            <a:alpha val="37000"/>
          </a:srgbClr>
        </a:solidFill>
      </dgm:spPr>
      <dgm:t>
        <a:bodyPr/>
        <a:lstStyle/>
        <a:p>
          <a:pPr>
            <a:lnSpc>
              <a:spcPct val="100000"/>
            </a:lnSpc>
          </a:pPr>
          <a:r>
            <a:rPr lang="en-US" sz="1800" dirty="0" smtClean="0">
              <a:solidFill>
                <a:schemeClr val="tx1"/>
              </a:solidFill>
              <a:latin typeface="Lato" panose="020B0604020202020204" charset="0"/>
              <a:ea typeface="Lato" panose="020B0604020202020204" charset="0"/>
              <a:cs typeface="Lato" panose="020B0604020202020204" charset="0"/>
            </a:rPr>
            <a:t>Will recognizes he’s making assumptions about Jay’s thinking (mind-reading) so he resolves to talk to Jay about it.</a:t>
          </a:r>
          <a:endParaRPr lang="en-US" sz="1800" dirty="0">
            <a:solidFill>
              <a:schemeClr val="tx1"/>
            </a:solidFill>
            <a:latin typeface="Lato" panose="020B0604020202020204" charset="0"/>
            <a:ea typeface="Lato" panose="020B0604020202020204" charset="0"/>
            <a:cs typeface="Lato" panose="020B0604020202020204" charset="0"/>
          </a:endParaRPr>
        </a:p>
      </dgm:t>
    </dgm:pt>
    <dgm:pt modelId="{4E9C4494-6E43-43CC-8D4E-FCDFC54A91F9}" type="parTrans" cxnId="{8DEF5DE8-9770-4BB0-B6A3-36A513A8E310}">
      <dgm:prSet/>
      <dgm:spPr/>
      <dgm:t>
        <a:bodyPr/>
        <a:lstStyle/>
        <a:p>
          <a:endParaRPr lang="en-US"/>
        </a:p>
      </dgm:t>
    </dgm:pt>
    <dgm:pt modelId="{8E6BBCB1-DC96-4FAB-929A-D4CEDF44DDF5}" type="sibTrans" cxnId="{8DEF5DE8-9770-4BB0-B6A3-36A513A8E310}">
      <dgm:prSet/>
      <dgm:spPr/>
      <dgm:t>
        <a:bodyPr/>
        <a:lstStyle/>
        <a:p>
          <a:endParaRPr lang="en-US"/>
        </a:p>
      </dgm:t>
    </dgm:pt>
    <dgm:pt modelId="{D43886CF-99FC-4918-8F9E-0AF1D99CB730}">
      <dgm:prSet phldrT="[Text]" custT="1"/>
      <dgm:spPr>
        <a:solidFill>
          <a:srgbClr val="7030A0">
            <a:alpha val="37000"/>
          </a:srgbClr>
        </a:solidFill>
      </dgm:spPr>
      <dgm:t>
        <a:bodyPr/>
        <a:lstStyle/>
        <a:p>
          <a:pPr>
            <a:lnSpc>
              <a:spcPct val="100000"/>
            </a:lnSpc>
          </a:pPr>
          <a:r>
            <a:rPr lang="en-US" sz="1800" dirty="0" smtClean="0">
              <a:solidFill>
                <a:schemeClr val="tx1"/>
              </a:solidFill>
              <a:latin typeface="Lato" panose="020B0604020202020204" charset="0"/>
              <a:ea typeface="Lato" panose="020B0604020202020204" charset="0"/>
              <a:cs typeface="Lato" panose="020B0604020202020204" charset="0"/>
            </a:rPr>
            <a:t>It turns out Jay had been upset about a family issue so hadn’t felt like hanging out much. Jay had no idea Will had started dating anyone but he and TJ had only been a causal thinking so there are no hard feelings. They continue to be good friends and laugh about their misunderstanding.</a:t>
          </a:r>
          <a:endParaRPr lang="en-US" sz="1800" dirty="0">
            <a:solidFill>
              <a:schemeClr val="tx1"/>
            </a:solidFill>
            <a:latin typeface="Lato" panose="020B0604020202020204" charset="0"/>
            <a:ea typeface="Lato" panose="020B0604020202020204" charset="0"/>
            <a:cs typeface="Lato" panose="020B0604020202020204" charset="0"/>
          </a:endParaRPr>
        </a:p>
      </dgm:t>
    </dgm:pt>
    <dgm:pt modelId="{75FDACDD-8918-4974-A091-6A07FFAFF8C2}" type="parTrans" cxnId="{2A698D3D-E78C-4939-9D8E-9BDEB9D8E6FA}">
      <dgm:prSet/>
      <dgm:spPr/>
      <dgm:t>
        <a:bodyPr/>
        <a:lstStyle/>
        <a:p>
          <a:endParaRPr lang="en-US"/>
        </a:p>
      </dgm:t>
    </dgm:pt>
    <dgm:pt modelId="{C2F7E5B6-50E8-4FD2-8DE4-8CDDC339FD25}" type="sibTrans" cxnId="{2A698D3D-E78C-4939-9D8E-9BDEB9D8E6FA}">
      <dgm:prSet/>
      <dgm:spPr/>
      <dgm:t>
        <a:bodyPr/>
        <a:lstStyle/>
        <a:p>
          <a:endParaRPr lang="en-US"/>
        </a:p>
      </dgm:t>
    </dgm:pt>
    <dgm:pt modelId="{6DCA5A83-CAC0-4152-A687-77F40785FB68}" type="pres">
      <dgm:prSet presAssocID="{1DF2E34B-2A62-4938-B07F-D47AA847AB50}" presName="diagram" presStyleCnt="0">
        <dgm:presLayoutVars>
          <dgm:chPref val="1"/>
          <dgm:dir/>
          <dgm:animOne val="branch"/>
          <dgm:animLvl val="lvl"/>
          <dgm:resizeHandles val="exact"/>
        </dgm:presLayoutVars>
      </dgm:prSet>
      <dgm:spPr/>
      <dgm:t>
        <a:bodyPr/>
        <a:lstStyle/>
        <a:p>
          <a:endParaRPr lang="en-US"/>
        </a:p>
      </dgm:t>
    </dgm:pt>
    <dgm:pt modelId="{2228AA81-FE1C-4BF1-80B2-0578AEE387F3}" type="pres">
      <dgm:prSet presAssocID="{1E40775A-D733-44CA-8082-2722EE79CA39}" presName="root1" presStyleCnt="0"/>
      <dgm:spPr/>
    </dgm:pt>
    <dgm:pt modelId="{248B17C0-F535-487B-860C-DF7F28615E98}" type="pres">
      <dgm:prSet presAssocID="{1E40775A-D733-44CA-8082-2722EE79CA39}" presName="LevelOneTextNode" presStyleLbl="node0" presStyleIdx="0" presStyleCnt="1" custScaleY="247658">
        <dgm:presLayoutVars>
          <dgm:chPref val="3"/>
        </dgm:presLayoutVars>
      </dgm:prSet>
      <dgm:spPr/>
      <dgm:t>
        <a:bodyPr/>
        <a:lstStyle/>
        <a:p>
          <a:endParaRPr lang="en-US"/>
        </a:p>
      </dgm:t>
    </dgm:pt>
    <dgm:pt modelId="{8ACABC0C-7DEA-412A-AB8D-E7EE07FCF7F8}" type="pres">
      <dgm:prSet presAssocID="{1E40775A-D733-44CA-8082-2722EE79CA39}" presName="level2hierChild" presStyleCnt="0"/>
      <dgm:spPr/>
    </dgm:pt>
    <dgm:pt modelId="{07054AEC-20D4-4C7E-86D1-23AABC0340DC}" type="pres">
      <dgm:prSet presAssocID="{E9C4EA52-CAF1-4692-8C1D-82514C0D9A62}" presName="conn2-1" presStyleLbl="parChTrans1D2" presStyleIdx="0" presStyleCnt="2"/>
      <dgm:spPr/>
      <dgm:t>
        <a:bodyPr/>
        <a:lstStyle/>
        <a:p>
          <a:endParaRPr lang="en-US"/>
        </a:p>
      </dgm:t>
    </dgm:pt>
    <dgm:pt modelId="{16E64502-EF0F-4120-B7E4-29A691FDFC1D}" type="pres">
      <dgm:prSet presAssocID="{E9C4EA52-CAF1-4692-8C1D-82514C0D9A62}" presName="connTx" presStyleLbl="parChTrans1D2" presStyleIdx="0" presStyleCnt="2"/>
      <dgm:spPr/>
      <dgm:t>
        <a:bodyPr/>
        <a:lstStyle/>
        <a:p>
          <a:endParaRPr lang="en-US"/>
        </a:p>
      </dgm:t>
    </dgm:pt>
    <dgm:pt modelId="{9D68A321-DB7A-42C4-9561-FC464F4ECE77}" type="pres">
      <dgm:prSet presAssocID="{59694A74-0C7F-4A9D-B575-5E73C53B6443}" presName="root2" presStyleCnt="0"/>
      <dgm:spPr/>
    </dgm:pt>
    <dgm:pt modelId="{C6A2BE44-4433-425E-BA45-68268C35E1BF}" type="pres">
      <dgm:prSet presAssocID="{59694A74-0C7F-4A9D-B575-5E73C53B6443}" presName="LevelTwoTextNode" presStyleLbl="node2" presStyleIdx="0" presStyleCnt="2" custScaleY="207175">
        <dgm:presLayoutVars>
          <dgm:chPref val="3"/>
        </dgm:presLayoutVars>
      </dgm:prSet>
      <dgm:spPr/>
      <dgm:t>
        <a:bodyPr/>
        <a:lstStyle/>
        <a:p>
          <a:endParaRPr lang="en-US"/>
        </a:p>
      </dgm:t>
    </dgm:pt>
    <dgm:pt modelId="{E2B05109-9FF5-4640-B731-1DECC46011AF}" type="pres">
      <dgm:prSet presAssocID="{59694A74-0C7F-4A9D-B575-5E73C53B6443}" presName="level3hierChild" presStyleCnt="0"/>
      <dgm:spPr/>
    </dgm:pt>
    <dgm:pt modelId="{00EE954B-A2C1-40EF-891B-3A743BA43860}" type="pres">
      <dgm:prSet presAssocID="{A48B1F23-D9D7-48C5-A24E-98C6832B31C2}" presName="conn2-1" presStyleLbl="parChTrans1D3" presStyleIdx="0" presStyleCnt="2"/>
      <dgm:spPr/>
      <dgm:t>
        <a:bodyPr/>
        <a:lstStyle/>
        <a:p>
          <a:endParaRPr lang="en-US"/>
        </a:p>
      </dgm:t>
    </dgm:pt>
    <dgm:pt modelId="{827708F5-ADDD-4D70-A2BD-E994EE94B88F}" type="pres">
      <dgm:prSet presAssocID="{A48B1F23-D9D7-48C5-A24E-98C6832B31C2}" presName="connTx" presStyleLbl="parChTrans1D3" presStyleIdx="0" presStyleCnt="2"/>
      <dgm:spPr/>
      <dgm:t>
        <a:bodyPr/>
        <a:lstStyle/>
        <a:p>
          <a:endParaRPr lang="en-US"/>
        </a:p>
      </dgm:t>
    </dgm:pt>
    <dgm:pt modelId="{8E63F027-D154-4EC2-A797-02994C1E2510}" type="pres">
      <dgm:prSet presAssocID="{8F3A6EEA-DBA6-4CBA-99BD-13783F8DB5A7}" presName="root2" presStyleCnt="0"/>
      <dgm:spPr/>
    </dgm:pt>
    <dgm:pt modelId="{E672CBD0-B643-482D-8891-575F06121DD8}" type="pres">
      <dgm:prSet presAssocID="{8F3A6EEA-DBA6-4CBA-99BD-13783F8DB5A7}" presName="LevelTwoTextNode" presStyleLbl="node3" presStyleIdx="0" presStyleCnt="2" custScaleX="254825" custScaleY="210544">
        <dgm:presLayoutVars>
          <dgm:chPref val="3"/>
        </dgm:presLayoutVars>
      </dgm:prSet>
      <dgm:spPr/>
      <dgm:t>
        <a:bodyPr/>
        <a:lstStyle/>
        <a:p>
          <a:endParaRPr lang="en-US"/>
        </a:p>
      </dgm:t>
    </dgm:pt>
    <dgm:pt modelId="{C26DC5E9-4843-46F4-8467-2488811C281B}" type="pres">
      <dgm:prSet presAssocID="{8F3A6EEA-DBA6-4CBA-99BD-13783F8DB5A7}" presName="level3hierChild" presStyleCnt="0"/>
      <dgm:spPr/>
    </dgm:pt>
    <dgm:pt modelId="{596B7981-4136-4FEF-A107-8134A7B0C163}" type="pres">
      <dgm:prSet presAssocID="{4E9C4494-6E43-43CC-8D4E-FCDFC54A91F9}" presName="conn2-1" presStyleLbl="parChTrans1D2" presStyleIdx="1" presStyleCnt="2"/>
      <dgm:spPr/>
      <dgm:t>
        <a:bodyPr/>
        <a:lstStyle/>
        <a:p>
          <a:endParaRPr lang="en-US"/>
        </a:p>
      </dgm:t>
    </dgm:pt>
    <dgm:pt modelId="{AB948977-D1A4-49CF-BC7A-6A44E277AA17}" type="pres">
      <dgm:prSet presAssocID="{4E9C4494-6E43-43CC-8D4E-FCDFC54A91F9}" presName="connTx" presStyleLbl="parChTrans1D2" presStyleIdx="1" presStyleCnt="2"/>
      <dgm:spPr/>
      <dgm:t>
        <a:bodyPr/>
        <a:lstStyle/>
        <a:p>
          <a:endParaRPr lang="en-US"/>
        </a:p>
      </dgm:t>
    </dgm:pt>
    <dgm:pt modelId="{0779C089-C733-4E89-B135-9EAB28B96711}" type="pres">
      <dgm:prSet presAssocID="{2CA05BA3-1D2E-4AD9-B086-9686E966B548}" presName="root2" presStyleCnt="0"/>
      <dgm:spPr/>
    </dgm:pt>
    <dgm:pt modelId="{FF494CAC-7203-46E3-85B6-8490770DF773}" type="pres">
      <dgm:prSet presAssocID="{2CA05BA3-1D2E-4AD9-B086-9686E966B548}" presName="LevelTwoTextNode" presStyleLbl="node2" presStyleIdx="1" presStyleCnt="2" custScaleY="237792">
        <dgm:presLayoutVars>
          <dgm:chPref val="3"/>
        </dgm:presLayoutVars>
      </dgm:prSet>
      <dgm:spPr/>
      <dgm:t>
        <a:bodyPr/>
        <a:lstStyle/>
        <a:p>
          <a:endParaRPr lang="en-US"/>
        </a:p>
      </dgm:t>
    </dgm:pt>
    <dgm:pt modelId="{25504744-0C5F-42DA-9FE1-AF3A766A3650}" type="pres">
      <dgm:prSet presAssocID="{2CA05BA3-1D2E-4AD9-B086-9686E966B548}" presName="level3hierChild" presStyleCnt="0"/>
      <dgm:spPr/>
    </dgm:pt>
    <dgm:pt modelId="{8F789EA6-7933-455B-B2B9-7C360A45D1E9}" type="pres">
      <dgm:prSet presAssocID="{75FDACDD-8918-4974-A091-6A07FFAFF8C2}" presName="conn2-1" presStyleLbl="parChTrans1D3" presStyleIdx="1" presStyleCnt="2"/>
      <dgm:spPr/>
      <dgm:t>
        <a:bodyPr/>
        <a:lstStyle/>
        <a:p>
          <a:endParaRPr lang="en-US"/>
        </a:p>
      </dgm:t>
    </dgm:pt>
    <dgm:pt modelId="{CE7CF34A-8907-4D90-A79E-8BA6388538E6}" type="pres">
      <dgm:prSet presAssocID="{75FDACDD-8918-4974-A091-6A07FFAFF8C2}" presName="connTx" presStyleLbl="parChTrans1D3" presStyleIdx="1" presStyleCnt="2"/>
      <dgm:spPr/>
      <dgm:t>
        <a:bodyPr/>
        <a:lstStyle/>
        <a:p>
          <a:endParaRPr lang="en-US"/>
        </a:p>
      </dgm:t>
    </dgm:pt>
    <dgm:pt modelId="{C0FAFDE9-F581-49BE-BC68-54F6922EE91B}" type="pres">
      <dgm:prSet presAssocID="{D43886CF-99FC-4918-8F9E-0AF1D99CB730}" presName="root2" presStyleCnt="0"/>
      <dgm:spPr/>
    </dgm:pt>
    <dgm:pt modelId="{CE6A773E-CB1E-40FE-9CCB-C205FA2C3B41}" type="pres">
      <dgm:prSet presAssocID="{D43886CF-99FC-4918-8F9E-0AF1D99CB730}" presName="LevelTwoTextNode" presStyleLbl="node3" presStyleIdx="1" presStyleCnt="2" custScaleX="252259" custScaleY="209308">
        <dgm:presLayoutVars>
          <dgm:chPref val="3"/>
        </dgm:presLayoutVars>
      </dgm:prSet>
      <dgm:spPr/>
      <dgm:t>
        <a:bodyPr/>
        <a:lstStyle/>
        <a:p>
          <a:endParaRPr lang="en-US"/>
        </a:p>
      </dgm:t>
    </dgm:pt>
    <dgm:pt modelId="{D7C7E008-97B9-47BD-ABDA-162A5F5BC8FB}" type="pres">
      <dgm:prSet presAssocID="{D43886CF-99FC-4918-8F9E-0AF1D99CB730}" presName="level3hierChild" presStyleCnt="0"/>
      <dgm:spPr/>
    </dgm:pt>
  </dgm:ptLst>
  <dgm:cxnLst>
    <dgm:cxn modelId="{D99532FC-1FC2-49CB-BC2E-AF2CFF39F278}" type="presOf" srcId="{59694A74-0C7F-4A9D-B575-5E73C53B6443}" destId="{C6A2BE44-4433-425E-BA45-68268C35E1BF}" srcOrd="0" destOrd="0" presId="urn:microsoft.com/office/officeart/2005/8/layout/hierarchy2"/>
    <dgm:cxn modelId="{8DEF5DE8-9770-4BB0-B6A3-36A513A8E310}" srcId="{1E40775A-D733-44CA-8082-2722EE79CA39}" destId="{2CA05BA3-1D2E-4AD9-B086-9686E966B548}" srcOrd="1" destOrd="0" parTransId="{4E9C4494-6E43-43CC-8D4E-FCDFC54A91F9}" sibTransId="{8E6BBCB1-DC96-4FAB-929A-D4CEDF44DDF5}"/>
    <dgm:cxn modelId="{12490A89-27EA-4069-99E2-BE19F4469A20}" srcId="{1DF2E34B-2A62-4938-B07F-D47AA847AB50}" destId="{1E40775A-D733-44CA-8082-2722EE79CA39}" srcOrd="0" destOrd="0" parTransId="{FA53F597-5840-4FE4-9507-D89B5D8B727B}" sibTransId="{011787E8-07E0-4256-A51A-7BC8A47B5ABF}"/>
    <dgm:cxn modelId="{5DF18BF0-D541-483C-989A-D1DE6FD5D629}" type="presOf" srcId="{4E9C4494-6E43-43CC-8D4E-FCDFC54A91F9}" destId="{AB948977-D1A4-49CF-BC7A-6A44E277AA17}" srcOrd="1" destOrd="0" presId="urn:microsoft.com/office/officeart/2005/8/layout/hierarchy2"/>
    <dgm:cxn modelId="{A882CCD4-330C-45BA-ABDF-2909A555594F}" srcId="{59694A74-0C7F-4A9D-B575-5E73C53B6443}" destId="{8F3A6EEA-DBA6-4CBA-99BD-13783F8DB5A7}" srcOrd="0" destOrd="0" parTransId="{A48B1F23-D9D7-48C5-A24E-98C6832B31C2}" sibTransId="{A955757B-3A91-412E-AACA-1903B1BE0F81}"/>
    <dgm:cxn modelId="{CF7D5939-EECB-4D4D-8EA6-B85EDAD40B4F}" type="presOf" srcId="{2CA05BA3-1D2E-4AD9-B086-9686E966B548}" destId="{FF494CAC-7203-46E3-85B6-8490770DF773}" srcOrd="0" destOrd="0" presId="urn:microsoft.com/office/officeart/2005/8/layout/hierarchy2"/>
    <dgm:cxn modelId="{87CDA832-D478-4564-9A5C-5CA88577F84D}" type="presOf" srcId="{1E40775A-D733-44CA-8082-2722EE79CA39}" destId="{248B17C0-F535-487B-860C-DF7F28615E98}" srcOrd="0" destOrd="0" presId="urn:microsoft.com/office/officeart/2005/8/layout/hierarchy2"/>
    <dgm:cxn modelId="{E9A8483B-B766-4988-9CFA-190DA2425FEF}" type="presOf" srcId="{75FDACDD-8918-4974-A091-6A07FFAFF8C2}" destId="{8F789EA6-7933-455B-B2B9-7C360A45D1E9}" srcOrd="0" destOrd="0" presId="urn:microsoft.com/office/officeart/2005/8/layout/hierarchy2"/>
    <dgm:cxn modelId="{DF0C4655-441C-4AF9-913A-5B93256655A7}" type="presOf" srcId="{1DF2E34B-2A62-4938-B07F-D47AA847AB50}" destId="{6DCA5A83-CAC0-4152-A687-77F40785FB68}" srcOrd="0" destOrd="0" presId="urn:microsoft.com/office/officeart/2005/8/layout/hierarchy2"/>
    <dgm:cxn modelId="{5CC3B853-360E-4AFB-9EF3-C55A228D69CB}" type="presOf" srcId="{75FDACDD-8918-4974-A091-6A07FFAFF8C2}" destId="{CE7CF34A-8907-4D90-A79E-8BA6388538E6}" srcOrd="1" destOrd="0" presId="urn:microsoft.com/office/officeart/2005/8/layout/hierarchy2"/>
    <dgm:cxn modelId="{37791899-4BA2-4A6C-B41F-E29EBD0F983E}" type="presOf" srcId="{E9C4EA52-CAF1-4692-8C1D-82514C0D9A62}" destId="{07054AEC-20D4-4C7E-86D1-23AABC0340DC}" srcOrd="0" destOrd="0" presId="urn:microsoft.com/office/officeart/2005/8/layout/hierarchy2"/>
    <dgm:cxn modelId="{4294DA8C-624A-4A74-902C-F4DE11089AEC}" type="presOf" srcId="{8F3A6EEA-DBA6-4CBA-99BD-13783F8DB5A7}" destId="{E672CBD0-B643-482D-8891-575F06121DD8}" srcOrd="0" destOrd="0" presId="urn:microsoft.com/office/officeart/2005/8/layout/hierarchy2"/>
    <dgm:cxn modelId="{04AC729E-C8AD-4ED8-8FFD-C8D03FA46071}" srcId="{1E40775A-D733-44CA-8082-2722EE79CA39}" destId="{59694A74-0C7F-4A9D-B575-5E73C53B6443}" srcOrd="0" destOrd="0" parTransId="{E9C4EA52-CAF1-4692-8C1D-82514C0D9A62}" sibTransId="{78C89D42-3AB8-4262-98A7-6FD2B56D59D4}"/>
    <dgm:cxn modelId="{582BDC0E-1388-4B66-9769-4FC2AFFECDAB}" type="presOf" srcId="{A48B1F23-D9D7-48C5-A24E-98C6832B31C2}" destId="{827708F5-ADDD-4D70-A2BD-E994EE94B88F}" srcOrd="1" destOrd="0" presId="urn:microsoft.com/office/officeart/2005/8/layout/hierarchy2"/>
    <dgm:cxn modelId="{2A698D3D-E78C-4939-9D8E-9BDEB9D8E6FA}" srcId="{2CA05BA3-1D2E-4AD9-B086-9686E966B548}" destId="{D43886CF-99FC-4918-8F9E-0AF1D99CB730}" srcOrd="0" destOrd="0" parTransId="{75FDACDD-8918-4974-A091-6A07FFAFF8C2}" sibTransId="{C2F7E5B6-50E8-4FD2-8DE4-8CDDC339FD25}"/>
    <dgm:cxn modelId="{315F1B93-139F-4B85-BCC6-5BA60A24A30A}" type="presOf" srcId="{4E9C4494-6E43-43CC-8D4E-FCDFC54A91F9}" destId="{596B7981-4136-4FEF-A107-8134A7B0C163}" srcOrd="0" destOrd="0" presId="urn:microsoft.com/office/officeart/2005/8/layout/hierarchy2"/>
    <dgm:cxn modelId="{992FC154-D804-4677-A15F-FEE9870060DA}" type="presOf" srcId="{D43886CF-99FC-4918-8F9E-0AF1D99CB730}" destId="{CE6A773E-CB1E-40FE-9CCB-C205FA2C3B41}" srcOrd="0" destOrd="0" presId="urn:microsoft.com/office/officeart/2005/8/layout/hierarchy2"/>
    <dgm:cxn modelId="{28BD1043-51BB-45F3-96A8-8E1A8C4EB88E}" type="presOf" srcId="{A48B1F23-D9D7-48C5-A24E-98C6832B31C2}" destId="{00EE954B-A2C1-40EF-891B-3A743BA43860}" srcOrd="0" destOrd="0" presId="urn:microsoft.com/office/officeart/2005/8/layout/hierarchy2"/>
    <dgm:cxn modelId="{5327D4F2-FA28-45BB-B5E5-03ED2F148710}" type="presOf" srcId="{E9C4EA52-CAF1-4692-8C1D-82514C0D9A62}" destId="{16E64502-EF0F-4120-B7E4-29A691FDFC1D}" srcOrd="1" destOrd="0" presId="urn:microsoft.com/office/officeart/2005/8/layout/hierarchy2"/>
    <dgm:cxn modelId="{35E7BCFF-B4E4-4BF1-B47A-5E443938AA0A}" type="presParOf" srcId="{6DCA5A83-CAC0-4152-A687-77F40785FB68}" destId="{2228AA81-FE1C-4BF1-80B2-0578AEE387F3}" srcOrd="0" destOrd="0" presId="urn:microsoft.com/office/officeart/2005/8/layout/hierarchy2"/>
    <dgm:cxn modelId="{33A85585-506F-49F7-AB32-AB8BA8DA67C2}" type="presParOf" srcId="{2228AA81-FE1C-4BF1-80B2-0578AEE387F3}" destId="{248B17C0-F535-487B-860C-DF7F28615E98}" srcOrd="0" destOrd="0" presId="urn:microsoft.com/office/officeart/2005/8/layout/hierarchy2"/>
    <dgm:cxn modelId="{5C6A5F71-0FD0-49A7-BA84-DB3FD15799A5}" type="presParOf" srcId="{2228AA81-FE1C-4BF1-80B2-0578AEE387F3}" destId="{8ACABC0C-7DEA-412A-AB8D-E7EE07FCF7F8}" srcOrd="1" destOrd="0" presId="urn:microsoft.com/office/officeart/2005/8/layout/hierarchy2"/>
    <dgm:cxn modelId="{02889B5B-7847-4FED-B852-130038FD3762}" type="presParOf" srcId="{8ACABC0C-7DEA-412A-AB8D-E7EE07FCF7F8}" destId="{07054AEC-20D4-4C7E-86D1-23AABC0340DC}" srcOrd="0" destOrd="0" presId="urn:microsoft.com/office/officeart/2005/8/layout/hierarchy2"/>
    <dgm:cxn modelId="{FCADAD6B-4742-41D8-B3AD-C8967A80B3EA}" type="presParOf" srcId="{07054AEC-20D4-4C7E-86D1-23AABC0340DC}" destId="{16E64502-EF0F-4120-B7E4-29A691FDFC1D}" srcOrd="0" destOrd="0" presId="urn:microsoft.com/office/officeart/2005/8/layout/hierarchy2"/>
    <dgm:cxn modelId="{3CB1D6FE-436D-4EEC-BC29-9EAD840A56E9}" type="presParOf" srcId="{8ACABC0C-7DEA-412A-AB8D-E7EE07FCF7F8}" destId="{9D68A321-DB7A-42C4-9561-FC464F4ECE77}" srcOrd="1" destOrd="0" presId="urn:microsoft.com/office/officeart/2005/8/layout/hierarchy2"/>
    <dgm:cxn modelId="{DCA8A1F3-EE74-496C-8657-30C91869C7FA}" type="presParOf" srcId="{9D68A321-DB7A-42C4-9561-FC464F4ECE77}" destId="{C6A2BE44-4433-425E-BA45-68268C35E1BF}" srcOrd="0" destOrd="0" presId="urn:microsoft.com/office/officeart/2005/8/layout/hierarchy2"/>
    <dgm:cxn modelId="{BF74CD56-557D-432E-97E9-D1173B8C8222}" type="presParOf" srcId="{9D68A321-DB7A-42C4-9561-FC464F4ECE77}" destId="{E2B05109-9FF5-4640-B731-1DECC46011AF}" srcOrd="1" destOrd="0" presId="urn:microsoft.com/office/officeart/2005/8/layout/hierarchy2"/>
    <dgm:cxn modelId="{DCDE2A0B-8D8C-4FB4-A54C-F9DC82B7DFFB}" type="presParOf" srcId="{E2B05109-9FF5-4640-B731-1DECC46011AF}" destId="{00EE954B-A2C1-40EF-891B-3A743BA43860}" srcOrd="0" destOrd="0" presId="urn:microsoft.com/office/officeart/2005/8/layout/hierarchy2"/>
    <dgm:cxn modelId="{23FCEF0E-6351-4E14-A210-C2CB81554BB0}" type="presParOf" srcId="{00EE954B-A2C1-40EF-891B-3A743BA43860}" destId="{827708F5-ADDD-4D70-A2BD-E994EE94B88F}" srcOrd="0" destOrd="0" presId="urn:microsoft.com/office/officeart/2005/8/layout/hierarchy2"/>
    <dgm:cxn modelId="{E32BAAD0-2469-4DAF-8BE8-254704CE9A79}" type="presParOf" srcId="{E2B05109-9FF5-4640-B731-1DECC46011AF}" destId="{8E63F027-D154-4EC2-A797-02994C1E2510}" srcOrd="1" destOrd="0" presId="urn:microsoft.com/office/officeart/2005/8/layout/hierarchy2"/>
    <dgm:cxn modelId="{D5CC5C45-B19C-4C6B-8BE4-B2A067693F65}" type="presParOf" srcId="{8E63F027-D154-4EC2-A797-02994C1E2510}" destId="{E672CBD0-B643-482D-8891-575F06121DD8}" srcOrd="0" destOrd="0" presId="urn:microsoft.com/office/officeart/2005/8/layout/hierarchy2"/>
    <dgm:cxn modelId="{0D5E1F73-7EB2-4B5C-B72D-47943ED79E9C}" type="presParOf" srcId="{8E63F027-D154-4EC2-A797-02994C1E2510}" destId="{C26DC5E9-4843-46F4-8467-2488811C281B}" srcOrd="1" destOrd="0" presId="urn:microsoft.com/office/officeart/2005/8/layout/hierarchy2"/>
    <dgm:cxn modelId="{C86EC83A-516C-4BC1-AEB3-E0FB4FBC1C0E}" type="presParOf" srcId="{8ACABC0C-7DEA-412A-AB8D-E7EE07FCF7F8}" destId="{596B7981-4136-4FEF-A107-8134A7B0C163}" srcOrd="2" destOrd="0" presId="urn:microsoft.com/office/officeart/2005/8/layout/hierarchy2"/>
    <dgm:cxn modelId="{F8C8BA4F-F33B-4699-A1AA-DAEFA4584847}" type="presParOf" srcId="{596B7981-4136-4FEF-A107-8134A7B0C163}" destId="{AB948977-D1A4-49CF-BC7A-6A44E277AA17}" srcOrd="0" destOrd="0" presId="urn:microsoft.com/office/officeart/2005/8/layout/hierarchy2"/>
    <dgm:cxn modelId="{74C4EB74-BA27-4E80-9BE3-FBEFCAF40E39}" type="presParOf" srcId="{8ACABC0C-7DEA-412A-AB8D-E7EE07FCF7F8}" destId="{0779C089-C733-4E89-B135-9EAB28B96711}" srcOrd="3" destOrd="0" presId="urn:microsoft.com/office/officeart/2005/8/layout/hierarchy2"/>
    <dgm:cxn modelId="{A95AC18C-D24F-433A-A184-0DB938910363}" type="presParOf" srcId="{0779C089-C733-4E89-B135-9EAB28B96711}" destId="{FF494CAC-7203-46E3-85B6-8490770DF773}" srcOrd="0" destOrd="0" presId="urn:microsoft.com/office/officeart/2005/8/layout/hierarchy2"/>
    <dgm:cxn modelId="{F9DD5C96-83A8-4400-857F-EEEA2CE93C50}" type="presParOf" srcId="{0779C089-C733-4E89-B135-9EAB28B96711}" destId="{25504744-0C5F-42DA-9FE1-AF3A766A3650}" srcOrd="1" destOrd="0" presId="urn:microsoft.com/office/officeart/2005/8/layout/hierarchy2"/>
    <dgm:cxn modelId="{3EE75940-A806-461F-A181-60DA45806836}" type="presParOf" srcId="{25504744-0C5F-42DA-9FE1-AF3A766A3650}" destId="{8F789EA6-7933-455B-B2B9-7C360A45D1E9}" srcOrd="0" destOrd="0" presId="urn:microsoft.com/office/officeart/2005/8/layout/hierarchy2"/>
    <dgm:cxn modelId="{A0A69BF5-4702-4518-B6A6-8BED1233639E}" type="presParOf" srcId="{8F789EA6-7933-455B-B2B9-7C360A45D1E9}" destId="{CE7CF34A-8907-4D90-A79E-8BA6388538E6}" srcOrd="0" destOrd="0" presId="urn:microsoft.com/office/officeart/2005/8/layout/hierarchy2"/>
    <dgm:cxn modelId="{6E89B405-FE69-4F0A-A347-8415D3959260}" type="presParOf" srcId="{25504744-0C5F-42DA-9FE1-AF3A766A3650}" destId="{C0FAFDE9-F581-49BE-BC68-54F6922EE91B}" srcOrd="1" destOrd="0" presId="urn:microsoft.com/office/officeart/2005/8/layout/hierarchy2"/>
    <dgm:cxn modelId="{F32FA13B-07DD-44C5-830B-360D36573D5D}" type="presParOf" srcId="{C0FAFDE9-F581-49BE-BC68-54F6922EE91B}" destId="{CE6A773E-CB1E-40FE-9CCB-C205FA2C3B41}" srcOrd="0" destOrd="0" presId="urn:microsoft.com/office/officeart/2005/8/layout/hierarchy2"/>
    <dgm:cxn modelId="{3F392316-3802-4966-8353-C781B767F50F}" type="presParOf" srcId="{C0FAFDE9-F581-49BE-BC68-54F6922EE91B}" destId="{D7C7E008-97B9-47BD-ABDA-162A5F5BC8FB}"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B17C0-F535-487B-860C-DF7F28615E98}">
      <dsp:nvSpPr>
        <dsp:cNvPr id="0" name=""/>
        <dsp:cNvSpPr/>
      </dsp:nvSpPr>
      <dsp:spPr>
        <a:xfrm>
          <a:off x="7317" y="1464259"/>
          <a:ext cx="2024729" cy="2507201"/>
        </a:xfrm>
        <a:prstGeom prst="roundRect">
          <a:avLst>
            <a:gd name="adj" fmla="val 10000"/>
          </a:avLst>
        </a:prstGeom>
        <a:solidFill>
          <a:srgbClr val="7030A0">
            <a:alpha val="37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ct val="35000"/>
            </a:spcAft>
          </a:pPr>
          <a:r>
            <a:rPr lang="en-US" sz="2000" kern="1200" dirty="0" smtClean="0">
              <a:solidFill>
                <a:schemeClr val="tx1"/>
              </a:solidFill>
              <a:latin typeface="Lato" panose="020B0604020202020204" charset="0"/>
              <a:ea typeface="Lato" panose="020B0604020202020204" charset="0"/>
              <a:cs typeface="Lato" panose="020B0604020202020204" charset="0"/>
            </a:rPr>
            <a:t>Will is upset as he thinks his best friend Jay is avoiding him as he’s dating Jay’s ex - TJ.</a:t>
          </a:r>
          <a:endParaRPr lang="en-US" sz="2000" kern="1200" dirty="0">
            <a:solidFill>
              <a:schemeClr val="tx1"/>
            </a:solidFill>
            <a:latin typeface="Lato" panose="020B0604020202020204" charset="0"/>
            <a:ea typeface="Lato" panose="020B0604020202020204" charset="0"/>
            <a:cs typeface="Lato" panose="020B0604020202020204" charset="0"/>
          </a:endParaRPr>
        </a:p>
      </dsp:txBody>
      <dsp:txXfrm>
        <a:off x="66619" y="1523561"/>
        <a:ext cx="1906125" cy="2388597"/>
      </dsp:txXfrm>
    </dsp:sp>
    <dsp:sp modelId="{07054AEC-20D4-4C7E-86D1-23AABC0340DC}">
      <dsp:nvSpPr>
        <dsp:cNvPr id="0" name=""/>
        <dsp:cNvSpPr/>
      </dsp:nvSpPr>
      <dsp:spPr>
        <a:xfrm rot="18139860">
          <a:off x="1679815" y="2061251"/>
          <a:ext cx="1514354" cy="33629"/>
        </a:xfrm>
        <a:custGeom>
          <a:avLst/>
          <a:gdLst/>
          <a:ahLst/>
          <a:cxnLst/>
          <a:rect l="0" t="0" r="0" b="0"/>
          <a:pathLst>
            <a:path>
              <a:moveTo>
                <a:pt x="0" y="16814"/>
              </a:moveTo>
              <a:lnTo>
                <a:pt x="1514354" y="168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99134" y="2040207"/>
        <a:ext cx="75717" cy="75717"/>
      </dsp:txXfrm>
    </dsp:sp>
    <dsp:sp modelId="{C6A2BE44-4433-425E-BA45-68268C35E1BF}">
      <dsp:nvSpPr>
        <dsp:cNvPr id="0" name=""/>
        <dsp:cNvSpPr/>
      </dsp:nvSpPr>
      <dsp:spPr>
        <a:xfrm>
          <a:off x="2841938" y="389588"/>
          <a:ext cx="2024729" cy="2097366"/>
        </a:xfrm>
        <a:prstGeom prst="roundRect">
          <a:avLst>
            <a:gd name="adj" fmla="val 10000"/>
          </a:avLst>
        </a:prstGeom>
        <a:solidFill>
          <a:srgbClr val="7030A0">
            <a:alpha val="37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ct val="35000"/>
            </a:spcAft>
          </a:pPr>
          <a:r>
            <a:rPr lang="en-US" sz="1800" kern="1200" dirty="0" smtClean="0">
              <a:solidFill>
                <a:schemeClr val="tx1"/>
              </a:solidFill>
              <a:latin typeface="Lato" panose="020B0604020202020204" charset="0"/>
              <a:ea typeface="Lato" panose="020B0604020202020204" charset="0"/>
              <a:cs typeface="Lato" panose="020B0604020202020204" charset="0"/>
            </a:rPr>
            <a:t>Will continues to believe Jay is avoiding him so the friendship is doomed.</a:t>
          </a:r>
          <a:endParaRPr lang="en-US" sz="1800" kern="1200" dirty="0">
            <a:solidFill>
              <a:schemeClr val="tx1"/>
            </a:solidFill>
            <a:latin typeface="Lato" panose="020B0604020202020204" charset="0"/>
            <a:ea typeface="Lato" panose="020B0604020202020204" charset="0"/>
            <a:cs typeface="Lato" panose="020B0604020202020204" charset="0"/>
          </a:endParaRPr>
        </a:p>
      </dsp:txBody>
      <dsp:txXfrm>
        <a:off x="2901240" y="448890"/>
        <a:ext cx="1906125" cy="1978762"/>
      </dsp:txXfrm>
    </dsp:sp>
    <dsp:sp modelId="{00EE954B-A2C1-40EF-891B-3A743BA43860}">
      <dsp:nvSpPr>
        <dsp:cNvPr id="0" name=""/>
        <dsp:cNvSpPr/>
      </dsp:nvSpPr>
      <dsp:spPr>
        <a:xfrm>
          <a:off x="4866668" y="1421457"/>
          <a:ext cx="809891" cy="33629"/>
        </a:xfrm>
        <a:custGeom>
          <a:avLst/>
          <a:gdLst/>
          <a:ahLst/>
          <a:cxnLst/>
          <a:rect l="0" t="0" r="0" b="0"/>
          <a:pathLst>
            <a:path>
              <a:moveTo>
                <a:pt x="0" y="16814"/>
              </a:moveTo>
              <a:lnTo>
                <a:pt x="809891" y="168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51366" y="1418024"/>
        <a:ext cx="40494" cy="40494"/>
      </dsp:txXfrm>
    </dsp:sp>
    <dsp:sp modelId="{E672CBD0-B643-482D-8891-575F06121DD8}">
      <dsp:nvSpPr>
        <dsp:cNvPr id="0" name=""/>
        <dsp:cNvSpPr/>
      </dsp:nvSpPr>
      <dsp:spPr>
        <a:xfrm>
          <a:off x="5676559" y="372535"/>
          <a:ext cx="5159516" cy="2131472"/>
        </a:xfrm>
        <a:prstGeom prst="roundRect">
          <a:avLst>
            <a:gd name="adj" fmla="val 10000"/>
          </a:avLst>
        </a:prstGeom>
        <a:solidFill>
          <a:srgbClr val="7030A0">
            <a:alpha val="37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ct val="35000"/>
            </a:spcAft>
          </a:pPr>
          <a:r>
            <a:rPr lang="en-US" sz="1800" kern="1200" dirty="0" smtClean="0">
              <a:solidFill>
                <a:schemeClr val="tx1"/>
              </a:solidFill>
              <a:latin typeface="Lato" panose="020B0604020202020204" charset="0"/>
              <a:ea typeface="Lato" panose="020B0604020202020204" charset="0"/>
              <a:cs typeface="Lato" panose="020B0604020202020204" charset="0"/>
            </a:rPr>
            <a:t>Will doesn’t wait for Jay at the bike sheds after school like he used to so they see less and less of each other, eventually hanging out with a different crowd altogether.</a:t>
          </a:r>
          <a:endParaRPr lang="en-US" sz="1800" kern="1200" dirty="0">
            <a:solidFill>
              <a:schemeClr val="tx1"/>
            </a:solidFill>
            <a:latin typeface="Lato" panose="020B0604020202020204" charset="0"/>
            <a:ea typeface="Lato" panose="020B0604020202020204" charset="0"/>
            <a:cs typeface="Lato" panose="020B0604020202020204" charset="0"/>
          </a:endParaRPr>
        </a:p>
      </dsp:txBody>
      <dsp:txXfrm>
        <a:off x="5738988" y="434964"/>
        <a:ext cx="5034658" cy="2006614"/>
      </dsp:txXfrm>
    </dsp:sp>
    <dsp:sp modelId="{596B7981-4136-4FEF-A107-8134A7B0C163}">
      <dsp:nvSpPr>
        <dsp:cNvPr id="0" name=""/>
        <dsp:cNvSpPr/>
      </dsp:nvSpPr>
      <dsp:spPr>
        <a:xfrm rot="3254420">
          <a:off x="1744051" y="3263350"/>
          <a:ext cx="1385883" cy="33629"/>
        </a:xfrm>
        <a:custGeom>
          <a:avLst/>
          <a:gdLst/>
          <a:ahLst/>
          <a:cxnLst/>
          <a:rect l="0" t="0" r="0" b="0"/>
          <a:pathLst>
            <a:path>
              <a:moveTo>
                <a:pt x="0" y="16814"/>
              </a:moveTo>
              <a:lnTo>
                <a:pt x="1385883" y="168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02345" y="3245518"/>
        <a:ext cx="69294" cy="69294"/>
      </dsp:txXfrm>
    </dsp:sp>
    <dsp:sp modelId="{FF494CAC-7203-46E3-85B6-8490770DF773}">
      <dsp:nvSpPr>
        <dsp:cNvPr id="0" name=""/>
        <dsp:cNvSpPr/>
      </dsp:nvSpPr>
      <dsp:spPr>
        <a:xfrm>
          <a:off x="2841938" y="2638809"/>
          <a:ext cx="2024729" cy="2407322"/>
        </a:xfrm>
        <a:prstGeom prst="roundRect">
          <a:avLst>
            <a:gd name="adj" fmla="val 10000"/>
          </a:avLst>
        </a:prstGeom>
        <a:solidFill>
          <a:srgbClr val="7030A0">
            <a:alpha val="37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ct val="35000"/>
            </a:spcAft>
          </a:pPr>
          <a:r>
            <a:rPr lang="en-US" sz="1800" kern="1200" dirty="0" smtClean="0">
              <a:solidFill>
                <a:schemeClr val="tx1"/>
              </a:solidFill>
              <a:latin typeface="Lato" panose="020B0604020202020204" charset="0"/>
              <a:ea typeface="Lato" panose="020B0604020202020204" charset="0"/>
              <a:cs typeface="Lato" panose="020B0604020202020204" charset="0"/>
            </a:rPr>
            <a:t>Will recognizes he’s making assumptions about Jay’s thinking (mind-reading) so he resolves to talk to Jay about it.</a:t>
          </a:r>
          <a:endParaRPr lang="en-US" sz="1800" kern="1200" dirty="0">
            <a:solidFill>
              <a:schemeClr val="tx1"/>
            </a:solidFill>
            <a:latin typeface="Lato" panose="020B0604020202020204" charset="0"/>
            <a:ea typeface="Lato" panose="020B0604020202020204" charset="0"/>
            <a:cs typeface="Lato" panose="020B0604020202020204" charset="0"/>
          </a:endParaRPr>
        </a:p>
      </dsp:txBody>
      <dsp:txXfrm>
        <a:off x="2901240" y="2698111"/>
        <a:ext cx="1906125" cy="2288718"/>
      </dsp:txXfrm>
    </dsp:sp>
    <dsp:sp modelId="{8F789EA6-7933-455B-B2B9-7C360A45D1E9}">
      <dsp:nvSpPr>
        <dsp:cNvPr id="0" name=""/>
        <dsp:cNvSpPr/>
      </dsp:nvSpPr>
      <dsp:spPr>
        <a:xfrm>
          <a:off x="4866668" y="3825656"/>
          <a:ext cx="809891" cy="33629"/>
        </a:xfrm>
        <a:custGeom>
          <a:avLst/>
          <a:gdLst/>
          <a:ahLst/>
          <a:cxnLst/>
          <a:rect l="0" t="0" r="0" b="0"/>
          <a:pathLst>
            <a:path>
              <a:moveTo>
                <a:pt x="0" y="16814"/>
              </a:moveTo>
              <a:lnTo>
                <a:pt x="809891" y="168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51366" y="3822223"/>
        <a:ext cx="40494" cy="40494"/>
      </dsp:txXfrm>
    </dsp:sp>
    <dsp:sp modelId="{CE6A773E-CB1E-40FE-9CCB-C205FA2C3B41}">
      <dsp:nvSpPr>
        <dsp:cNvPr id="0" name=""/>
        <dsp:cNvSpPr/>
      </dsp:nvSpPr>
      <dsp:spPr>
        <a:xfrm>
          <a:off x="5676559" y="2782990"/>
          <a:ext cx="5107561" cy="2118960"/>
        </a:xfrm>
        <a:prstGeom prst="roundRect">
          <a:avLst>
            <a:gd name="adj" fmla="val 10000"/>
          </a:avLst>
        </a:prstGeom>
        <a:solidFill>
          <a:srgbClr val="7030A0">
            <a:alpha val="37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ct val="35000"/>
            </a:spcAft>
          </a:pPr>
          <a:r>
            <a:rPr lang="en-US" sz="1800" kern="1200" dirty="0" smtClean="0">
              <a:solidFill>
                <a:schemeClr val="tx1"/>
              </a:solidFill>
              <a:latin typeface="Lato" panose="020B0604020202020204" charset="0"/>
              <a:ea typeface="Lato" panose="020B0604020202020204" charset="0"/>
              <a:cs typeface="Lato" panose="020B0604020202020204" charset="0"/>
            </a:rPr>
            <a:t>It turns out Jay had been upset about a family issue so hadn’t felt like hanging out much. Jay had no idea Will had started dating anyone but he and TJ had only been a causal thinking so there are no hard feelings. They continue to be good friends and laugh about their misunderstanding.</a:t>
          </a:r>
          <a:endParaRPr lang="en-US" sz="1800" kern="1200" dirty="0">
            <a:solidFill>
              <a:schemeClr val="tx1"/>
            </a:solidFill>
            <a:latin typeface="Lato" panose="020B0604020202020204" charset="0"/>
            <a:ea typeface="Lato" panose="020B0604020202020204" charset="0"/>
            <a:cs typeface="Lato" panose="020B0604020202020204" charset="0"/>
          </a:endParaRPr>
        </a:p>
      </dsp:txBody>
      <dsp:txXfrm>
        <a:off x="5738621" y="2845052"/>
        <a:ext cx="4983437" cy="199483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87F6F-9843-49C6-B98B-30FABCBEA948}" type="datetimeFigureOut">
              <a:rPr lang="en-GB" smtClean="0"/>
              <a:t>26/05/21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DB251-18AC-41D5-959F-F289AB917537}" type="slidenum">
              <a:rPr lang="en-GB" smtClean="0"/>
              <a:t>‹#›</a:t>
            </a:fld>
            <a:endParaRPr lang="en-GB" dirty="0"/>
          </a:p>
        </p:txBody>
      </p:sp>
    </p:spTree>
    <p:extLst>
      <p:ext uri="{BB962C8B-B14F-4D97-AF65-F5344CB8AC3E}">
        <p14:creationId xmlns:p14="http://schemas.microsoft.com/office/powerpoint/2010/main" val="186836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watch?v=m82jEQXRurg"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www.youtube.com/watch?v=CZTc8_FwHGM" TargetMode="External"/><Relationship Id="rId4" Type="http://schemas.openxmlformats.org/officeDocument/2006/relationships/hyperlink" Target="https://www.youtube.com/watch?v=lKWoIwgiLRk"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pshe-association.org.uk/resources_search_details.aspx?ResourceId=570&amp;Keyword=&amp;SubjectID=0&amp;LevelID=0&amp;ResourceTypeID=3&amp;SuggestedUseID=0"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pshe-association.org.uk/resources_search_details.aspx?ResourceId=570&amp;Keyword=&amp;SubjectID=0&amp;LevelID=0&amp;ResourceTypeID=3&amp;SuggestedUseID=0"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1</a:t>
            </a:fld>
            <a:endParaRPr lang="en-GB" dirty="0"/>
          </a:p>
        </p:txBody>
      </p:sp>
    </p:spTree>
    <p:extLst>
      <p:ext uri="{BB962C8B-B14F-4D97-AF65-F5344CB8AC3E}">
        <p14:creationId xmlns:p14="http://schemas.microsoft.com/office/powerpoint/2010/main" val="1519674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Check students’ understanding of the meaning of resilience, negative thinking patterns or loops and reframing.</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10</a:t>
            </a:fld>
            <a:endParaRPr lang="en-GB" dirty="0"/>
          </a:p>
        </p:txBody>
      </p:sp>
    </p:spTree>
    <p:extLst>
      <p:ext uri="{BB962C8B-B14F-4D97-AF65-F5344CB8AC3E}">
        <p14:creationId xmlns:p14="http://schemas.microsoft.com/office/powerpoint/2010/main" val="67593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Teacher</a:t>
            </a:r>
            <a:r>
              <a:rPr lang="en-US" b="1" baseline="0" dirty="0" smtClean="0"/>
              <a:t> Notes (10 MIN) </a:t>
            </a:r>
            <a:r>
              <a:rPr lang="en-GB" b="1" i="1" baseline="0" dirty="0" smtClean="0"/>
              <a:t>Identifying negative thinking patterns</a:t>
            </a:r>
          </a:p>
          <a:p>
            <a:r>
              <a:rPr lang="en-GB" sz="1200" kern="1200" dirty="0" smtClean="0">
                <a:solidFill>
                  <a:schemeClr val="tx1"/>
                </a:solidFill>
                <a:effectLst/>
                <a:latin typeface="+mn-lt"/>
                <a:ea typeface="+mn-ea"/>
                <a:cs typeface="+mn-cs"/>
              </a:rPr>
              <a:t>Give students the card sort </a:t>
            </a:r>
            <a:r>
              <a:rPr lang="en-GB" sz="1200" i="1" kern="1200" dirty="0" smtClean="0">
                <a:solidFill>
                  <a:schemeClr val="tx1"/>
                </a:solidFill>
                <a:effectLst/>
                <a:latin typeface="+mn-lt"/>
                <a:ea typeface="+mn-ea"/>
                <a:cs typeface="+mn-cs"/>
              </a:rPr>
              <a:t>Resource 2: Negative thinking patterns match </a:t>
            </a:r>
            <a:r>
              <a:rPr lang="en-GB" sz="1200" kern="1200" dirty="0" smtClean="0">
                <a:solidFill>
                  <a:schemeClr val="tx1"/>
                </a:solidFill>
                <a:effectLst/>
                <a:latin typeface="+mn-lt"/>
                <a:ea typeface="+mn-ea"/>
                <a:cs typeface="+mn-cs"/>
              </a:rPr>
              <a:t>and ask them to match the label to the definition and to an example. The resource original provides the correct answers.</a:t>
            </a:r>
          </a:p>
          <a:p>
            <a:r>
              <a:rPr lang="en-GB" sz="1200" kern="1200" dirty="0" smtClean="0">
                <a:solidFill>
                  <a:schemeClr val="tx1"/>
                </a:solidFill>
                <a:effectLst/>
                <a:latin typeface="+mn-lt"/>
                <a:ea typeface="+mn-ea"/>
                <a:cs typeface="+mn-cs"/>
              </a:rPr>
              <a:t>Discuss the definitions and examples and ask students to reflect on whether they have encountered these in their daily lives. Be sure that students do not share personal stories. Ask students to reflect on what the impact of such thinking patterns is.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effectLst/>
                <a:latin typeface="+mn-lt"/>
                <a:ea typeface="+mn-ea"/>
                <a:cs typeface="+mn-cs"/>
              </a:rPr>
              <a:t>Make students aware that someone who is experiencing ongoing negative thinking patterns that stop them engaging with normal activities should seek the support of a trusted adult. There are lots of support options available (such as Cognitive Behavioural Therapy) that can help a person manage these thought processes.</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Support: </a:t>
            </a:r>
            <a:r>
              <a:rPr lang="en-GB" sz="1200" kern="1200" dirty="0" smtClean="0">
                <a:solidFill>
                  <a:schemeClr val="tx1"/>
                </a:solidFill>
                <a:effectLst/>
                <a:latin typeface="+mn-lt"/>
                <a:ea typeface="+mn-ea"/>
                <a:cs typeface="+mn-cs"/>
              </a:rPr>
              <a:t>Use different colour paper/card for each column of the card sort and reduce the number of examples given to support students.</a:t>
            </a:r>
          </a:p>
          <a:p>
            <a:r>
              <a:rPr lang="en-GB" sz="1200" b="1" kern="1200" dirty="0" smtClean="0">
                <a:solidFill>
                  <a:schemeClr val="tx1"/>
                </a:solidFill>
                <a:effectLst/>
                <a:latin typeface="+mn-lt"/>
                <a:ea typeface="+mn-ea"/>
                <a:cs typeface="+mn-cs"/>
              </a:rPr>
              <a:t>Challenge: </a:t>
            </a:r>
            <a:r>
              <a:rPr lang="en-GB" sz="1200" kern="1200" dirty="0" smtClean="0">
                <a:solidFill>
                  <a:schemeClr val="tx1"/>
                </a:solidFill>
                <a:effectLst/>
                <a:latin typeface="+mn-lt"/>
                <a:ea typeface="+mn-ea"/>
                <a:cs typeface="+mn-cs"/>
              </a:rPr>
              <a:t>Ask students to suggest an additional example for each term.</a:t>
            </a:r>
          </a:p>
        </p:txBody>
      </p:sp>
      <p:sp>
        <p:nvSpPr>
          <p:cNvPr id="4" name="Slide Number Placeholder 3"/>
          <p:cNvSpPr>
            <a:spLocks noGrp="1"/>
          </p:cNvSpPr>
          <p:nvPr>
            <p:ph type="sldNum" sz="quarter" idx="10"/>
          </p:nvPr>
        </p:nvSpPr>
        <p:spPr/>
        <p:txBody>
          <a:bodyPr/>
          <a:lstStyle/>
          <a:p>
            <a:fld id="{567DB251-18AC-41D5-959F-F289AB917537}" type="slidenum">
              <a:rPr lang="en-GB" smtClean="0"/>
              <a:t>11</a:t>
            </a:fld>
            <a:endParaRPr lang="en-GB" dirty="0"/>
          </a:p>
        </p:txBody>
      </p:sp>
    </p:spTree>
    <p:extLst>
      <p:ext uri="{BB962C8B-B14F-4D97-AF65-F5344CB8AC3E}">
        <p14:creationId xmlns:p14="http://schemas.microsoft.com/office/powerpoint/2010/main" val="3557744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You may</a:t>
            </a:r>
            <a:r>
              <a:rPr lang="en-GB" sz="1200" kern="1200" baseline="0" dirty="0" smtClean="0">
                <a:solidFill>
                  <a:schemeClr val="tx1"/>
                </a:solidFill>
                <a:effectLst/>
                <a:latin typeface="+mn-lt"/>
                <a:ea typeface="+mn-ea"/>
                <a:cs typeface="+mn-cs"/>
              </a:rPr>
              <a:t> wish to use this slide as illustration.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12</a:t>
            </a:fld>
            <a:endParaRPr lang="en-GB" dirty="0"/>
          </a:p>
        </p:txBody>
      </p:sp>
    </p:spTree>
    <p:extLst>
      <p:ext uri="{BB962C8B-B14F-4D97-AF65-F5344CB8AC3E}">
        <p14:creationId xmlns:p14="http://schemas.microsoft.com/office/powerpoint/2010/main" val="463206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 (15 MIN) </a:t>
            </a:r>
            <a:r>
              <a:rPr lang="en-US" b="1" i="1" dirty="0" smtClean="0"/>
              <a:t>Alternatives</a:t>
            </a:r>
            <a:r>
              <a:rPr lang="en-US" b="1" i="1" baseline="0" dirty="0" smtClean="0"/>
              <a:t> to negative thinking patterns</a:t>
            </a:r>
            <a:endParaRPr lang="en-US" b="1" i="1" dirty="0" smtClean="0"/>
          </a:p>
          <a:p>
            <a:r>
              <a:rPr lang="en-GB" sz="1200" kern="1200" dirty="0" smtClean="0">
                <a:solidFill>
                  <a:schemeClr val="tx1"/>
                </a:solidFill>
                <a:effectLst/>
                <a:latin typeface="+mn-lt"/>
                <a:ea typeface="+mn-ea"/>
                <a:cs typeface="+mn-cs"/>
              </a:rPr>
              <a:t>Students work individually or in pairs to create a script or storyboard which provides two alternate endings. One version involves the likely outcomes of a person repeatedly thinking in negative ways (using the previous activity for ideas); another version shows how a person might recognise their negative thinking and challenge themselves to think differently which leads to a different outcome. You may wish to allocate different thinking patterns to different students to work on.</a:t>
            </a:r>
          </a:p>
          <a:p>
            <a:r>
              <a:rPr lang="en-GB" sz="1200" b="1" kern="1200" dirty="0" smtClean="0">
                <a:solidFill>
                  <a:schemeClr val="tx1"/>
                </a:solidFill>
                <a:effectLst/>
                <a:latin typeface="+mn-lt"/>
                <a:ea typeface="+mn-ea"/>
                <a:cs typeface="+mn-cs"/>
              </a:rPr>
              <a:t>Support: </a:t>
            </a:r>
            <a:r>
              <a:rPr lang="en-GB" sz="1200" kern="1200" dirty="0" smtClean="0">
                <a:solidFill>
                  <a:schemeClr val="tx1"/>
                </a:solidFill>
                <a:effectLst/>
                <a:latin typeface="+mn-lt"/>
                <a:ea typeface="+mn-ea"/>
                <a:cs typeface="+mn-cs"/>
              </a:rPr>
              <a:t>Provide students with </a:t>
            </a:r>
            <a:r>
              <a:rPr lang="en-GB" sz="1200" i="1" kern="1200" dirty="0" smtClean="0">
                <a:solidFill>
                  <a:schemeClr val="tx1"/>
                </a:solidFill>
                <a:effectLst/>
                <a:latin typeface="+mn-lt"/>
                <a:ea typeface="+mn-ea"/>
                <a:cs typeface="+mn-cs"/>
              </a:rPr>
              <a:t>Resource 3: storyboard</a:t>
            </a:r>
            <a:r>
              <a:rPr lang="en-GB" sz="1200" kern="1200" dirty="0" smtClean="0">
                <a:solidFill>
                  <a:schemeClr val="tx1"/>
                </a:solidFill>
                <a:effectLst/>
                <a:latin typeface="+mn-lt"/>
                <a:ea typeface="+mn-ea"/>
                <a:cs typeface="+mn-cs"/>
              </a:rPr>
              <a:t> which provides a template with starting statements .</a:t>
            </a:r>
          </a:p>
          <a:p>
            <a:r>
              <a:rPr lang="en-GB" sz="1200" b="1" kern="1200" dirty="0" smtClean="0">
                <a:solidFill>
                  <a:schemeClr val="tx1"/>
                </a:solidFill>
                <a:effectLst/>
                <a:latin typeface="+mn-lt"/>
                <a:ea typeface="+mn-ea"/>
                <a:cs typeface="+mn-cs"/>
              </a:rPr>
              <a:t>Challenge: </a:t>
            </a:r>
            <a:r>
              <a:rPr lang="en-GB" sz="1200" kern="1200" dirty="0" smtClean="0">
                <a:solidFill>
                  <a:schemeClr val="tx1"/>
                </a:solidFill>
                <a:effectLst/>
                <a:latin typeface="+mn-lt"/>
                <a:ea typeface="+mn-ea"/>
                <a:cs typeface="+mn-cs"/>
              </a:rPr>
              <a:t>Show the complexities of each person in the story having their own negative thinking patterns e.g. Jay might be ignoring the fun they used to have together in favour of focusing on Will’s recent let-downs.</a:t>
            </a:r>
          </a:p>
          <a:p>
            <a:r>
              <a:rPr lang="en-GB" sz="1200" kern="1200" dirty="0" smtClean="0">
                <a:solidFill>
                  <a:schemeClr val="tx1"/>
                </a:solidFill>
                <a:effectLst/>
                <a:latin typeface="+mn-lt"/>
                <a:ea typeface="+mn-ea"/>
                <a:cs typeface="+mn-cs"/>
              </a:rPr>
              <a:t> Is this storyboard example okay?</a:t>
            </a:r>
          </a:p>
        </p:txBody>
      </p:sp>
      <p:sp>
        <p:nvSpPr>
          <p:cNvPr id="4" name="Slide Number Placeholder 3"/>
          <p:cNvSpPr>
            <a:spLocks noGrp="1"/>
          </p:cNvSpPr>
          <p:nvPr>
            <p:ph type="sldNum" sz="quarter" idx="10"/>
          </p:nvPr>
        </p:nvSpPr>
        <p:spPr/>
        <p:txBody>
          <a:bodyPr/>
          <a:lstStyle/>
          <a:p>
            <a:fld id="{567DB251-18AC-41D5-959F-F289AB917537}" type="slidenum">
              <a:rPr lang="en-GB" smtClean="0"/>
              <a:t>13</a:t>
            </a:fld>
            <a:endParaRPr lang="en-GB" dirty="0"/>
          </a:p>
        </p:txBody>
      </p:sp>
    </p:spTree>
    <p:extLst>
      <p:ext uri="{BB962C8B-B14F-4D97-AF65-F5344CB8AC3E}">
        <p14:creationId xmlns:p14="http://schemas.microsoft.com/office/powerpoint/2010/main" val="3483725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 (10 MIN) </a:t>
            </a:r>
            <a:r>
              <a:rPr lang="en-US" b="1" i="1" dirty="0" smtClean="0"/>
              <a:t>Share progress</a:t>
            </a:r>
          </a:p>
          <a:p>
            <a:r>
              <a:rPr lang="en-GB" sz="1200" kern="1200" dirty="0" smtClean="0">
                <a:solidFill>
                  <a:schemeClr val="tx1"/>
                </a:solidFill>
                <a:effectLst/>
                <a:latin typeface="+mn-lt"/>
                <a:ea typeface="+mn-ea"/>
                <a:cs typeface="+mn-cs"/>
              </a:rPr>
              <a:t>Students share their storyboards/scripts by giving each pair a minute to summarise their work or role play it. The class then feedback on:</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negative thinking patterns they have identified</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whether the alternative way of managing the situation would likely be successful.</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Alternatively, students could go around their table/ the class and annotate work in pencil/using post-it notes.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This is an important opportunity to assess learning. It also helps young people to model positive thinking strategies to avoid negative thinking patterns.</a:t>
            </a:r>
          </a:p>
        </p:txBody>
      </p:sp>
      <p:sp>
        <p:nvSpPr>
          <p:cNvPr id="4" name="Slide Number Placeholder 3"/>
          <p:cNvSpPr>
            <a:spLocks noGrp="1"/>
          </p:cNvSpPr>
          <p:nvPr>
            <p:ph type="sldNum" sz="quarter" idx="10"/>
          </p:nvPr>
        </p:nvSpPr>
        <p:spPr/>
        <p:txBody>
          <a:bodyPr/>
          <a:lstStyle/>
          <a:p>
            <a:fld id="{567DB251-18AC-41D5-959F-F289AB917537}" type="slidenum">
              <a:rPr lang="en-GB" smtClean="0"/>
              <a:t>14</a:t>
            </a:fld>
            <a:endParaRPr lang="en-GB" dirty="0"/>
          </a:p>
        </p:txBody>
      </p:sp>
    </p:spTree>
    <p:extLst>
      <p:ext uri="{BB962C8B-B14F-4D97-AF65-F5344CB8AC3E}">
        <p14:creationId xmlns:p14="http://schemas.microsoft.com/office/powerpoint/2010/main" val="1265605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t>Teacher Notes (5</a:t>
            </a:r>
            <a:r>
              <a:rPr lang="en-US" b="1" i="0" baseline="0" dirty="0" smtClean="0"/>
              <a:t> MIN) </a:t>
            </a:r>
            <a:r>
              <a:rPr lang="en-US" b="1" i="1" baseline="0" dirty="0" smtClean="0"/>
              <a:t>Attitude continuum</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Students revisit their baseline responses and identify which contain examples of negative thinking. Reinforce that spotting and managing negative thinking is a skill itself, and that people can improve at it with practice and persistence. They should then reframe the statement more positively e.g. </a:t>
            </a:r>
            <a:r>
              <a:rPr lang="en-GB" sz="1200" i="1" kern="1200" dirty="0" smtClean="0">
                <a:solidFill>
                  <a:schemeClr val="tx1"/>
                </a:solidFill>
                <a:effectLst/>
                <a:latin typeface="+mn-lt"/>
                <a:ea typeface="+mn-ea"/>
                <a:cs typeface="+mn-cs"/>
              </a:rPr>
              <a:t>5. If someone knows a project will be a challenge as it doesn’t suit their style of working, it’s good to persevere and try out new ways of working, as this will give them new skills.</a:t>
            </a:r>
          </a:p>
          <a:p>
            <a:r>
              <a:rPr lang="en-GB" sz="1200" kern="1200" dirty="0" smtClean="0">
                <a:solidFill>
                  <a:schemeClr val="tx1"/>
                </a:solidFill>
                <a:effectLst/>
                <a:latin typeface="+mn-lt"/>
                <a:ea typeface="+mn-ea"/>
                <a:cs typeface="+mn-cs"/>
              </a:rPr>
              <a:t>The ‘success’ of the lesson is not based on the change of attitudes itself, but whether young people have recognised thought patterns which could be impacting their happiness.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15</a:t>
            </a:fld>
            <a:endParaRPr lang="en-GB" dirty="0"/>
          </a:p>
        </p:txBody>
      </p:sp>
    </p:spTree>
    <p:extLst>
      <p:ext uri="{BB962C8B-B14F-4D97-AF65-F5344CB8AC3E}">
        <p14:creationId xmlns:p14="http://schemas.microsoft.com/office/powerpoint/2010/main" val="2163363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Teacher Notes</a:t>
            </a:r>
          </a:p>
          <a:p>
            <a:r>
              <a:rPr lang="en-US" i="0" dirty="0" smtClean="0"/>
              <a:t>These activities can be used to extend the learning</a:t>
            </a:r>
            <a:r>
              <a:rPr lang="en-US" i="0" baseline="0" dirty="0" smtClean="0"/>
              <a:t>, either in lessons or as home learning.</a:t>
            </a:r>
          </a:p>
        </p:txBody>
      </p:sp>
      <p:sp>
        <p:nvSpPr>
          <p:cNvPr id="4" name="Slide Number Placeholder 3"/>
          <p:cNvSpPr>
            <a:spLocks noGrp="1"/>
          </p:cNvSpPr>
          <p:nvPr>
            <p:ph type="sldNum" sz="quarter" idx="10"/>
          </p:nvPr>
        </p:nvSpPr>
        <p:spPr/>
        <p:txBody>
          <a:bodyPr/>
          <a:lstStyle/>
          <a:p>
            <a:fld id="{567DB251-18AC-41D5-959F-F289AB917537}" type="slidenum">
              <a:rPr lang="en-GB" smtClean="0"/>
              <a:t>16</a:t>
            </a:fld>
            <a:endParaRPr lang="en-GB" dirty="0"/>
          </a:p>
        </p:txBody>
      </p:sp>
    </p:spTree>
    <p:extLst>
      <p:ext uri="{BB962C8B-B14F-4D97-AF65-F5344CB8AC3E}">
        <p14:creationId xmlns:p14="http://schemas.microsoft.com/office/powerpoint/2010/main" val="184903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1442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 - </a:t>
            </a:r>
            <a:r>
              <a:rPr lang="en-US" b="1" i="1" dirty="0" smtClean="0"/>
              <a:t>Learning objectives and outcomes</a:t>
            </a:r>
            <a:endParaRPr lang="en-US" b="1" dirty="0" smtClean="0"/>
          </a:p>
          <a:p>
            <a:r>
              <a:rPr kumimoji="0" lang="en-GB" sz="1200" b="0" i="0" u="none" strike="noStrike" kern="1200" cap="none" spc="0" normalizeH="0" baseline="0" noProof="0" dirty="0" smtClean="0">
                <a:ln>
                  <a:noFill/>
                </a:ln>
                <a:solidFill>
                  <a:prstClr val="black"/>
                </a:solidFill>
                <a:effectLst/>
                <a:uLnTx/>
                <a:uFillTx/>
                <a:latin typeface="+mn-lt"/>
                <a:ea typeface="+mn-ea"/>
                <a:cs typeface="+mn-cs"/>
              </a:rPr>
              <a:t>Introduce the learning objectives and outcomes. </a:t>
            </a:r>
            <a:r>
              <a:rPr lang="en-GB" sz="1200" kern="1200" dirty="0" smtClean="0">
                <a:solidFill>
                  <a:schemeClr val="tx1"/>
                </a:solidFill>
                <a:effectLst/>
                <a:latin typeface="+mn-lt"/>
                <a:ea typeface="+mn-ea"/>
                <a:cs typeface="+mn-cs"/>
              </a:rPr>
              <a:t>Explain that today’s lesson Explain that today’s lesson will look at some common mental health concerns that can affect young people, so that they can recognise when they or someone else might need help. If a person shares some of the characteristics, signs or behaviours we are discussing, it does not necessarily mean they have a mental health concern. However, if the lesson raises any issues for a student, they should talk to someone about it e.g. a tutor or parent. </a:t>
            </a:r>
          </a:p>
          <a:p>
            <a:r>
              <a:rPr lang="en-GB" sz="1200" kern="1200" dirty="0" smtClean="0">
                <a:solidFill>
                  <a:schemeClr val="tx1"/>
                </a:solidFill>
                <a:effectLst/>
                <a:latin typeface="+mn-lt"/>
                <a:ea typeface="+mn-ea"/>
                <a:cs typeface="+mn-cs"/>
              </a:rPr>
              <a:t>Explain there will be an activity focused on seeking support later in the lesson and that the next lesson will include additional strategies to promote good mental health.</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6708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t>Teacher Notes (5</a:t>
            </a:r>
            <a:r>
              <a:rPr lang="en-US" b="1" i="0" baseline="0" dirty="0" smtClean="0"/>
              <a:t> MIN) Baseline assessment: </a:t>
            </a:r>
            <a:r>
              <a:rPr lang="en-US" b="1" i="1" baseline="0" dirty="0" smtClean="0"/>
              <a:t>Respond to a quote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Ask students to rate their level of agreement (strongly agree, agree, not sure, disagree, strongly disagree) with the following statement and write a comment in their books to justify their opinion.</a:t>
            </a:r>
          </a:p>
          <a:p>
            <a:r>
              <a:rPr lang="en-GB" sz="1200" kern="1200" dirty="0" smtClean="0">
                <a:solidFill>
                  <a:schemeClr val="tx1"/>
                </a:solidFill>
                <a:effectLst/>
                <a:latin typeface="+mn-lt"/>
                <a:ea typeface="+mn-ea"/>
                <a:cs typeface="+mn-cs"/>
              </a:rPr>
              <a:t>Ask volunteers to share their views to gain a baseline understanding of students’ attitudes and awareness of signs of ill health.</a:t>
            </a:r>
          </a:p>
          <a:p>
            <a:r>
              <a:rPr lang="en-GB" sz="1200" kern="1200" dirty="0" smtClean="0">
                <a:solidFill>
                  <a:schemeClr val="tx1"/>
                </a:solidFill>
                <a:effectLst/>
                <a:latin typeface="+mn-lt"/>
                <a:ea typeface="+mn-ea"/>
                <a:cs typeface="+mn-cs"/>
              </a:rPr>
              <a:t>Raise key points such as: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need to respect a person’s boundaries versus the need to support people in need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importance of accessing help early when experiencing mental health concerns, rather than letting them develop</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we all have times when we are more or less happy than usual</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sometimes people who need help aren’t aware of it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sometimes people are worried about asking for help or don’t know how to</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sometimes it takes time for a person to be ready to seek or accept help.</a:t>
            </a:r>
            <a:endParaRPr lang="en-US" b="1" i="1"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7073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 - </a:t>
            </a:r>
            <a:r>
              <a:rPr lang="en-US" b="1" i="1" dirty="0" smtClean="0"/>
              <a:t>Learning objectives and outcomes</a:t>
            </a:r>
            <a:endParaRPr lang="en-US" b="1" dirty="0" smtClean="0"/>
          </a:p>
          <a:p>
            <a:r>
              <a:rPr kumimoji="0" lang="en-GB" sz="1200" b="0" i="0" u="none" strike="noStrike" kern="1200" cap="none" spc="0" normalizeH="0" baseline="0" noProof="0" dirty="0" smtClean="0">
                <a:ln>
                  <a:noFill/>
                </a:ln>
                <a:solidFill>
                  <a:prstClr val="black"/>
                </a:solidFill>
                <a:effectLst/>
                <a:uLnTx/>
                <a:uFillTx/>
                <a:latin typeface="+mn-lt"/>
                <a:ea typeface="+mn-ea"/>
                <a:cs typeface="+mn-cs"/>
              </a:rPr>
              <a:t>Introduce the learning objectives and outcomes. E</a:t>
            </a:r>
            <a:r>
              <a:rPr lang="en-GB" sz="1200" kern="1200" dirty="0" err="1" smtClean="0">
                <a:solidFill>
                  <a:schemeClr val="tx1"/>
                </a:solidFill>
                <a:effectLst/>
                <a:latin typeface="+mn-lt"/>
                <a:ea typeface="+mn-ea"/>
                <a:cs typeface="+mn-cs"/>
              </a:rPr>
              <a:t>xplain</a:t>
            </a:r>
            <a:r>
              <a:rPr lang="en-GB" sz="1200" kern="1200" dirty="0" smtClean="0">
                <a:solidFill>
                  <a:schemeClr val="tx1"/>
                </a:solidFill>
                <a:effectLst/>
                <a:latin typeface="+mn-lt"/>
                <a:ea typeface="+mn-ea"/>
                <a:cs typeface="+mn-cs"/>
              </a:rPr>
              <a:t> that today’s lesson will be looking at the challenges young people may face as they become adults, with a focus on transition to key stage 4, and the impact this may have on their mental health. </a:t>
            </a:r>
            <a:endParaRPr lang="en-GB" dirty="0" smtClean="0">
              <a:effectLst/>
            </a:endParaRPr>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2</a:t>
            </a:fld>
            <a:endParaRPr lang="en-GB" dirty="0"/>
          </a:p>
        </p:txBody>
      </p:sp>
    </p:spTree>
    <p:extLst>
      <p:ext uri="{BB962C8B-B14F-4D97-AF65-F5344CB8AC3E}">
        <p14:creationId xmlns:p14="http://schemas.microsoft.com/office/powerpoint/2010/main" val="3037151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Teacher Notes (15</a:t>
            </a:r>
            <a:r>
              <a:rPr lang="en-US" b="1" i="0" baseline="0" dirty="0" smtClean="0"/>
              <a:t> MIN) </a:t>
            </a:r>
          </a:p>
          <a:p>
            <a:r>
              <a:rPr lang="en-GB" sz="1200" kern="1200" dirty="0" smtClean="0">
                <a:solidFill>
                  <a:schemeClr val="tx1"/>
                </a:solidFill>
                <a:effectLst/>
                <a:latin typeface="+mn-lt"/>
                <a:ea typeface="+mn-ea"/>
                <a:cs typeface="+mn-cs"/>
              </a:rPr>
              <a:t>Ask students to watch the clips on common mental health conditions and challenges. As they watch, students complete </a:t>
            </a:r>
            <a:r>
              <a:rPr lang="en-GB" sz="1200" i="1" kern="1200" dirty="0" smtClean="0">
                <a:solidFill>
                  <a:schemeClr val="tx1"/>
                </a:solidFill>
                <a:effectLst/>
                <a:latin typeface="+mn-lt"/>
                <a:ea typeface="+mn-ea"/>
                <a:cs typeface="+mn-cs"/>
              </a:rPr>
              <a:t>Resource 1: Common Mental Health Conditions and challenges</a:t>
            </a:r>
            <a:r>
              <a:rPr lang="en-GB" sz="1200" kern="1200" dirty="0" smtClean="0">
                <a:solidFill>
                  <a:schemeClr val="tx1"/>
                </a:solidFill>
                <a:effectLst/>
                <a:latin typeface="+mn-lt"/>
                <a:ea typeface="+mn-ea"/>
                <a:cs typeface="+mn-cs"/>
              </a:rPr>
              <a:t>.</a:t>
            </a:r>
          </a:p>
          <a:p>
            <a:r>
              <a:rPr lang="en-GB" sz="1200" kern="1200" dirty="0" smtClean="0">
                <a:solidFill>
                  <a:schemeClr val="tx1"/>
                </a:solidFill>
                <a:effectLst/>
                <a:latin typeface="+mn-lt"/>
                <a:ea typeface="+mn-ea"/>
                <a:cs typeface="+mn-cs"/>
              </a:rPr>
              <a:t>Watch the clip on depression here:  </a:t>
            </a:r>
            <a:r>
              <a:rPr lang="en-GB" sz="1200" u="sng" kern="1200" dirty="0" smtClean="0">
                <a:solidFill>
                  <a:schemeClr val="tx1"/>
                </a:solidFill>
                <a:effectLst/>
                <a:latin typeface="+mn-lt"/>
                <a:ea typeface="+mn-ea"/>
                <a:cs typeface="+mn-cs"/>
                <a:hlinkClick r:id="rId3"/>
              </a:rPr>
              <a:t>https://www.youtube.com/watch?v=m82jEQXRurg</a:t>
            </a:r>
            <a:r>
              <a:rPr lang="en-GB" sz="1200" u="sng" kern="1200" dirty="0" smtClean="0">
                <a:solidFill>
                  <a:schemeClr val="tx1"/>
                </a:solidFill>
                <a:effectLst/>
                <a:latin typeface="+mn-lt"/>
                <a:ea typeface="+mn-ea"/>
                <a:cs typeface="+mn-cs"/>
              </a:rPr>
              <a:t> (image hyperlinked)</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Watch the clip on anxiety here:  </a:t>
            </a:r>
            <a:r>
              <a:rPr lang="en-GB" sz="1200" u="sng" kern="1200" dirty="0" smtClean="0">
                <a:solidFill>
                  <a:schemeClr val="tx1"/>
                </a:solidFill>
                <a:effectLst/>
                <a:latin typeface="+mn-lt"/>
                <a:ea typeface="+mn-ea"/>
                <a:cs typeface="+mn-cs"/>
                <a:hlinkClick r:id="rId4"/>
              </a:rPr>
              <a:t>https://www.youtube.com/watch?v=lKWoIwgiLRk</a:t>
            </a:r>
            <a:r>
              <a:rPr lang="en-GB" sz="1200" u="sng" kern="1200" dirty="0" smtClean="0">
                <a:solidFill>
                  <a:schemeClr val="tx1"/>
                </a:solidFill>
                <a:effectLst/>
                <a:latin typeface="+mn-lt"/>
                <a:ea typeface="+mn-ea"/>
                <a:cs typeface="+mn-cs"/>
              </a:rPr>
              <a:t> (image hyperlinked)</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Watch the clip on stress here:  </a:t>
            </a:r>
            <a:r>
              <a:rPr lang="en-GB" sz="1200" u="sng" kern="1200" dirty="0" smtClean="0">
                <a:solidFill>
                  <a:schemeClr val="tx1"/>
                </a:solidFill>
                <a:effectLst/>
                <a:latin typeface="+mn-lt"/>
                <a:ea typeface="+mn-ea"/>
                <a:cs typeface="+mn-cs"/>
                <a:hlinkClick r:id="rId5"/>
              </a:rPr>
              <a:t>https://www.youtube.com/watch?v=CZTc8_FwHGM</a:t>
            </a:r>
            <a:r>
              <a:rPr lang="en-GB" sz="1200" u="sng" kern="1200" dirty="0" smtClean="0">
                <a:solidFill>
                  <a:schemeClr val="tx1"/>
                </a:solidFill>
                <a:effectLst/>
                <a:latin typeface="+mn-lt"/>
                <a:ea typeface="+mn-ea"/>
                <a:cs typeface="+mn-cs"/>
              </a:rPr>
              <a:t> (image hyperlinked)</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Ask the class:</a:t>
            </a:r>
          </a:p>
          <a:p>
            <a:pPr lvl="0"/>
            <a:r>
              <a:rPr lang="en-GB" sz="1200" kern="1200" dirty="0" smtClean="0">
                <a:solidFill>
                  <a:schemeClr val="tx1"/>
                </a:solidFill>
                <a:effectLst/>
                <a:latin typeface="+mn-lt"/>
                <a:ea typeface="+mn-ea"/>
                <a:cs typeface="+mn-cs"/>
              </a:rPr>
              <a:t>Was there anything that surprised them?</a:t>
            </a:r>
          </a:p>
          <a:p>
            <a:pPr lvl="0"/>
            <a:r>
              <a:rPr lang="en-GB" sz="1200" kern="1200" dirty="0" smtClean="0">
                <a:solidFill>
                  <a:schemeClr val="tx1"/>
                </a:solidFill>
                <a:effectLst/>
                <a:latin typeface="+mn-lt"/>
                <a:ea typeface="+mn-ea"/>
                <a:cs typeface="+mn-cs"/>
              </a:rPr>
              <a:t>Is there anything else they want to know more about?</a:t>
            </a:r>
          </a:p>
          <a:p>
            <a:r>
              <a:rPr lang="en-GB" sz="1200" kern="1200" dirty="0" smtClean="0">
                <a:solidFill>
                  <a:schemeClr val="tx1"/>
                </a:solidFill>
                <a:effectLst/>
                <a:latin typeface="+mn-lt"/>
                <a:ea typeface="+mn-ea"/>
                <a:cs typeface="+mn-cs"/>
              </a:rPr>
              <a:t> Raise points of interest from the videos to check understanding. Teacher notes are available in </a:t>
            </a:r>
            <a:r>
              <a:rPr lang="en-GB" sz="1200" i="1" kern="1200" dirty="0" smtClean="0">
                <a:solidFill>
                  <a:schemeClr val="tx1"/>
                </a:solidFill>
                <a:effectLst/>
                <a:latin typeface="+mn-lt"/>
                <a:ea typeface="+mn-ea"/>
                <a:cs typeface="+mn-cs"/>
              </a:rPr>
              <a:t>Resource 1a</a:t>
            </a:r>
            <a:r>
              <a:rPr lang="en-GB" sz="1200"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Support: Q&amp;A</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Some students might prefer to discuss what they have seen/heard rather than noting the content in their worksheet</a:t>
            </a:r>
          </a:p>
          <a:p>
            <a:r>
              <a:rPr lang="en-GB" sz="1200" b="1" kern="1200" dirty="0" smtClean="0">
                <a:solidFill>
                  <a:schemeClr val="tx1"/>
                </a:solidFill>
                <a:effectLst/>
                <a:latin typeface="+mn-lt"/>
                <a:ea typeface="+mn-ea"/>
                <a:cs typeface="+mn-cs"/>
              </a:rPr>
              <a:t>Challenge: Key concepts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Ask students to suggest three key points they think it is important young people know about each different mental health condition/challenge.</a:t>
            </a: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6668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dirty="0" smtClean="0"/>
              <a:t>Teacher Notes (15</a:t>
            </a:r>
            <a:r>
              <a:rPr lang="en-US" b="1" i="0" baseline="0" dirty="0" smtClean="0"/>
              <a:t> MIN)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Take quick feedback on each. If time is limited, allocate one scenario to a pair/group of students.</a:t>
            </a:r>
          </a:p>
          <a:p>
            <a:r>
              <a:rPr lang="en-GB" sz="1200" kern="1200" dirty="0" smtClean="0">
                <a:solidFill>
                  <a:schemeClr val="tx1"/>
                </a:solidFill>
                <a:effectLst/>
                <a:latin typeface="+mn-lt"/>
                <a:ea typeface="+mn-ea"/>
                <a:cs typeface="+mn-cs"/>
              </a:rPr>
              <a:t>In addition, consider the following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How do we decide the point at which to get help for someone?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At what point should a person seek help for a friend, even when they have asked that their situation is kept quiet?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Do we have a responsibility to get help for people we don’t know all that well?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What are the consequences of not saying anything to a teacher or parent in these situations?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It can feel quite a big responsibility to support someone who is going through emotional difficulties. What advice could we give to someone who is feeling like that?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Support: Reduce examples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Ask young people to focus only on 1 or 2 examples.</a:t>
            </a:r>
          </a:p>
          <a:p>
            <a:r>
              <a:rPr lang="en-GB" sz="1200" b="1" kern="1200" dirty="0" smtClean="0">
                <a:solidFill>
                  <a:schemeClr val="tx1"/>
                </a:solidFill>
                <a:effectLst/>
                <a:latin typeface="+mn-lt"/>
                <a:ea typeface="+mn-ea"/>
                <a:cs typeface="+mn-cs"/>
              </a:rPr>
              <a:t>Challenge: Write a response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Invite students to write a response as if the quote were an online blog post asking for advice.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smtClean="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0240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dirty="0" smtClean="0"/>
              <a:t>Teacher Notes (15</a:t>
            </a:r>
            <a:r>
              <a:rPr lang="en-US" b="1" i="0" baseline="0" dirty="0" smtClean="0"/>
              <a:t> MIN)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Students complete </a:t>
            </a:r>
            <a:r>
              <a:rPr lang="en-GB" sz="1200" i="1" kern="1200" dirty="0" smtClean="0">
                <a:solidFill>
                  <a:schemeClr val="tx1"/>
                </a:solidFill>
                <a:effectLst/>
                <a:latin typeface="+mn-lt"/>
                <a:ea typeface="+mn-ea"/>
                <a:cs typeface="+mn-cs"/>
              </a:rPr>
              <a:t>Resource 3: Sources of support grid </a:t>
            </a:r>
            <a:r>
              <a:rPr lang="en-GB" sz="1200" i="0" kern="1200" dirty="0" smtClean="0">
                <a:solidFill>
                  <a:schemeClr val="tx1"/>
                </a:solidFill>
                <a:effectLst/>
                <a:latin typeface="+mn-lt"/>
                <a:ea typeface="+mn-ea"/>
                <a:cs typeface="+mn-cs"/>
              </a:rPr>
              <a:t>analysing</a:t>
            </a:r>
            <a:r>
              <a:rPr lang="en-GB" sz="1200" kern="1200" dirty="0" smtClean="0">
                <a:solidFill>
                  <a:schemeClr val="tx1"/>
                </a:solidFill>
                <a:effectLst/>
                <a:latin typeface="+mn-lt"/>
                <a:ea typeface="+mn-ea"/>
                <a:cs typeface="+mn-cs"/>
              </a:rPr>
              <a:t> the types of support in different situations. Once complete, discuss findings from students’ analysis and reflection. Raise key issues such as: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sometimes people need to access a number of different sources of help to find the right one;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online support can be less scary to contact initially so is a good place to start but sometimes people need something more individualised which often means contacting a person via phone or in person – friends can help with doing this;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different people are best to approach for different types of support but most people can help find someone else to go to if they don’t know how to help themselves – the key thing is to talk to someone early on to get help.</a:t>
            </a:r>
          </a:p>
          <a:p>
            <a:pPr marL="0" lvl="0" indent="0">
              <a:buFont typeface="Arial" panose="020B0604020202020204" pitchFamily="34" charset="0"/>
              <a:buNone/>
            </a:pP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Support: Differentiated handout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Provide differentiated handout (</a:t>
            </a:r>
            <a:r>
              <a:rPr lang="en-GB" sz="1200" i="1" kern="1200" dirty="0" smtClean="0">
                <a:solidFill>
                  <a:schemeClr val="tx1"/>
                </a:solidFill>
                <a:effectLst/>
                <a:latin typeface="+mn-lt"/>
                <a:ea typeface="+mn-ea"/>
                <a:cs typeface="+mn-cs"/>
              </a:rPr>
              <a:t>Resource </a:t>
            </a:r>
            <a:r>
              <a:rPr lang="en-GB" sz="1200" kern="1200" dirty="0" smtClean="0">
                <a:solidFill>
                  <a:schemeClr val="tx1"/>
                </a:solidFill>
                <a:effectLst/>
                <a:latin typeface="+mn-lt"/>
                <a:ea typeface="+mn-ea"/>
                <a:cs typeface="+mn-cs"/>
              </a:rPr>
              <a:t>3a) which has reduced options and suggested topics for discussion in order to assist learners.</a:t>
            </a:r>
          </a:p>
          <a:p>
            <a:r>
              <a:rPr lang="en-GB" sz="1200" b="1" kern="1200" dirty="0" smtClean="0">
                <a:solidFill>
                  <a:schemeClr val="tx1"/>
                </a:solidFill>
                <a:effectLst/>
                <a:latin typeface="+mn-lt"/>
                <a:ea typeface="+mn-ea"/>
                <a:cs typeface="+mn-cs"/>
              </a:rPr>
              <a:t>Challenge: Analysis of web content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Invite students to critique the support available via the Childline and Samaritans websites. Ensure students only use these two sites to avoid them accessing inappropriate or unsafe sites. It is best to provide criteria to enable effective assessment of support. For example, students might consider usability, reliability, level of detail, relevance, suggestions that go beyond the obvious, safety of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946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t>Teacher Notes (5</a:t>
            </a:r>
            <a:r>
              <a:rPr lang="en-US" b="1" i="0" baseline="0" dirty="0" smtClean="0"/>
              <a:t> MIN) Endpoint assessment: </a:t>
            </a:r>
            <a:r>
              <a:rPr lang="en-US" b="1" i="1" baseline="0" dirty="0" smtClean="0"/>
              <a:t>Respond to a quote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Ask students to revisit the opening statement and write a comment in their books which adds to or changes their original opinion.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Ask volunteers to share what they have learnt in the lesson today. Use this to help assess progress and check understanding of key points from today’s lesson.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It may be necessary to lift the mood after this learning - ensure the lesson ends on a positive note, using a strategy of your choice (see accompanying PSHE Association document </a:t>
            </a:r>
            <a:r>
              <a:rPr lang="en-GB" sz="1200" i="1" u="sng" kern="1200" dirty="0" smtClean="0">
                <a:solidFill>
                  <a:schemeClr val="tx1"/>
                </a:solidFill>
                <a:effectLst/>
                <a:latin typeface="+mn-lt"/>
                <a:ea typeface="+mn-ea"/>
                <a:cs typeface="+mn-cs"/>
                <a:hlinkClick r:id="rId3"/>
              </a:rPr>
              <a:t>Preparing to teach about mental health and emotional wellbeing</a:t>
            </a:r>
            <a:r>
              <a:rPr lang="en-GB" sz="1200" i="1" u="sng" kern="1200" dirty="0" smtClean="0">
                <a:solidFill>
                  <a:schemeClr val="tx1"/>
                </a:solidFill>
                <a:effectLst/>
                <a:latin typeface="+mn-lt"/>
                <a:ea typeface="+mn-ea"/>
                <a:cs typeface="+mn-cs"/>
              </a:rPr>
              <a:t> p12)</a:t>
            </a:r>
            <a:r>
              <a:rPr lang="en-GB"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5256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Teacher Notes</a:t>
            </a:r>
          </a:p>
          <a:p>
            <a:r>
              <a:rPr lang="en-US" i="0" dirty="0" smtClean="0"/>
              <a:t>These activities can be used to extend the learning</a:t>
            </a:r>
            <a:r>
              <a:rPr lang="en-US" i="0" baseline="0" dirty="0" smtClean="0"/>
              <a:t>, either in lessons or as home learning.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13427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25</a:t>
            </a:fld>
            <a:endParaRPr lang="en-GB" dirty="0"/>
          </a:p>
        </p:txBody>
      </p:sp>
    </p:spTree>
    <p:extLst>
      <p:ext uri="{BB962C8B-B14F-4D97-AF65-F5344CB8AC3E}">
        <p14:creationId xmlns:p14="http://schemas.microsoft.com/office/powerpoint/2010/main" val="1412347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 - </a:t>
            </a:r>
            <a:r>
              <a:rPr lang="en-US" b="1" i="1" dirty="0" smtClean="0"/>
              <a:t>Learning objectives and outcomes</a:t>
            </a:r>
          </a:p>
          <a:p>
            <a:r>
              <a:rPr lang="en-GB" b="0" dirty="0" smtClean="0"/>
              <a:t>Share the learning objectives and intended outcomes for the lesson. Explain that unhealthy coping strategies, including self-harm and eating disorders, will be discussed but make it clear that specific methods of self-harm or disordered eating won’t be used and ask them not to raise such points either, in order to keep learning safe.</a:t>
            </a:r>
            <a:endParaRPr lang="en-US" b="0" dirty="0" smtClean="0"/>
          </a:p>
        </p:txBody>
      </p:sp>
      <p:sp>
        <p:nvSpPr>
          <p:cNvPr id="4" name="Slide Number Placeholder 3"/>
          <p:cNvSpPr>
            <a:spLocks noGrp="1"/>
          </p:cNvSpPr>
          <p:nvPr>
            <p:ph type="sldNum" sz="quarter" idx="10"/>
          </p:nvPr>
        </p:nvSpPr>
        <p:spPr/>
        <p:txBody>
          <a:bodyPr/>
          <a:lstStyle/>
          <a:p>
            <a:fld id="{567DB251-18AC-41D5-959F-F289AB917537}" type="slidenum">
              <a:rPr lang="en-GB" smtClean="0"/>
              <a:t>26</a:t>
            </a:fld>
            <a:endParaRPr lang="en-GB" dirty="0"/>
          </a:p>
        </p:txBody>
      </p:sp>
    </p:spTree>
    <p:extLst>
      <p:ext uri="{BB962C8B-B14F-4D97-AF65-F5344CB8AC3E}">
        <p14:creationId xmlns:p14="http://schemas.microsoft.com/office/powerpoint/2010/main" val="2736976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Teacher</a:t>
            </a:r>
            <a:r>
              <a:rPr lang="en-US" b="1" baseline="0" dirty="0" smtClean="0"/>
              <a:t> Notes (5 MIN) Baseline assessment: Diamond 9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smtClean="0"/>
              <a:t>Give students Resource 1: Emotional wellbeing strategies diamond 9 and ask them to rank the techniques in order of their effectiveness for them as an individual or for people in general, using their own perceptions of their usefulness.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smtClean="0"/>
              <a:t>NB</a:t>
            </a:r>
            <a:r>
              <a:rPr lang="en-GB" b="0" baseline="0" dirty="0" smtClean="0"/>
              <a:t>: A blank diamond 9 template has been provided should you wish for students to create their own suggestions for useful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smtClean="0"/>
              <a:t>Discuss the findings from this activity, stressing that there are many things people can do to support their mental health and emotional wellbeing and invite any ideas they might have in addition to those on the cards. Use the feedback from this activity to gauge student understanding of the range of techniques available to support wellbeing and adjust lesson content accordingly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p:txBody>
      </p:sp>
      <p:sp>
        <p:nvSpPr>
          <p:cNvPr id="4" name="Slide Number Placeholder 3"/>
          <p:cNvSpPr>
            <a:spLocks noGrp="1"/>
          </p:cNvSpPr>
          <p:nvPr>
            <p:ph type="sldNum" sz="quarter" idx="10"/>
          </p:nvPr>
        </p:nvSpPr>
        <p:spPr/>
        <p:txBody>
          <a:bodyPr/>
          <a:lstStyle/>
          <a:p>
            <a:fld id="{567DB251-18AC-41D5-959F-F289AB917537}" type="slidenum">
              <a:rPr lang="en-GB" smtClean="0"/>
              <a:t>27</a:t>
            </a:fld>
            <a:endParaRPr lang="en-GB" dirty="0"/>
          </a:p>
        </p:txBody>
      </p:sp>
    </p:spTree>
    <p:extLst>
      <p:ext uri="{BB962C8B-B14F-4D97-AF65-F5344CB8AC3E}">
        <p14:creationId xmlns:p14="http://schemas.microsoft.com/office/powerpoint/2010/main" val="38900469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Teacher Notes (10</a:t>
            </a:r>
            <a:r>
              <a:rPr lang="en-US" b="1" i="0" baseline="0" dirty="0" smtClean="0"/>
              <a:t> MIN) </a:t>
            </a:r>
          </a:p>
          <a:p>
            <a:r>
              <a:rPr lang="en-GB" sz="1200" kern="1200" dirty="0" smtClean="0">
                <a:solidFill>
                  <a:schemeClr val="tx1"/>
                </a:solidFill>
                <a:effectLst/>
                <a:latin typeface="+mn-lt"/>
                <a:ea typeface="+mn-ea"/>
                <a:cs typeface="+mn-cs"/>
              </a:rPr>
              <a:t> Ask the class what is meant by healthy and unhealthy coping strategies. Refer to the long term health implications of unhealthy strategies such as eating disorders using the teacher guidance at page 13. </a:t>
            </a:r>
          </a:p>
          <a:p>
            <a:r>
              <a:rPr lang="en-GB" sz="1200" kern="1200" dirty="0" smtClean="0">
                <a:solidFill>
                  <a:schemeClr val="tx1"/>
                </a:solidFill>
                <a:effectLst/>
                <a:latin typeface="+mn-lt"/>
                <a:ea typeface="+mn-ea"/>
                <a:cs typeface="+mn-cs"/>
              </a:rPr>
              <a:t>Working in small groups, give each a scenario from Resource 2: Managing the risk and ask the students to list as many risks as they can think of associated with the behaviour. Encourage them to think about:</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Immediate / Short term risks</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Long term health risks</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Social and emotional risks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Alternative, healthier coping strategies the person could try</a:t>
            </a:r>
          </a:p>
          <a:p>
            <a:r>
              <a:rPr lang="en-GB" sz="1200" kern="1200" dirty="0" smtClean="0">
                <a:solidFill>
                  <a:schemeClr val="tx1"/>
                </a:solidFill>
                <a:effectLst/>
                <a:latin typeface="+mn-lt"/>
                <a:ea typeface="+mn-ea"/>
                <a:cs typeface="+mn-cs"/>
              </a:rPr>
              <a:t>If time allows, rotate the scenarios and asks groups to add new ideas to the new scenario they have been given. Repeat until students have had the opportunity to see several/all scenarios.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Take feedback from the scenarios; teacher notes are available (Resource 2a) to support you. </a:t>
            </a:r>
          </a:p>
          <a:p>
            <a:r>
              <a:rPr lang="en-GB" sz="1200" b="1" kern="1200" dirty="0" smtClean="0">
                <a:solidFill>
                  <a:schemeClr val="tx1"/>
                </a:solidFill>
                <a:effectLst/>
                <a:latin typeface="+mn-lt"/>
                <a:ea typeface="+mn-ea"/>
                <a:cs typeface="+mn-cs"/>
              </a:rPr>
              <a:t>NB: </a:t>
            </a:r>
            <a:r>
              <a:rPr lang="en-GB" sz="1200" kern="1200" dirty="0" smtClean="0">
                <a:solidFill>
                  <a:schemeClr val="tx1"/>
                </a:solidFill>
                <a:effectLst/>
                <a:latin typeface="+mn-lt"/>
                <a:ea typeface="+mn-ea"/>
                <a:cs typeface="+mn-cs"/>
              </a:rPr>
              <a:t>Students may raise further questions about self-harm during this activity. Specific examples have not been included in Resource 2, however teachers may wish to refer to the </a:t>
            </a:r>
            <a:r>
              <a:rPr lang="en-GB" sz="1200" i="1" kern="1200" dirty="0" smtClean="0">
                <a:solidFill>
                  <a:schemeClr val="tx1"/>
                </a:solidFill>
                <a:effectLst/>
                <a:latin typeface="+mn-lt"/>
                <a:ea typeface="+mn-ea"/>
                <a:cs typeface="+mn-cs"/>
              </a:rPr>
              <a:t>Understanding Self Harm and Eating Disorders leaflet </a:t>
            </a:r>
            <a:r>
              <a:rPr lang="en-GB" sz="1200" kern="1200" dirty="0" smtClean="0">
                <a:solidFill>
                  <a:schemeClr val="tx1"/>
                </a:solidFill>
                <a:effectLst/>
                <a:latin typeface="+mn-lt"/>
                <a:ea typeface="+mn-ea"/>
                <a:cs typeface="+mn-cs"/>
              </a:rPr>
              <a:t>from key stage 3 to manage these discussions, should they arise.</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Support</a:t>
            </a:r>
          </a:p>
          <a:p>
            <a:r>
              <a:rPr lang="en-GB" sz="1200" kern="1200" dirty="0" smtClean="0">
                <a:solidFill>
                  <a:schemeClr val="tx1"/>
                </a:solidFill>
                <a:effectLst/>
                <a:latin typeface="+mn-lt"/>
                <a:ea typeface="+mn-ea"/>
                <a:cs typeface="+mn-cs"/>
              </a:rPr>
              <a:t>Ask students to explain the difference between healthy and unhealthy coping strategies in their own words and provide 2 examples of each.</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28</a:t>
            </a:fld>
            <a:endParaRPr lang="en-GB" dirty="0"/>
          </a:p>
        </p:txBody>
      </p:sp>
    </p:spTree>
    <p:extLst>
      <p:ext uri="{BB962C8B-B14F-4D97-AF65-F5344CB8AC3E}">
        <p14:creationId xmlns:p14="http://schemas.microsoft.com/office/powerpoint/2010/main" val="36961915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dirty="0" smtClean="0"/>
              <a:t>Teacher Notes (20</a:t>
            </a:r>
            <a:r>
              <a:rPr lang="en-US" b="1" i="0" baseline="0" dirty="0" smtClean="0"/>
              <a:t> MIN) </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smtClean="0">
                <a:solidFill>
                  <a:schemeClr val="tx1"/>
                </a:solidFill>
                <a:effectLst/>
                <a:latin typeface="+mn-lt"/>
                <a:ea typeface="+mn-ea"/>
                <a:cs typeface="+mn-cs"/>
              </a:rPr>
              <a:t>Allocate one information sheet from Resource 3: Healthy ways to promote emotional wellbeing to each small group.  Differentiate as necessary for your class following the baseline discussion.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smtClean="0">
                <a:solidFill>
                  <a:schemeClr val="tx1"/>
                </a:solidFill>
                <a:effectLst/>
                <a:latin typeface="+mn-lt"/>
                <a:ea typeface="+mn-ea"/>
                <a:cs typeface="+mn-cs"/>
              </a:rPr>
              <a:t>Each group should read the sheet and prepare a short, persuasive argument as to why their strategy is a good way to support emotional wellbeing. They should go beyond simply reading or summarising what is on the handout.  For example, student presentations might involve modelling the strategy, an interview where one of the team is hot-seated as an expert, or creating a list of the most persuasive reasons and researching additional quotations or statistics.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smtClean="0">
                <a:solidFill>
                  <a:schemeClr val="tx1"/>
                </a:solidFill>
                <a:effectLst/>
                <a:latin typeface="+mn-lt"/>
                <a:ea typeface="+mn-ea"/>
                <a:cs typeface="+mn-cs"/>
              </a:rPr>
              <a:t>Give each group time to present their arguments and finish with a class vote on the best strategies.</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Support: </a:t>
            </a:r>
            <a:r>
              <a:rPr lang="en-GB" sz="1200" kern="1200" dirty="0" smtClean="0">
                <a:solidFill>
                  <a:schemeClr val="tx1"/>
                </a:solidFill>
                <a:effectLst/>
                <a:latin typeface="+mn-lt"/>
                <a:ea typeface="+mn-ea"/>
                <a:cs typeface="+mn-cs"/>
              </a:rPr>
              <a:t>Ensure class groupings take account of different students’ needs.</a:t>
            </a:r>
          </a:p>
          <a:p>
            <a:r>
              <a:rPr lang="en-GB" sz="1200" b="1" kern="1200" dirty="0" smtClean="0">
                <a:solidFill>
                  <a:schemeClr val="tx1"/>
                </a:solidFill>
                <a:effectLst/>
                <a:latin typeface="+mn-lt"/>
                <a:ea typeface="+mn-ea"/>
                <a:cs typeface="+mn-cs"/>
              </a:rPr>
              <a:t>Challenge: </a:t>
            </a:r>
            <a:r>
              <a:rPr lang="en-GB" sz="1200" kern="1200" dirty="0" smtClean="0">
                <a:solidFill>
                  <a:schemeClr val="tx1"/>
                </a:solidFill>
                <a:effectLst/>
                <a:latin typeface="+mn-lt"/>
                <a:ea typeface="+mn-ea"/>
                <a:cs typeface="+mn-cs"/>
              </a:rPr>
              <a:t>Further research questions are provided on the handouts to allow for additional exploration if student knowledge is already secure (based on feedback from the baseline task).</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29</a:t>
            </a:fld>
            <a:endParaRPr lang="en-GB" dirty="0"/>
          </a:p>
        </p:txBody>
      </p:sp>
    </p:spTree>
    <p:extLst>
      <p:ext uri="{BB962C8B-B14F-4D97-AF65-F5344CB8AC3E}">
        <p14:creationId xmlns:p14="http://schemas.microsoft.com/office/powerpoint/2010/main" val="2404175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Teacher</a:t>
            </a:r>
            <a:r>
              <a:rPr lang="en-US" b="1" baseline="0" dirty="0" smtClean="0"/>
              <a:t> Notes (10 MIN) </a:t>
            </a:r>
            <a:r>
              <a:rPr lang="en-GB" b="1" i="1" baseline="0" dirty="0" smtClean="0"/>
              <a:t>Identifying changes</a:t>
            </a:r>
          </a:p>
          <a:p>
            <a:r>
              <a:rPr lang="en-GB" sz="1200" kern="1200" dirty="0" smtClean="0">
                <a:solidFill>
                  <a:schemeClr val="tx1"/>
                </a:solidFill>
                <a:effectLst/>
                <a:latin typeface="+mn-lt"/>
                <a:ea typeface="+mn-ea"/>
                <a:cs typeface="+mn-cs"/>
              </a:rPr>
              <a:t>Ask students to work in pairs to think of the changes that occur for young people when moving into key stage 4, and to write each idea onto a separate post-it note. Students should use one colour post-it note to indicate positive changes, and another colour to indicate negative changes. Remind students that these changes can be about school but might also include social, physical or emotional changes too. </a:t>
            </a:r>
          </a:p>
          <a:p>
            <a:r>
              <a:rPr lang="en-GB" sz="1200" i="1" kern="1200" dirty="0" smtClean="0">
                <a:solidFill>
                  <a:schemeClr val="tx1"/>
                </a:solidFill>
                <a:effectLst/>
                <a:latin typeface="+mn-lt"/>
                <a:ea typeface="+mn-ea"/>
                <a:cs typeface="+mn-cs"/>
              </a:rPr>
              <a:t>Students are likely to identify: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Positive - more independence, new classes and subjects, can drop subjects you don’t like, can go out with friends more independently, planning for the future, less supervision, more confident in who they are, etc.</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Negative – Lessons are harder, more homework, more pressure about exams and grades, pressure to plan for the future (e.g. careers), relationship worries, body image concerns, concerns about alcohol/drugs, changing friendship groups, etc.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Develop this activity using the following questions:</a:t>
            </a:r>
          </a:p>
          <a:p>
            <a:pPr marL="228600" lvl="0" indent="-228600">
              <a:buFont typeface="Arial" panose="020B0604020202020204" pitchFamily="34" charset="0"/>
              <a:buChar char="•"/>
            </a:pPr>
            <a:r>
              <a:rPr lang="en-GB" sz="1200" kern="1200" dirty="0" smtClean="0">
                <a:solidFill>
                  <a:schemeClr val="tx1"/>
                </a:solidFill>
                <a:effectLst/>
                <a:latin typeface="+mn-lt"/>
                <a:ea typeface="+mn-ea"/>
                <a:cs typeface="+mn-cs"/>
              </a:rPr>
              <a:t>Why is change an important part of life?</a:t>
            </a:r>
          </a:p>
          <a:p>
            <a:pPr marL="228600" lvl="0" indent="-228600">
              <a:buFont typeface="Arial" panose="020B0604020202020204" pitchFamily="34" charset="0"/>
              <a:buChar char="•"/>
            </a:pPr>
            <a:r>
              <a:rPr lang="en-GB" sz="1200" kern="1200" dirty="0" smtClean="0">
                <a:solidFill>
                  <a:schemeClr val="tx1"/>
                </a:solidFill>
                <a:effectLst/>
                <a:latin typeface="+mn-lt"/>
                <a:ea typeface="+mn-ea"/>
                <a:cs typeface="+mn-cs"/>
              </a:rPr>
              <a:t>Which negative changes were the most common? Why do we think this is?</a:t>
            </a:r>
          </a:p>
          <a:p>
            <a:pPr marL="228600" lvl="0" indent="-228600">
              <a:buFont typeface="Arial" panose="020B0604020202020204" pitchFamily="34" charset="0"/>
              <a:buChar char="•"/>
            </a:pPr>
            <a:r>
              <a:rPr lang="en-GB" sz="1200" kern="1200" dirty="0" smtClean="0">
                <a:solidFill>
                  <a:schemeClr val="tx1"/>
                </a:solidFill>
                <a:effectLst/>
                <a:latin typeface="+mn-lt"/>
                <a:ea typeface="+mn-ea"/>
                <a:cs typeface="+mn-cs"/>
              </a:rPr>
              <a:t>What could school do to support young people during these changes?</a:t>
            </a:r>
          </a:p>
          <a:p>
            <a:pPr marL="228600" lvl="0" indent="-228600">
              <a:buFont typeface="Arial" panose="020B0604020202020204" pitchFamily="34" charset="0"/>
              <a:buChar char="•"/>
            </a:pPr>
            <a:r>
              <a:rPr lang="en-GB" sz="1200" kern="1200" dirty="0" smtClean="0">
                <a:solidFill>
                  <a:schemeClr val="tx1"/>
                </a:solidFill>
                <a:effectLst/>
                <a:latin typeface="+mn-lt"/>
                <a:ea typeface="+mn-ea"/>
                <a:cs typeface="+mn-cs"/>
              </a:rPr>
              <a:t>What support is available in school if someone is struggling to manage these changes?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dirty="0"/>
          </a:p>
        </p:txBody>
      </p:sp>
    </p:spTree>
    <p:extLst>
      <p:ext uri="{BB962C8B-B14F-4D97-AF65-F5344CB8AC3E}">
        <p14:creationId xmlns:p14="http://schemas.microsoft.com/office/powerpoint/2010/main" val="2808430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dirty="0" smtClean="0"/>
              <a:t>Teacher Notes (15</a:t>
            </a:r>
            <a:r>
              <a:rPr lang="en-US" b="1" i="0" baseline="0" dirty="0" smtClean="0"/>
              <a:t> MIN)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Students write examples on post-it notes of things that would indicate whether the advice/support provided on a website is based on sound clinical evidence and expertise or is not and could even be potentially harmful. Each idea should be on a separate post-it note and then collected together as a class. Students are not required to actually search websites as part of this activity, as this could lead them to inadvertently or intentionally view harmful content. </a:t>
            </a:r>
          </a:p>
          <a:p>
            <a:r>
              <a:rPr lang="en-GB" sz="1200" kern="1200" dirty="0" smtClean="0">
                <a:solidFill>
                  <a:schemeClr val="tx1"/>
                </a:solidFill>
                <a:effectLst/>
                <a:latin typeface="+mn-lt"/>
                <a:ea typeface="+mn-ea"/>
                <a:cs typeface="+mn-cs"/>
              </a:rPr>
              <a:t>Summarise the students’ ideas and ensure the following have been included and discussed:</a:t>
            </a:r>
          </a:p>
          <a:p>
            <a:r>
              <a:rPr lang="en-GB" sz="1200" kern="1200" dirty="0" smtClean="0">
                <a:solidFill>
                  <a:schemeClr val="tx1"/>
                </a:solidFill>
                <a:effectLst/>
                <a:latin typeface="+mn-lt"/>
                <a:ea typeface="+mn-ea"/>
                <a:cs typeface="+mn-cs"/>
              </a:rPr>
              <a:t>Ensure the group discusses the following features:</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Reputation of the organisation</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Presence of medical research links</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Whether a mainly positive or negative approach is taken</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Is there filtering of harmful material?</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Is there encouragement of unhealthy coping strategies?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You may wish to show the MIND website as an example to highlight key messages (https://www.mind.org.uk) – logo is hyperlinked.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They are a registered charity (webpage footer)</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They have an ‘about us’ section that features clear policy and strategy sections</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Their helpline details explain that they have been awarded the Helplines Partnership Quality Standard for Helplines</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Their information pages display the Information Standard quality mark and references for research are available on request, along with dates when the page content was updated so we know how recently the research details have been checked</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 section on news and campaigns means there is scope to check authenticity and reputation via other media sources</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 content is balanced and does not inspire people to use unhealthy coping strategies.</a:t>
            </a:r>
          </a:p>
          <a:p>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30</a:t>
            </a:fld>
            <a:endParaRPr lang="en-GB" dirty="0"/>
          </a:p>
        </p:txBody>
      </p:sp>
    </p:spTree>
    <p:extLst>
      <p:ext uri="{BB962C8B-B14F-4D97-AF65-F5344CB8AC3E}">
        <p14:creationId xmlns:p14="http://schemas.microsoft.com/office/powerpoint/2010/main" val="27190613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t>Teacher Notes (5</a:t>
            </a:r>
            <a:r>
              <a:rPr lang="en-US" b="1" i="0" baseline="0" dirty="0" smtClean="0"/>
              <a:t> MIN) Endpoint assessment</a:t>
            </a:r>
          </a:p>
          <a:p>
            <a:r>
              <a:rPr lang="en-GB" sz="1200" kern="1200" dirty="0" smtClean="0">
                <a:solidFill>
                  <a:schemeClr val="tx1"/>
                </a:solidFill>
                <a:effectLst/>
                <a:latin typeface="+mn-lt"/>
                <a:ea typeface="+mn-ea"/>
                <a:cs typeface="+mn-cs"/>
              </a:rPr>
              <a:t>Ask students to rate their confidence levels in relation to the learning outcomes for the lesson, using fingers or mini-whiteboards to indicate a rating from 1 (low confidence) to 5 (high confidence). If there are any strong gaps in the responses, consider what additional learning might be needed.</a:t>
            </a:r>
          </a:p>
          <a:p>
            <a:r>
              <a:rPr lang="en-GB" sz="1200" kern="1200" dirty="0" smtClean="0">
                <a:solidFill>
                  <a:schemeClr val="tx1"/>
                </a:solidFill>
                <a:effectLst/>
                <a:latin typeface="+mn-lt"/>
                <a:ea typeface="+mn-ea"/>
                <a:cs typeface="+mn-cs"/>
              </a:rPr>
              <a:t> </a:t>
            </a:r>
          </a:p>
          <a:p>
            <a:endParaRPr lang="en-US" b="1" i="1" baseline="0" dirty="0" smtClean="0"/>
          </a:p>
        </p:txBody>
      </p:sp>
      <p:sp>
        <p:nvSpPr>
          <p:cNvPr id="4" name="Slide Number Placeholder 3"/>
          <p:cNvSpPr>
            <a:spLocks noGrp="1"/>
          </p:cNvSpPr>
          <p:nvPr>
            <p:ph type="sldNum" sz="quarter" idx="10"/>
          </p:nvPr>
        </p:nvSpPr>
        <p:spPr/>
        <p:txBody>
          <a:bodyPr/>
          <a:lstStyle/>
          <a:p>
            <a:fld id="{567DB251-18AC-41D5-959F-F289AB917537}" type="slidenum">
              <a:rPr lang="en-GB" smtClean="0"/>
              <a:t>31</a:t>
            </a:fld>
            <a:endParaRPr lang="en-GB" dirty="0"/>
          </a:p>
        </p:txBody>
      </p:sp>
    </p:spTree>
    <p:extLst>
      <p:ext uri="{BB962C8B-B14F-4D97-AF65-F5344CB8AC3E}">
        <p14:creationId xmlns:p14="http://schemas.microsoft.com/office/powerpoint/2010/main" val="31107232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To complete the unit, ask students to complete</a:t>
            </a:r>
            <a:r>
              <a:rPr lang="en-GB" sz="1200" i="1" kern="1200" dirty="0" smtClean="0">
                <a:solidFill>
                  <a:schemeClr val="tx1"/>
                </a:solidFill>
                <a:effectLst/>
                <a:latin typeface="+mn-lt"/>
                <a:ea typeface="+mn-ea"/>
                <a:cs typeface="+mn-cs"/>
              </a:rPr>
              <a:t> Resource 4: Summary sheet. </a:t>
            </a:r>
            <a:r>
              <a:rPr lang="en-GB" sz="1200" kern="1200" dirty="0" smtClean="0">
                <a:solidFill>
                  <a:schemeClr val="tx1"/>
                </a:solidFill>
                <a:effectLst/>
                <a:latin typeface="+mn-lt"/>
                <a:ea typeface="+mn-ea"/>
                <a:cs typeface="+mn-cs"/>
              </a:rPr>
              <a:t>In each box, they should explain what they learnt from their work on mental health and emotional wellbeing. This can be kept in their books as evidence of progress and to inform future teaching on mental health and emotional wellbeing.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32</a:t>
            </a:fld>
            <a:endParaRPr lang="en-GB" dirty="0"/>
          </a:p>
        </p:txBody>
      </p:sp>
    </p:spTree>
    <p:extLst>
      <p:ext uri="{BB962C8B-B14F-4D97-AF65-F5344CB8AC3E}">
        <p14:creationId xmlns:p14="http://schemas.microsoft.com/office/powerpoint/2010/main" val="28511985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Allow time to address any unanswered questions and comments from the question box.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Remind students of the support available at home, in school and out of school, through local and national organisations.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*It may be necessary to lift the mood after this learning - ensure the lesson ends on a positive note, using a strategy of your choice (see accompanying PSHE Association document </a:t>
            </a:r>
            <a:r>
              <a:rPr lang="en-GB" sz="1200" i="1" u="sng" kern="1200" dirty="0" smtClean="0">
                <a:solidFill>
                  <a:schemeClr val="tx1"/>
                </a:solidFill>
                <a:effectLst/>
                <a:latin typeface="+mn-lt"/>
                <a:ea typeface="+mn-ea"/>
                <a:cs typeface="+mn-cs"/>
                <a:hlinkClick r:id="rId3"/>
              </a:rPr>
              <a:t>Preparing to teach about mental health and emotional wellbeing</a:t>
            </a:r>
            <a:r>
              <a:rPr lang="en-GB" sz="1200" i="1" u="sng" kern="1200" dirty="0" smtClean="0">
                <a:solidFill>
                  <a:schemeClr val="tx1"/>
                </a:solidFill>
                <a:effectLst/>
                <a:latin typeface="+mn-lt"/>
                <a:ea typeface="+mn-ea"/>
                <a:cs typeface="+mn-cs"/>
              </a:rPr>
              <a:t> p12)</a:t>
            </a:r>
            <a:r>
              <a:rPr lang="en-GB"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US" b="0" i="0" dirty="0" smtClean="0"/>
          </a:p>
        </p:txBody>
      </p:sp>
      <p:sp>
        <p:nvSpPr>
          <p:cNvPr id="4" name="Slide Number Placeholder 3"/>
          <p:cNvSpPr>
            <a:spLocks noGrp="1"/>
          </p:cNvSpPr>
          <p:nvPr>
            <p:ph type="sldNum" sz="quarter" idx="10"/>
          </p:nvPr>
        </p:nvSpPr>
        <p:spPr/>
        <p:txBody>
          <a:bodyPr/>
          <a:lstStyle/>
          <a:p>
            <a:fld id="{567DB251-18AC-41D5-959F-F289AB917537}" type="slidenum">
              <a:rPr lang="en-GB" smtClean="0"/>
              <a:t>33</a:t>
            </a:fld>
            <a:endParaRPr lang="en-GB" dirty="0"/>
          </a:p>
        </p:txBody>
      </p:sp>
    </p:spTree>
    <p:extLst>
      <p:ext uri="{BB962C8B-B14F-4D97-AF65-F5344CB8AC3E}">
        <p14:creationId xmlns:p14="http://schemas.microsoft.com/office/powerpoint/2010/main" val="21498152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Teacher Notes</a:t>
            </a:r>
          </a:p>
          <a:p>
            <a:r>
              <a:rPr lang="en-US" i="0" dirty="0" smtClean="0"/>
              <a:t>These activities can be used to extend the learning</a:t>
            </a:r>
            <a:r>
              <a:rPr lang="en-US" i="0" baseline="0" dirty="0" smtClean="0"/>
              <a:t>, either in lessons or as home learning.</a:t>
            </a:r>
          </a:p>
        </p:txBody>
      </p:sp>
      <p:sp>
        <p:nvSpPr>
          <p:cNvPr id="4" name="Slide Number Placeholder 3"/>
          <p:cNvSpPr>
            <a:spLocks noGrp="1"/>
          </p:cNvSpPr>
          <p:nvPr>
            <p:ph type="sldNum" sz="quarter" idx="10"/>
          </p:nvPr>
        </p:nvSpPr>
        <p:spPr/>
        <p:txBody>
          <a:bodyPr/>
          <a:lstStyle/>
          <a:p>
            <a:fld id="{567DB251-18AC-41D5-959F-F289AB917537}" type="slidenum">
              <a:rPr lang="en-GB" smtClean="0"/>
              <a:t>34</a:t>
            </a:fld>
            <a:endParaRPr lang="en-GB" dirty="0"/>
          </a:p>
        </p:txBody>
      </p:sp>
    </p:spTree>
    <p:extLst>
      <p:ext uri="{BB962C8B-B14F-4D97-AF65-F5344CB8AC3E}">
        <p14:creationId xmlns:p14="http://schemas.microsoft.com/office/powerpoint/2010/main" val="1588472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 (15 MIN) </a:t>
            </a:r>
            <a:r>
              <a:rPr lang="en-US" b="1" i="1" dirty="0" smtClean="0"/>
              <a:t>Celebrity stories</a:t>
            </a:r>
          </a:p>
          <a:p>
            <a:r>
              <a:rPr lang="en-GB" sz="1200" kern="1200" dirty="0" smtClean="0">
                <a:solidFill>
                  <a:schemeClr val="tx1"/>
                </a:solidFill>
                <a:effectLst/>
                <a:latin typeface="+mn-lt"/>
                <a:ea typeface="+mn-ea"/>
                <a:cs typeface="+mn-cs"/>
              </a:rPr>
              <a:t>Explain to students that everyone experiences challenges in their lives and that even as adults, times of change can be difficult to manage. Hand students </a:t>
            </a:r>
            <a:r>
              <a:rPr lang="en-GB" sz="1200" i="1" kern="1200" dirty="0" smtClean="0">
                <a:solidFill>
                  <a:schemeClr val="tx1"/>
                </a:solidFill>
                <a:effectLst/>
                <a:latin typeface="+mn-lt"/>
                <a:ea typeface="+mn-ea"/>
                <a:cs typeface="+mn-cs"/>
              </a:rPr>
              <a:t>Resource 3: Celebrity lives</a:t>
            </a:r>
            <a:r>
              <a:rPr lang="en-GB" sz="1200" kern="1200" dirty="0" smtClean="0">
                <a:solidFill>
                  <a:schemeClr val="tx1"/>
                </a:solidFill>
                <a:effectLst/>
                <a:latin typeface="+mn-lt"/>
                <a:ea typeface="+mn-ea"/>
                <a:cs typeface="+mn-cs"/>
              </a:rPr>
              <a:t>, which describes the stories of four celebrities who have experienced and overcome mental health concerns at various times in their lives.   </a:t>
            </a:r>
          </a:p>
          <a:p>
            <a:r>
              <a:rPr lang="en-GB" sz="1200" kern="1200" dirty="0" smtClean="0">
                <a:solidFill>
                  <a:schemeClr val="tx1"/>
                </a:solidFill>
                <a:effectLst/>
                <a:latin typeface="+mn-lt"/>
                <a:ea typeface="+mn-ea"/>
                <a:cs typeface="+mn-cs"/>
              </a:rPr>
              <a:t>Ask students to work in pairs to summarise: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What mental health concern did the celebrity experience and how did it affect their lives?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What contributed to them developing a mental health concern?</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What helped them to overcome or manage their mental health concern?</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What can we learn from these celebrities’ experiences?</a:t>
            </a: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1" kern="1200" dirty="0" smtClean="0">
                <a:solidFill>
                  <a:schemeClr val="tx1"/>
                </a:solidFill>
                <a:effectLst/>
                <a:latin typeface="+mn-lt"/>
                <a:ea typeface="+mn-ea"/>
                <a:cs typeface="+mn-cs"/>
              </a:rPr>
              <a:t>When taking feedback from this activity, it is important to highlight to students that while sometimes mental health concerns can develop from specific life events (e.g. Prince Harry, Chrissy </a:t>
            </a:r>
            <a:r>
              <a:rPr lang="en-GB" sz="1200" i="1" kern="1200" dirty="0" err="1" smtClean="0">
                <a:solidFill>
                  <a:schemeClr val="tx1"/>
                </a:solidFill>
                <a:effectLst/>
                <a:latin typeface="+mn-lt"/>
                <a:ea typeface="+mn-ea"/>
                <a:cs typeface="+mn-cs"/>
              </a:rPr>
              <a:t>Teigan</a:t>
            </a:r>
            <a:r>
              <a:rPr lang="en-GB" sz="1200" i="1" kern="1200" dirty="0" smtClean="0">
                <a:solidFill>
                  <a:schemeClr val="tx1"/>
                </a:solidFill>
                <a:effectLst/>
                <a:latin typeface="+mn-lt"/>
                <a:ea typeface="+mn-ea"/>
                <a:cs typeface="+mn-cs"/>
              </a:rPr>
              <a:t>, Ariana Grande), issues like anxiety and depression can sometimes happen for no apparent reason (e.g. Zayn Malik). This can sometimes make it harder for people to seek help.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Support</a:t>
            </a:r>
            <a:r>
              <a:rPr lang="en-GB" sz="1200" kern="1200" dirty="0" smtClean="0">
                <a:solidFill>
                  <a:schemeClr val="tx1"/>
                </a:solidFill>
                <a:effectLst/>
                <a:latin typeface="+mn-lt"/>
                <a:ea typeface="+mn-ea"/>
                <a:cs typeface="+mn-cs"/>
              </a:rPr>
              <a:t>: Ask students to just focus on one or two celebrity stories, rather than working on all four.</a:t>
            </a:r>
          </a:p>
          <a:p>
            <a:r>
              <a:rPr lang="en-GB" sz="1200" b="1" kern="1200" dirty="0" smtClean="0">
                <a:solidFill>
                  <a:schemeClr val="tx1"/>
                </a:solidFill>
                <a:effectLst/>
                <a:latin typeface="+mn-lt"/>
                <a:ea typeface="+mn-ea"/>
                <a:cs typeface="+mn-cs"/>
              </a:rPr>
              <a:t>Challenge: </a:t>
            </a:r>
            <a:r>
              <a:rPr lang="en-GB" sz="1200" kern="1200" dirty="0" smtClean="0">
                <a:solidFill>
                  <a:schemeClr val="tx1"/>
                </a:solidFill>
                <a:effectLst/>
                <a:latin typeface="+mn-lt"/>
                <a:ea typeface="+mn-ea"/>
                <a:cs typeface="+mn-cs"/>
              </a:rPr>
              <a:t>Ask students to identify common themes in all four of the celebrity stories.</a:t>
            </a:r>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4</a:t>
            </a:fld>
            <a:endParaRPr lang="en-GB" dirty="0"/>
          </a:p>
        </p:txBody>
      </p:sp>
    </p:spTree>
    <p:extLst>
      <p:ext uri="{BB962C8B-B14F-4D97-AF65-F5344CB8AC3E}">
        <p14:creationId xmlns:p14="http://schemas.microsoft.com/office/powerpoint/2010/main" val="2342695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t>Teacher Notes (5</a:t>
            </a:r>
            <a:r>
              <a:rPr lang="en-US" b="1" i="0" baseline="0" dirty="0" smtClean="0"/>
              <a:t> MIN) </a:t>
            </a:r>
            <a:r>
              <a:rPr lang="en-US" b="1" i="1" baseline="0" dirty="0" smtClean="0"/>
              <a:t>Endpoint assessment and reflection</a:t>
            </a:r>
          </a:p>
          <a:p>
            <a:r>
              <a:rPr lang="en-GB" sz="1200" kern="1200" dirty="0" smtClean="0">
                <a:solidFill>
                  <a:schemeClr val="tx1"/>
                </a:solidFill>
                <a:effectLst/>
                <a:latin typeface="+mn-lt"/>
                <a:ea typeface="+mn-ea"/>
                <a:cs typeface="+mn-cs"/>
              </a:rPr>
              <a:t>Ask students to complete </a:t>
            </a:r>
            <a:r>
              <a:rPr lang="en-GB" sz="1200" i="1" kern="1200" dirty="0" smtClean="0">
                <a:solidFill>
                  <a:schemeClr val="tx1"/>
                </a:solidFill>
                <a:effectLst/>
                <a:latin typeface="+mn-lt"/>
                <a:ea typeface="+mn-ea"/>
                <a:cs typeface="+mn-cs"/>
              </a:rPr>
              <a:t>Resource 4: Then and Now </a:t>
            </a:r>
            <a:r>
              <a:rPr lang="en-GB" sz="1200" kern="1200" dirty="0" smtClean="0">
                <a:solidFill>
                  <a:schemeClr val="tx1"/>
                </a:solidFill>
                <a:effectLst/>
                <a:latin typeface="+mn-lt"/>
                <a:ea typeface="+mn-ea"/>
                <a:cs typeface="+mn-cs"/>
              </a:rPr>
              <a:t>to gauge progress in their learning from the beginning of the lesson and to reflect on their confidence in responding to new challenges as a result of the lesson. As this is a personal reflection task, students should not be encouraged to share their answers publicly with the rest of the class.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5</a:t>
            </a:fld>
            <a:endParaRPr lang="en-GB" dirty="0"/>
          </a:p>
        </p:txBody>
      </p:sp>
    </p:spTree>
    <p:extLst>
      <p:ext uri="{BB962C8B-B14F-4D97-AF65-F5344CB8AC3E}">
        <p14:creationId xmlns:p14="http://schemas.microsoft.com/office/powerpoint/2010/main" val="3192591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Teacher Notes</a:t>
            </a:r>
          </a:p>
          <a:p>
            <a:r>
              <a:rPr lang="en-US" i="0" dirty="0" smtClean="0"/>
              <a:t>These activities can be used to extend the learning</a:t>
            </a:r>
            <a:r>
              <a:rPr lang="en-US" i="0" baseline="0" dirty="0" smtClean="0"/>
              <a:t>, either in lessons or as home learning.</a:t>
            </a:r>
          </a:p>
        </p:txBody>
      </p:sp>
      <p:sp>
        <p:nvSpPr>
          <p:cNvPr id="4" name="Slide Number Placeholder 3"/>
          <p:cNvSpPr>
            <a:spLocks noGrp="1"/>
          </p:cNvSpPr>
          <p:nvPr>
            <p:ph type="sldNum" sz="quarter" idx="10"/>
          </p:nvPr>
        </p:nvSpPr>
        <p:spPr/>
        <p:txBody>
          <a:bodyPr/>
          <a:lstStyle/>
          <a:p>
            <a:fld id="{567DB251-18AC-41D5-959F-F289AB917537}" type="slidenum">
              <a:rPr lang="en-GB" smtClean="0"/>
              <a:t>6</a:t>
            </a:fld>
            <a:endParaRPr lang="en-GB" dirty="0"/>
          </a:p>
        </p:txBody>
      </p:sp>
    </p:spTree>
    <p:extLst>
      <p:ext uri="{BB962C8B-B14F-4D97-AF65-F5344CB8AC3E}">
        <p14:creationId xmlns:p14="http://schemas.microsoft.com/office/powerpoint/2010/main" val="51780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7</a:t>
            </a:fld>
            <a:endParaRPr lang="en-GB" dirty="0"/>
          </a:p>
        </p:txBody>
      </p:sp>
    </p:spTree>
    <p:extLst>
      <p:ext uri="{BB962C8B-B14F-4D97-AF65-F5344CB8AC3E}">
        <p14:creationId xmlns:p14="http://schemas.microsoft.com/office/powerpoint/2010/main" val="1015482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 - </a:t>
            </a:r>
            <a:r>
              <a:rPr lang="en-US" b="1" i="1" dirty="0" smtClean="0"/>
              <a:t>Learning objectives and outcomes</a:t>
            </a:r>
            <a:endParaRPr lang="en-US" b="1" dirty="0" smtClean="0"/>
          </a:p>
          <a:p>
            <a:r>
              <a:rPr kumimoji="0" lang="en-GB" sz="1200" b="0" i="0" u="none" strike="noStrike" kern="1200" cap="none" spc="0" normalizeH="0" baseline="0" noProof="0" dirty="0" smtClean="0">
                <a:ln>
                  <a:noFill/>
                </a:ln>
                <a:solidFill>
                  <a:prstClr val="black"/>
                </a:solidFill>
                <a:effectLst/>
                <a:uLnTx/>
                <a:uFillTx/>
                <a:latin typeface="+mn-lt"/>
                <a:ea typeface="+mn-ea"/>
                <a:cs typeface="+mn-cs"/>
              </a:rPr>
              <a:t>Introduce the learning objectives and outcomes. </a:t>
            </a:r>
            <a:r>
              <a:rPr lang="en-GB" sz="1200" kern="1200" dirty="0" smtClean="0">
                <a:solidFill>
                  <a:schemeClr val="tx1"/>
                </a:solidFill>
                <a:effectLst/>
                <a:latin typeface="+mn-lt"/>
                <a:ea typeface="+mn-ea"/>
                <a:cs typeface="+mn-cs"/>
              </a:rPr>
              <a:t>Explain that today’s lesson focuses on resilience and strategies to</a:t>
            </a:r>
            <a:r>
              <a:rPr lang="en-GB" dirty="0" smtClean="0">
                <a:effectLst/>
              </a:rPr>
              <a:t> reframe how we see setbacks in order to bounce back quicker and build resilience</a:t>
            </a:r>
            <a:r>
              <a:rPr lang="en-GB" sz="1200" kern="1200" dirty="0" smtClean="0">
                <a:solidFill>
                  <a:schemeClr val="tx1"/>
                </a:solidFill>
                <a:effectLst/>
                <a:latin typeface="+mn-lt"/>
                <a:ea typeface="+mn-ea"/>
                <a:cs typeface="+mn-cs"/>
              </a:rPr>
              <a:t>.</a:t>
            </a:r>
            <a:endParaRPr lang="en-GB" dirty="0" smtClean="0">
              <a:effectLst/>
            </a:endParaRPr>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8</a:t>
            </a:fld>
            <a:endParaRPr lang="en-GB" dirty="0"/>
          </a:p>
        </p:txBody>
      </p:sp>
    </p:spTree>
    <p:extLst>
      <p:ext uri="{BB962C8B-B14F-4D97-AF65-F5344CB8AC3E}">
        <p14:creationId xmlns:p14="http://schemas.microsoft.com/office/powerpoint/2010/main" val="3797568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t>Teacher Notes (10</a:t>
            </a:r>
            <a:r>
              <a:rPr lang="en-US" b="1" i="0" baseline="0" dirty="0" smtClean="0"/>
              <a:t> MIN) </a:t>
            </a:r>
            <a:r>
              <a:rPr lang="en-US" b="1" i="1" baseline="0" dirty="0" smtClean="0"/>
              <a:t>Attitude continuum</a:t>
            </a:r>
          </a:p>
          <a:p>
            <a:r>
              <a:rPr lang="en-GB" sz="1200" kern="1200" dirty="0" smtClean="0">
                <a:solidFill>
                  <a:schemeClr val="tx1"/>
                </a:solidFill>
                <a:effectLst/>
                <a:latin typeface="+mn-lt"/>
                <a:ea typeface="+mn-ea"/>
                <a:cs typeface="+mn-cs"/>
              </a:rPr>
              <a:t>Students complete </a:t>
            </a:r>
            <a:r>
              <a:rPr lang="en-GB" sz="1200" i="1" kern="1200" dirty="0" smtClean="0">
                <a:solidFill>
                  <a:schemeClr val="tx1"/>
                </a:solidFill>
                <a:effectLst/>
                <a:latin typeface="+mn-lt"/>
                <a:ea typeface="+mn-ea"/>
                <a:cs typeface="+mn-cs"/>
              </a:rPr>
              <a:t>Resource 1: Attitude continuum</a:t>
            </a:r>
            <a:r>
              <a:rPr lang="en-GB" sz="1200" kern="1200" dirty="0" smtClean="0">
                <a:solidFill>
                  <a:schemeClr val="tx1"/>
                </a:solidFill>
                <a:effectLst/>
                <a:latin typeface="+mn-lt"/>
                <a:ea typeface="+mn-ea"/>
                <a:cs typeface="+mn-cs"/>
              </a:rPr>
              <a:t>. Circulate during the activity to gain an understanding of students’ starting points. Students should keep this with them to revisit at the end of the lesson to chart progress.</a:t>
            </a:r>
          </a:p>
          <a:p>
            <a:r>
              <a:rPr lang="en-GB" sz="1200" kern="1200" dirty="0" smtClean="0">
                <a:solidFill>
                  <a:schemeClr val="tx1"/>
                </a:solidFill>
                <a:effectLst/>
                <a:latin typeface="+mn-lt"/>
                <a:ea typeface="+mn-ea"/>
                <a:cs typeface="+mn-cs"/>
              </a:rPr>
              <a:t>Take feedback, focusing on the idea that </a:t>
            </a:r>
            <a:r>
              <a:rPr lang="en-GB" sz="1200" kern="1200" dirty="0" err="1" smtClean="0">
                <a:solidFill>
                  <a:schemeClr val="tx1"/>
                </a:solidFill>
                <a:effectLst/>
                <a:latin typeface="+mn-lt"/>
                <a:ea typeface="+mn-ea"/>
                <a:cs typeface="+mn-cs"/>
              </a:rPr>
              <a:t>mindset</a:t>
            </a:r>
            <a:r>
              <a:rPr lang="en-GB" sz="1200" kern="1200" dirty="0" smtClean="0">
                <a:solidFill>
                  <a:schemeClr val="tx1"/>
                </a:solidFill>
                <a:effectLst/>
                <a:latin typeface="+mn-lt"/>
                <a:ea typeface="+mn-ea"/>
                <a:cs typeface="+mn-cs"/>
              </a:rPr>
              <a:t> has an impact on our actions.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9</a:t>
            </a:fld>
            <a:endParaRPr lang="en-GB" dirty="0"/>
          </a:p>
        </p:txBody>
      </p:sp>
    </p:spTree>
    <p:extLst>
      <p:ext uri="{BB962C8B-B14F-4D97-AF65-F5344CB8AC3E}">
        <p14:creationId xmlns:p14="http://schemas.microsoft.com/office/powerpoint/2010/main" val="4245635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B1BC51A-74D5-4913-84BC-78080CE7AED9}" type="datetime1">
              <a:rPr lang="en-GB" smtClean="0"/>
              <a:t>26/05/21</a:t>
            </a:fld>
            <a:endParaRPr lang="en-GB" dirty="0"/>
          </a:p>
        </p:txBody>
      </p:sp>
      <p:sp>
        <p:nvSpPr>
          <p:cNvPr id="5" name="Footer Placeholder 4"/>
          <p:cNvSpPr>
            <a:spLocks noGrp="1"/>
          </p:cNvSpPr>
          <p:nvPr>
            <p:ph type="ftr" sz="quarter" idx="11"/>
          </p:nvPr>
        </p:nvSpPr>
        <p:spPr/>
        <p:txBody>
          <a:bodyPr/>
          <a:lstStyle/>
          <a:p>
            <a:r>
              <a:rPr lang="en-GB" dirty="0" smtClean="0"/>
              <a:t>© PSHE Association 2018   </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42426844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DC21C6A-7D6D-4577-B7DF-6FC2D04838EF}" type="datetime1">
              <a:rPr lang="en-GB" smtClean="0"/>
              <a:t>26/05/21</a:t>
            </a:fld>
            <a:endParaRPr lang="en-GB" dirty="0"/>
          </a:p>
        </p:txBody>
      </p:sp>
      <p:sp>
        <p:nvSpPr>
          <p:cNvPr id="5" name="Footer Placeholder 4"/>
          <p:cNvSpPr>
            <a:spLocks noGrp="1"/>
          </p:cNvSpPr>
          <p:nvPr>
            <p:ph type="ftr" sz="quarter" idx="11"/>
          </p:nvPr>
        </p:nvSpPr>
        <p:spPr/>
        <p:txBody>
          <a:bodyPr/>
          <a:lstStyle/>
          <a:p>
            <a:r>
              <a:rPr lang="en-GB" dirty="0" smtClean="0"/>
              <a:t>© PSHE Association 2018   </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4108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EFBDEA-DDC4-4E4A-8DFA-3C9726BA22B7}" type="datetime1">
              <a:rPr lang="en-GB" smtClean="0"/>
              <a:t>26/05/21</a:t>
            </a:fld>
            <a:endParaRPr lang="en-GB" dirty="0"/>
          </a:p>
        </p:txBody>
      </p:sp>
      <p:sp>
        <p:nvSpPr>
          <p:cNvPr id="5" name="Footer Placeholder 4"/>
          <p:cNvSpPr>
            <a:spLocks noGrp="1"/>
          </p:cNvSpPr>
          <p:nvPr>
            <p:ph type="ftr" sz="quarter" idx="11"/>
          </p:nvPr>
        </p:nvSpPr>
        <p:spPr/>
        <p:txBody>
          <a:bodyPr/>
          <a:lstStyle/>
          <a:p>
            <a:r>
              <a:rPr lang="en-GB" dirty="0" smtClean="0"/>
              <a:t>© PSHE Association 2018   </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7114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16549910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4625DA5-65DF-4104-9FD3-85E6D9945DEC}" type="datetime1">
              <a:rPr lang="en-GB" smtClean="0"/>
              <a:t>26/05/21</a:t>
            </a:fld>
            <a:endParaRPr lang="en-GB" dirty="0"/>
          </a:p>
        </p:txBody>
      </p:sp>
      <p:sp>
        <p:nvSpPr>
          <p:cNvPr id="5" name="Footer Placeholder 4"/>
          <p:cNvSpPr>
            <a:spLocks noGrp="1"/>
          </p:cNvSpPr>
          <p:nvPr>
            <p:ph type="ftr" sz="quarter" idx="11"/>
          </p:nvPr>
        </p:nvSpPr>
        <p:spPr/>
        <p:txBody>
          <a:bodyPr/>
          <a:lstStyle/>
          <a:p>
            <a:r>
              <a:rPr lang="en-GB" dirty="0" smtClean="0"/>
              <a:t>© PSHE Association 2018   </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034453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AD7084E-4ACB-4C63-8E1C-6FA6D3C12CE0}" type="datetime1">
              <a:rPr lang="en-GB" smtClean="0"/>
              <a:t>26/05/21</a:t>
            </a:fld>
            <a:endParaRPr lang="en-GB" dirty="0"/>
          </a:p>
        </p:txBody>
      </p:sp>
      <p:sp>
        <p:nvSpPr>
          <p:cNvPr id="6" name="Footer Placeholder 5"/>
          <p:cNvSpPr>
            <a:spLocks noGrp="1"/>
          </p:cNvSpPr>
          <p:nvPr>
            <p:ph type="ftr" sz="quarter" idx="11"/>
          </p:nvPr>
        </p:nvSpPr>
        <p:spPr/>
        <p:txBody>
          <a:bodyPr/>
          <a:lstStyle/>
          <a:p>
            <a:r>
              <a:rPr lang="en-GB" dirty="0" smtClean="0"/>
              <a:t>© PSHE Association 2018   </a:t>
            </a:r>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03061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8EDEF39-D212-4F11-9B46-E280ACD6D935}" type="datetime1">
              <a:rPr lang="en-GB" smtClean="0"/>
              <a:t>26/05/21</a:t>
            </a:fld>
            <a:endParaRPr lang="en-GB" dirty="0"/>
          </a:p>
        </p:txBody>
      </p:sp>
      <p:sp>
        <p:nvSpPr>
          <p:cNvPr id="8" name="Footer Placeholder 7"/>
          <p:cNvSpPr>
            <a:spLocks noGrp="1"/>
          </p:cNvSpPr>
          <p:nvPr>
            <p:ph type="ftr" sz="quarter" idx="11"/>
          </p:nvPr>
        </p:nvSpPr>
        <p:spPr/>
        <p:txBody>
          <a:bodyPr/>
          <a:lstStyle/>
          <a:p>
            <a:r>
              <a:rPr lang="en-GB" dirty="0" smtClean="0"/>
              <a:t>© PSHE Association 2018   </a:t>
            </a:r>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0999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227D3B1-02F1-4D38-8061-5C9363E92D44}" type="datetime1">
              <a:rPr lang="en-GB" smtClean="0"/>
              <a:t>26/05/21</a:t>
            </a:fld>
            <a:endParaRPr lang="en-GB" dirty="0"/>
          </a:p>
        </p:txBody>
      </p:sp>
      <p:sp>
        <p:nvSpPr>
          <p:cNvPr id="4" name="Footer Placeholder 3"/>
          <p:cNvSpPr>
            <a:spLocks noGrp="1"/>
          </p:cNvSpPr>
          <p:nvPr>
            <p:ph type="ftr" sz="quarter" idx="11"/>
          </p:nvPr>
        </p:nvSpPr>
        <p:spPr/>
        <p:txBody>
          <a:bodyPr/>
          <a:lstStyle/>
          <a:p>
            <a:r>
              <a:rPr lang="en-GB" dirty="0" smtClean="0"/>
              <a:t>© PSHE Association 2018   </a:t>
            </a:r>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1415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smtClean="0"/>
              <a:t>© PSHE Association 2018   </a:t>
            </a:r>
            <a:endParaRPr lang="en-GB" dirty="0"/>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3897672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A60BCF9-B630-4346-BE16-1BAC4BBDEC78}" type="datetime1">
              <a:rPr lang="en-GB" smtClean="0"/>
              <a:t>26/05/21</a:t>
            </a:fld>
            <a:endParaRPr lang="en-GB" dirty="0"/>
          </a:p>
        </p:txBody>
      </p:sp>
      <p:sp>
        <p:nvSpPr>
          <p:cNvPr id="6" name="Footer Placeholder 5"/>
          <p:cNvSpPr>
            <a:spLocks noGrp="1"/>
          </p:cNvSpPr>
          <p:nvPr>
            <p:ph type="ftr" sz="quarter" idx="11"/>
          </p:nvPr>
        </p:nvSpPr>
        <p:spPr/>
        <p:txBody>
          <a:bodyPr/>
          <a:lstStyle/>
          <a:p>
            <a:r>
              <a:rPr lang="en-GB" dirty="0" smtClean="0"/>
              <a:t>© PSHE Association 2018   </a:t>
            </a:r>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6139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AA1526A-B2B8-44E4-BE2F-FB0C3D36D1E5}" type="datetime1">
              <a:rPr lang="en-GB" smtClean="0"/>
              <a:t>26/05/21</a:t>
            </a:fld>
            <a:endParaRPr lang="en-GB" dirty="0"/>
          </a:p>
        </p:txBody>
      </p:sp>
      <p:sp>
        <p:nvSpPr>
          <p:cNvPr id="6" name="Footer Placeholder 5"/>
          <p:cNvSpPr>
            <a:spLocks noGrp="1"/>
          </p:cNvSpPr>
          <p:nvPr>
            <p:ph type="ftr" sz="quarter" idx="11"/>
          </p:nvPr>
        </p:nvSpPr>
        <p:spPr/>
        <p:txBody>
          <a:bodyPr/>
          <a:lstStyle/>
          <a:p>
            <a:r>
              <a:rPr lang="en-GB" dirty="0" smtClean="0"/>
              <a:t>© PSHE Association 2018   </a:t>
            </a:r>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3653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smtClean="0"/>
              <a:t>© PSHE Association 2018   </a:t>
            </a:r>
            <a:endParaRPr lang="en-GB" dirty="0"/>
          </a:p>
        </p:txBody>
      </p:sp>
    </p:spTree>
    <p:extLst>
      <p:ext uri="{BB962C8B-B14F-4D97-AF65-F5344CB8AC3E}">
        <p14:creationId xmlns:p14="http://schemas.microsoft.com/office/powerpoint/2010/main" val="3181161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youtube.com/watch?v=m82jEQXRurg" TargetMode="External"/><Relationship Id="rId7" Type="http://schemas.openxmlformats.org/officeDocument/2006/relationships/hyperlink" Target="https://www.youtube.com/watch?v=CZTc8_FwHGM"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7.png"/><Relationship Id="rId5" Type="http://schemas.openxmlformats.org/officeDocument/2006/relationships/hyperlink" Target="https://www.youtube.com/watch?v=lKWoIwgiLRk" TargetMode="External"/><Relationship Id="rId10" Type="http://schemas.openxmlformats.org/officeDocument/2006/relationships/image" Target="../media/image6.png"/><Relationship Id="rId4" Type="http://schemas.openxmlformats.org/officeDocument/2006/relationships/image" Target="../media/image17.png"/><Relationship Id="rId9"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6.png"/><Relationship Id="rId7"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7.png"/><Relationship Id="rId9"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hyperlink" Target="http://www.annafreud.org/on-my-mind/self-car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hyperlink" Target="https://www.mind.org.uk/"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hyperlink" Target="http://www.samaritans.org/" TargetMode="External"/><Relationship Id="rId4" Type="http://schemas.openxmlformats.org/officeDocument/2006/relationships/hyperlink" Target="https://youngminds.org.uk/"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04157" y="3468908"/>
            <a:ext cx="10940143" cy="23698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smtClean="0">
                <a:ln>
                  <a:noFill/>
                </a:ln>
                <a:solidFill>
                  <a:srgbClr val="95519E"/>
                </a:solidFill>
                <a:effectLst/>
                <a:uLnTx/>
                <a:uFillTx/>
                <a:latin typeface="League Spartan" panose="00000800000000000000" pitchFamily="50" charset="0"/>
              </a:rPr>
              <a:t>Lesson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smtClean="0">
                <a:ln>
                  <a:noFill/>
                </a:ln>
                <a:effectLst/>
                <a:uLnTx/>
                <a:uFillTx/>
                <a:latin typeface="League Spartan" panose="00000800000000000000" pitchFamily="50" charset="0"/>
              </a:rPr>
              <a:t>New Challenges</a:t>
            </a:r>
            <a:endParaRPr kumimoji="0" lang="en-GB" sz="4800" b="1" i="0" u="none" strike="noStrike" kern="1200" cap="none" spc="0" normalizeH="0" baseline="0" noProof="0" dirty="0" smtClean="0">
              <a:ln>
                <a:noFill/>
              </a:ln>
              <a:effectLst/>
              <a:uLnTx/>
              <a:uFillTx/>
              <a:latin typeface="League Spartan" panose="000008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effectLst/>
              <a:uLnTx/>
              <a:uFillTx/>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a:t>
            </a:fld>
            <a:endParaRPr lang="en-GB" dirty="0"/>
          </a:p>
        </p:txBody>
      </p:sp>
      <p:sp>
        <p:nvSpPr>
          <p:cNvPr id="10" name="Footer Placeholder 3"/>
          <p:cNvSpPr>
            <a:spLocks noGrp="1"/>
          </p:cNvSpPr>
          <p:nvPr>
            <p:ph type="ftr" sz="quarter" idx="11"/>
          </p:nvPr>
        </p:nvSpPr>
        <p:spPr>
          <a:xfrm>
            <a:off x="0" y="6581516"/>
            <a:ext cx="12192000" cy="365125"/>
          </a:xfrm>
        </p:spPr>
        <p:txBody>
          <a:bodyPr/>
          <a:lstStyle/>
          <a:p>
            <a:r>
              <a:rPr lang="en-GB" sz="1050" dirty="0" smtClean="0"/>
              <a:t>© PSHE Association 2018 </a:t>
            </a:r>
            <a:r>
              <a:rPr lang="en-GB" dirty="0" smtClean="0"/>
              <a:t>	 </a:t>
            </a:r>
            <a:endParaRPr lang="en-GB" dirty="0"/>
          </a:p>
        </p:txBody>
      </p:sp>
      <p:pic>
        <p:nvPicPr>
          <p:cNvPr id="1026" name="Picture 2" descr="Mountain Climbing, Sports, Athletic, Hiking, Woman, 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312" y="336614"/>
            <a:ext cx="3075375" cy="2935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46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 PSHE Association 2018   </a:t>
            </a:r>
            <a:endParaRPr lang="en-GB" dirty="0"/>
          </a:p>
        </p:txBody>
      </p:sp>
      <p:sp>
        <p:nvSpPr>
          <p:cNvPr id="3" name="Slide Number Placeholder 2"/>
          <p:cNvSpPr>
            <a:spLocks noGrp="1"/>
          </p:cNvSpPr>
          <p:nvPr>
            <p:ph type="sldNum" sz="quarter" idx="12"/>
          </p:nvPr>
        </p:nvSpPr>
        <p:spPr/>
        <p:txBody>
          <a:bodyPr/>
          <a:lstStyle/>
          <a:p>
            <a:fld id="{2D651D86-383D-45DB-A701-76B5BFCFE28F}" type="slidenum">
              <a:rPr lang="en-GB" smtClean="0"/>
              <a:pPr/>
              <a:t>10</a:t>
            </a:fld>
            <a:endParaRPr lang="en-GB" dirty="0"/>
          </a:p>
        </p:txBody>
      </p:sp>
      <p:sp>
        <p:nvSpPr>
          <p:cNvPr id="4" name="TextBox 3"/>
          <p:cNvSpPr txBox="1"/>
          <p:nvPr/>
        </p:nvSpPr>
        <p:spPr>
          <a:xfrm>
            <a:off x="358407" y="385723"/>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Defining key terms</a:t>
            </a:r>
            <a:endParaRPr lang="en-GB" sz="4400" b="1" dirty="0">
              <a:latin typeface="League Spartan" panose="00000800000000000000" pitchFamily="50" charset="0"/>
            </a:endParaRPr>
          </a:p>
        </p:txBody>
      </p:sp>
      <p:sp>
        <p:nvSpPr>
          <p:cNvPr id="5" name="Rounded Rectangular Callout 4"/>
          <p:cNvSpPr/>
          <p:nvPr/>
        </p:nvSpPr>
        <p:spPr>
          <a:xfrm>
            <a:off x="1600200" y="1626360"/>
            <a:ext cx="8991600" cy="4483959"/>
          </a:xfrm>
          <a:prstGeom prst="wedgeRoundRectCallout">
            <a:avLst>
              <a:gd name="adj1" fmla="val -55581"/>
              <a:gd name="adj2" fmla="val -19678"/>
              <a:gd name="adj3" fmla="val 16667"/>
            </a:avLst>
          </a:prstGeom>
          <a:solidFill>
            <a:srgbClr val="DCB9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Resilience is </a:t>
            </a:r>
            <a:r>
              <a:rPr lang="en-GB" sz="2800" dirty="0" smtClean="0">
                <a:solidFill>
                  <a:schemeClr val="tx1"/>
                </a:solidFill>
              </a:rPr>
              <a:t>a skill that helps people to </a:t>
            </a:r>
            <a:r>
              <a:rPr lang="en-GB" sz="2800" dirty="0">
                <a:solidFill>
                  <a:schemeClr val="tx1"/>
                </a:solidFill>
              </a:rPr>
              <a:t>recover quickly from difficulties, change or misfortune; to adapt to and overcome risk and </a:t>
            </a:r>
            <a:r>
              <a:rPr lang="en-GB" sz="2800" dirty="0" smtClean="0">
                <a:solidFill>
                  <a:schemeClr val="tx1"/>
                </a:solidFill>
              </a:rPr>
              <a:t>adversity through adopting effective coping strategies; </a:t>
            </a:r>
            <a:r>
              <a:rPr lang="en-GB" sz="2800" dirty="0">
                <a:solidFill>
                  <a:schemeClr val="tx1"/>
                </a:solidFill>
              </a:rPr>
              <a:t>to persevere and ‘bounce back’.</a:t>
            </a:r>
          </a:p>
          <a:p>
            <a:pPr algn="ctr"/>
            <a:endParaRPr lang="en-GB" sz="2800" dirty="0">
              <a:solidFill>
                <a:schemeClr val="tx1"/>
              </a:solidFill>
            </a:endParaRPr>
          </a:p>
          <a:p>
            <a:pPr algn="ctr"/>
            <a:r>
              <a:rPr lang="en-GB" sz="2800" dirty="0">
                <a:solidFill>
                  <a:schemeClr val="tx1"/>
                </a:solidFill>
              </a:rPr>
              <a:t>Negative thinking patterns/loops are habitual thought processes which </a:t>
            </a:r>
            <a:r>
              <a:rPr lang="en-GB" sz="2800">
                <a:solidFill>
                  <a:schemeClr val="tx1"/>
                </a:solidFill>
              </a:rPr>
              <a:t>can </a:t>
            </a:r>
            <a:r>
              <a:rPr lang="en-GB" sz="2800" smtClean="0">
                <a:solidFill>
                  <a:schemeClr val="tx1"/>
                </a:solidFill>
              </a:rPr>
              <a:t>affect </a:t>
            </a:r>
            <a:r>
              <a:rPr lang="en-GB" sz="2800" dirty="0">
                <a:solidFill>
                  <a:schemeClr val="tx1"/>
                </a:solidFill>
              </a:rPr>
              <a:t>our perceptions.</a:t>
            </a:r>
          </a:p>
          <a:p>
            <a:pPr algn="ctr"/>
            <a:endParaRPr lang="en-GB" sz="2800" dirty="0">
              <a:solidFill>
                <a:schemeClr val="tx1"/>
              </a:solidFill>
            </a:endParaRPr>
          </a:p>
          <a:p>
            <a:pPr algn="ctr"/>
            <a:r>
              <a:rPr lang="en-GB" sz="2800" dirty="0">
                <a:solidFill>
                  <a:schemeClr val="tx1"/>
                </a:solidFill>
              </a:rPr>
              <a:t>Reframing is a process of thinking about something differently, often in a more positive way.</a:t>
            </a:r>
          </a:p>
        </p:txBody>
      </p:sp>
    </p:spTree>
    <p:extLst>
      <p:ext uri="{BB962C8B-B14F-4D97-AF65-F5344CB8AC3E}">
        <p14:creationId xmlns:p14="http://schemas.microsoft.com/office/powerpoint/2010/main" val="160785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 PSHE Association 2018   </a:t>
            </a:r>
            <a:endParaRPr lang="en-GB" dirty="0"/>
          </a:p>
        </p:txBody>
      </p:sp>
      <p:sp>
        <p:nvSpPr>
          <p:cNvPr id="3" name="Slide Number Placeholder 2"/>
          <p:cNvSpPr>
            <a:spLocks noGrp="1"/>
          </p:cNvSpPr>
          <p:nvPr>
            <p:ph type="sldNum" sz="quarter" idx="12"/>
          </p:nvPr>
        </p:nvSpPr>
        <p:spPr/>
        <p:txBody>
          <a:bodyPr/>
          <a:lstStyle/>
          <a:p>
            <a:fld id="{2D651D86-383D-45DB-A701-76B5BFCFE28F}" type="slidenum">
              <a:rPr lang="en-GB" smtClean="0"/>
              <a:pPr/>
              <a:t>11</a:t>
            </a:fld>
            <a:endParaRPr lang="en-GB" dirty="0"/>
          </a:p>
        </p:txBody>
      </p:sp>
      <p:sp>
        <p:nvSpPr>
          <p:cNvPr id="5" name="TextBox 4"/>
          <p:cNvSpPr txBox="1"/>
          <p:nvPr/>
        </p:nvSpPr>
        <p:spPr>
          <a:xfrm>
            <a:off x="250633" y="388016"/>
            <a:ext cx="11518803"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Identifying negative thinking patterns</a:t>
            </a:r>
            <a:endParaRPr lang="en-GB" sz="4400" b="1" dirty="0">
              <a:latin typeface="League Spartan" panose="00000800000000000000" pitchFamily="50"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0697">
            <a:off x="588721" y="5567113"/>
            <a:ext cx="575687" cy="1151372"/>
          </a:xfrm>
          <a:prstGeom prst="rect">
            <a:avLst/>
          </a:prstGeom>
        </p:spPr>
      </p:pic>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59958" b="29919"/>
          <a:stretch/>
        </p:blipFill>
        <p:spPr>
          <a:xfrm>
            <a:off x="1427187" y="5893121"/>
            <a:ext cx="655794" cy="722143"/>
          </a:xfrm>
          <a:prstGeom prst="rect">
            <a:avLst/>
          </a:prstGeom>
        </p:spPr>
      </p:pic>
      <p:sp>
        <p:nvSpPr>
          <p:cNvPr id="22" name="Cloud Callout 21"/>
          <p:cNvSpPr/>
          <p:nvPr/>
        </p:nvSpPr>
        <p:spPr>
          <a:xfrm>
            <a:off x="7234463" y="1600525"/>
            <a:ext cx="4225916" cy="3391668"/>
          </a:xfrm>
          <a:prstGeom prst="cloudCallout">
            <a:avLst>
              <a:gd name="adj1" fmla="val -27182"/>
              <a:gd name="adj2" fmla="val 6614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smtClean="0">
                <a:solidFill>
                  <a:schemeClr val="tx1"/>
                </a:solidFill>
              </a:rPr>
              <a:t>How might using negative thinking patterns affect someone’s life?</a:t>
            </a:r>
            <a:endParaRPr lang="en-GB" sz="2800" b="1" i="1" dirty="0">
              <a:solidFill>
                <a:schemeClr val="tx1"/>
              </a:solidFill>
            </a:endParaRPr>
          </a:p>
        </p:txBody>
      </p:sp>
      <p:sp>
        <p:nvSpPr>
          <p:cNvPr id="23" name="TextBox 22"/>
          <p:cNvSpPr txBox="1"/>
          <p:nvPr/>
        </p:nvSpPr>
        <p:spPr>
          <a:xfrm>
            <a:off x="455064" y="2300852"/>
            <a:ext cx="4808568" cy="1815882"/>
          </a:xfrm>
          <a:prstGeom prst="rect">
            <a:avLst/>
          </a:prstGeom>
          <a:solidFill>
            <a:srgbClr val="DCB9FF"/>
          </a:solidFill>
          <a:ln>
            <a:solidFill>
              <a:srgbClr val="CC00FF"/>
            </a:solidFill>
          </a:ln>
        </p:spPr>
        <p:txBody>
          <a:bodyPr wrap="square" rtlCol="0">
            <a:spAutoFit/>
          </a:bodyPr>
          <a:lstStyle/>
          <a:p>
            <a:pPr algn="ctr"/>
            <a:endParaRPr lang="en-US" sz="2800" b="1" dirty="0" smtClean="0">
              <a:latin typeface="Lato" panose="020B0604020202020204" charset="0"/>
              <a:ea typeface="Lato" panose="020B0604020202020204" charset="0"/>
              <a:cs typeface="Lato" panose="020B0604020202020204" charset="0"/>
            </a:endParaRPr>
          </a:p>
          <a:p>
            <a:pPr algn="ctr"/>
            <a:r>
              <a:rPr lang="en-US" sz="2800" b="1" dirty="0" smtClean="0">
                <a:latin typeface="Lato" panose="020B0604020202020204" charset="0"/>
                <a:ea typeface="Lato" panose="020B0604020202020204" charset="0"/>
                <a:cs typeface="Lato" panose="020B0604020202020204" charset="0"/>
              </a:rPr>
              <a:t>Match the label to the definition and to an example.</a:t>
            </a:r>
          </a:p>
          <a:p>
            <a:pPr marL="457200" indent="-457200" algn="ctr">
              <a:buFont typeface="Arial" panose="020B0604020202020204" pitchFamily="34" charset="0"/>
              <a:buChar char="•"/>
            </a:pPr>
            <a:endParaRPr lang="en-US" sz="2800" dirty="0" smtClean="0">
              <a:latin typeface="Lato" panose="020B0604020202020204" charset="0"/>
              <a:ea typeface="Lato" panose="020B0604020202020204" charset="0"/>
              <a:cs typeface="Lato" panose="020B0604020202020204" charset="0"/>
            </a:endParaRPr>
          </a:p>
        </p:txBody>
      </p:sp>
      <p:sp>
        <p:nvSpPr>
          <p:cNvPr id="10" name="Rounded Rectangle 9"/>
          <p:cNvSpPr/>
          <p:nvPr/>
        </p:nvSpPr>
        <p:spPr>
          <a:xfrm>
            <a:off x="3773344" y="3898865"/>
            <a:ext cx="1816100" cy="108688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ed Rectangle 24"/>
          <p:cNvSpPr/>
          <p:nvPr/>
        </p:nvSpPr>
        <p:spPr>
          <a:xfrm rot="1041303">
            <a:off x="4098241" y="4261685"/>
            <a:ext cx="1816100" cy="108688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ed Rectangle 25"/>
          <p:cNvSpPr/>
          <p:nvPr/>
        </p:nvSpPr>
        <p:spPr>
          <a:xfrm rot="20652637">
            <a:off x="3878715" y="4893872"/>
            <a:ext cx="1816100" cy="108688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007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ppt_x"/>
                                          </p:val>
                                        </p:tav>
                                        <p:tav tm="100000">
                                          <p:val>
                                            <p:strVal val="#ppt_x"/>
                                          </p:val>
                                        </p:tav>
                                      </p:tavLst>
                                    </p:anim>
                                    <p:anim calcmode="lin" valueType="num">
                                      <p:cBhvr additive="base">
                                        <p:cTn id="2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10" grpId="0" animBg="1"/>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 PSHE Association 2018   </a:t>
            </a:r>
            <a:endParaRPr lang="en-GB" dirty="0"/>
          </a:p>
        </p:txBody>
      </p:sp>
      <p:sp>
        <p:nvSpPr>
          <p:cNvPr id="3" name="Slide Number Placeholder 2"/>
          <p:cNvSpPr>
            <a:spLocks noGrp="1"/>
          </p:cNvSpPr>
          <p:nvPr>
            <p:ph type="sldNum" sz="quarter" idx="12"/>
          </p:nvPr>
        </p:nvSpPr>
        <p:spPr/>
        <p:txBody>
          <a:bodyPr/>
          <a:lstStyle/>
          <a:p>
            <a:fld id="{2D651D86-383D-45DB-A701-76B5BFCFE28F}" type="slidenum">
              <a:rPr lang="en-GB" smtClean="0"/>
              <a:pPr/>
              <a:t>12</a:t>
            </a:fld>
            <a:endParaRPr lang="en-GB" dirty="0"/>
          </a:p>
        </p:txBody>
      </p:sp>
      <p:sp>
        <p:nvSpPr>
          <p:cNvPr id="5" name="TextBox 4"/>
          <p:cNvSpPr txBox="1"/>
          <p:nvPr/>
        </p:nvSpPr>
        <p:spPr>
          <a:xfrm>
            <a:off x="250633" y="401330"/>
            <a:ext cx="11674668" cy="1446550"/>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Alternatives to negative thinking patterns</a:t>
            </a:r>
            <a:endParaRPr lang="en-GB" sz="4400" b="1" dirty="0">
              <a:latin typeface="League Spartan" panose="00000800000000000000" pitchFamily="50"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0697">
            <a:off x="588721" y="5567113"/>
            <a:ext cx="575687" cy="1151372"/>
          </a:xfrm>
          <a:prstGeom prst="rect">
            <a:avLst/>
          </a:prstGeom>
        </p:spPr>
      </p:pic>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59958" b="29919"/>
          <a:stretch/>
        </p:blipFill>
        <p:spPr>
          <a:xfrm>
            <a:off x="1427187" y="5893121"/>
            <a:ext cx="655794" cy="722143"/>
          </a:xfrm>
          <a:prstGeom prst="rect">
            <a:avLst/>
          </a:prstGeom>
        </p:spPr>
      </p:pic>
      <p:graphicFrame>
        <p:nvGraphicFramePr>
          <p:cNvPr id="4" name="Diagram 3"/>
          <p:cNvGraphicFramePr/>
          <p:nvPr>
            <p:extLst/>
          </p:nvPr>
        </p:nvGraphicFramePr>
        <p:xfrm>
          <a:off x="674303" y="1148348"/>
          <a:ext cx="10843394"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84054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 PSHE Association 2018   </a:t>
            </a:r>
            <a:endParaRPr lang="en-GB" dirty="0"/>
          </a:p>
        </p:txBody>
      </p:sp>
      <p:sp>
        <p:nvSpPr>
          <p:cNvPr id="3" name="Slide Number Placeholder 2"/>
          <p:cNvSpPr>
            <a:spLocks noGrp="1"/>
          </p:cNvSpPr>
          <p:nvPr>
            <p:ph type="sldNum" sz="quarter" idx="12"/>
          </p:nvPr>
        </p:nvSpPr>
        <p:spPr/>
        <p:txBody>
          <a:bodyPr/>
          <a:lstStyle/>
          <a:p>
            <a:fld id="{2D651D86-383D-45DB-A701-76B5BFCFE28F}" type="slidenum">
              <a:rPr lang="en-GB" smtClean="0"/>
              <a:pPr/>
              <a:t>13</a:t>
            </a:fld>
            <a:endParaRPr lang="en-GB" dirty="0"/>
          </a:p>
        </p:txBody>
      </p:sp>
      <p:sp>
        <p:nvSpPr>
          <p:cNvPr id="5" name="TextBox 4"/>
          <p:cNvSpPr txBox="1"/>
          <p:nvPr/>
        </p:nvSpPr>
        <p:spPr>
          <a:xfrm>
            <a:off x="250633" y="534680"/>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Your turn!</a:t>
            </a:r>
            <a:endParaRPr lang="en-GB" sz="4400" b="1" dirty="0">
              <a:latin typeface="League Spartan" panose="00000800000000000000" pitchFamily="50" charset="0"/>
            </a:endParaRPr>
          </a:p>
        </p:txBody>
      </p:sp>
      <p:sp>
        <p:nvSpPr>
          <p:cNvPr id="9" name="TextBox 8"/>
          <p:cNvSpPr txBox="1"/>
          <p:nvPr/>
        </p:nvSpPr>
        <p:spPr>
          <a:xfrm>
            <a:off x="6653464" y="1360007"/>
            <a:ext cx="4120071" cy="4278094"/>
          </a:xfrm>
          <a:prstGeom prst="rect">
            <a:avLst/>
          </a:prstGeom>
          <a:solidFill>
            <a:srgbClr val="DCB9FF"/>
          </a:solidFill>
        </p:spPr>
        <p:txBody>
          <a:bodyPr wrap="square" rtlCol="0">
            <a:spAutoFit/>
          </a:bodyPr>
          <a:lstStyle/>
          <a:p>
            <a:pPr lvl="0">
              <a:spcAft>
                <a:spcPts val="600"/>
              </a:spcAft>
            </a:pPr>
            <a:endParaRPr lang="en-GB" sz="2800" b="1" dirty="0" smtClean="0">
              <a:latin typeface="Lato" panose="020B0604020202020204" charset="0"/>
              <a:ea typeface="Lato" panose="020B0604020202020204" charset="0"/>
              <a:cs typeface="Lato" panose="020B0604020202020204" charset="0"/>
            </a:endParaRPr>
          </a:p>
          <a:p>
            <a:pPr lvl="1">
              <a:spcAft>
                <a:spcPts val="600"/>
              </a:spcAft>
            </a:pPr>
            <a:r>
              <a:rPr lang="en-GB" sz="2800" b="1" dirty="0" smtClean="0">
                <a:latin typeface="Lato" panose="020B0604020202020204" charset="0"/>
                <a:ea typeface="Lato" panose="020B0604020202020204" charset="0"/>
                <a:cs typeface="Lato" panose="020B0604020202020204" charset="0"/>
              </a:rPr>
              <a:t>Create a script or storyboard which gives two endings:</a:t>
            </a:r>
          </a:p>
          <a:p>
            <a:pPr marL="457200" lvl="0" indent="-457200">
              <a:spcAft>
                <a:spcPts val="600"/>
              </a:spcAft>
              <a:buFontTx/>
              <a:buChar char="-"/>
            </a:pPr>
            <a:r>
              <a:rPr lang="en-GB" sz="2800" b="1" dirty="0" smtClean="0">
                <a:latin typeface="Lato" panose="020B0604020202020204" charset="0"/>
                <a:ea typeface="Lato" panose="020B0604020202020204" charset="0"/>
                <a:cs typeface="Lato" panose="020B0604020202020204" charset="0"/>
              </a:rPr>
              <a:t>one for negative thinking patterns </a:t>
            </a:r>
          </a:p>
          <a:p>
            <a:pPr marL="457200" lvl="0" indent="-457200">
              <a:spcAft>
                <a:spcPts val="600"/>
              </a:spcAft>
              <a:buFontTx/>
              <a:buChar char="-"/>
            </a:pPr>
            <a:r>
              <a:rPr lang="en-GB" sz="2800" b="1" dirty="0" smtClean="0">
                <a:latin typeface="Lato" panose="020B0604020202020204" charset="0"/>
                <a:ea typeface="Lato" panose="020B0604020202020204" charset="0"/>
                <a:cs typeface="Lato" panose="020B0604020202020204" charset="0"/>
              </a:rPr>
              <a:t>another for positive thinking patterns. </a:t>
            </a:r>
          </a:p>
          <a:p>
            <a:pPr lvl="0">
              <a:spcAft>
                <a:spcPts val="600"/>
              </a:spcAft>
            </a:pPr>
            <a:endParaRPr lang="en-US" sz="2800" b="1" dirty="0">
              <a:latin typeface="Lato" panose="020B0604020202020204" charset="0"/>
              <a:ea typeface="Lato" panose="020B0604020202020204" charset="0"/>
              <a:cs typeface="Lato" panose="020B060402020202020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0697">
            <a:off x="588721" y="5567113"/>
            <a:ext cx="575687" cy="1151372"/>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59958" b="29919"/>
          <a:stretch/>
        </p:blipFill>
        <p:spPr>
          <a:xfrm>
            <a:off x="1427187" y="5893121"/>
            <a:ext cx="655794" cy="722143"/>
          </a:xfrm>
          <a:prstGeom prst="rect">
            <a:avLst/>
          </a:prstGeom>
        </p:spPr>
      </p:pic>
      <p:pic>
        <p:nvPicPr>
          <p:cNvPr id="2050" name="Picture 2" descr="Media, Symbol, Film, Screen, Frame, Storyboa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5084" y="1815939"/>
            <a:ext cx="4247983" cy="3185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2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 PSHE Association 2018   </a:t>
            </a:r>
            <a:endParaRPr lang="en-GB" dirty="0"/>
          </a:p>
        </p:txBody>
      </p:sp>
      <p:sp>
        <p:nvSpPr>
          <p:cNvPr id="3" name="Slide Number Placeholder 2"/>
          <p:cNvSpPr>
            <a:spLocks noGrp="1"/>
          </p:cNvSpPr>
          <p:nvPr>
            <p:ph type="sldNum" sz="quarter" idx="12"/>
          </p:nvPr>
        </p:nvSpPr>
        <p:spPr/>
        <p:txBody>
          <a:bodyPr/>
          <a:lstStyle/>
          <a:p>
            <a:fld id="{2D651D86-383D-45DB-A701-76B5BFCFE28F}" type="slidenum">
              <a:rPr lang="en-GB" smtClean="0"/>
              <a:pPr/>
              <a:t>14</a:t>
            </a:fld>
            <a:endParaRPr lang="en-GB" dirty="0"/>
          </a:p>
        </p:txBody>
      </p:sp>
      <p:sp>
        <p:nvSpPr>
          <p:cNvPr id="5" name="TextBox 4"/>
          <p:cNvSpPr txBox="1"/>
          <p:nvPr/>
        </p:nvSpPr>
        <p:spPr>
          <a:xfrm>
            <a:off x="250633" y="534680"/>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Share your work!</a:t>
            </a:r>
            <a:endParaRPr lang="en-GB" sz="4400" b="1" dirty="0">
              <a:latin typeface="League Spartan" panose="00000800000000000000" pitchFamily="50" charset="0"/>
            </a:endParaRPr>
          </a:p>
        </p:txBody>
      </p:sp>
      <p:sp>
        <p:nvSpPr>
          <p:cNvPr id="9" name="TextBox 8"/>
          <p:cNvSpPr txBox="1"/>
          <p:nvPr/>
        </p:nvSpPr>
        <p:spPr>
          <a:xfrm>
            <a:off x="2447301" y="1659149"/>
            <a:ext cx="6691686" cy="4355038"/>
          </a:xfrm>
          <a:prstGeom prst="rect">
            <a:avLst/>
          </a:prstGeom>
          <a:solidFill>
            <a:srgbClr val="DCB9FF"/>
          </a:solidFill>
        </p:spPr>
        <p:txBody>
          <a:bodyPr wrap="square" rtlCol="0">
            <a:spAutoFit/>
          </a:bodyPr>
          <a:lstStyle/>
          <a:p>
            <a:pPr lvl="0">
              <a:spcAft>
                <a:spcPts val="600"/>
              </a:spcAft>
            </a:pPr>
            <a:r>
              <a:rPr lang="en-GB" sz="2800" b="1" dirty="0" smtClean="0">
                <a:latin typeface="Lato" panose="020B0604020202020204" charset="0"/>
                <a:ea typeface="Lato" panose="020B0604020202020204" charset="0"/>
                <a:cs typeface="Lato" panose="020B0604020202020204" charset="0"/>
              </a:rPr>
              <a:t>You have one minute to present or summarise your work.</a:t>
            </a:r>
          </a:p>
          <a:p>
            <a:pPr lvl="0">
              <a:spcAft>
                <a:spcPts val="600"/>
              </a:spcAft>
            </a:pPr>
            <a:endParaRPr lang="en-GB" sz="2800" b="1" dirty="0">
              <a:latin typeface="Lato" panose="020B0604020202020204" charset="0"/>
              <a:ea typeface="Lato" panose="020B0604020202020204" charset="0"/>
              <a:cs typeface="Lato" panose="020B0604020202020204" charset="0"/>
            </a:endParaRPr>
          </a:p>
          <a:p>
            <a:pPr lvl="0">
              <a:spcAft>
                <a:spcPts val="600"/>
              </a:spcAft>
            </a:pPr>
            <a:r>
              <a:rPr lang="en-GB" sz="2800" b="1" dirty="0" smtClean="0">
                <a:latin typeface="Lato" panose="020B0604020202020204" charset="0"/>
                <a:ea typeface="Lato" panose="020B0604020202020204" charset="0"/>
                <a:cs typeface="Lato" panose="020B0604020202020204" charset="0"/>
              </a:rPr>
              <a:t>As you listen, be ready to feed back on:</a:t>
            </a:r>
          </a:p>
          <a:p>
            <a:pPr marL="457200" lvl="0" indent="-457200">
              <a:spcAft>
                <a:spcPts val="600"/>
              </a:spcAft>
              <a:buFont typeface="Arial" panose="020B0604020202020204" pitchFamily="34" charset="0"/>
              <a:buChar char="•"/>
            </a:pPr>
            <a:r>
              <a:rPr lang="en-GB" sz="2800" b="1" dirty="0" smtClean="0">
                <a:latin typeface="Lato" panose="020B0604020202020204" charset="0"/>
                <a:ea typeface="Lato" panose="020B0604020202020204" charset="0"/>
                <a:cs typeface="Lato" panose="020B0604020202020204" charset="0"/>
              </a:rPr>
              <a:t>the negative thinking patterns you identified</a:t>
            </a:r>
          </a:p>
          <a:p>
            <a:pPr marL="457200" lvl="0" indent="-457200">
              <a:spcAft>
                <a:spcPts val="600"/>
              </a:spcAft>
              <a:buFont typeface="Arial" panose="020B0604020202020204" pitchFamily="34" charset="0"/>
              <a:buChar char="•"/>
            </a:pPr>
            <a:r>
              <a:rPr lang="en-GB" sz="2800" b="1" dirty="0" smtClean="0">
                <a:latin typeface="Lato" panose="020B0604020202020204" charset="0"/>
                <a:ea typeface="Lato" panose="020B0604020202020204" charset="0"/>
                <a:cs typeface="Lato" panose="020B0604020202020204" charset="0"/>
              </a:rPr>
              <a:t>Would the positive alternative for managing the situation be successful?</a:t>
            </a:r>
          </a:p>
          <a:p>
            <a:pPr lvl="0">
              <a:spcAft>
                <a:spcPts val="600"/>
              </a:spcAft>
            </a:pPr>
            <a:endParaRPr lang="en-US" sz="2800" b="1" dirty="0">
              <a:latin typeface="Lato" panose="020B0604020202020204" charset="0"/>
              <a:ea typeface="Lato" panose="020B0604020202020204" charset="0"/>
              <a:cs typeface="Lato" panose="020B060402020202020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0697">
            <a:off x="588721" y="5567113"/>
            <a:ext cx="575687" cy="1151372"/>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59958" b="29919"/>
          <a:stretch/>
        </p:blipFill>
        <p:spPr>
          <a:xfrm>
            <a:off x="1427187" y="5893121"/>
            <a:ext cx="655794" cy="722143"/>
          </a:xfrm>
          <a:prstGeom prst="rect">
            <a:avLst/>
          </a:prstGeom>
        </p:spPr>
      </p:pic>
      <p:pic>
        <p:nvPicPr>
          <p:cNvPr id="3074" name="Picture 2" descr="Clock, Hourglass, Ti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4932" y="2000061"/>
            <a:ext cx="1723398" cy="3446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912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GB" sz="1050" dirty="0" smtClean="0"/>
              <a:t>© PSHE Association 2018 </a:t>
            </a:r>
            <a:r>
              <a:rPr lang="en-GB" dirty="0" smtClean="0"/>
              <a:t>	 </a:t>
            </a:r>
            <a:endParaRPr lang="en-GB" dirty="0"/>
          </a:p>
        </p:txBody>
      </p:sp>
      <p:sp>
        <p:nvSpPr>
          <p:cNvPr id="2" name="Slide Number Placeholder 1"/>
          <p:cNvSpPr>
            <a:spLocks noGrp="1"/>
          </p:cNvSpPr>
          <p:nvPr>
            <p:ph type="sldNum" sz="quarter" idx="12"/>
          </p:nvPr>
        </p:nvSpPr>
        <p:spPr>
          <a:xfrm>
            <a:off x="11611950" y="6467110"/>
            <a:ext cx="644611" cy="365125"/>
          </a:xfrm>
          <a:prstGeom prst="rect">
            <a:avLst/>
          </a:prstGeom>
        </p:spPr>
        <p:txBody>
          <a:bodyPr/>
          <a:lstStyle/>
          <a:p>
            <a:fld id="{2D651D86-383D-45DB-A701-76B5BFCFE28F}" type="slidenum">
              <a:rPr lang="en-GB" smtClean="0"/>
              <a:t>15</a:t>
            </a:fld>
            <a:endParaRPr lang="en-GB" dirty="0"/>
          </a:p>
        </p:txBody>
      </p:sp>
      <p:sp>
        <p:nvSpPr>
          <p:cNvPr id="13" name="TextBox 12"/>
          <p:cNvSpPr txBox="1"/>
          <p:nvPr/>
        </p:nvSpPr>
        <p:spPr>
          <a:xfrm>
            <a:off x="293201" y="271349"/>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Revisit your attitude continuum</a:t>
            </a:r>
            <a:endParaRPr lang="en-GB" sz="4400" b="1" dirty="0">
              <a:latin typeface="League Spartan" panose="00000800000000000000" pitchFamily="50" charset="0"/>
            </a:endParaRPr>
          </a:p>
        </p:txBody>
      </p:sp>
      <p:sp>
        <p:nvSpPr>
          <p:cNvPr id="9" name="TextBox 8"/>
          <p:cNvSpPr txBox="1"/>
          <p:nvPr/>
        </p:nvSpPr>
        <p:spPr>
          <a:xfrm>
            <a:off x="2457451" y="1078874"/>
            <a:ext cx="4725574" cy="830997"/>
          </a:xfrm>
          <a:prstGeom prst="rect">
            <a:avLst/>
          </a:prstGeom>
          <a:solidFill>
            <a:srgbClr val="F3E7FF"/>
          </a:solidFill>
        </p:spPr>
        <p:txBody>
          <a:bodyPr wrap="square" rtlCol="0">
            <a:spAutoFit/>
          </a:bodyPr>
          <a:lstStyle/>
          <a:p>
            <a:pPr algn="ctr"/>
            <a:r>
              <a:rPr lang="en-GB" sz="2400" dirty="0">
                <a:latin typeface="Lato" panose="020B0604020202020204" charset="0"/>
                <a:ea typeface="Lato" panose="020B0604020202020204" charset="0"/>
                <a:cs typeface="Lato" panose="020B0604020202020204" charset="0"/>
              </a:rPr>
              <a:t>People can improve at anything if they work hard enough </a:t>
            </a:r>
            <a:r>
              <a:rPr lang="en-GB" sz="2400" dirty="0" smtClean="0">
                <a:latin typeface="Lato" panose="020B0604020202020204" charset="0"/>
                <a:ea typeface="Lato" panose="020B0604020202020204" charset="0"/>
                <a:cs typeface="Lato" panose="020B0604020202020204" charset="0"/>
              </a:rPr>
              <a:t>at it.</a:t>
            </a:r>
            <a:endParaRPr lang="en-GB" sz="2800" dirty="0">
              <a:latin typeface="Lato" panose="020B0604020202020204" charset="0"/>
              <a:ea typeface="Lato" panose="020B0604020202020204" charset="0"/>
              <a:cs typeface="Lato" panose="020B0604020202020204" charset="0"/>
            </a:endParaRPr>
          </a:p>
        </p:txBody>
      </p:sp>
      <p:sp>
        <p:nvSpPr>
          <p:cNvPr id="3" name="Rectangle 2"/>
          <p:cNvSpPr/>
          <p:nvPr/>
        </p:nvSpPr>
        <p:spPr>
          <a:xfrm>
            <a:off x="4571139" y="2176954"/>
            <a:ext cx="7363116" cy="882678"/>
          </a:xfrm>
          <a:prstGeom prst="rect">
            <a:avLst/>
          </a:prstGeom>
          <a:solidFill>
            <a:srgbClr val="F3E7FF"/>
          </a:solidFill>
        </p:spPr>
        <p:txBody>
          <a:bodyPr wrap="square">
            <a:spAutoFit/>
          </a:bodyPr>
          <a:lstStyle/>
          <a:p>
            <a:pPr marL="630555" marR="510540" algn="ctr">
              <a:lnSpc>
                <a:spcPct val="107000"/>
              </a:lnSpc>
              <a:spcAft>
                <a:spcPts val="800"/>
              </a:spcAft>
              <a:tabLst>
                <a:tab pos="540385" algn="l"/>
              </a:tabLst>
            </a:pPr>
            <a:r>
              <a:rPr lang="en-GB" sz="2400" dirty="0">
                <a:latin typeface="Lato" panose="020B0604020202020204" charset="0"/>
                <a:ea typeface="Lato" panose="020B0604020202020204" charset="0"/>
                <a:cs typeface="Lato" panose="020B0604020202020204" charset="0"/>
              </a:rPr>
              <a:t>Making mistakes is embarrassing so it’s best to be sure of the answer before </a:t>
            </a:r>
            <a:r>
              <a:rPr lang="en-GB" sz="2400" dirty="0" smtClean="0">
                <a:latin typeface="Lato" panose="020B0604020202020204" charset="0"/>
                <a:ea typeface="Lato" panose="020B0604020202020204" charset="0"/>
                <a:cs typeface="Lato" panose="020B0604020202020204" charset="0"/>
              </a:rPr>
              <a:t>contributing.</a:t>
            </a:r>
            <a:endParaRPr lang="en-GB" sz="2800" dirty="0">
              <a:effectLst/>
              <a:latin typeface="Lato" panose="020B0604020202020204" charset="0"/>
              <a:ea typeface="Lato" panose="020B0604020202020204" charset="0"/>
              <a:cs typeface="Lato" panose="020B0604020202020204" charset="0"/>
            </a:endParaRPr>
          </a:p>
        </p:txBody>
      </p:sp>
      <p:sp>
        <p:nvSpPr>
          <p:cNvPr id="5" name="Rectangle 4"/>
          <p:cNvSpPr/>
          <p:nvPr/>
        </p:nvSpPr>
        <p:spPr>
          <a:xfrm>
            <a:off x="2162472" y="3238019"/>
            <a:ext cx="9096666" cy="882678"/>
          </a:xfrm>
          <a:prstGeom prst="rect">
            <a:avLst/>
          </a:prstGeom>
          <a:solidFill>
            <a:srgbClr val="F3E7FF"/>
          </a:solidFill>
        </p:spPr>
        <p:txBody>
          <a:bodyPr wrap="square">
            <a:spAutoFit/>
          </a:bodyPr>
          <a:lstStyle/>
          <a:p>
            <a:pPr marR="420370" algn="ctr">
              <a:lnSpc>
                <a:spcPct val="107000"/>
              </a:lnSpc>
              <a:spcAft>
                <a:spcPts val="800"/>
              </a:spcAft>
            </a:pPr>
            <a:r>
              <a:rPr lang="en-GB" sz="2400" dirty="0">
                <a:latin typeface="Lato" panose="020B0604020202020204" charset="0"/>
                <a:ea typeface="Lato" panose="020B0604020202020204" charset="0"/>
                <a:cs typeface="Lato" panose="020B0604020202020204" charset="0"/>
              </a:rPr>
              <a:t>If someone has to try very hard at something, it’s because they don’t have natural talent and they are wasting their </a:t>
            </a:r>
            <a:r>
              <a:rPr lang="en-GB" sz="2400" dirty="0" smtClean="0">
                <a:latin typeface="Lato" panose="020B0604020202020204" charset="0"/>
                <a:ea typeface="Lato" panose="020B0604020202020204" charset="0"/>
                <a:cs typeface="Lato" panose="020B0604020202020204" charset="0"/>
              </a:rPr>
              <a:t>time.</a:t>
            </a:r>
            <a:endParaRPr lang="en-GB" sz="2800" dirty="0">
              <a:effectLst/>
              <a:latin typeface="Lato" panose="020B0604020202020204" charset="0"/>
              <a:ea typeface="Lato" panose="020B0604020202020204" charset="0"/>
              <a:cs typeface="Lato" panose="020B0604020202020204" charset="0"/>
            </a:endParaRPr>
          </a:p>
        </p:txBody>
      </p:sp>
      <p:sp>
        <p:nvSpPr>
          <p:cNvPr id="7" name="Rectangle 6"/>
          <p:cNvSpPr/>
          <p:nvPr/>
        </p:nvSpPr>
        <p:spPr>
          <a:xfrm>
            <a:off x="4290149" y="4450619"/>
            <a:ext cx="7236276" cy="454292"/>
          </a:xfrm>
          <a:prstGeom prst="rect">
            <a:avLst/>
          </a:prstGeom>
          <a:solidFill>
            <a:srgbClr val="F3E7FF"/>
          </a:solidFill>
        </p:spPr>
        <p:txBody>
          <a:bodyPr wrap="none">
            <a:spAutoFit/>
          </a:bodyPr>
          <a:lstStyle/>
          <a:p>
            <a:pPr algn="ctr">
              <a:lnSpc>
                <a:spcPct val="107000"/>
              </a:lnSpc>
              <a:spcAft>
                <a:spcPts val="800"/>
              </a:spcAft>
            </a:pPr>
            <a:r>
              <a:rPr lang="en-GB" sz="2400" dirty="0">
                <a:latin typeface="Lato" panose="020B0604020202020204" charset="0"/>
                <a:ea typeface="Lato" panose="020B0604020202020204" charset="0"/>
                <a:cs typeface="Lato" panose="020B0604020202020204" charset="0"/>
              </a:rPr>
              <a:t>Most successful people have created their own </a:t>
            </a:r>
            <a:r>
              <a:rPr lang="en-GB" sz="2400" dirty="0" smtClean="0">
                <a:latin typeface="Lato" panose="020B0604020202020204" charset="0"/>
                <a:ea typeface="Lato" panose="020B0604020202020204" charset="0"/>
                <a:cs typeface="Lato" panose="020B0604020202020204" charset="0"/>
              </a:rPr>
              <a:t>luck.</a:t>
            </a:r>
            <a:endParaRPr lang="en-GB" sz="2800" dirty="0">
              <a:effectLst/>
              <a:latin typeface="Lato" panose="020B0604020202020204" charset="0"/>
              <a:ea typeface="Lato" panose="020B0604020202020204" charset="0"/>
              <a:cs typeface="Lato" panose="020B0604020202020204" charset="0"/>
            </a:endParaRPr>
          </a:p>
        </p:txBody>
      </p:sp>
      <p:sp>
        <p:nvSpPr>
          <p:cNvPr id="8" name="Rectangle 7"/>
          <p:cNvSpPr/>
          <p:nvPr/>
        </p:nvSpPr>
        <p:spPr>
          <a:xfrm>
            <a:off x="2184141" y="5104288"/>
            <a:ext cx="7823718" cy="1277850"/>
          </a:xfrm>
          <a:prstGeom prst="rect">
            <a:avLst/>
          </a:prstGeom>
          <a:solidFill>
            <a:srgbClr val="F3E7FF"/>
          </a:solidFill>
        </p:spPr>
        <p:txBody>
          <a:bodyPr wrap="square">
            <a:spAutoFit/>
          </a:bodyPr>
          <a:lstStyle/>
          <a:p>
            <a:pPr marL="270510" marR="510540" algn="ctr">
              <a:lnSpc>
                <a:spcPct val="107000"/>
              </a:lnSpc>
              <a:spcAft>
                <a:spcPts val="800"/>
              </a:spcAft>
            </a:pPr>
            <a:r>
              <a:rPr lang="en-GB" sz="2400" dirty="0">
                <a:latin typeface="Lato" panose="020B0604020202020204" charset="0"/>
                <a:ea typeface="Lato" panose="020B0604020202020204" charset="0"/>
                <a:cs typeface="Lato" panose="020B0604020202020204" charset="0"/>
              </a:rPr>
              <a:t>If someone knows a project will be a challenge as it doesn’t suit their style of working, it’s best to find something else to work </a:t>
            </a:r>
            <a:r>
              <a:rPr lang="en-GB" sz="2400" dirty="0" smtClean="0">
                <a:latin typeface="Lato" panose="020B0604020202020204" charset="0"/>
                <a:ea typeface="Lato" panose="020B0604020202020204" charset="0"/>
                <a:cs typeface="Lato" panose="020B0604020202020204" charset="0"/>
              </a:rPr>
              <a:t>on.</a:t>
            </a:r>
            <a:endParaRPr lang="en-GB" sz="2800" dirty="0">
              <a:effectLst/>
              <a:latin typeface="Lato" panose="020B0604020202020204" charset="0"/>
              <a:ea typeface="Lato" panose="020B0604020202020204" charset="0"/>
              <a:cs typeface="Lato" panose="020B0604020202020204" charset="0"/>
            </a:endParaRPr>
          </a:p>
        </p:txBody>
      </p:sp>
      <p:cxnSp>
        <p:nvCxnSpPr>
          <p:cNvPr id="12" name="Straight Connector 11"/>
          <p:cNvCxnSpPr/>
          <p:nvPr/>
        </p:nvCxnSpPr>
        <p:spPr>
          <a:xfrm flipH="1">
            <a:off x="1349652" y="1916946"/>
            <a:ext cx="1476" cy="3715847"/>
          </a:xfrm>
          <a:prstGeom prst="line">
            <a:avLst/>
          </a:prstGeom>
          <a:ln w="28575">
            <a:solidFill>
              <a:srgbClr val="7030A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06231" y="2548324"/>
            <a:ext cx="48684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06231" y="5316892"/>
            <a:ext cx="48684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94639" y="3042481"/>
            <a:ext cx="48684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94639" y="4861004"/>
            <a:ext cx="48684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94639" y="3518957"/>
            <a:ext cx="48684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94639" y="4435684"/>
            <a:ext cx="48684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106231" y="3973750"/>
            <a:ext cx="48684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45" name="TextBox 17"/>
          <p:cNvSpPr txBox="1"/>
          <p:nvPr/>
        </p:nvSpPr>
        <p:spPr>
          <a:xfrm>
            <a:off x="783710" y="5720783"/>
            <a:ext cx="1108699" cy="326660"/>
          </a:xfrm>
          <a:prstGeom prst="rect">
            <a:avLst/>
          </a:prstGeom>
          <a:solidFill>
            <a:schemeClr val="bg1"/>
          </a:solidFill>
          <a:ln w="28575">
            <a:solidFill>
              <a:srgbClr val="7030A0"/>
            </a:solidFill>
          </a:ln>
        </p:spPr>
        <p:txBody>
          <a:bodyPr wrap="square" rtlCol="0">
            <a:noAutofit/>
          </a:bodyPr>
          <a:lstStyle/>
          <a:p>
            <a:pPr algn="ctr">
              <a:spcAft>
                <a:spcPts val="0"/>
              </a:spcAft>
            </a:pPr>
            <a:r>
              <a:rPr lang="en-GB" sz="1200" b="1" kern="1200" dirty="0" smtClean="0">
                <a:solidFill>
                  <a:srgbClr val="000000"/>
                </a:solidFill>
                <a:effectLst/>
                <a:latin typeface="Lato" panose="020B0604020202020204" charset="0"/>
                <a:ea typeface="Lato" panose="020B0604020202020204" charset="0"/>
                <a:cs typeface="Lato" panose="020B0604020202020204" charset="0"/>
              </a:rPr>
              <a:t>DISAGREE</a:t>
            </a:r>
            <a:endParaRPr lang="en-GB" sz="1200" dirty="0">
              <a:effectLst/>
              <a:latin typeface="Lato" panose="020B0604020202020204" charset="0"/>
              <a:ea typeface="Lato" panose="020B0604020202020204" charset="0"/>
              <a:cs typeface="Lato" panose="020B0604020202020204" charset="0"/>
            </a:endParaRPr>
          </a:p>
        </p:txBody>
      </p:sp>
      <p:sp>
        <p:nvSpPr>
          <p:cNvPr id="46" name="TextBox 17"/>
          <p:cNvSpPr txBox="1"/>
          <p:nvPr/>
        </p:nvSpPr>
        <p:spPr>
          <a:xfrm>
            <a:off x="943536" y="1558116"/>
            <a:ext cx="812232" cy="270840"/>
          </a:xfrm>
          <a:prstGeom prst="rect">
            <a:avLst/>
          </a:prstGeom>
          <a:solidFill>
            <a:schemeClr val="bg1"/>
          </a:solidFill>
          <a:ln w="28575">
            <a:solidFill>
              <a:srgbClr val="7030A0"/>
            </a:solidFill>
          </a:ln>
        </p:spPr>
        <p:txBody>
          <a:bodyPr wrap="square" rtlCol="0">
            <a:noAutofit/>
          </a:bodyPr>
          <a:lstStyle/>
          <a:p>
            <a:pPr algn="ctr">
              <a:spcAft>
                <a:spcPts val="0"/>
              </a:spcAft>
            </a:pPr>
            <a:r>
              <a:rPr lang="en-GB" sz="1200" b="1" kern="1200" dirty="0" smtClean="0">
                <a:solidFill>
                  <a:srgbClr val="000000"/>
                </a:solidFill>
                <a:effectLst/>
                <a:latin typeface="Lato" panose="020B0604020202020204" charset="0"/>
                <a:ea typeface="Lato" panose="020B0604020202020204" charset="0"/>
                <a:cs typeface="Lato" panose="020B0604020202020204" charset="0"/>
              </a:rPr>
              <a:t>AGREE</a:t>
            </a:r>
            <a:endParaRPr lang="en-GB" sz="1200" dirty="0">
              <a:effectLst/>
              <a:latin typeface="Lato" panose="020B0604020202020204" charset="0"/>
              <a:ea typeface="Lato" panose="020B0604020202020204" charset="0"/>
              <a:cs typeface="Lato" panose="020B0604020202020204" charset="0"/>
            </a:endParaRPr>
          </a:p>
        </p:txBody>
      </p:sp>
      <p:cxnSp>
        <p:nvCxnSpPr>
          <p:cNvPr id="48" name="Straight Connector 47"/>
          <p:cNvCxnSpPr/>
          <p:nvPr/>
        </p:nvCxnSpPr>
        <p:spPr>
          <a:xfrm>
            <a:off x="1106231" y="2109399"/>
            <a:ext cx="48684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035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sitive, Therapy, Positivity, Recovery, Rehabili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2788" y="1638239"/>
            <a:ext cx="4159698" cy="41596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2436" y="489529"/>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More activities</a:t>
            </a:r>
            <a:endParaRPr lang="en-GB" sz="4400" b="1" dirty="0">
              <a:latin typeface="League Spartan" panose="00000800000000000000" pitchFamily="50" charset="0"/>
            </a:endParaRPr>
          </a:p>
        </p:txBody>
      </p:sp>
      <p:sp>
        <p:nvSpPr>
          <p:cNvPr id="5" name="Footer Placeholder 4"/>
          <p:cNvSpPr>
            <a:spLocks noGrp="1"/>
          </p:cNvSpPr>
          <p:nvPr>
            <p:ph type="ftr" sz="quarter" idx="11"/>
          </p:nvPr>
        </p:nvSpPr>
        <p:spPr>
          <a:xfrm>
            <a:off x="0" y="6448351"/>
            <a:ext cx="12192000" cy="365125"/>
          </a:xfrm>
        </p:spPr>
        <p:txBody>
          <a:bodyPr/>
          <a:lstStyle/>
          <a:p>
            <a:r>
              <a:rPr lang="en-GB" sz="1050" dirty="0" smtClean="0"/>
              <a:t>© PSHE Association 2018 </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16</a:t>
            </a:fld>
            <a:endParaRPr lang="en-GB" dirty="0"/>
          </a:p>
        </p:txBody>
      </p:sp>
      <p:sp>
        <p:nvSpPr>
          <p:cNvPr id="8" name="Rectangle 7"/>
          <p:cNvSpPr/>
          <p:nvPr/>
        </p:nvSpPr>
        <p:spPr>
          <a:xfrm>
            <a:off x="998744" y="1376629"/>
            <a:ext cx="4600783" cy="523220"/>
          </a:xfrm>
          <a:prstGeom prst="rect">
            <a:avLst/>
          </a:prstGeom>
        </p:spPr>
        <p:txBody>
          <a:bodyPr wrap="square">
            <a:spAutoFit/>
          </a:bodyPr>
          <a:lstStyle/>
          <a:p>
            <a:pPr algn="ctr"/>
            <a:r>
              <a:rPr lang="en-GB" sz="2800" b="1" dirty="0" smtClean="0">
                <a:latin typeface="League Spartan" panose="00000800000000000000" pitchFamily="50" charset="0"/>
              </a:rPr>
              <a:t>Create a leaflet</a:t>
            </a:r>
            <a:endParaRPr lang="en-GB" sz="2800" b="1" dirty="0">
              <a:latin typeface="League Spartan" panose="00000800000000000000" pitchFamily="50" charset="0"/>
            </a:endParaRPr>
          </a:p>
        </p:txBody>
      </p:sp>
      <p:sp>
        <p:nvSpPr>
          <p:cNvPr id="6" name="Rectangle 5"/>
          <p:cNvSpPr/>
          <p:nvPr/>
        </p:nvSpPr>
        <p:spPr>
          <a:xfrm>
            <a:off x="508988" y="2112031"/>
            <a:ext cx="7453912" cy="3785652"/>
          </a:xfrm>
          <a:prstGeom prst="rect">
            <a:avLst/>
          </a:prstGeom>
          <a:ln>
            <a:solidFill>
              <a:srgbClr val="9966FF"/>
            </a:solidFill>
          </a:ln>
        </p:spPr>
        <p:txBody>
          <a:bodyPr wrap="square">
            <a:spAutoFit/>
          </a:bodyPr>
          <a:lstStyle/>
          <a:p>
            <a:r>
              <a:rPr lang="en-GB" sz="2400" dirty="0">
                <a:latin typeface="Lato" panose="020B0604020202020204" charset="0"/>
                <a:ea typeface="Lato" panose="020B0604020202020204" charset="0"/>
                <a:cs typeface="Lato" panose="020B0604020202020204" charset="0"/>
              </a:rPr>
              <a:t>Educate others about the different negative thinking patterns which can stop a person from thinking, and therefore acting, more </a:t>
            </a:r>
            <a:r>
              <a:rPr lang="en-GB" sz="2400" dirty="0" smtClean="0">
                <a:latin typeface="Lato" panose="020B0604020202020204" charset="0"/>
                <a:ea typeface="Lato" panose="020B0604020202020204" charset="0"/>
                <a:cs typeface="Lato" panose="020B0604020202020204" charset="0"/>
              </a:rPr>
              <a:t>positively. </a:t>
            </a:r>
          </a:p>
          <a:p>
            <a:r>
              <a:rPr lang="en-GB" sz="2400" dirty="0" smtClean="0">
                <a:latin typeface="Lato" panose="020B0604020202020204" charset="0"/>
                <a:ea typeface="Lato" panose="020B0604020202020204" charset="0"/>
                <a:cs typeface="Lato" panose="020B0604020202020204" charset="0"/>
              </a:rPr>
              <a:t>The </a:t>
            </a:r>
            <a:r>
              <a:rPr lang="en-GB" sz="2400" dirty="0">
                <a:latin typeface="Lato" panose="020B0604020202020204" charset="0"/>
                <a:ea typeface="Lato" panose="020B0604020202020204" charset="0"/>
                <a:cs typeface="Lato" panose="020B0604020202020204" charset="0"/>
              </a:rPr>
              <a:t>designed leaflet should help the </a:t>
            </a:r>
            <a:r>
              <a:rPr lang="en-GB" sz="2400" dirty="0" smtClean="0">
                <a:latin typeface="Lato" panose="020B0604020202020204" charset="0"/>
                <a:ea typeface="Lato" panose="020B0604020202020204" charset="0"/>
                <a:cs typeface="Lato" panose="020B0604020202020204" charset="0"/>
              </a:rPr>
              <a:t>reader understand:</a:t>
            </a:r>
          </a:p>
          <a:p>
            <a:pPr marL="342900" indent="-342900">
              <a:buFont typeface="Arial" panose="020B0604020202020204" pitchFamily="34" charset="0"/>
              <a:buChar char="•"/>
            </a:pPr>
            <a:r>
              <a:rPr lang="en-GB" sz="2400" dirty="0" smtClean="0">
                <a:latin typeface="Lato" panose="020B0604020202020204" charset="0"/>
                <a:ea typeface="Lato" panose="020B0604020202020204" charset="0"/>
                <a:cs typeface="Lato" panose="020B0604020202020204" charset="0"/>
              </a:rPr>
              <a:t>what </a:t>
            </a:r>
            <a:r>
              <a:rPr lang="en-GB" sz="2400" dirty="0">
                <a:latin typeface="Lato" panose="020B0604020202020204" charset="0"/>
                <a:ea typeface="Lato" panose="020B0604020202020204" charset="0"/>
                <a:cs typeface="Lato" panose="020B0604020202020204" charset="0"/>
              </a:rPr>
              <a:t>the different negative thinking patterns </a:t>
            </a:r>
            <a:r>
              <a:rPr lang="en-GB" sz="2400" dirty="0" smtClean="0">
                <a:latin typeface="Lato" panose="020B0604020202020204" charset="0"/>
                <a:ea typeface="Lato" panose="020B0604020202020204" charset="0"/>
                <a:cs typeface="Lato" panose="020B0604020202020204" charset="0"/>
              </a:rPr>
              <a:t>are</a:t>
            </a:r>
          </a:p>
          <a:p>
            <a:pPr marL="342900" indent="-342900">
              <a:buFont typeface="Arial" panose="020B0604020202020204" pitchFamily="34" charset="0"/>
              <a:buChar char="•"/>
            </a:pPr>
            <a:r>
              <a:rPr lang="en-GB" sz="2400" dirty="0" smtClean="0">
                <a:latin typeface="Lato" panose="020B0604020202020204" charset="0"/>
                <a:ea typeface="Lato" panose="020B0604020202020204" charset="0"/>
                <a:cs typeface="Lato" panose="020B0604020202020204" charset="0"/>
              </a:rPr>
              <a:t>how </a:t>
            </a:r>
            <a:r>
              <a:rPr lang="en-GB" sz="2400" dirty="0">
                <a:latin typeface="Lato" panose="020B0604020202020204" charset="0"/>
                <a:ea typeface="Lato" panose="020B0604020202020204" charset="0"/>
                <a:cs typeface="Lato" panose="020B0604020202020204" charset="0"/>
              </a:rPr>
              <a:t>they can be translated into more positive </a:t>
            </a:r>
            <a:r>
              <a:rPr lang="en-GB" sz="2400" dirty="0" smtClean="0">
                <a:latin typeface="Lato" panose="020B0604020202020204" charset="0"/>
                <a:ea typeface="Lato" panose="020B0604020202020204" charset="0"/>
                <a:cs typeface="Lato" panose="020B0604020202020204" charset="0"/>
              </a:rPr>
              <a:t>thoughts</a:t>
            </a:r>
          </a:p>
          <a:p>
            <a:pPr marL="342900" indent="-342900">
              <a:buFont typeface="Arial" panose="020B0604020202020204" pitchFamily="34" charset="0"/>
              <a:buChar char="•"/>
            </a:pPr>
            <a:r>
              <a:rPr lang="en-GB" sz="2400" dirty="0" smtClean="0">
                <a:latin typeface="Lato" panose="020B0604020202020204" charset="0"/>
                <a:ea typeface="Lato" panose="020B0604020202020204" charset="0"/>
                <a:cs typeface="Lato" panose="020B0604020202020204" charset="0"/>
              </a:rPr>
              <a:t>the impact </a:t>
            </a:r>
            <a:r>
              <a:rPr lang="en-GB" sz="2400" dirty="0">
                <a:latin typeface="Lato" panose="020B0604020202020204" charset="0"/>
                <a:ea typeface="Lato" panose="020B0604020202020204" charset="0"/>
                <a:cs typeface="Lato" panose="020B0604020202020204" charset="0"/>
              </a:rPr>
              <a:t>these types of thoughts can have on people’s actions.</a:t>
            </a:r>
            <a:endParaRPr lang="en-GB" sz="3200" dirty="0">
              <a:latin typeface="Lato" panose="020B0604020202020204" charset="0"/>
              <a:ea typeface="Lato" panose="020B0604020202020204" charset="0"/>
              <a:cs typeface="Lato" panose="020B0604020202020204" charset="0"/>
            </a:endParaRPr>
          </a:p>
        </p:txBody>
      </p:sp>
    </p:spTree>
    <p:extLst>
      <p:ext uri="{BB962C8B-B14F-4D97-AF65-F5344CB8AC3E}">
        <p14:creationId xmlns:p14="http://schemas.microsoft.com/office/powerpoint/2010/main" val="41908469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86976" y="3652186"/>
            <a:ext cx="10130899"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smtClean="0">
                <a:ln>
                  <a:noFill/>
                </a:ln>
                <a:solidFill>
                  <a:srgbClr val="95519E"/>
                </a:solidFill>
                <a:effectLst/>
                <a:uLnTx/>
                <a:uFillTx/>
                <a:latin typeface="League Spartan" panose="00000800000000000000" pitchFamily="50" charset="0"/>
                <a:ea typeface="+mn-ea"/>
                <a:cs typeface="+mn-cs"/>
              </a:rPr>
              <a:t>Lesson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smtClean="0">
                <a:ln>
                  <a:noFill/>
                </a:ln>
                <a:solidFill>
                  <a:prstClr val="black"/>
                </a:solidFill>
                <a:effectLst/>
                <a:uLnTx/>
                <a:uFillTx/>
                <a:latin typeface="League Spartan" panose="00000800000000000000" pitchFamily="50" charset="0"/>
                <a:ea typeface="+mn-ea"/>
                <a:cs typeface="+mn-cs"/>
              </a:rPr>
              <a:t>Recognising mental ill-health and when to get help</a:t>
            </a:r>
            <a:endParaRPr kumimoji="0" lang="en-GB" sz="4000" b="1" i="0" u="none" strike="noStrike" kern="1200" cap="none" spc="0" normalizeH="0" baseline="0" noProof="0" dirty="0" smtClean="0">
              <a:ln>
                <a:noFill/>
              </a:ln>
              <a:solidFill>
                <a:prstClr val="black"/>
              </a:solidFill>
              <a:effectLst/>
              <a:uLnTx/>
              <a:uFillTx/>
              <a:latin typeface="League Spartan" panose="000008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smtClean="0">
              <a:ln>
                <a:noFill/>
              </a:ln>
              <a:solidFill>
                <a:prstClr val="black"/>
              </a:solidFill>
              <a:effectLst/>
              <a:uLnTx/>
              <a:uFillTx/>
              <a:latin typeface="League Spartan" panose="00000800000000000000" pitchFamily="50" charset="0"/>
              <a:ea typeface="+mn-ea"/>
              <a:cs typeface="+mn-cs"/>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Footer Placeholder 3"/>
          <p:cNvSpPr>
            <a:spLocks noGrp="1"/>
          </p:cNvSpPr>
          <p:nvPr>
            <p:ph type="ftr" sz="quarter" idx="11"/>
          </p:nvPr>
        </p:nvSpPr>
        <p:spPr>
          <a:xfrm>
            <a:off x="0" y="6581516"/>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2019</a:t>
            </a:r>
            <a:r>
              <a:rPr kumimoji="0" lang="en-GB" sz="140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3" name="Picture 2" descr="Hand, United, Together, People, Unity, Team, Teamwo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7524" y="522543"/>
            <a:ext cx="3774059" cy="2830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802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6585" y="3185282"/>
            <a:ext cx="10965901" cy="3277820"/>
          </a:xfrm>
          <a:prstGeom prst="rect">
            <a:avLst/>
          </a:prstGeom>
          <a:solidFill>
            <a:schemeClr val="bg1"/>
          </a:solidFill>
        </p:spPr>
        <p:txBody>
          <a:bodyPr wrap="square" rtlCol="0">
            <a:spAutoFit/>
          </a:bodyPr>
          <a:lstStyle/>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rPr>
              <a:t>We will be able to: </a:t>
            </a:r>
          </a:p>
          <a:p>
            <a:pPr marL="1371600" marR="0" lvl="3" indent="0" algn="l" defTabSz="914400" rtl="0" eaLnBrk="1" fontAlgn="auto" latinLnBrk="0" hangingPunct="1">
              <a:lnSpc>
                <a:spcPct val="100000"/>
              </a:lnSpc>
              <a:spcBef>
                <a:spcPts val="0"/>
              </a:spcBef>
              <a:spcAft>
                <a:spcPts val="0"/>
              </a:spcAft>
              <a:buClrTx/>
              <a:buSzTx/>
              <a:buFontTx/>
              <a:buNone/>
              <a:tabLst/>
              <a:defRPr/>
            </a:pPr>
            <a:endParaRPr kumimoji="0" lang="en-GB" sz="1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endParaRPr>
          </a:p>
          <a:p>
            <a:pPr marL="914400" marR="0" lvl="1" indent="-457200" algn="l" defTabSz="914400" rtl="0" eaLnBrk="1" fontAlgn="auto" latinLnBrk="0" hangingPunct="1">
              <a:lnSpc>
                <a:spcPct val="100000"/>
              </a:lnSpc>
              <a:spcBef>
                <a:spcPts val="0"/>
              </a:spcBef>
              <a:spcAft>
                <a:spcPts val="1200"/>
              </a:spcAft>
              <a:buClrTx/>
              <a:buSzPct val="202000"/>
              <a:buFontTx/>
              <a:buBlip>
                <a:blip r:embed="rId3"/>
              </a:buBlip>
              <a:tabLst/>
              <a:defRPr/>
            </a:pPr>
            <a:r>
              <a:rPr kumimoji="0" lang="en-GB" sz="2400" b="0" i="0" u="none" strike="noStrike" kern="1200" cap="none" spc="0" normalizeH="0" baseline="0" noProof="0" dirty="0" smtClean="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recognise </a:t>
            </a:r>
            <a:r>
              <a:rPr kumimoji="0" lang="en-GB"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signs that someone might have mental health issues such as a mood disorder, stress or anxiety</a:t>
            </a:r>
          </a:p>
          <a:p>
            <a:pPr marL="914400" marR="0" lvl="1" indent="-457200" algn="l" defTabSz="914400" rtl="0" eaLnBrk="1" fontAlgn="auto" latinLnBrk="0" hangingPunct="1">
              <a:lnSpc>
                <a:spcPct val="100000"/>
              </a:lnSpc>
              <a:spcBef>
                <a:spcPts val="0"/>
              </a:spcBef>
              <a:spcAft>
                <a:spcPts val="1200"/>
              </a:spcAft>
              <a:buClrTx/>
              <a:buSzPct val="202000"/>
              <a:buFontTx/>
              <a:buBlip>
                <a:blip r:embed="rId3"/>
              </a:buBlip>
              <a:tabLst/>
              <a:defRPr/>
            </a:pPr>
            <a:r>
              <a:rPr kumimoji="0" lang="en-GB" sz="2400" b="0" i="0" u="none" strike="noStrike" kern="1200" cap="none" spc="0" normalizeH="0" baseline="0" noProof="0" dirty="0" smtClean="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explain </a:t>
            </a:r>
            <a:r>
              <a:rPr kumimoji="0" lang="en-GB"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when and whom to tell if concerned for theirs or someone else’s mental wellbeing</a:t>
            </a:r>
          </a:p>
          <a:p>
            <a:pPr marL="914400" marR="0" lvl="1" indent="-457200" algn="l" defTabSz="914400" rtl="0" eaLnBrk="1" fontAlgn="auto" latinLnBrk="0" hangingPunct="1">
              <a:lnSpc>
                <a:spcPct val="100000"/>
              </a:lnSpc>
              <a:spcBef>
                <a:spcPts val="0"/>
              </a:spcBef>
              <a:spcAft>
                <a:spcPts val="1200"/>
              </a:spcAft>
              <a:buClrTx/>
              <a:buSzPct val="202000"/>
              <a:buFontTx/>
              <a:buBlip>
                <a:blip r:embed="rId3"/>
              </a:buBlip>
              <a:tabLst/>
              <a:defRPr/>
            </a:pPr>
            <a:r>
              <a:rPr kumimoji="0" lang="en-GB" sz="2400" b="0" i="0" u="none" strike="noStrike" kern="1200" cap="none" spc="0" normalizeH="0" baseline="0" noProof="0" dirty="0" smtClean="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describe </a:t>
            </a:r>
            <a:r>
              <a:rPr kumimoji="0" lang="en-GB"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the range of support available for those with emotional or mental health problems, including how best to access local services.</a:t>
            </a: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2019</a:t>
            </a:r>
            <a:r>
              <a:rPr kumimoji="0" lang="en-GB" sz="140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TextBox 9"/>
          <p:cNvSpPr txBox="1"/>
          <p:nvPr/>
        </p:nvSpPr>
        <p:spPr>
          <a:xfrm>
            <a:off x="749850" y="589419"/>
            <a:ext cx="10706426" cy="938719"/>
          </a:xfrm>
          <a:prstGeom prst="rect">
            <a:avLst/>
          </a:prstGeom>
          <a:solidFill>
            <a:schemeClr val="bg1"/>
          </a:solidFill>
        </p:spPr>
        <p:txBody>
          <a:bodyPr wrap="square" rtlCol="0">
            <a:spAutoFit/>
          </a:bodyPr>
          <a:lstStyle/>
          <a:p>
            <a:pPr marL="1371600" marR="0" lvl="3"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531" y="951146"/>
            <a:ext cx="968621" cy="1076313"/>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311178" y="3029146"/>
            <a:ext cx="877333" cy="1001704"/>
          </a:xfrm>
          <a:prstGeom prst="rect">
            <a:avLst/>
          </a:prstGeom>
        </p:spPr>
      </p:pic>
      <p:sp>
        <p:nvSpPr>
          <p:cNvPr id="5" name="Rectangle 4"/>
          <p:cNvSpPr/>
          <p:nvPr/>
        </p:nvSpPr>
        <p:spPr>
          <a:xfrm>
            <a:off x="869841" y="466192"/>
            <a:ext cx="10950753" cy="2092881"/>
          </a:xfrm>
          <a:prstGeom prst="rect">
            <a:avLst/>
          </a:prstGeom>
        </p:spPr>
        <p:txBody>
          <a:bodyPr wrap="square">
            <a:spAutoFit/>
          </a:bodyPr>
          <a:lstStyle/>
          <a:p>
            <a:pPr marL="457200" marR="0" lvl="1" indent="0" algn="l" defTabSz="914400" rtl="0" eaLnBrk="1" fontAlgn="auto" latinLnBrk="0" hangingPunct="1">
              <a:lnSpc>
                <a:spcPct val="150000"/>
              </a:lnSpc>
              <a:spcBef>
                <a:spcPts val="0"/>
              </a:spcBef>
              <a:spcAft>
                <a:spcPts val="0"/>
              </a:spcAft>
              <a:buClrTx/>
              <a:buSzPct val="202000"/>
              <a:buFontTx/>
              <a:buNone/>
              <a:tabLst/>
              <a:defRPr/>
            </a:pPr>
            <a:r>
              <a:rPr kumimoji="0" lang="en-GB" sz="3200" b="0" i="0" u="none" strike="noStrike" kern="1200" cap="none" spc="0" normalizeH="0" baseline="0" noProof="0" dirty="0" smtClean="0">
                <a:ln>
                  <a:noFill/>
                </a:ln>
                <a:solidFill>
                  <a:prstClr val="black"/>
                </a:solidFill>
                <a:effectLst/>
                <a:uLnTx/>
                <a:uFillTx/>
                <a:latin typeface="League Spartan" panose="020B0604020202020204" charset="0"/>
                <a:ea typeface="Lato" panose="020F0502020204030203" pitchFamily="34" charset="0"/>
                <a:cs typeface="Lato" panose="020F0502020204030203" pitchFamily="34" charset="0"/>
              </a:rPr>
              <a:t>We are learning:</a:t>
            </a:r>
          </a:p>
          <a:p>
            <a:pPr marL="914400" marR="0" lvl="1" indent="-457200" algn="l" defTabSz="914400" rtl="0" eaLnBrk="1" fontAlgn="auto" latinLnBrk="0" hangingPunct="1">
              <a:lnSpc>
                <a:spcPct val="100000"/>
              </a:lnSpc>
              <a:spcBef>
                <a:spcPts val="0"/>
              </a:spcBef>
              <a:spcAft>
                <a:spcPts val="1200"/>
              </a:spcAft>
              <a:buClrTx/>
              <a:buSzPct val="202000"/>
              <a:buFontTx/>
              <a:buBlip>
                <a:blip r:embed="rId3"/>
              </a:buBlip>
              <a:tabLst/>
              <a:defRPr/>
            </a:pPr>
            <a:r>
              <a:rPr kumimoji="0" lang="en-GB" sz="2400" b="0" i="0" u="none" strike="noStrike" kern="1200" cap="none" spc="0" normalizeH="0" baseline="0" noProof="0" dirty="0" smtClean="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how </a:t>
            </a:r>
            <a:r>
              <a:rPr kumimoji="0" lang="en-GB"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to recognise signs that someone might need support for mental health </a:t>
            </a:r>
            <a:r>
              <a:rPr kumimoji="0" lang="en-GB" sz="2400" b="0" i="0" u="none" strike="noStrike" kern="1200" cap="none" spc="0" normalizeH="0" baseline="0" noProof="0" dirty="0" smtClean="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concerns</a:t>
            </a:r>
            <a:endParaRPr kumimoji="0" lang="en-GB"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a:p>
            <a:pPr marL="914400" marR="0" lvl="1" indent="-457200" algn="l" defTabSz="914400" rtl="0" eaLnBrk="1" fontAlgn="auto" latinLnBrk="0" hangingPunct="1">
              <a:lnSpc>
                <a:spcPct val="100000"/>
              </a:lnSpc>
              <a:spcBef>
                <a:spcPts val="0"/>
              </a:spcBef>
              <a:spcAft>
                <a:spcPts val="0"/>
              </a:spcAft>
              <a:buClrTx/>
              <a:buSzPct val="202000"/>
              <a:buFontTx/>
              <a:buBlip>
                <a:blip r:embed="rId3"/>
              </a:buBlip>
              <a:tabLst/>
              <a:defRPr/>
            </a:pPr>
            <a:r>
              <a:rPr kumimoji="0" lang="en-GB" sz="2400" b="0" i="0" u="none" strike="noStrike" kern="1200" cap="none" spc="0" normalizeH="0" baseline="0" noProof="0" dirty="0" smtClean="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about </a:t>
            </a:r>
            <a:r>
              <a:rPr kumimoji="0" lang="en-GB"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mental health issues that most commonly affect young </a:t>
            </a:r>
            <a:r>
              <a:rPr kumimoji="0" lang="en-GB" sz="2400" b="0" i="0" u="none" strike="noStrike" kern="1200" cap="none" spc="0" normalizeH="0" baseline="0" noProof="0" dirty="0" smtClean="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people</a:t>
            </a:r>
            <a:endParaRPr kumimoji="0" lang="en-GB"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9236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2019</a:t>
            </a:r>
            <a:r>
              <a:rPr kumimoji="0" lang="en-GB" sz="140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Slide Number Placeholder 1"/>
          <p:cNvSpPr>
            <a:spLocks noGrp="1"/>
          </p:cNvSpPr>
          <p:nvPr>
            <p:ph type="sldNum" sz="quarter" idx="12"/>
          </p:nvPr>
        </p:nvSpPr>
        <p:spPr>
          <a:xfrm>
            <a:off x="11611950" y="6467110"/>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TextBox 12"/>
          <p:cNvSpPr txBox="1"/>
          <p:nvPr/>
        </p:nvSpPr>
        <p:spPr>
          <a:xfrm>
            <a:off x="346541" y="349620"/>
            <a:ext cx="10714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smtClean="0">
                <a:ln>
                  <a:noFill/>
                </a:ln>
                <a:solidFill>
                  <a:srgbClr val="95519E"/>
                </a:solidFill>
                <a:effectLst/>
                <a:uLnTx/>
                <a:uFillTx/>
                <a:latin typeface="League Spartan" panose="00000800000000000000" pitchFamily="50" charset="0"/>
                <a:ea typeface="+mn-ea"/>
                <a:cs typeface="+mn-cs"/>
              </a:rPr>
              <a:t>First thoughts</a:t>
            </a:r>
            <a:endParaRPr kumimoji="0" lang="en-GB" sz="4400" b="1"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endParaRPr>
          </a:p>
        </p:txBody>
      </p:sp>
      <p:sp>
        <p:nvSpPr>
          <p:cNvPr id="8" name="Rectangle 7"/>
          <p:cNvSpPr/>
          <p:nvPr/>
        </p:nvSpPr>
        <p:spPr>
          <a:xfrm>
            <a:off x="557347" y="1713402"/>
            <a:ext cx="11077306" cy="1228093"/>
          </a:xfrm>
          <a:prstGeom prst="rect">
            <a:avLst/>
          </a:prstGeom>
          <a:solidFill>
            <a:srgbClr val="F3E7FF"/>
          </a:solidFill>
        </p:spPr>
        <p:txBody>
          <a:bodyPr wrap="square">
            <a:spAutoFit/>
          </a:bodyPr>
          <a:lstStyle/>
          <a:p>
            <a:pPr marL="270510" marR="510540" lvl="0" indent="0" algn="ctr" defTabSz="914400" rtl="0" eaLnBrk="1" fontAlgn="auto" latinLnBrk="0" hangingPunct="1">
              <a:lnSpc>
                <a:spcPct val="107000"/>
              </a:lnSpc>
              <a:spcBef>
                <a:spcPts val="0"/>
              </a:spcBef>
              <a:spcAft>
                <a:spcPts val="800"/>
              </a:spcAft>
              <a:buClrTx/>
              <a:buSzTx/>
              <a:buFontTx/>
              <a:buNone/>
              <a:tabLst/>
              <a:defRPr/>
            </a:pPr>
            <a:r>
              <a:rPr kumimoji="0" lang="en-GB" sz="36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“People </a:t>
            </a:r>
            <a:r>
              <a:rPr kumimoji="0" lang="en-GB" sz="3600" b="0"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rPr>
              <a:t>only need help with their mental health when they tell people they need help</a:t>
            </a:r>
            <a:r>
              <a:rPr kumimoji="0" lang="en-GB" sz="36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a:t>
            </a:r>
            <a:endParaRPr kumimoji="0" lang="en-GB" sz="4000" b="0"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endParaRPr>
          </a:p>
        </p:txBody>
      </p:sp>
      <p:cxnSp>
        <p:nvCxnSpPr>
          <p:cNvPr id="11" name="Straight Arrow Connector 10"/>
          <p:cNvCxnSpPr/>
          <p:nvPr/>
        </p:nvCxnSpPr>
        <p:spPr>
          <a:xfrm flipV="1">
            <a:off x="346541" y="3962725"/>
            <a:ext cx="11281114" cy="12785"/>
          </a:xfrm>
          <a:prstGeom prst="straightConnector1">
            <a:avLst/>
          </a:prstGeom>
          <a:ln w="76200">
            <a:solidFill>
              <a:srgbClr val="95519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151" y="4089916"/>
            <a:ext cx="206648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Strongly agree</a:t>
            </a:r>
            <a:endParaRPr kumimoji="0" lang="en-GB" sz="3200" b="0"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endParaRPr>
          </a:p>
        </p:txBody>
      </p:sp>
      <p:sp>
        <p:nvSpPr>
          <p:cNvPr id="25" name="TextBox 24"/>
          <p:cNvSpPr txBox="1"/>
          <p:nvPr/>
        </p:nvSpPr>
        <p:spPr>
          <a:xfrm>
            <a:off x="10040112" y="4128645"/>
            <a:ext cx="190984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Strongly disagree</a:t>
            </a:r>
            <a:endParaRPr kumimoji="0" lang="en-GB" sz="3200" b="0"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endParaRPr>
          </a:p>
        </p:txBody>
      </p:sp>
      <p:pic>
        <p:nvPicPr>
          <p:cNvPr id="2050" name="Picture 2" descr="Check Mark, Tick Mark, Check, Correct, Ok, Yes, Gre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974" y="5021601"/>
            <a:ext cx="1091762" cy="10723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ross, Delete, Remove, Cancel, Abort, Red, Reject, Ti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05911" y="5167134"/>
            <a:ext cx="878753" cy="669352"/>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919500" y="4162095"/>
            <a:ext cx="19098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Not sure</a:t>
            </a:r>
            <a:endParaRPr kumimoji="0" lang="en-GB" sz="3200" b="0"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endParaRPr>
          </a:p>
        </p:txBody>
      </p:sp>
      <p:sp>
        <p:nvSpPr>
          <p:cNvPr id="22" name="Rectangle 21"/>
          <p:cNvSpPr/>
          <p:nvPr/>
        </p:nvSpPr>
        <p:spPr>
          <a:xfrm>
            <a:off x="5703632" y="4615104"/>
            <a:ext cx="707245" cy="144655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smtClean="0">
                <a:ln/>
                <a:solidFill>
                  <a:srgbClr val="FFC000"/>
                </a:solidFill>
                <a:effectLst/>
                <a:uLnTx/>
                <a:uFillTx/>
                <a:latin typeface="Calibri" panose="020F0502020204030204"/>
                <a:ea typeface="+mn-ea"/>
                <a:cs typeface="+mn-cs"/>
              </a:rPr>
              <a:t>?</a:t>
            </a:r>
            <a:endParaRPr kumimoji="0" lang="en-US" sz="8800" b="1" i="0" u="none" strike="noStrike" kern="1200" cap="none" spc="0" normalizeH="0" baseline="0" noProof="0" dirty="0">
              <a:ln/>
              <a:solidFill>
                <a:srgbClr val="FFC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6109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6585" y="3185282"/>
            <a:ext cx="10965901" cy="3247043"/>
          </a:xfrm>
          <a:prstGeom prst="rect">
            <a:avLst/>
          </a:prstGeom>
          <a:solidFill>
            <a:schemeClr val="bg1"/>
          </a:solidFill>
        </p:spPr>
        <p:txBody>
          <a:bodyPr wrap="square" rtlCol="0">
            <a:spAutoFit/>
          </a:bodyPr>
          <a:lstStyle/>
          <a:p>
            <a:pPr lvl="1"/>
            <a:r>
              <a:rPr lang="en-GB" sz="3200" b="1" dirty="0">
                <a:latin typeface="League Spartan" panose="00000800000000000000" pitchFamily="50" charset="0"/>
              </a:rPr>
              <a:t>We will be able to: </a:t>
            </a:r>
            <a:endParaRPr lang="en-GB" sz="3200" b="1" dirty="0" smtClean="0">
              <a:latin typeface="League Spartan" panose="00000800000000000000" pitchFamily="50" charset="0"/>
            </a:endParaRPr>
          </a:p>
          <a:p>
            <a:pPr lvl="3"/>
            <a:endParaRPr lang="en-GB" sz="3200" b="1" dirty="0">
              <a:latin typeface="League Spartan" panose="00000800000000000000" pitchFamily="50" charset="0"/>
            </a:endParaRPr>
          </a:p>
          <a:p>
            <a:pPr lvl="3"/>
            <a:endParaRPr lang="en-GB" sz="100" b="1" dirty="0" smtClean="0">
              <a:latin typeface="Gill Sans MT" panose="020B0502020104020203" pitchFamily="34" charset="0"/>
            </a:endParaRPr>
          </a:p>
          <a:p>
            <a:pPr marL="914400" lvl="1" indent="-457200">
              <a:spcAft>
                <a:spcPts val="1200"/>
              </a:spcAft>
              <a:buSzPct val="202000"/>
              <a:buBlip>
                <a:blip r:embed="rId3"/>
              </a:buBlip>
            </a:pPr>
            <a:r>
              <a:rPr lang="en-GB" sz="2400" dirty="0" err="1" smtClean="0">
                <a:latin typeface="Lato" panose="020F0502020204030203" pitchFamily="34" charset="0"/>
                <a:ea typeface="Lato" panose="020F0502020204030203" pitchFamily="34" charset="0"/>
                <a:cs typeface="Lato" panose="020F0502020204030203" pitchFamily="34" charset="0"/>
              </a:rPr>
              <a:t>iden</a:t>
            </a:r>
            <a:r>
              <a:rPr lang="en-US" sz="2400" dirty="0" err="1" smtClean="0">
                <a:latin typeface="Lato" panose="020F0502020204030203" pitchFamily="34" charset="0"/>
                <a:ea typeface="Lato" panose="020F0502020204030203" pitchFamily="34" charset="0"/>
                <a:cs typeface="Lato" panose="020F0502020204030203" pitchFamily="34" charset="0"/>
              </a:rPr>
              <a:t>tify</a:t>
            </a:r>
            <a:r>
              <a:rPr lang="en-US" sz="2400" dirty="0" smtClean="0">
                <a:latin typeface="Lato" panose="020F0502020204030203" pitchFamily="34" charset="0"/>
                <a:ea typeface="Lato" panose="020F0502020204030203" pitchFamily="34" charset="0"/>
                <a:cs typeface="Lato" panose="020F0502020204030203" pitchFamily="34" charset="0"/>
              </a:rPr>
              <a:t> </a:t>
            </a:r>
            <a:r>
              <a:rPr lang="en-US" sz="2400" dirty="0">
                <a:latin typeface="Lato" panose="020F0502020204030203" pitchFamily="34" charset="0"/>
                <a:ea typeface="Lato" panose="020F0502020204030203" pitchFamily="34" charset="0"/>
                <a:cs typeface="Lato" panose="020F0502020204030203" pitchFamily="34" charset="0"/>
              </a:rPr>
              <a:t>the range of opportunities and challenges </a:t>
            </a:r>
            <a:r>
              <a:rPr lang="en-US" sz="2400" dirty="0" smtClean="0">
                <a:latin typeface="Lato" panose="020F0502020204030203" pitchFamily="34" charset="0"/>
                <a:ea typeface="Lato" panose="020F0502020204030203" pitchFamily="34" charset="0"/>
                <a:cs typeface="Lato" panose="020F0502020204030203" pitchFamily="34" charset="0"/>
              </a:rPr>
              <a:t>young </a:t>
            </a:r>
            <a:r>
              <a:rPr lang="en-US" sz="2400" dirty="0">
                <a:latin typeface="Lato" panose="020F0502020204030203" pitchFamily="34" charset="0"/>
                <a:ea typeface="Lato" panose="020F0502020204030203" pitchFamily="34" charset="0"/>
                <a:cs typeface="Lato" panose="020F0502020204030203" pitchFamily="34" charset="0"/>
              </a:rPr>
              <a:t>people might encounter as they move into adulthood</a:t>
            </a:r>
            <a:endParaRPr lang="en-GB" sz="2400" dirty="0">
              <a:latin typeface="Lato" panose="020F0502020204030203" pitchFamily="34" charset="0"/>
              <a:ea typeface="Lato" panose="020F0502020204030203" pitchFamily="34" charset="0"/>
              <a:cs typeface="Lato" panose="020F0502020204030203" pitchFamily="34" charset="0"/>
            </a:endParaRPr>
          </a:p>
          <a:p>
            <a:pPr marL="914400" lvl="1" indent="-457200">
              <a:spcAft>
                <a:spcPts val="1200"/>
              </a:spcAft>
              <a:buSzPct val="202000"/>
              <a:buBlip>
                <a:blip r:embed="rId3"/>
              </a:buBlip>
            </a:pPr>
            <a:r>
              <a:rPr lang="en-US" sz="2400" dirty="0" smtClean="0">
                <a:latin typeface="Lato" panose="020F0502020204030203" pitchFamily="34" charset="0"/>
                <a:ea typeface="Lato" panose="020F0502020204030203" pitchFamily="34" charset="0"/>
                <a:cs typeface="Lato" panose="020F0502020204030203" pitchFamily="34" charset="0"/>
              </a:rPr>
              <a:t>explain </a:t>
            </a:r>
            <a:r>
              <a:rPr lang="en-US" sz="2400" dirty="0">
                <a:latin typeface="Lato" panose="020F0502020204030203" pitchFamily="34" charset="0"/>
                <a:ea typeface="Lato" panose="020F0502020204030203" pitchFamily="34" charset="0"/>
                <a:cs typeface="Lato" panose="020F0502020204030203" pitchFamily="34" charset="0"/>
              </a:rPr>
              <a:t>strategies</a:t>
            </a:r>
            <a:r>
              <a:rPr lang="en-US" sz="2400" dirty="0" smtClean="0">
                <a:latin typeface="Lato" panose="020F0502020204030203" pitchFamily="34" charset="0"/>
                <a:ea typeface="Lato" panose="020F0502020204030203" pitchFamily="34" charset="0"/>
                <a:cs typeface="Lato" panose="020F0502020204030203" pitchFamily="34" charset="0"/>
              </a:rPr>
              <a:t> to help manage these challenges</a:t>
            </a:r>
          </a:p>
          <a:p>
            <a:pPr marL="914400" lvl="1" indent="-457200">
              <a:spcAft>
                <a:spcPts val="1200"/>
              </a:spcAft>
              <a:buSzPct val="202000"/>
              <a:buBlip>
                <a:blip r:embed="rId3"/>
              </a:buBlip>
            </a:pPr>
            <a:r>
              <a:rPr lang="en-US" sz="2400" dirty="0" err="1" smtClean="0">
                <a:latin typeface="Lato" panose="020F0502020204030203" pitchFamily="34" charset="0"/>
                <a:ea typeface="Lato" panose="020F0502020204030203" pitchFamily="34" charset="0"/>
                <a:cs typeface="Lato" panose="020F0502020204030203" pitchFamily="34" charset="0"/>
              </a:rPr>
              <a:t>analyse</a:t>
            </a:r>
            <a:r>
              <a:rPr lang="en-US" sz="2400" dirty="0" smtClean="0">
                <a:latin typeface="Lato" panose="020F0502020204030203" pitchFamily="34" charset="0"/>
                <a:ea typeface="Lato" panose="020F0502020204030203" pitchFamily="34" charset="0"/>
                <a:cs typeface="Lato" panose="020F0502020204030203" pitchFamily="34" charset="0"/>
              </a:rPr>
              <a:t> how mental health and emotional wellbeing can change throughout life, often in response to external events</a:t>
            </a:r>
            <a:endParaRPr lang="en-GB" sz="2400" dirty="0">
              <a:latin typeface="Lato" panose="020F0502020204030203" pitchFamily="34" charset="0"/>
              <a:ea typeface="Lato" panose="020F0502020204030203" pitchFamily="34" charset="0"/>
              <a:cs typeface="Lato" panose="020F0502020204030203" pitchFamily="34" charset="0"/>
            </a:endParaRPr>
          </a:p>
        </p:txBody>
      </p:sp>
      <p:sp>
        <p:nvSpPr>
          <p:cNvPr id="3" name="Footer Placeholder 2"/>
          <p:cNvSpPr>
            <a:spLocks noGrp="1"/>
          </p:cNvSpPr>
          <p:nvPr>
            <p:ph type="ftr" sz="quarter" idx="11"/>
          </p:nvPr>
        </p:nvSpPr>
        <p:spPr/>
        <p:txBody>
          <a:bodyPr/>
          <a:lstStyle/>
          <a:p>
            <a:r>
              <a:rPr lang="en-GB" sz="1050" dirty="0" smtClean="0"/>
              <a:t>© PSHE Association 2018 </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2</a:t>
            </a:fld>
            <a:endParaRPr lang="en-GB" dirty="0"/>
          </a:p>
        </p:txBody>
      </p:sp>
      <p:sp>
        <p:nvSpPr>
          <p:cNvPr id="10" name="TextBox 9"/>
          <p:cNvSpPr txBox="1"/>
          <p:nvPr/>
        </p:nvSpPr>
        <p:spPr>
          <a:xfrm>
            <a:off x="749850" y="589419"/>
            <a:ext cx="10706426" cy="938719"/>
          </a:xfrm>
          <a:prstGeom prst="rect">
            <a:avLst/>
          </a:prstGeom>
          <a:solidFill>
            <a:schemeClr val="bg1"/>
          </a:solidFill>
        </p:spPr>
        <p:txBody>
          <a:bodyPr wrap="square" rtlCol="0">
            <a:spAutoFit/>
          </a:bodyPr>
          <a:lstStyle/>
          <a:p>
            <a:pPr lvl="3"/>
            <a:endParaRPr lang="en-GB" sz="1600" b="1" dirty="0" smtClean="0">
              <a:latin typeface="Gill Sans MT" panose="020B0502020104020203" pitchFamily="34" charset="0"/>
            </a:endParaRPr>
          </a:p>
          <a:p>
            <a:pPr lvl="3"/>
            <a:endParaRPr lang="en-GB" sz="1100" b="1" dirty="0" smtClean="0">
              <a:latin typeface="Gill Sans MT" panose="020B0502020104020203" pitchFamily="34" charset="0"/>
            </a:endParaRPr>
          </a:p>
          <a:p>
            <a:pPr lvl="3"/>
            <a:endParaRPr lang="en-GB" sz="800" b="1" dirty="0" smtClean="0">
              <a:latin typeface="Gill Sans MT" panose="020B0502020104020203" pitchFamily="34" charset="0"/>
            </a:endParaRPr>
          </a:p>
          <a:p>
            <a:pPr lvl="3"/>
            <a:endParaRPr lang="en-GB" sz="2000" b="1" dirty="0" smtClean="0">
              <a:latin typeface="Gill Sans MT" panose="020B0502020104020203"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531" y="951146"/>
            <a:ext cx="968621" cy="1076313"/>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311178" y="3029146"/>
            <a:ext cx="877333" cy="1001704"/>
          </a:xfrm>
          <a:prstGeom prst="rect">
            <a:avLst/>
          </a:prstGeom>
        </p:spPr>
      </p:pic>
      <p:sp>
        <p:nvSpPr>
          <p:cNvPr id="5" name="Rectangle 4"/>
          <p:cNvSpPr/>
          <p:nvPr/>
        </p:nvSpPr>
        <p:spPr>
          <a:xfrm>
            <a:off x="869842" y="652087"/>
            <a:ext cx="11155381" cy="2677656"/>
          </a:xfrm>
          <a:prstGeom prst="rect">
            <a:avLst/>
          </a:prstGeom>
        </p:spPr>
        <p:txBody>
          <a:bodyPr wrap="square">
            <a:spAutoFit/>
          </a:bodyPr>
          <a:lstStyle/>
          <a:p>
            <a:pPr lvl="1">
              <a:lnSpc>
                <a:spcPct val="150000"/>
              </a:lnSpc>
              <a:buSzPct val="202000"/>
            </a:pPr>
            <a:r>
              <a:rPr lang="en-GB" sz="3200" dirty="0" smtClean="0">
                <a:solidFill>
                  <a:prstClr val="black"/>
                </a:solidFill>
                <a:latin typeface="League Spartan" panose="020B0604020202020204" charset="0"/>
                <a:ea typeface="Lato" panose="020F0502020204030203" pitchFamily="34" charset="0"/>
                <a:cs typeface="Lato" panose="020F0502020204030203" pitchFamily="34" charset="0"/>
              </a:rPr>
              <a:t>We are learning:</a:t>
            </a:r>
          </a:p>
          <a:p>
            <a:pPr marL="914400" lvl="1" indent="-457200">
              <a:buSzPct val="202000"/>
              <a:buBlip>
                <a:blip r:embed="rId3"/>
              </a:buBlip>
              <a:defRPr/>
            </a:pPr>
            <a:r>
              <a:rPr lang="en-GB" sz="2400" dirty="0">
                <a:latin typeface="Lato" panose="020F0502020204030203" pitchFamily="34" charset="0"/>
                <a:ea typeface="Lato" panose="020F0502020204030203" pitchFamily="34" charset="0"/>
                <a:cs typeface="Lato" panose="020F0502020204030203" pitchFamily="34" charset="0"/>
              </a:rPr>
              <a:t>about the challenges </a:t>
            </a:r>
            <a:r>
              <a:rPr lang="en-GB" sz="2400" dirty="0" smtClean="0">
                <a:latin typeface="Lato" panose="020F0502020204030203" pitchFamily="34" charset="0"/>
                <a:ea typeface="Lato" panose="020F0502020204030203" pitchFamily="34" charset="0"/>
                <a:cs typeface="Lato" panose="020F0502020204030203" pitchFamily="34" charset="0"/>
              </a:rPr>
              <a:t>some young people might face as </a:t>
            </a:r>
            <a:r>
              <a:rPr lang="en-GB" sz="2400" dirty="0">
                <a:latin typeface="Lato" panose="020F0502020204030203" pitchFamily="34" charset="0"/>
                <a:ea typeface="Lato" panose="020F0502020204030203" pitchFamily="34" charset="0"/>
                <a:cs typeface="Lato" panose="020F0502020204030203" pitchFamily="34" charset="0"/>
              </a:rPr>
              <a:t>they move through </a:t>
            </a:r>
            <a:r>
              <a:rPr lang="en-GB" sz="2400" dirty="0" smtClean="0">
                <a:latin typeface="Lato" panose="020F0502020204030203" pitchFamily="34" charset="0"/>
                <a:ea typeface="Lato" panose="020F0502020204030203" pitchFamily="34" charset="0"/>
                <a:cs typeface="Lato" panose="020F0502020204030203" pitchFamily="34" charset="0"/>
              </a:rPr>
              <a:t>adolescence</a:t>
            </a:r>
          </a:p>
          <a:p>
            <a:pPr lvl="1">
              <a:buSzPct val="202000"/>
              <a:defRPr/>
            </a:pPr>
            <a:endParaRPr lang="en-GB" sz="2400" dirty="0">
              <a:latin typeface="Lato" panose="020F0502020204030203" pitchFamily="34" charset="0"/>
              <a:ea typeface="Lato" panose="020F0502020204030203" pitchFamily="34" charset="0"/>
              <a:cs typeface="Lato" panose="020F0502020204030203" pitchFamily="34" charset="0"/>
            </a:endParaRPr>
          </a:p>
          <a:p>
            <a:pPr marL="914400" lvl="1" indent="-457200">
              <a:buSzPct val="202000"/>
              <a:buBlip>
                <a:blip r:embed="rId3"/>
              </a:buBlip>
              <a:defRPr/>
            </a:pPr>
            <a:r>
              <a:rPr lang="en-GB" sz="2400" dirty="0">
                <a:latin typeface="Lato" panose="020F0502020204030203" pitchFamily="34" charset="0"/>
                <a:ea typeface="Lato" panose="020F0502020204030203" pitchFamily="34" charset="0"/>
                <a:cs typeface="Lato" panose="020F0502020204030203" pitchFamily="34" charset="0"/>
              </a:rPr>
              <a:t>ways to promote positive mental health to help manage these challenges</a:t>
            </a:r>
          </a:p>
          <a:p>
            <a:pPr lvl="1">
              <a:buSzPct val="202000"/>
            </a:pPr>
            <a:endParaRPr lang="en-GB" sz="24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55948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2019   </a:t>
            </a:r>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4" name="Picture 3">
            <a:hlinkClick r:id="rId3"/>
          </p:cNvPr>
          <p:cNvPicPr>
            <a:picLocks noChangeAspect="1"/>
          </p:cNvPicPr>
          <p:nvPr/>
        </p:nvPicPr>
        <p:blipFill rotWithShape="1">
          <a:blip r:embed="rId4"/>
          <a:srcRect l="14118" t="11044" r="14598" b="17382"/>
          <a:stretch/>
        </p:blipFill>
        <p:spPr>
          <a:xfrm>
            <a:off x="182880" y="3374164"/>
            <a:ext cx="4041648" cy="2281576"/>
          </a:xfrm>
          <a:prstGeom prst="rect">
            <a:avLst/>
          </a:prstGeom>
        </p:spPr>
      </p:pic>
      <p:pic>
        <p:nvPicPr>
          <p:cNvPr id="5" name="Picture 4">
            <a:hlinkClick r:id="rId5"/>
          </p:cNvPr>
          <p:cNvPicPr>
            <a:picLocks noChangeAspect="1"/>
          </p:cNvPicPr>
          <p:nvPr/>
        </p:nvPicPr>
        <p:blipFill rotWithShape="1">
          <a:blip r:embed="rId6"/>
          <a:srcRect l="15938" t="16397" r="18281" b="18699"/>
          <a:stretch/>
        </p:blipFill>
        <p:spPr>
          <a:xfrm>
            <a:off x="4443984" y="3374164"/>
            <a:ext cx="4041648" cy="2242056"/>
          </a:xfrm>
          <a:prstGeom prst="rect">
            <a:avLst/>
          </a:prstGeom>
        </p:spPr>
      </p:pic>
      <p:pic>
        <p:nvPicPr>
          <p:cNvPr id="6" name="Picture 5">
            <a:hlinkClick r:id="rId7"/>
          </p:cNvPr>
          <p:cNvPicPr>
            <a:picLocks noChangeAspect="1"/>
          </p:cNvPicPr>
          <p:nvPr/>
        </p:nvPicPr>
        <p:blipFill rotWithShape="1">
          <a:blip r:embed="rId8">
            <a:extLst>
              <a:ext uri="{BEBA8EAE-BF5A-486C-A8C5-ECC9F3942E4B}">
                <a14:imgProps xmlns:a14="http://schemas.microsoft.com/office/drawing/2010/main">
                  <a14:imgLayer r:embed="rId9">
                    <a14:imgEffect>
                      <a14:colorTemperature colorTemp="4700"/>
                    </a14:imgEffect>
                  </a14:imgLayer>
                </a14:imgProps>
              </a:ext>
            </a:extLst>
          </a:blip>
          <a:srcRect l="26060" t="21874" r="25167" b="16375"/>
          <a:stretch/>
        </p:blipFill>
        <p:spPr>
          <a:xfrm>
            <a:off x="8705087" y="3374164"/>
            <a:ext cx="3273553" cy="2253512"/>
          </a:xfrm>
          <a:prstGeom prst="rect">
            <a:avLst/>
          </a:prstGeom>
          <a:ln>
            <a:solidFill>
              <a:schemeClr val="accent1"/>
            </a:solidFill>
          </a:ln>
        </p:spPr>
      </p:pic>
      <p:sp>
        <p:nvSpPr>
          <p:cNvPr id="7" name="Rectangle 6"/>
          <p:cNvSpPr/>
          <p:nvPr/>
        </p:nvSpPr>
        <p:spPr>
          <a:xfrm>
            <a:off x="9087433" y="3192279"/>
            <a:ext cx="2145139"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w="0"/>
                <a:solidFill>
                  <a:srgbClr val="5B9BD5"/>
                </a:solidFill>
                <a:effectLst>
                  <a:outerShdw blurRad="38100" dist="25400" dir="5400000" algn="ctr" rotWithShape="0">
                    <a:srgbClr val="6E747A">
                      <a:alpha val="43000"/>
                    </a:srgbClr>
                  </a:outerShdw>
                </a:effectLst>
                <a:uLnTx/>
                <a:uFillTx/>
                <a:latin typeface="Bradley Hand ITC" panose="03070402050302030203" pitchFamily="66" charset="0"/>
                <a:ea typeface="+mn-ea"/>
                <a:cs typeface="+mn-cs"/>
              </a:rPr>
              <a:t>…stress</a:t>
            </a:r>
            <a:endParaRPr kumimoji="0" lang="en-US" sz="4800" b="1" i="0" u="none" strike="noStrike" kern="1200" cap="none" spc="0" normalizeH="0" baseline="0" noProof="0" dirty="0">
              <a:ln w="0"/>
              <a:solidFill>
                <a:srgbClr val="5B9BD5"/>
              </a:solidFill>
              <a:effectLst>
                <a:outerShdw blurRad="38100" dist="25400" dir="5400000" algn="ctr" rotWithShape="0">
                  <a:srgbClr val="6E747A">
                    <a:alpha val="43000"/>
                  </a:srgbClr>
                </a:outerShdw>
              </a:effectLst>
              <a:uLnTx/>
              <a:uFillTx/>
              <a:latin typeface="Bradley Hand ITC" panose="03070402050302030203" pitchFamily="66" charset="0"/>
              <a:ea typeface="+mn-ea"/>
              <a:cs typeface="+mn-cs"/>
            </a:endParaRPr>
          </a:p>
        </p:txBody>
      </p:sp>
      <p:sp>
        <p:nvSpPr>
          <p:cNvPr id="8" name="TextBox 7"/>
          <p:cNvSpPr txBox="1"/>
          <p:nvPr/>
        </p:nvSpPr>
        <p:spPr>
          <a:xfrm>
            <a:off x="346541" y="349620"/>
            <a:ext cx="10714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smtClean="0">
                <a:ln>
                  <a:noFill/>
                </a:ln>
                <a:solidFill>
                  <a:srgbClr val="95519E"/>
                </a:solidFill>
                <a:effectLst/>
                <a:uLnTx/>
                <a:uFillTx/>
                <a:latin typeface="League Spartan" panose="00000800000000000000" pitchFamily="50" charset="0"/>
                <a:ea typeface="+mn-ea"/>
                <a:cs typeface="+mn-cs"/>
              </a:rPr>
              <a:t>Common conditions and challenges</a:t>
            </a:r>
            <a:endParaRPr kumimoji="0" lang="en-GB" sz="4400" b="1"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endParaRPr>
          </a:p>
        </p:txBody>
      </p:sp>
      <p:sp>
        <p:nvSpPr>
          <p:cNvPr id="10" name="TextBox 9"/>
          <p:cNvSpPr txBox="1"/>
          <p:nvPr/>
        </p:nvSpPr>
        <p:spPr>
          <a:xfrm>
            <a:off x="511133" y="1286478"/>
            <a:ext cx="10886031"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Watch the videos and complete your sheet, focusing on:</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GB" sz="28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Signs that might mean someone has this mental health issue</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GB" sz="28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Strategies and treatments</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GB" sz="28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Ways others can help</a:t>
            </a: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kumimoji="0" lang="en-GB" sz="2800" b="0"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endParaRPr>
          </a:p>
        </p:txBody>
      </p:sp>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860697">
            <a:off x="158302" y="5815221"/>
            <a:ext cx="468457" cy="936913"/>
          </a:xfrm>
          <a:prstGeom prst="rect">
            <a:avLst/>
          </a:prstGeom>
        </p:spPr>
      </p:pic>
      <p:pic>
        <p:nvPicPr>
          <p:cNvPr id="14" name="Picture 13"/>
          <p:cNvPicPr>
            <a:picLocks noChangeAspect="1"/>
          </p:cNvPicPr>
          <p:nvPr/>
        </p:nvPicPr>
        <p:blipFill rotWithShape="1">
          <a:blip r:embed="rId11" cstate="print">
            <a:extLst>
              <a:ext uri="{28A0092B-C50C-407E-A947-70E740481C1C}">
                <a14:useLocalDpi xmlns:a14="http://schemas.microsoft.com/office/drawing/2010/main" val="0"/>
              </a:ext>
            </a:extLst>
          </a:blip>
          <a:srcRect l="59958" b="29919"/>
          <a:stretch/>
        </p:blipFill>
        <p:spPr>
          <a:xfrm>
            <a:off x="735521" y="6146295"/>
            <a:ext cx="547854" cy="603282"/>
          </a:xfrm>
          <a:prstGeom prst="rect">
            <a:avLst/>
          </a:prstGeom>
        </p:spPr>
      </p:pic>
    </p:spTree>
    <p:extLst>
      <p:ext uri="{BB962C8B-B14F-4D97-AF65-F5344CB8AC3E}">
        <p14:creationId xmlns:p14="http://schemas.microsoft.com/office/powerpoint/2010/main" val="3374501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2019   </a:t>
            </a:r>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TextBox 3"/>
          <p:cNvSpPr txBox="1"/>
          <p:nvPr/>
        </p:nvSpPr>
        <p:spPr>
          <a:xfrm>
            <a:off x="358407" y="385723"/>
            <a:ext cx="10714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smtClean="0">
                <a:ln>
                  <a:noFill/>
                </a:ln>
                <a:solidFill>
                  <a:srgbClr val="95519E"/>
                </a:solidFill>
                <a:effectLst/>
                <a:uLnTx/>
                <a:uFillTx/>
                <a:latin typeface="League Spartan" panose="00000800000000000000" pitchFamily="50" charset="0"/>
                <a:ea typeface="+mn-ea"/>
                <a:cs typeface="+mn-cs"/>
              </a:rPr>
              <a:t>Help?</a:t>
            </a:r>
            <a:endParaRPr kumimoji="0" lang="en-GB" sz="4400" b="1"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endParaRPr>
          </a:p>
        </p:txBody>
      </p:sp>
      <p:sp>
        <p:nvSpPr>
          <p:cNvPr id="6" name="TextBox 5"/>
          <p:cNvSpPr txBox="1"/>
          <p:nvPr/>
        </p:nvSpPr>
        <p:spPr>
          <a:xfrm>
            <a:off x="559575" y="1199785"/>
            <a:ext cx="6335002" cy="47859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Read the scenarios and consider:</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28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endParaRPr>
          </a:p>
          <a:p>
            <a:pPr marL="514350" marR="0" lvl="0" indent="-51435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8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What </a:t>
            </a:r>
            <a:r>
              <a:rPr kumimoji="0" lang="en-GB" sz="2800" b="0"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rPr>
              <a:t>could be happening in </a:t>
            </a:r>
            <a:r>
              <a:rPr kumimoji="0" lang="en-GB" sz="28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this situation?</a:t>
            </a:r>
            <a:endParaRPr kumimoji="0" lang="en-GB" sz="2800" b="0"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endParaRPr>
          </a:p>
          <a:p>
            <a:pPr marL="514350" marR="0" lvl="0" indent="-51435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8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How might the </a:t>
            </a:r>
            <a:r>
              <a:rPr kumimoji="0" lang="en-GB" sz="2800" b="0"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rPr>
              <a:t>person explaining the situation </a:t>
            </a:r>
            <a:r>
              <a:rPr kumimoji="0" lang="en-GB" sz="28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be feeling? </a:t>
            </a:r>
          </a:p>
          <a:p>
            <a:pPr marL="514350" marR="0" lvl="0" indent="-51435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8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What could the </a:t>
            </a:r>
            <a:r>
              <a:rPr kumimoji="0" lang="en-GB" sz="2800" b="0"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rPr>
              <a:t>person could do in the </a:t>
            </a:r>
            <a:r>
              <a:rPr kumimoji="0" lang="en-GB" sz="28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situation? What would be the first steps </a:t>
            </a:r>
            <a:r>
              <a:rPr kumimoji="0" lang="en-GB" sz="2800" b="0"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rPr>
              <a:t>to getting </a:t>
            </a:r>
            <a:r>
              <a:rPr kumimoji="0" lang="en-GB" sz="28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help?</a:t>
            </a:r>
            <a:endParaRPr kumimoji="0" lang="en-GB" sz="2800" b="0"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endParaRPr>
          </a:p>
          <a:p>
            <a:pPr marL="514350" marR="0" lvl="0" indent="-514350" algn="l" defTabSz="914400" rtl="0" eaLnBrk="1" fontAlgn="auto" latinLnBrk="0" hangingPunct="1">
              <a:lnSpc>
                <a:spcPct val="100000"/>
              </a:lnSpc>
              <a:spcBef>
                <a:spcPts val="0"/>
              </a:spcBef>
              <a:spcAft>
                <a:spcPts val="600"/>
              </a:spcAft>
              <a:buClrTx/>
              <a:buSzTx/>
              <a:buFont typeface="+mj-lt"/>
              <a:buAutoNum type="arabicPeriod"/>
              <a:tabLst/>
              <a:defRPr/>
            </a:pPr>
            <a:endParaRPr kumimoji="0" lang="en-GB" sz="2800" b="0"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endParaRPr>
          </a:p>
        </p:txBody>
      </p:sp>
      <p:pic>
        <p:nvPicPr>
          <p:cNvPr id="2050" name="Picture 2" descr="Together, Helpingâ Each Other, Winning, Teamwork"/>
          <p:cNvPicPr>
            <a:picLocks noChangeAspect="1" noChangeArrowheads="1"/>
          </p:cNvPicPr>
          <p:nvPr/>
        </p:nvPicPr>
        <p:blipFill rotWithShape="1">
          <a:blip r:embed="rId3">
            <a:extLst>
              <a:ext uri="{28A0092B-C50C-407E-A947-70E740481C1C}">
                <a14:useLocalDpi xmlns:a14="http://schemas.microsoft.com/office/drawing/2010/main" val="0"/>
              </a:ext>
            </a:extLst>
          </a:blip>
          <a:srcRect t="16366" b="6476"/>
          <a:stretch/>
        </p:blipFill>
        <p:spPr bwMode="auto">
          <a:xfrm flipH="1">
            <a:off x="7312876" y="1909778"/>
            <a:ext cx="3890869" cy="32091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60697">
            <a:off x="249794" y="5475664"/>
            <a:ext cx="612340" cy="1224679"/>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59958" b="29919"/>
          <a:stretch/>
        </p:blipFill>
        <p:spPr>
          <a:xfrm>
            <a:off x="1004301" y="5932655"/>
            <a:ext cx="662234" cy="729234"/>
          </a:xfrm>
          <a:prstGeom prst="rect">
            <a:avLst/>
          </a:prstGeom>
        </p:spPr>
      </p:pic>
    </p:spTree>
    <p:extLst>
      <p:ext uri="{BB962C8B-B14F-4D97-AF65-F5344CB8AC3E}">
        <p14:creationId xmlns:p14="http://schemas.microsoft.com/office/powerpoint/2010/main" val="9063596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2019   </a:t>
            </a:r>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TextBox 4"/>
          <p:cNvSpPr txBox="1"/>
          <p:nvPr/>
        </p:nvSpPr>
        <p:spPr>
          <a:xfrm>
            <a:off x="250633" y="534680"/>
            <a:ext cx="10714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smtClean="0">
                <a:ln>
                  <a:noFill/>
                </a:ln>
                <a:solidFill>
                  <a:srgbClr val="95519E"/>
                </a:solidFill>
                <a:effectLst/>
                <a:uLnTx/>
                <a:uFillTx/>
                <a:latin typeface="League Spartan" panose="00000800000000000000" pitchFamily="50" charset="0"/>
                <a:ea typeface="+mn-ea"/>
                <a:cs typeface="+mn-cs"/>
              </a:rPr>
              <a:t>Analysis of support</a:t>
            </a:r>
            <a:endParaRPr kumimoji="0" lang="en-GB" sz="4400" b="1"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0697">
            <a:off x="259613" y="5544837"/>
            <a:ext cx="575687" cy="1151372"/>
          </a:xfrm>
          <a:prstGeom prst="rect">
            <a:avLst/>
          </a:prstGeom>
        </p:spPr>
      </p:pic>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59958" b="29919"/>
          <a:stretch/>
        </p:blipFill>
        <p:spPr>
          <a:xfrm>
            <a:off x="964231" y="5920618"/>
            <a:ext cx="655794" cy="722143"/>
          </a:xfrm>
          <a:prstGeom prst="rect">
            <a:avLst/>
          </a:prstGeom>
        </p:spPr>
      </p:pic>
      <p:sp>
        <p:nvSpPr>
          <p:cNvPr id="12" name="TextBox 11"/>
          <p:cNvSpPr txBox="1"/>
          <p:nvPr/>
        </p:nvSpPr>
        <p:spPr>
          <a:xfrm>
            <a:off x="438814" y="1373409"/>
            <a:ext cx="1131437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What are the benefits and potential challenges of accessing different sources of support?</a:t>
            </a:r>
            <a:endParaRPr kumimoji="0" lang="en-GB" sz="2800" b="0"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2800" b="0"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endParaRPr>
          </a:p>
        </p:txBody>
      </p:sp>
      <p:pic>
        <p:nvPicPr>
          <p:cNvPr id="3074" name="Picture 2" descr="Bonding, Casual, College, Connection, Diversit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414" y="2664081"/>
            <a:ext cx="2671293" cy="147199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oy, Child, Dad, Daughter, Family, Father, Female, Gir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95159" y="2657913"/>
            <a:ext cx="2185307" cy="151605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ag, Book, Fashion, Man, Pants, Satchel, Walk, Teach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29780" y="2558888"/>
            <a:ext cx="2365780" cy="157718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Pc, Note, Laptop, Internet, Liquid Crystal, Onlin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32174" y="4981625"/>
            <a:ext cx="2222119" cy="131475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Phone, Emergency, Accident, Message, Sos, Symbol, Wh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9054" y="4867010"/>
            <a:ext cx="2315976" cy="154398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Doctor, African American, Confident, Female"/>
          <p:cNvPicPr>
            <a:picLocks noChangeAspect="1" noChangeArrowheads="1"/>
          </p:cNvPicPr>
          <p:nvPr/>
        </p:nvPicPr>
        <p:blipFill rotWithShape="1">
          <a:blip r:embed="rId10">
            <a:extLst>
              <a:ext uri="{28A0092B-C50C-407E-A947-70E740481C1C}">
                <a14:useLocalDpi xmlns:a14="http://schemas.microsoft.com/office/drawing/2010/main" val="0"/>
              </a:ext>
            </a:extLst>
          </a:blip>
          <a:srcRect b="51082"/>
          <a:stretch/>
        </p:blipFill>
        <p:spPr bwMode="auto">
          <a:xfrm>
            <a:off x="9041963" y="2489399"/>
            <a:ext cx="2524074" cy="16463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76564" y="4204795"/>
            <a:ext cx="203122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95519E"/>
                </a:solidFill>
                <a:effectLst/>
                <a:uLnTx/>
                <a:uFillTx/>
                <a:latin typeface="Lato" panose="020B0604020202020204" charset="0"/>
                <a:ea typeface="Lato" panose="020B0604020202020204" charset="0"/>
                <a:cs typeface="Lato" panose="020B0604020202020204" charset="0"/>
              </a:rPr>
              <a:t>Friends</a:t>
            </a:r>
            <a:endParaRPr kumimoji="0" lang="en-GB" sz="2400" b="1" i="0" u="none" strike="noStrike" kern="1200" cap="none" spc="0" normalizeH="0" baseline="0" noProof="0" dirty="0">
              <a:ln>
                <a:noFill/>
              </a:ln>
              <a:solidFill>
                <a:srgbClr val="95519E"/>
              </a:solidFill>
              <a:effectLst/>
              <a:uLnTx/>
              <a:uFillTx/>
              <a:latin typeface="Lato" panose="020B0604020202020204" charset="0"/>
              <a:ea typeface="Lato" panose="020B0604020202020204" charset="0"/>
              <a:cs typeface="Lato" panose="020B0604020202020204" charset="0"/>
            </a:endParaRPr>
          </a:p>
        </p:txBody>
      </p:sp>
      <p:sp>
        <p:nvSpPr>
          <p:cNvPr id="24" name="TextBox 23"/>
          <p:cNvSpPr txBox="1"/>
          <p:nvPr/>
        </p:nvSpPr>
        <p:spPr>
          <a:xfrm>
            <a:off x="3749238" y="4197890"/>
            <a:ext cx="203122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95519E"/>
                </a:solidFill>
                <a:effectLst/>
                <a:uLnTx/>
                <a:uFillTx/>
                <a:latin typeface="Lato" panose="020B0604020202020204" charset="0"/>
                <a:ea typeface="Lato" panose="020B0604020202020204" charset="0"/>
                <a:cs typeface="Lato" panose="020B0604020202020204" charset="0"/>
              </a:rPr>
              <a:t>Family</a:t>
            </a:r>
            <a:endParaRPr kumimoji="0" lang="en-GB" sz="2400" b="1" i="0" u="none" strike="noStrike" kern="1200" cap="none" spc="0" normalizeH="0" baseline="0" noProof="0" dirty="0">
              <a:ln>
                <a:noFill/>
              </a:ln>
              <a:solidFill>
                <a:srgbClr val="95519E"/>
              </a:solidFill>
              <a:effectLst/>
              <a:uLnTx/>
              <a:uFillTx/>
              <a:latin typeface="Lato" panose="020B0604020202020204" charset="0"/>
              <a:ea typeface="Lato" panose="020B0604020202020204" charset="0"/>
              <a:cs typeface="Lato" panose="020B0604020202020204" charset="0"/>
            </a:endParaRPr>
          </a:p>
        </p:txBody>
      </p:sp>
      <p:sp>
        <p:nvSpPr>
          <p:cNvPr id="27" name="TextBox 26"/>
          <p:cNvSpPr txBox="1"/>
          <p:nvPr/>
        </p:nvSpPr>
        <p:spPr>
          <a:xfrm>
            <a:off x="6527619" y="4151138"/>
            <a:ext cx="203122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95519E"/>
                </a:solidFill>
                <a:effectLst/>
                <a:uLnTx/>
                <a:uFillTx/>
                <a:latin typeface="Lato" panose="020B0604020202020204" charset="0"/>
                <a:ea typeface="Lato" panose="020B0604020202020204" charset="0"/>
                <a:cs typeface="Lato" panose="020B0604020202020204" charset="0"/>
              </a:rPr>
              <a:t>Teacher</a:t>
            </a:r>
            <a:endParaRPr kumimoji="0" lang="en-GB" sz="2400" b="1" i="0" u="none" strike="noStrike" kern="1200" cap="none" spc="0" normalizeH="0" baseline="0" noProof="0" dirty="0">
              <a:ln>
                <a:noFill/>
              </a:ln>
              <a:solidFill>
                <a:srgbClr val="95519E"/>
              </a:solidFill>
              <a:effectLst/>
              <a:uLnTx/>
              <a:uFillTx/>
              <a:latin typeface="Lato" panose="020B0604020202020204" charset="0"/>
              <a:ea typeface="Lato" panose="020B0604020202020204" charset="0"/>
              <a:cs typeface="Lato" panose="020B0604020202020204" charset="0"/>
            </a:endParaRPr>
          </a:p>
        </p:txBody>
      </p:sp>
      <p:sp>
        <p:nvSpPr>
          <p:cNvPr id="28" name="TextBox 27"/>
          <p:cNvSpPr txBox="1"/>
          <p:nvPr/>
        </p:nvSpPr>
        <p:spPr>
          <a:xfrm>
            <a:off x="9287005" y="4158541"/>
            <a:ext cx="203122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95519E"/>
                </a:solidFill>
                <a:effectLst/>
                <a:uLnTx/>
                <a:uFillTx/>
                <a:latin typeface="Lato" panose="020B0604020202020204" charset="0"/>
                <a:ea typeface="Lato" panose="020B0604020202020204" charset="0"/>
                <a:cs typeface="Lato" panose="020B0604020202020204" charset="0"/>
              </a:rPr>
              <a:t>Doctor</a:t>
            </a:r>
            <a:endParaRPr kumimoji="0" lang="en-GB" sz="2400" b="1" i="0" u="none" strike="noStrike" kern="1200" cap="none" spc="0" normalizeH="0" baseline="0" noProof="0" dirty="0">
              <a:ln>
                <a:noFill/>
              </a:ln>
              <a:solidFill>
                <a:srgbClr val="95519E"/>
              </a:solidFill>
              <a:effectLst/>
              <a:uLnTx/>
              <a:uFillTx/>
              <a:latin typeface="Lato" panose="020B0604020202020204" charset="0"/>
              <a:ea typeface="Lato" panose="020B0604020202020204" charset="0"/>
              <a:cs typeface="Lato" panose="020B0604020202020204" charset="0"/>
            </a:endParaRPr>
          </a:p>
        </p:txBody>
      </p:sp>
      <p:sp>
        <p:nvSpPr>
          <p:cNvPr id="29" name="TextBox 28"/>
          <p:cNvSpPr txBox="1"/>
          <p:nvPr/>
        </p:nvSpPr>
        <p:spPr>
          <a:xfrm>
            <a:off x="2211736" y="5183036"/>
            <a:ext cx="203122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95519E"/>
                </a:solidFill>
                <a:effectLst/>
                <a:uLnTx/>
                <a:uFillTx/>
                <a:latin typeface="Lato" panose="020B0604020202020204" charset="0"/>
                <a:ea typeface="Lato" panose="020B0604020202020204" charset="0"/>
                <a:cs typeface="Lato" panose="020B0604020202020204" charset="0"/>
              </a:rPr>
              <a:t>Charity or phone line</a:t>
            </a:r>
            <a:endParaRPr kumimoji="0" lang="en-GB" sz="2400" b="1" i="0" u="none" strike="noStrike" kern="1200" cap="none" spc="0" normalizeH="0" baseline="0" noProof="0" dirty="0">
              <a:ln>
                <a:noFill/>
              </a:ln>
              <a:solidFill>
                <a:srgbClr val="95519E"/>
              </a:solidFill>
              <a:effectLst/>
              <a:uLnTx/>
              <a:uFillTx/>
              <a:latin typeface="Lato" panose="020B0604020202020204" charset="0"/>
              <a:ea typeface="Lato" panose="020B0604020202020204" charset="0"/>
              <a:cs typeface="Lato" panose="020B0604020202020204" charset="0"/>
            </a:endParaRPr>
          </a:p>
        </p:txBody>
      </p:sp>
      <p:sp>
        <p:nvSpPr>
          <p:cNvPr id="30" name="TextBox 29"/>
          <p:cNvSpPr txBox="1"/>
          <p:nvPr/>
        </p:nvSpPr>
        <p:spPr>
          <a:xfrm>
            <a:off x="8271391" y="5150865"/>
            <a:ext cx="203122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95519E"/>
                </a:solidFill>
                <a:effectLst/>
                <a:uLnTx/>
                <a:uFillTx/>
                <a:latin typeface="Lato" panose="020B0604020202020204" charset="0"/>
                <a:ea typeface="Lato" panose="020B0604020202020204" charset="0"/>
                <a:cs typeface="Lato" panose="020B0604020202020204" charset="0"/>
              </a:rPr>
              <a:t>Online support</a:t>
            </a:r>
            <a:endParaRPr kumimoji="0" lang="en-GB" sz="2400" b="1" i="0" u="none" strike="noStrike" kern="1200" cap="none" spc="0" normalizeH="0" baseline="0" noProof="0" dirty="0">
              <a:ln>
                <a:noFill/>
              </a:ln>
              <a:solidFill>
                <a:srgbClr val="95519E"/>
              </a:solidFill>
              <a:effectLst/>
              <a:uLnTx/>
              <a:uFillTx/>
              <a:latin typeface="Lato" panose="020B0604020202020204" charset="0"/>
              <a:ea typeface="Lato" panose="020B0604020202020204" charset="0"/>
              <a:cs typeface="Lato" panose="020B0604020202020204" charset="0"/>
            </a:endParaRPr>
          </a:p>
        </p:txBody>
      </p:sp>
    </p:spTree>
    <p:extLst>
      <p:ext uri="{BB962C8B-B14F-4D97-AF65-F5344CB8AC3E}">
        <p14:creationId xmlns:p14="http://schemas.microsoft.com/office/powerpoint/2010/main" val="31552846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2019</a:t>
            </a:r>
            <a:r>
              <a:rPr kumimoji="0" lang="en-GB" sz="140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Slide Number Placeholder 1"/>
          <p:cNvSpPr>
            <a:spLocks noGrp="1"/>
          </p:cNvSpPr>
          <p:nvPr>
            <p:ph type="sldNum" sz="quarter" idx="12"/>
          </p:nvPr>
        </p:nvSpPr>
        <p:spPr>
          <a:xfrm>
            <a:off x="11611950" y="6467110"/>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TextBox 12"/>
          <p:cNvSpPr txBox="1"/>
          <p:nvPr/>
        </p:nvSpPr>
        <p:spPr>
          <a:xfrm>
            <a:off x="346541" y="349620"/>
            <a:ext cx="10714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smtClean="0">
                <a:ln>
                  <a:noFill/>
                </a:ln>
                <a:solidFill>
                  <a:srgbClr val="95519E"/>
                </a:solidFill>
                <a:effectLst/>
                <a:uLnTx/>
                <a:uFillTx/>
                <a:latin typeface="League Spartan" panose="00000800000000000000" pitchFamily="50" charset="0"/>
                <a:ea typeface="+mn-ea"/>
                <a:cs typeface="+mn-cs"/>
              </a:rPr>
              <a:t>Revisit your response</a:t>
            </a:r>
            <a:endParaRPr kumimoji="0" lang="en-GB" sz="4400" b="1"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endParaRPr>
          </a:p>
        </p:txBody>
      </p:sp>
      <p:sp>
        <p:nvSpPr>
          <p:cNvPr id="8" name="Rectangle 7"/>
          <p:cNvSpPr/>
          <p:nvPr/>
        </p:nvSpPr>
        <p:spPr>
          <a:xfrm>
            <a:off x="1209090" y="1478796"/>
            <a:ext cx="10138721" cy="1277914"/>
          </a:xfrm>
          <a:prstGeom prst="rect">
            <a:avLst/>
          </a:prstGeom>
          <a:solidFill>
            <a:srgbClr val="F3E7FF"/>
          </a:solidFill>
        </p:spPr>
        <p:txBody>
          <a:bodyPr wrap="square">
            <a:spAutoFit/>
          </a:bodyPr>
          <a:lstStyle/>
          <a:p>
            <a:pPr marL="270510" marR="510540" lvl="0" indent="0" algn="ctr" defTabSz="914400" rtl="0" eaLnBrk="1" fontAlgn="auto" latinLnBrk="0" hangingPunct="1">
              <a:lnSpc>
                <a:spcPct val="107000"/>
              </a:lnSpc>
              <a:spcBef>
                <a:spcPts val="0"/>
              </a:spcBef>
              <a:spcAft>
                <a:spcPts val="800"/>
              </a:spcAft>
              <a:buClrTx/>
              <a:buSzTx/>
              <a:buFontTx/>
              <a:buNone/>
              <a:tabLst/>
              <a:defRPr/>
            </a:pPr>
            <a:r>
              <a:rPr kumimoji="0" lang="en-GB" sz="36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“People </a:t>
            </a:r>
            <a:r>
              <a:rPr kumimoji="0" lang="en-GB" sz="3600" b="0"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rPr>
              <a:t>only need help with their mental health when they tell people they need help</a:t>
            </a:r>
            <a:r>
              <a:rPr kumimoji="0" lang="en-GB" sz="36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a:t>
            </a:r>
            <a:endParaRPr kumimoji="0" lang="en-GB" sz="4000" b="0"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endParaRPr>
          </a:p>
        </p:txBody>
      </p:sp>
      <p:cxnSp>
        <p:nvCxnSpPr>
          <p:cNvPr id="11" name="Straight Arrow Connector 10"/>
          <p:cNvCxnSpPr/>
          <p:nvPr/>
        </p:nvCxnSpPr>
        <p:spPr>
          <a:xfrm flipV="1">
            <a:off x="346541" y="3418205"/>
            <a:ext cx="11281114" cy="12785"/>
          </a:xfrm>
          <a:prstGeom prst="straightConnector1">
            <a:avLst/>
          </a:prstGeom>
          <a:ln w="76200">
            <a:solidFill>
              <a:srgbClr val="95519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46541" y="3545396"/>
            <a:ext cx="172509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Strongly agree</a:t>
            </a:r>
            <a:endParaRPr kumimoji="0" lang="en-GB" sz="2400" b="0"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endParaRPr>
          </a:p>
        </p:txBody>
      </p:sp>
      <p:sp>
        <p:nvSpPr>
          <p:cNvPr id="25" name="TextBox 24"/>
          <p:cNvSpPr txBox="1"/>
          <p:nvPr/>
        </p:nvSpPr>
        <p:spPr>
          <a:xfrm>
            <a:off x="10040112" y="3584125"/>
            <a:ext cx="190984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Strongly disagree</a:t>
            </a:r>
            <a:endParaRPr kumimoji="0" lang="en-GB" sz="2400" b="0"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endParaRPr>
          </a:p>
        </p:txBody>
      </p:sp>
      <p:pic>
        <p:nvPicPr>
          <p:cNvPr id="2050" name="Picture 2" descr="Check Mark, Tick Mark, Check, Correct, Ok, Yes, Gre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574" y="4253040"/>
            <a:ext cx="701821" cy="6893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ross, Delete, Remove, Cancel, Abort, Red, Reject, Ti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89070" y="4437638"/>
            <a:ext cx="743306" cy="56618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919500" y="3617575"/>
            <a:ext cx="190984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Not sure</a:t>
            </a:r>
            <a:endParaRPr kumimoji="0" lang="en-GB" sz="2400" b="0"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endParaRPr>
          </a:p>
        </p:txBody>
      </p:sp>
      <p:sp>
        <p:nvSpPr>
          <p:cNvPr id="22" name="Rectangle 21"/>
          <p:cNvSpPr/>
          <p:nvPr/>
        </p:nvSpPr>
        <p:spPr>
          <a:xfrm>
            <a:off x="5635251" y="3849294"/>
            <a:ext cx="577402" cy="110799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smtClean="0">
                <a:ln/>
                <a:solidFill>
                  <a:srgbClr val="FFC000"/>
                </a:solidFill>
                <a:effectLst/>
                <a:uLnTx/>
                <a:uFillTx/>
                <a:latin typeface="Calibri" panose="020F0502020204030204"/>
                <a:ea typeface="+mn-ea"/>
                <a:cs typeface="+mn-cs"/>
              </a:rPr>
              <a:t>?</a:t>
            </a:r>
            <a:endParaRPr kumimoji="0" lang="en-US" sz="6600" b="1" i="0" u="none" strike="noStrike" kern="1200" cap="none" spc="0" normalizeH="0" baseline="0" noProof="0" dirty="0">
              <a:ln/>
              <a:solidFill>
                <a:srgbClr val="FFC000"/>
              </a:solidFill>
              <a:effectLst/>
              <a:uLnTx/>
              <a:uFillTx/>
              <a:latin typeface="Calibri" panose="020F0502020204030204"/>
              <a:ea typeface="+mn-ea"/>
              <a:cs typeface="+mn-cs"/>
            </a:endParaRPr>
          </a:p>
        </p:txBody>
      </p:sp>
      <p:sp>
        <p:nvSpPr>
          <p:cNvPr id="14" name="TextBox 13"/>
          <p:cNvSpPr txBox="1"/>
          <p:nvPr/>
        </p:nvSpPr>
        <p:spPr>
          <a:xfrm>
            <a:off x="1862263" y="5108181"/>
            <a:ext cx="870078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Write a comment adding to, or editing your opinion from the start of the lesson</a:t>
            </a:r>
            <a:endParaRPr kumimoji="0" lang="en-GB" sz="3200" b="0"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endParaRPr>
          </a:p>
        </p:txBody>
      </p:sp>
    </p:spTree>
    <p:extLst>
      <p:ext uri="{BB962C8B-B14F-4D97-AF65-F5344CB8AC3E}">
        <p14:creationId xmlns:p14="http://schemas.microsoft.com/office/powerpoint/2010/main" val="3498852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2436" y="489529"/>
            <a:ext cx="10714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smtClean="0">
                <a:ln>
                  <a:noFill/>
                </a:ln>
                <a:solidFill>
                  <a:srgbClr val="95519E"/>
                </a:solidFill>
                <a:effectLst/>
                <a:uLnTx/>
                <a:uFillTx/>
                <a:latin typeface="League Spartan" panose="00000800000000000000" pitchFamily="50" charset="0"/>
                <a:ea typeface="+mn-ea"/>
                <a:cs typeface="+mn-cs"/>
              </a:rPr>
              <a:t>More activities</a:t>
            </a:r>
            <a:endParaRPr kumimoji="0" lang="en-GB" sz="4400" b="1"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endParaRPr>
          </a:p>
        </p:txBody>
      </p:sp>
      <p:sp>
        <p:nvSpPr>
          <p:cNvPr id="5" name="Footer Placeholder 4"/>
          <p:cNvSpPr>
            <a:spLocks noGrp="1"/>
          </p:cNvSpPr>
          <p:nvPr>
            <p:ph type="ftr" sz="quarter" idx="11"/>
          </p:nvPr>
        </p:nvSpPr>
        <p:spPr>
          <a:xfrm>
            <a:off x="0" y="6448351"/>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2019 </a:t>
            </a:r>
            <a:r>
              <a:rPr kumimoji="0" lang="en-GB" sz="140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Rectangle 7"/>
          <p:cNvSpPr/>
          <p:nvPr/>
        </p:nvSpPr>
        <p:spPr>
          <a:xfrm>
            <a:off x="242436" y="1477828"/>
            <a:ext cx="460078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black"/>
                </a:solidFill>
                <a:effectLst/>
                <a:uLnTx/>
                <a:uFillTx/>
                <a:latin typeface="League Spartan" panose="00000800000000000000" pitchFamily="50" charset="0"/>
                <a:ea typeface="+mn-ea"/>
                <a:cs typeface="+mn-cs"/>
              </a:rPr>
              <a:t>Create a poster</a:t>
            </a:r>
            <a:endParaRPr kumimoji="0" lang="en-GB" sz="2800" b="1"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endParaRPr>
          </a:p>
        </p:txBody>
      </p:sp>
      <p:sp>
        <p:nvSpPr>
          <p:cNvPr id="6" name="Rectangle 5"/>
          <p:cNvSpPr/>
          <p:nvPr/>
        </p:nvSpPr>
        <p:spPr>
          <a:xfrm>
            <a:off x="433960" y="2219906"/>
            <a:ext cx="5034151" cy="1200329"/>
          </a:xfrm>
          <a:prstGeom prst="rect">
            <a:avLst/>
          </a:prstGeom>
          <a:ln>
            <a:solidFill>
              <a:srgbClr val="9966FF"/>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Create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 poster campaign to highlight the relevant sources of support, with the best to be put up around school</a:t>
            </a: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098" name="Picture 2" descr="Magnifying Glass, Pencil, Search, Write, Edit, Docu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1680" y="3836152"/>
            <a:ext cx="2439046" cy="238602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783978" y="375733"/>
            <a:ext cx="460078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black"/>
                </a:solidFill>
                <a:effectLst/>
                <a:uLnTx/>
                <a:uFillTx/>
                <a:latin typeface="League Spartan" panose="00000800000000000000" pitchFamily="50" charset="0"/>
                <a:ea typeface="+mn-ea"/>
                <a:cs typeface="+mn-cs"/>
              </a:rPr>
              <a:t>Self-care strategies</a:t>
            </a:r>
            <a:endParaRPr kumimoji="0" lang="en-GB" sz="2800" b="1"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endParaRPr>
          </a:p>
        </p:txBody>
      </p:sp>
      <p:sp>
        <p:nvSpPr>
          <p:cNvPr id="11" name="Rectangle 10"/>
          <p:cNvSpPr/>
          <p:nvPr/>
        </p:nvSpPr>
        <p:spPr>
          <a:xfrm>
            <a:off x="6345932" y="1098930"/>
            <a:ext cx="5476873" cy="2677656"/>
          </a:xfrm>
          <a:prstGeom prst="rect">
            <a:avLst/>
          </a:prstGeom>
          <a:ln>
            <a:solidFill>
              <a:srgbClr val="9966FF"/>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Encourage students to look up the self-care strategies recommended by other young people: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4"/>
              </a:rPr>
              <a:t>www.annafreud.org/on-my-mind/self-care</a:t>
            </a: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This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website lists a wide variety of strategies and reviews the evidence base for them.</a:t>
            </a:r>
          </a:p>
        </p:txBody>
      </p:sp>
      <p:pic>
        <p:nvPicPr>
          <p:cNvPr id="14" name="Picture 13"/>
          <p:cNvPicPr>
            <a:picLocks noChangeAspect="1"/>
          </p:cNvPicPr>
          <p:nvPr/>
        </p:nvPicPr>
        <p:blipFill rotWithShape="1">
          <a:blip r:embed="rId5"/>
          <a:srcRect l="26761" t="9876" r="27979" b="36374"/>
          <a:stretch/>
        </p:blipFill>
        <p:spPr>
          <a:xfrm>
            <a:off x="7096691" y="3976563"/>
            <a:ext cx="3975353" cy="2654350"/>
          </a:xfrm>
          <a:prstGeom prst="rect">
            <a:avLst/>
          </a:prstGeom>
        </p:spPr>
      </p:pic>
    </p:spTree>
    <p:extLst>
      <p:ext uri="{BB962C8B-B14F-4D97-AF65-F5344CB8AC3E}">
        <p14:creationId xmlns:p14="http://schemas.microsoft.com/office/powerpoint/2010/main" val="21800881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86976" y="3652186"/>
            <a:ext cx="10130899"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smtClean="0">
                <a:ln>
                  <a:noFill/>
                </a:ln>
                <a:solidFill>
                  <a:srgbClr val="95519E"/>
                </a:solidFill>
                <a:effectLst/>
                <a:uLnTx/>
                <a:uFillTx/>
                <a:latin typeface="League Spartan" panose="00000800000000000000" pitchFamily="50" charset="0"/>
              </a:rPr>
              <a:t>Lesson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smtClean="0">
                <a:ln>
                  <a:noFill/>
                </a:ln>
                <a:effectLst/>
                <a:uLnTx/>
                <a:uFillTx/>
                <a:latin typeface="League Spartan" panose="00000800000000000000" pitchFamily="50" charset="0"/>
              </a:rPr>
              <a:t>Promoting emotional wellbeing</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25</a:t>
            </a:fld>
            <a:endParaRPr lang="en-GB" dirty="0"/>
          </a:p>
        </p:txBody>
      </p:sp>
      <p:sp>
        <p:nvSpPr>
          <p:cNvPr id="10" name="Footer Placeholder 3"/>
          <p:cNvSpPr>
            <a:spLocks noGrp="1"/>
          </p:cNvSpPr>
          <p:nvPr>
            <p:ph type="ftr" sz="quarter" idx="11"/>
          </p:nvPr>
        </p:nvSpPr>
        <p:spPr>
          <a:xfrm>
            <a:off x="0" y="6581516"/>
            <a:ext cx="12192000" cy="365125"/>
          </a:xfrm>
        </p:spPr>
        <p:txBody>
          <a:bodyPr/>
          <a:lstStyle/>
          <a:p>
            <a:r>
              <a:rPr lang="en-GB" sz="1050" dirty="0" smtClean="0"/>
              <a:t>© PSHE Association 2019</a:t>
            </a:r>
            <a:r>
              <a:rPr lang="en-GB" dirty="0" smtClean="0"/>
              <a:t>	 </a:t>
            </a:r>
            <a:endParaRPr lang="en-GB" dirty="0"/>
          </a:p>
        </p:txBody>
      </p:sp>
      <p:pic>
        <p:nvPicPr>
          <p:cNvPr id="6146" name="Picture 2" descr="Brain, Mind, Presence, Mindset, Mindfulness, Medit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5783" y="615277"/>
            <a:ext cx="3904361" cy="251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32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6585" y="3185282"/>
            <a:ext cx="10965901" cy="2539157"/>
          </a:xfrm>
          <a:prstGeom prst="rect">
            <a:avLst/>
          </a:prstGeom>
          <a:solidFill>
            <a:schemeClr val="bg1"/>
          </a:solidFill>
        </p:spPr>
        <p:txBody>
          <a:bodyPr wrap="square" rtlCol="0">
            <a:spAutoFit/>
          </a:bodyPr>
          <a:lstStyle/>
          <a:p>
            <a:pPr lvl="1">
              <a:spcAft>
                <a:spcPts val="1200"/>
              </a:spcAft>
            </a:pPr>
            <a:r>
              <a:rPr lang="en-GB" sz="3200" b="1" dirty="0">
                <a:latin typeface="League Spartan" panose="00000800000000000000" pitchFamily="50" charset="0"/>
              </a:rPr>
              <a:t>We will be able to: </a:t>
            </a:r>
          </a:p>
          <a:p>
            <a:pPr lvl="3"/>
            <a:endParaRPr lang="en-GB" sz="100" b="1" dirty="0" smtClean="0">
              <a:latin typeface="Gill Sans MT" panose="020B0502020104020203" pitchFamily="34" charset="0"/>
            </a:endParaRPr>
          </a:p>
          <a:p>
            <a:pPr marL="914400" lvl="1" indent="-457200">
              <a:spcAft>
                <a:spcPts val="1200"/>
              </a:spcAft>
              <a:buSzPct val="202000"/>
              <a:buBlip>
                <a:blip r:embed="rId3"/>
              </a:buBlip>
            </a:pPr>
            <a:r>
              <a:rPr lang="en-GB" sz="2400" dirty="0" smtClean="0">
                <a:latin typeface="Lato" panose="020F0502020204030203" pitchFamily="34" charset="0"/>
                <a:ea typeface="Lato" panose="020F0502020204030203" pitchFamily="34" charset="0"/>
                <a:cs typeface="Lato" panose="020F0502020204030203" pitchFamily="34" charset="0"/>
              </a:rPr>
              <a:t>differentiate </a:t>
            </a:r>
            <a:r>
              <a:rPr lang="en-GB" sz="2400" dirty="0">
                <a:latin typeface="Lato" panose="020F0502020204030203" pitchFamily="34" charset="0"/>
                <a:ea typeface="Lato" panose="020F0502020204030203" pitchFamily="34" charset="0"/>
                <a:cs typeface="Lato" panose="020F0502020204030203" pitchFamily="34" charset="0"/>
              </a:rPr>
              <a:t>between healthy and unhealthy coping strategies and recognise the importance of using healthy ways to manage emotions </a:t>
            </a:r>
          </a:p>
          <a:p>
            <a:pPr marL="914400" lvl="1" indent="-457200">
              <a:spcAft>
                <a:spcPts val="1200"/>
              </a:spcAft>
              <a:buSzPct val="202000"/>
              <a:buBlip>
                <a:blip r:embed="rId3"/>
              </a:buBlip>
            </a:pPr>
            <a:r>
              <a:rPr lang="en-GB" sz="2400" dirty="0" smtClean="0">
                <a:latin typeface="Lato" panose="020F0502020204030203" pitchFamily="34" charset="0"/>
                <a:ea typeface="Lato" panose="020F0502020204030203" pitchFamily="34" charset="0"/>
                <a:cs typeface="Lato" panose="020F0502020204030203" pitchFamily="34" charset="0"/>
              </a:rPr>
              <a:t>evaluate </a:t>
            </a:r>
            <a:r>
              <a:rPr lang="en-GB" sz="2400" dirty="0">
                <a:latin typeface="Lato" panose="020F0502020204030203" pitchFamily="34" charset="0"/>
                <a:ea typeface="Lato" panose="020F0502020204030203" pitchFamily="34" charset="0"/>
                <a:cs typeface="Lato" panose="020F0502020204030203" pitchFamily="34" charset="0"/>
              </a:rPr>
              <a:t>a range of ways to promote mental and emotional wellbeing</a:t>
            </a:r>
          </a:p>
          <a:p>
            <a:pPr marL="914400" lvl="1" indent="-457200">
              <a:spcAft>
                <a:spcPts val="1200"/>
              </a:spcAft>
              <a:buSzPct val="202000"/>
              <a:buBlip>
                <a:blip r:embed="rId3"/>
              </a:buBlip>
            </a:pPr>
            <a:r>
              <a:rPr lang="en-GB" sz="2400" dirty="0" smtClean="0">
                <a:latin typeface="Lato" panose="020F0502020204030203" pitchFamily="34" charset="0"/>
                <a:ea typeface="Lato" panose="020F0502020204030203" pitchFamily="34" charset="0"/>
                <a:cs typeface="Lato" panose="020F0502020204030203" pitchFamily="34" charset="0"/>
              </a:rPr>
              <a:t>critique </a:t>
            </a:r>
            <a:r>
              <a:rPr lang="en-GB" sz="2400" dirty="0">
                <a:latin typeface="Lato" panose="020F0502020204030203" pitchFamily="34" charset="0"/>
                <a:ea typeface="Lato" panose="020F0502020204030203" pitchFamily="34" charset="0"/>
                <a:cs typeface="Lato" panose="020F0502020204030203" pitchFamily="34" charset="0"/>
              </a:rPr>
              <a:t>the reliability of sources of support in relation to mental </a:t>
            </a:r>
            <a:r>
              <a:rPr lang="en-GB" sz="2400" dirty="0" smtClean="0">
                <a:latin typeface="Lato" panose="020F0502020204030203" pitchFamily="34" charset="0"/>
                <a:ea typeface="Lato" panose="020F0502020204030203" pitchFamily="34" charset="0"/>
                <a:cs typeface="Lato" panose="020F0502020204030203" pitchFamily="34" charset="0"/>
              </a:rPr>
              <a:t>health</a:t>
            </a:r>
            <a:endParaRPr lang="en-GB" sz="2400" dirty="0">
              <a:latin typeface="Lato" panose="020F0502020204030203" pitchFamily="34" charset="0"/>
              <a:ea typeface="Lato" panose="020F0502020204030203" pitchFamily="34" charset="0"/>
              <a:cs typeface="Lato" panose="020F0502020204030203" pitchFamily="34" charset="0"/>
            </a:endParaRPr>
          </a:p>
        </p:txBody>
      </p:sp>
      <p:sp>
        <p:nvSpPr>
          <p:cNvPr id="3" name="Footer Placeholder 2"/>
          <p:cNvSpPr>
            <a:spLocks noGrp="1"/>
          </p:cNvSpPr>
          <p:nvPr>
            <p:ph type="ftr" sz="quarter" idx="11"/>
          </p:nvPr>
        </p:nvSpPr>
        <p:spPr/>
        <p:txBody>
          <a:bodyPr/>
          <a:lstStyle/>
          <a:p>
            <a:r>
              <a:rPr lang="en-GB" sz="1050" dirty="0" smtClean="0"/>
              <a:t>© PSHE Association 2019</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26</a:t>
            </a:fld>
            <a:endParaRPr lang="en-GB" dirty="0"/>
          </a:p>
        </p:txBody>
      </p:sp>
      <p:sp>
        <p:nvSpPr>
          <p:cNvPr id="10" name="TextBox 9"/>
          <p:cNvSpPr txBox="1"/>
          <p:nvPr/>
        </p:nvSpPr>
        <p:spPr>
          <a:xfrm>
            <a:off x="749850" y="589419"/>
            <a:ext cx="10706426" cy="938719"/>
          </a:xfrm>
          <a:prstGeom prst="rect">
            <a:avLst/>
          </a:prstGeom>
          <a:solidFill>
            <a:schemeClr val="bg1"/>
          </a:solidFill>
        </p:spPr>
        <p:txBody>
          <a:bodyPr wrap="square" rtlCol="0">
            <a:spAutoFit/>
          </a:bodyPr>
          <a:lstStyle/>
          <a:p>
            <a:pPr lvl="3"/>
            <a:endParaRPr lang="en-GB" sz="1600" b="1" dirty="0" smtClean="0">
              <a:latin typeface="Gill Sans MT" panose="020B0502020104020203" pitchFamily="34" charset="0"/>
            </a:endParaRPr>
          </a:p>
          <a:p>
            <a:pPr lvl="3"/>
            <a:endParaRPr lang="en-GB" sz="1100" b="1" dirty="0" smtClean="0">
              <a:latin typeface="Gill Sans MT" panose="020B0502020104020203" pitchFamily="34" charset="0"/>
            </a:endParaRPr>
          </a:p>
          <a:p>
            <a:pPr lvl="3"/>
            <a:endParaRPr lang="en-GB" sz="800" b="1" dirty="0" smtClean="0">
              <a:latin typeface="Gill Sans MT" panose="020B0502020104020203" pitchFamily="34" charset="0"/>
            </a:endParaRPr>
          </a:p>
          <a:p>
            <a:pPr lvl="3"/>
            <a:endParaRPr lang="en-GB" sz="2000" b="1" dirty="0" smtClean="0">
              <a:latin typeface="Gill Sans MT" panose="020B0502020104020203"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531" y="951146"/>
            <a:ext cx="968621" cy="1076313"/>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311178" y="3029146"/>
            <a:ext cx="877333" cy="1001704"/>
          </a:xfrm>
          <a:prstGeom prst="rect">
            <a:avLst/>
          </a:prstGeom>
        </p:spPr>
      </p:pic>
      <p:sp>
        <p:nvSpPr>
          <p:cNvPr id="5" name="Rectangle 4"/>
          <p:cNvSpPr/>
          <p:nvPr/>
        </p:nvSpPr>
        <p:spPr>
          <a:xfrm>
            <a:off x="1188511" y="889137"/>
            <a:ext cx="10950753" cy="1200329"/>
          </a:xfrm>
          <a:prstGeom prst="rect">
            <a:avLst/>
          </a:prstGeom>
        </p:spPr>
        <p:txBody>
          <a:bodyPr wrap="square">
            <a:spAutoFit/>
          </a:bodyPr>
          <a:lstStyle/>
          <a:p>
            <a:pPr lvl="1">
              <a:lnSpc>
                <a:spcPct val="150000"/>
              </a:lnSpc>
              <a:buSzPct val="202000"/>
            </a:pPr>
            <a:r>
              <a:rPr lang="en-GB" sz="3200" dirty="0" smtClean="0">
                <a:solidFill>
                  <a:prstClr val="black"/>
                </a:solidFill>
                <a:latin typeface="League Spartan" panose="020B0604020202020204" charset="0"/>
                <a:ea typeface="Lato" panose="020F0502020204030203" pitchFamily="34" charset="0"/>
                <a:cs typeface="Lato" panose="020F0502020204030203" pitchFamily="34" charset="0"/>
              </a:rPr>
              <a:t>We are learning:</a:t>
            </a:r>
          </a:p>
          <a:p>
            <a:pPr marL="914400" lvl="1" indent="-457200">
              <a:spcAft>
                <a:spcPts val="1200"/>
              </a:spcAft>
              <a:buSzPct val="202000"/>
              <a:buBlip>
                <a:blip r:embed="rId3"/>
              </a:buBlip>
              <a:defRPr/>
            </a:pPr>
            <a:r>
              <a:rPr lang="en-GB" sz="2400" dirty="0" smtClean="0">
                <a:latin typeface="Lato" panose="020F0502020204030203" pitchFamily="34" charset="0"/>
                <a:ea typeface="Lato" panose="020F0502020204030203" pitchFamily="34" charset="0"/>
                <a:cs typeface="Lato" panose="020F0502020204030203" pitchFamily="34" charset="0"/>
              </a:rPr>
              <a:t>strategies </a:t>
            </a:r>
            <a:r>
              <a:rPr lang="en-GB" sz="2400" dirty="0">
                <a:latin typeface="Lato" panose="020F0502020204030203" pitchFamily="34" charset="0"/>
                <a:ea typeface="Lato" panose="020F0502020204030203" pitchFamily="34" charset="0"/>
                <a:cs typeface="Lato" panose="020F0502020204030203" pitchFamily="34" charset="0"/>
              </a:rPr>
              <a:t>to promote mental health and emotional wellbeing</a:t>
            </a:r>
          </a:p>
        </p:txBody>
      </p:sp>
    </p:spTree>
    <p:extLst>
      <p:ext uri="{BB962C8B-B14F-4D97-AF65-F5344CB8AC3E}">
        <p14:creationId xmlns:p14="http://schemas.microsoft.com/office/powerpoint/2010/main" val="155917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62608">
            <a:off x="7256849" y="296913"/>
            <a:ext cx="2012001" cy="1699198"/>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62608">
            <a:off x="7230879" y="4478625"/>
            <a:ext cx="2012001" cy="1699198"/>
          </a:xfrm>
          <a:prstGeom prst="rect">
            <a:avLst/>
          </a:prstGeom>
        </p:spPr>
      </p:pic>
      <p:sp>
        <p:nvSpPr>
          <p:cNvPr id="6" name="Footer Placeholder 5"/>
          <p:cNvSpPr>
            <a:spLocks noGrp="1"/>
          </p:cNvSpPr>
          <p:nvPr>
            <p:ph type="ftr" sz="quarter" idx="11"/>
          </p:nvPr>
        </p:nvSpPr>
        <p:spPr/>
        <p:txBody>
          <a:bodyPr/>
          <a:lstStyle/>
          <a:p>
            <a:r>
              <a:rPr lang="en-GB" sz="1050" dirty="0" smtClean="0"/>
              <a:t>© PSHE Association 2018 </a:t>
            </a:r>
            <a:r>
              <a:rPr lang="en-GB" dirty="0" smtClean="0"/>
              <a:t>	 </a:t>
            </a:r>
            <a:endParaRPr lang="en-GB" dirty="0"/>
          </a:p>
        </p:txBody>
      </p:sp>
      <p:sp>
        <p:nvSpPr>
          <p:cNvPr id="2" name="Slide Number Placeholder 1"/>
          <p:cNvSpPr>
            <a:spLocks noGrp="1"/>
          </p:cNvSpPr>
          <p:nvPr>
            <p:ph type="sldNum" sz="quarter" idx="12"/>
          </p:nvPr>
        </p:nvSpPr>
        <p:spPr>
          <a:xfrm>
            <a:off x="11611950" y="6467110"/>
            <a:ext cx="644611" cy="365125"/>
          </a:xfrm>
          <a:prstGeom prst="rect">
            <a:avLst/>
          </a:prstGeom>
        </p:spPr>
        <p:txBody>
          <a:bodyPr/>
          <a:lstStyle/>
          <a:p>
            <a:fld id="{2D651D86-383D-45DB-A701-76B5BFCFE28F}" type="slidenum">
              <a:rPr lang="en-GB" smtClean="0"/>
              <a:t>27</a:t>
            </a:fld>
            <a:endParaRPr lang="en-GB" dirty="0"/>
          </a:p>
        </p:txBody>
      </p:sp>
      <p:sp>
        <p:nvSpPr>
          <p:cNvPr id="13" name="TextBox 12"/>
          <p:cNvSpPr txBox="1"/>
          <p:nvPr/>
        </p:nvSpPr>
        <p:spPr>
          <a:xfrm>
            <a:off x="255101" y="515580"/>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Diamond 9</a:t>
            </a:r>
            <a:endParaRPr lang="en-GB" sz="4400" b="1" dirty="0">
              <a:latin typeface="League Spartan" panose="00000800000000000000" pitchFamily="50" charset="0"/>
            </a:endParaRPr>
          </a:p>
        </p:txBody>
      </p:sp>
      <p:sp>
        <p:nvSpPr>
          <p:cNvPr id="14" name="TextBox 13"/>
          <p:cNvSpPr txBox="1"/>
          <p:nvPr/>
        </p:nvSpPr>
        <p:spPr>
          <a:xfrm>
            <a:off x="449056" y="1470419"/>
            <a:ext cx="6644308" cy="4647426"/>
          </a:xfrm>
          <a:prstGeom prst="rect">
            <a:avLst/>
          </a:prstGeom>
          <a:noFill/>
        </p:spPr>
        <p:txBody>
          <a:bodyPr wrap="square" rtlCol="0">
            <a:spAutoFit/>
          </a:bodyPr>
          <a:lstStyle/>
          <a:p>
            <a:r>
              <a:rPr lang="en-US" sz="2800" b="1" dirty="0" smtClean="0">
                <a:latin typeface="Lato" panose="020B0604020202020204" charset="0"/>
                <a:ea typeface="Lato" panose="020B0604020202020204" charset="0"/>
                <a:cs typeface="Lato" panose="020B0604020202020204" charset="0"/>
              </a:rPr>
              <a:t>What emotional wellbeing strategies are most effective?</a:t>
            </a:r>
          </a:p>
          <a:p>
            <a:endParaRPr lang="en-US" sz="2400" b="1" dirty="0" smtClean="0">
              <a:latin typeface="League Spartan" panose="00000800000000000000" pitchFamily="50" charset="0"/>
            </a:endParaRPr>
          </a:p>
          <a:p>
            <a:r>
              <a:rPr lang="en-GB" sz="2800" dirty="0" smtClean="0">
                <a:latin typeface="Lato" panose="020B0604020202020204" charset="0"/>
                <a:ea typeface="Lato" panose="020B0604020202020204" charset="0"/>
                <a:cs typeface="Lato" panose="020B0604020202020204" charset="0"/>
              </a:rPr>
              <a:t>Rank </a:t>
            </a:r>
            <a:r>
              <a:rPr lang="en-GB" sz="2800" dirty="0">
                <a:latin typeface="Lato" panose="020B0604020202020204" charset="0"/>
                <a:ea typeface="Lato" panose="020B0604020202020204" charset="0"/>
                <a:cs typeface="Lato" panose="020B0604020202020204" charset="0"/>
              </a:rPr>
              <a:t>the techniques in order of their effectiveness </a:t>
            </a:r>
            <a:r>
              <a:rPr lang="en-GB" sz="2800" dirty="0" smtClean="0">
                <a:latin typeface="Lato" panose="020B0604020202020204" charset="0"/>
                <a:ea typeface="Lato" panose="020B0604020202020204" charset="0"/>
                <a:cs typeface="Lato" panose="020B0604020202020204" charset="0"/>
              </a:rPr>
              <a:t>(either for yourself, or </a:t>
            </a:r>
            <a:r>
              <a:rPr lang="en-GB" sz="2800" dirty="0">
                <a:latin typeface="Lato" panose="020B0604020202020204" charset="0"/>
                <a:ea typeface="Lato" panose="020B0604020202020204" charset="0"/>
                <a:cs typeface="Lato" panose="020B0604020202020204" charset="0"/>
              </a:rPr>
              <a:t>for people in </a:t>
            </a:r>
            <a:r>
              <a:rPr lang="en-GB" sz="2800" dirty="0" smtClean="0">
                <a:latin typeface="Lato" panose="020B0604020202020204" charset="0"/>
                <a:ea typeface="Lato" panose="020B0604020202020204" charset="0"/>
                <a:cs typeface="Lato" panose="020B0604020202020204" charset="0"/>
              </a:rPr>
              <a:t>general).</a:t>
            </a:r>
          </a:p>
          <a:p>
            <a:endParaRPr lang="en-US" sz="2800" dirty="0" smtClean="0">
              <a:latin typeface="Lato" panose="020B0604020202020204" charset="0"/>
              <a:ea typeface="Lato" panose="020B0604020202020204" charset="0"/>
              <a:cs typeface="Lato" panose="020B0604020202020204" charset="0"/>
            </a:endParaRPr>
          </a:p>
          <a:p>
            <a:r>
              <a:rPr lang="en-US" sz="2800" dirty="0" smtClean="0">
                <a:latin typeface="Lato" panose="020B0604020202020204" charset="0"/>
                <a:ea typeface="Lato" panose="020B0604020202020204" charset="0"/>
                <a:cs typeface="Lato" panose="020B0604020202020204" charset="0"/>
              </a:rPr>
              <a:t>Put the most effective strategy at the top, then the next two most effective, down to the least effective strategy.</a:t>
            </a:r>
            <a:endParaRPr lang="en-US" sz="2400" dirty="0" smtClean="0">
              <a:latin typeface="Lato" panose="020B0604020202020204" charset="0"/>
              <a:ea typeface="Lato" panose="020B0604020202020204" charset="0"/>
              <a:cs typeface="Lato" panose="020B0604020202020204" charset="0"/>
            </a:endParaRPr>
          </a:p>
          <a:p>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9" name="Rectangle 8"/>
          <p:cNvSpPr/>
          <p:nvPr/>
        </p:nvSpPr>
        <p:spPr>
          <a:xfrm rot="2700000">
            <a:off x="9087489" y="1275071"/>
            <a:ext cx="925433" cy="89516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p:cNvSpPr txBox="1"/>
          <p:nvPr/>
        </p:nvSpPr>
        <p:spPr>
          <a:xfrm rot="21591346">
            <a:off x="7519130" y="587306"/>
            <a:ext cx="1386585" cy="923330"/>
          </a:xfrm>
          <a:prstGeom prst="rect">
            <a:avLst/>
          </a:prstGeom>
          <a:noFill/>
        </p:spPr>
        <p:txBody>
          <a:bodyPr wrap="square" rtlCol="0">
            <a:spAutoFit/>
          </a:bodyPr>
          <a:lstStyle/>
          <a:p>
            <a:r>
              <a:rPr lang="en-GB" dirty="0" smtClean="0">
                <a:latin typeface="League Spartan" panose="00000800000000000000" pitchFamily="50" charset="0"/>
              </a:rPr>
              <a:t>Most effective strategy</a:t>
            </a:r>
            <a:endParaRPr lang="en-GB" dirty="0">
              <a:latin typeface="League Spartan" panose="00000800000000000000" pitchFamily="50" charset="0"/>
            </a:endParaRPr>
          </a:p>
        </p:txBody>
      </p:sp>
      <p:sp>
        <p:nvSpPr>
          <p:cNvPr id="23" name="TextBox 22"/>
          <p:cNvSpPr txBox="1"/>
          <p:nvPr/>
        </p:nvSpPr>
        <p:spPr>
          <a:xfrm rot="21591346">
            <a:off x="7496938" y="4825418"/>
            <a:ext cx="1386585" cy="923330"/>
          </a:xfrm>
          <a:prstGeom prst="rect">
            <a:avLst/>
          </a:prstGeom>
          <a:noFill/>
        </p:spPr>
        <p:txBody>
          <a:bodyPr wrap="square" rtlCol="0">
            <a:spAutoFit/>
          </a:bodyPr>
          <a:lstStyle/>
          <a:p>
            <a:r>
              <a:rPr lang="en-GB" dirty="0" smtClean="0">
                <a:latin typeface="League Spartan" panose="00000800000000000000" pitchFamily="50" charset="0"/>
              </a:rPr>
              <a:t>Least effective strategy</a:t>
            </a:r>
            <a:endParaRPr lang="en-GB" dirty="0">
              <a:latin typeface="League Spartan" panose="00000800000000000000" pitchFamily="50" charset="0"/>
            </a:endParaRPr>
          </a:p>
        </p:txBody>
      </p:sp>
      <p:sp>
        <p:nvSpPr>
          <p:cNvPr id="33" name="Rectangle 32"/>
          <p:cNvSpPr/>
          <p:nvPr/>
        </p:nvSpPr>
        <p:spPr>
          <a:xfrm rot="2700000">
            <a:off x="9893032" y="2079073"/>
            <a:ext cx="925433" cy="89516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p:cNvSpPr/>
          <p:nvPr/>
        </p:nvSpPr>
        <p:spPr>
          <a:xfrm rot="2700000">
            <a:off x="8313786" y="2044512"/>
            <a:ext cx="925433" cy="89516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p:cNvSpPr/>
          <p:nvPr/>
        </p:nvSpPr>
        <p:spPr>
          <a:xfrm rot="2700000">
            <a:off x="9113338" y="2789787"/>
            <a:ext cx="925433" cy="89516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p:cNvSpPr/>
          <p:nvPr/>
        </p:nvSpPr>
        <p:spPr>
          <a:xfrm rot="2700000">
            <a:off x="10670781" y="2840493"/>
            <a:ext cx="925433" cy="89516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p:cNvSpPr/>
          <p:nvPr/>
        </p:nvSpPr>
        <p:spPr>
          <a:xfrm rot="2700000">
            <a:off x="7560438" y="2816671"/>
            <a:ext cx="925433" cy="89516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p:cNvSpPr/>
          <p:nvPr/>
        </p:nvSpPr>
        <p:spPr>
          <a:xfrm rot="2700000">
            <a:off x="8359991" y="3535061"/>
            <a:ext cx="925433" cy="89516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p:cNvSpPr/>
          <p:nvPr/>
        </p:nvSpPr>
        <p:spPr>
          <a:xfrm rot="2700000">
            <a:off x="9893033" y="3551208"/>
            <a:ext cx="925433" cy="89516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p:cNvSpPr/>
          <p:nvPr/>
        </p:nvSpPr>
        <p:spPr>
          <a:xfrm rot="2700000">
            <a:off x="9159545" y="4261921"/>
            <a:ext cx="925433" cy="89516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5930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ppt_x"/>
                                          </p:val>
                                        </p:tav>
                                        <p:tav tm="100000">
                                          <p:val>
                                            <p:strVal val="#ppt_x"/>
                                          </p:val>
                                        </p:tav>
                                      </p:tavLst>
                                    </p:anim>
                                    <p:anim calcmode="lin" valueType="num">
                                      <p:cBhvr additive="base">
                                        <p:cTn id="34" dur="500" fill="hold"/>
                                        <p:tgtEl>
                                          <p:spTgt spid="3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ppt_x"/>
                                          </p:val>
                                        </p:tav>
                                        <p:tav tm="100000">
                                          <p:val>
                                            <p:strVal val="#ppt_x"/>
                                          </p:val>
                                        </p:tav>
                                      </p:tavLst>
                                    </p:anim>
                                    <p:anim calcmode="lin" valueType="num">
                                      <p:cBhvr additive="base">
                                        <p:cTn id="42" dur="500" fill="hold"/>
                                        <p:tgtEl>
                                          <p:spTgt spid="3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additive="base">
                                        <p:cTn id="57" dur="500" fill="hold"/>
                                        <p:tgtEl>
                                          <p:spTgt spid="39"/>
                                        </p:tgtEl>
                                        <p:attrNameLst>
                                          <p:attrName>ppt_x</p:attrName>
                                        </p:attrNameLst>
                                      </p:cBhvr>
                                      <p:tavLst>
                                        <p:tav tm="0">
                                          <p:val>
                                            <p:strVal val="#ppt_x"/>
                                          </p:val>
                                        </p:tav>
                                        <p:tav tm="100000">
                                          <p:val>
                                            <p:strVal val="#ppt_x"/>
                                          </p:val>
                                        </p:tav>
                                      </p:tavLst>
                                    </p:anim>
                                    <p:anim calcmode="lin" valueType="num">
                                      <p:cBhvr additive="base">
                                        <p:cTn id="58" dur="500" fill="hold"/>
                                        <p:tgtEl>
                                          <p:spTgt spid="3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9" grpId="0" animBg="1"/>
      <p:bldP spid="21" grpId="0"/>
      <p:bldP spid="23" grpId="0"/>
      <p:bldP spid="33" grpId="0" animBg="1"/>
      <p:bldP spid="34" grpId="0" animBg="1"/>
      <p:bldP spid="35" grpId="0" animBg="1"/>
      <p:bldP spid="36" grpId="0" animBg="1"/>
      <p:bldP spid="37" grpId="0" animBg="1"/>
      <p:bldP spid="38" grpId="0" animBg="1"/>
      <p:bldP spid="39" grpId="0" animBg="1"/>
      <p:bldP spid="4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 PSHE Association 2019   </a:t>
            </a:r>
            <a:endParaRPr lang="en-GB" dirty="0"/>
          </a:p>
        </p:txBody>
      </p:sp>
      <p:sp>
        <p:nvSpPr>
          <p:cNvPr id="3" name="Slide Number Placeholder 2"/>
          <p:cNvSpPr>
            <a:spLocks noGrp="1"/>
          </p:cNvSpPr>
          <p:nvPr>
            <p:ph type="sldNum" sz="quarter" idx="12"/>
          </p:nvPr>
        </p:nvSpPr>
        <p:spPr/>
        <p:txBody>
          <a:bodyPr/>
          <a:lstStyle/>
          <a:p>
            <a:fld id="{2D651D86-383D-45DB-A701-76B5BFCFE28F}" type="slidenum">
              <a:rPr lang="en-GB" smtClean="0"/>
              <a:pPr/>
              <a:t>28</a:t>
            </a:fld>
            <a:endParaRPr lang="en-GB" dirty="0"/>
          </a:p>
        </p:txBody>
      </p:sp>
      <p:sp>
        <p:nvSpPr>
          <p:cNvPr id="8" name="TextBox 7"/>
          <p:cNvSpPr txBox="1"/>
          <p:nvPr/>
        </p:nvSpPr>
        <p:spPr>
          <a:xfrm>
            <a:off x="346541" y="349620"/>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Unhealthy coping strategies</a:t>
            </a:r>
            <a:endParaRPr lang="en-GB" sz="4400" b="1" dirty="0">
              <a:latin typeface="League Spartan" panose="00000800000000000000" pitchFamily="50" charset="0"/>
            </a:endParaRPr>
          </a:p>
        </p:txBody>
      </p:sp>
      <p:sp>
        <p:nvSpPr>
          <p:cNvPr id="10" name="TextBox 9"/>
          <p:cNvSpPr txBox="1"/>
          <p:nvPr/>
        </p:nvSpPr>
        <p:spPr>
          <a:xfrm>
            <a:off x="392530" y="1493562"/>
            <a:ext cx="10886031" cy="4924425"/>
          </a:xfrm>
          <a:prstGeom prst="rect">
            <a:avLst/>
          </a:prstGeom>
          <a:noFill/>
        </p:spPr>
        <p:txBody>
          <a:bodyPr wrap="square" rtlCol="0">
            <a:spAutoFit/>
          </a:bodyPr>
          <a:lstStyle/>
          <a:p>
            <a:r>
              <a:rPr lang="en-GB" sz="3200" b="1" dirty="0"/>
              <a:t>W</a:t>
            </a:r>
            <a:r>
              <a:rPr lang="en-GB" sz="3200" b="1" dirty="0" smtClean="0"/>
              <a:t>hat </a:t>
            </a:r>
            <a:r>
              <a:rPr lang="en-GB" sz="3200" b="1" dirty="0"/>
              <a:t>is meant by healthy and unhealthy coping </a:t>
            </a:r>
            <a:r>
              <a:rPr lang="en-GB" sz="3200" b="1" dirty="0" smtClean="0"/>
              <a:t>strategies?</a:t>
            </a:r>
          </a:p>
          <a:p>
            <a:endParaRPr lang="en-GB" sz="2800" dirty="0">
              <a:latin typeface="Lato" panose="020B0604020202020204" charset="0"/>
              <a:ea typeface="Lato" panose="020B0604020202020204" charset="0"/>
              <a:cs typeface="Lato" panose="020B0604020202020204" charset="0"/>
            </a:endParaRPr>
          </a:p>
          <a:p>
            <a:r>
              <a:rPr lang="en-GB" sz="2800" dirty="0" smtClean="0">
                <a:latin typeface="Lato" panose="020B0604020202020204" charset="0"/>
                <a:ea typeface="Lato" panose="020B0604020202020204" charset="0"/>
                <a:cs typeface="Lato" panose="020B0604020202020204" charset="0"/>
              </a:rPr>
              <a:t>Read the scenario you have ben given.</a:t>
            </a:r>
          </a:p>
          <a:p>
            <a:r>
              <a:rPr lang="en-GB" sz="2800" dirty="0" smtClean="0">
                <a:latin typeface="Lato" panose="020B0604020202020204" charset="0"/>
                <a:ea typeface="Lato" panose="020B0604020202020204" charset="0"/>
                <a:cs typeface="Lato" panose="020B0604020202020204" charset="0"/>
              </a:rPr>
              <a:t>List </a:t>
            </a:r>
            <a:r>
              <a:rPr lang="en-GB" sz="2800" dirty="0">
                <a:latin typeface="Lato" panose="020B0604020202020204" charset="0"/>
                <a:ea typeface="Lato" panose="020B0604020202020204" charset="0"/>
                <a:cs typeface="Lato" panose="020B0604020202020204" charset="0"/>
              </a:rPr>
              <a:t>as many risks as </a:t>
            </a:r>
            <a:r>
              <a:rPr lang="en-GB" sz="2800" dirty="0" smtClean="0">
                <a:latin typeface="Lato" panose="020B0604020202020204" charset="0"/>
                <a:ea typeface="Lato" panose="020B0604020202020204" charset="0"/>
                <a:cs typeface="Lato" panose="020B0604020202020204" charset="0"/>
              </a:rPr>
              <a:t>you </a:t>
            </a:r>
            <a:r>
              <a:rPr lang="en-GB" sz="2800" dirty="0">
                <a:latin typeface="Lato" panose="020B0604020202020204" charset="0"/>
                <a:ea typeface="Lato" panose="020B0604020202020204" charset="0"/>
                <a:cs typeface="Lato" panose="020B0604020202020204" charset="0"/>
              </a:rPr>
              <a:t>can think of associated with </a:t>
            </a:r>
            <a:r>
              <a:rPr lang="en-GB" sz="2800" dirty="0" smtClean="0">
                <a:latin typeface="Lato" panose="020B0604020202020204" charset="0"/>
                <a:ea typeface="Lato" panose="020B0604020202020204" charset="0"/>
                <a:cs typeface="Lato" panose="020B0604020202020204" charset="0"/>
              </a:rPr>
              <a:t>this </a:t>
            </a:r>
            <a:r>
              <a:rPr lang="en-GB" sz="2800" dirty="0">
                <a:latin typeface="Lato" panose="020B0604020202020204" charset="0"/>
                <a:ea typeface="Lato" panose="020B0604020202020204" charset="0"/>
                <a:cs typeface="Lato" panose="020B0604020202020204" charset="0"/>
              </a:rPr>
              <a:t>behaviour. </a:t>
            </a:r>
            <a:r>
              <a:rPr lang="en-GB" sz="2800" dirty="0" smtClean="0">
                <a:latin typeface="Lato" panose="020B0604020202020204" charset="0"/>
                <a:ea typeface="Lato" panose="020B0604020202020204" charset="0"/>
                <a:cs typeface="Lato" panose="020B0604020202020204" charset="0"/>
              </a:rPr>
              <a:t>Consider:</a:t>
            </a:r>
          </a:p>
          <a:p>
            <a:endParaRPr lang="en-GB" sz="1100" dirty="0">
              <a:latin typeface="Lato" panose="020B0604020202020204" charset="0"/>
              <a:ea typeface="Lato" panose="020B0604020202020204" charset="0"/>
              <a:cs typeface="Lato" panose="020B0604020202020204" charset="0"/>
            </a:endParaRPr>
          </a:p>
          <a:p>
            <a:pPr marL="914400" lvl="1" indent="-457200">
              <a:buFont typeface="Arial" panose="020B0604020202020204" pitchFamily="34" charset="0"/>
              <a:buChar char="•"/>
            </a:pPr>
            <a:r>
              <a:rPr lang="en-GB" sz="2800" dirty="0" smtClean="0">
                <a:latin typeface="Lato" panose="020B0604020202020204" charset="0"/>
                <a:ea typeface="Lato" panose="020B0604020202020204" charset="0"/>
                <a:cs typeface="Lato" panose="020B0604020202020204" charset="0"/>
              </a:rPr>
              <a:t>Immediate </a:t>
            </a:r>
            <a:r>
              <a:rPr lang="en-GB" sz="2800" dirty="0">
                <a:latin typeface="Lato" panose="020B0604020202020204" charset="0"/>
                <a:ea typeface="Lato" panose="020B0604020202020204" charset="0"/>
                <a:cs typeface="Lato" panose="020B0604020202020204" charset="0"/>
              </a:rPr>
              <a:t>/ Short term risks</a:t>
            </a:r>
          </a:p>
          <a:p>
            <a:pPr marL="914400" lvl="1" indent="-457200">
              <a:buFont typeface="Arial" panose="020B0604020202020204" pitchFamily="34" charset="0"/>
              <a:buChar char="•"/>
            </a:pPr>
            <a:r>
              <a:rPr lang="en-GB" sz="2800" dirty="0" smtClean="0">
                <a:latin typeface="Lato" panose="020B0604020202020204" charset="0"/>
                <a:ea typeface="Lato" panose="020B0604020202020204" charset="0"/>
                <a:cs typeface="Lato" panose="020B0604020202020204" charset="0"/>
              </a:rPr>
              <a:t>Long </a:t>
            </a:r>
            <a:r>
              <a:rPr lang="en-GB" sz="2800" dirty="0">
                <a:latin typeface="Lato" panose="020B0604020202020204" charset="0"/>
                <a:ea typeface="Lato" panose="020B0604020202020204" charset="0"/>
                <a:cs typeface="Lato" panose="020B0604020202020204" charset="0"/>
              </a:rPr>
              <a:t>term health risks</a:t>
            </a:r>
          </a:p>
          <a:p>
            <a:pPr marL="914400" lvl="1" indent="-457200">
              <a:buFont typeface="Arial" panose="020B0604020202020204" pitchFamily="34" charset="0"/>
              <a:buChar char="•"/>
            </a:pPr>
            <a:r>
              <a:rPr lang="en-GB" sz="2800" dirty="0" smtClean="0">
                <a:latin typeface="Lato" panose="020B0604020202020204" charset="0"/>
                <a:ea typeface="Lato" panose="020B0604020202020204" charset="0"/>
                <a:cs typeface="Lato" panose="020B0604020202020204" charset="0"/>
              </a:rPr>
              <a:t>Social </a:t>
            </a:r>
            <a:r>
              <a:rPr lang="en-GB" sz="2800" dirty="0">
                <a:latin typeface="Lato" panose="020B0604020202020204" charset="0"/>
                <a:ea typeface="Lato" panose="020B0604020202020204" charset="0"/>
                <a:cs typeface="Lato" panose="020B0604020202020204" charset="0"/>
              </a:rPr>
              <a:t>and emotional risks </a:t>
            </a:r>
          </a:p>
          <a:p>
            <a:pPr marL="914400" lvl="1" indent="-457200">
              <a:buFont typeface="Arial" panose="020B0604020202020204" pitchFamily="34" charset="0"/>
              <a:buChar char="•"/>
            </a:pPr>
            <a:r>
              <a:rPr lang="en-GB" sz="2800" dirty="0" smtClean="0">
                <a:latin typeface="Lato" panose="020B0604020202020204" charset="0"/>
                <a:ea typeface="Lato" panose="020B0604020202020204" charset="0"/>
                <a:cs typeface="Lato" panose="020B0604020202020204" charset="0"/>
              </a:rPr>
              <a:t>Alternative</a:t>
            </a:r>
            <a:r>
              <a:rPr lang="en-GB" sz="2800" dirty="0">
                <a:latin typeface="Lato" panose="020B0604020202020204" charset="0"/>
                <a:ea typeface="Lato" panose="020B0604020202020204" charset="0"/>
                <a:cs typeface="Lato" panose="020B0604020202020204" charset="0"/>
              </a:rPr>
              <a:t>, healthier coping strategies the person could try</a:t>
            </a:r>
          </a:p>
          <a:p>
            <a:pPr marL="571500" indent="-571500">
              <a:buFont typeface="Arial" panose="020B0604020202020204" pitchFamily="34" charset="0"/>
              <a:buChar char="•"/>
            </a:pPr>
            <a:endParaRPr lang="en-GB" sz="4400" dirty="0">
              <a:latin typeface="Lato" panose="020B0604020202020204" charset="0"/>
              <a:ea typeface="Lato" panose="020B0604020202020204" charset="0"/>
              <a:cs typeface="Lato" panose="020B060402020202020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0697">
            <a:off x="158302" y="5815221"/>
            <a:ext cx="468457" cy="936913"/>
          </a:xfrm>
          <a:prstGeom prst="rect">
            <a:avLst/>
          </a:prstGeom>
        </p:spPr>
      </p:pic>
    </p:spTree>
    <p:extLst>
      <p:ext uri="{BB962C8B-B14F-4D97-AF65-F5344CB8AC3E}">
        <p14:creationId xmlns:p14="http://schemas.microsoft.com/office/powerpoint/2010/main" val="38001621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 PSHE Association 2019   </a:t>
            </a:r>
            <a:endParaRPr lang="en-GB" dirty="0"/>
          </a:p>
        </p:txBody>
      </p:sp>
      <p:sp>
        <p:nvSpPr>
          <p:cNvPr id="3" name="Slide Number Placeholder 2"/>
          <p:cNvSpPr>
            <a:spLocks noGrp="1"/>
          </p:cNvSpPr>
          <p:nvPr>
            <p:ph type="sldNum" sz="quarter" idx="12"/>
          </p:nvPr>
        </p:nvSpPr>
        <p:spPr/>
        <p:txBody>
          <a:bodyPr/>
          <a:lstStyle/>
          <a:p>
            <a:fld id="{2D651D86-383D-45DB-A701-76B5BFCFE28F}" type="slidenum">
              <a:rPr lang="en-GB" smtClean="0"/>
              <a:pPr/>
              <a:t>29</a:t>
            </a:fld>
            <a:endParaRPr lang="en-GB" dirty="0"/>
          </a:p>
        </p:txBody>
      </p:sp>
      <p:sp>
        <p:nvSpPr>
          <p:cNvPr id="4" name="TextBox 3"/>
          <p:cNvSpPr txBox="1"/>
          <p:nvPr/>
        </p:nvSpPr>
        <p:spPr>
          <a:xfrm>
            <a:off x="358407" y="385723"/>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Evaluate strategies</a:t>
            </a:r>
            <a:endParaRPr lang="en-GB" sz="4400" b="1" dirty="0">
              <a:latin typeface="League Spartan" panose="00000800000000000000" pitchFamily="50" charset="0"/>
            </a:endParaRPr>
          </a:p>
        </p:txBody>
      </p:sp>
      <p:sp>
        <p:nvSpPr>
          <p:cNvPr id="6" name="TextBox 5"/>
          <p:cNvSpPr txBox="1"/>
          <p:nvPr/>
        </p:nvSpPr>
        <p:spPr>
          <a:xfrm>
            <a:off x="559574" y="1425697"/>
            <a:ext cx="8090649" cy="3970318"/>
          </a:xfrm>
          <a:prstGeom prst="rect">
            <a:avLst/>
          </a:prstGeom>
          <a:noFill/>
        </p:spPr>
        <p:txBody>
          <a:bodyPr wrap="square" rtlCol="0">
            <a:spAutoFit/>
          </a:bodyPr>
          <a:lstStyle/>
          <a:p>
            <a:r>
              <a:rPr lang="en-GB" sz="2800" dirty="0" smtClean="0">
                <a:latin typeface="Lato" panose="020B0604020202020204" charset="0"/>
                <a:ea typeface="Lato" panose="020B0604020202020204" charset="0"/>
                <a:cs typeface="Lato" panose="020B0604020202020204" charset="0"/>
              </a:rPr>
              <a:t>As a group, use the information sheet to create a short, persuasive speech about why your strategy is a good way to manage emotional wellbeing.</a:t>
            </a:r>
          </a:p>
          <a:p>
            <a:endParaRPr lang="en-GB" sz="2800" dirty="0">
              <a:latin typeface="Lato" panose="020B0604020202020204" charset="0"/>
              <a:ea typeface="Lato" panose="020B0604020202020204" charset="0"/>
              <a:cs typeface="Lato" panose="020B0604020202020204" charset="0"/>
            </a:endParaRPr>
          </a:p>
          <a:p>
            <a:r>
              <a:rPr lang="en-GB" sz="2800" dirty="0" smtClean="0">
                <a:latin typeface="Lato" panose="020B0604020202020204" charset="0"/>
                <a:ea typeface="Lato" panose="020B0604020202020204" charset="0"/>
                <a:cs typeface="Lato" panose="020B0604020202020204" charset="0"/>
              </a:rPr>
              <a:t>Consider creative ways to present your speech. Could you…</a:t>
            </a:r>
          </a:p>
          <a:p>
            <a:pPr marL="457200" indent="-457200">
              <a:buFont typeface="Arial" panose="020B0604020202020204" pitchFamily="34" charset="0"/>
              <a:buChar char="•"/>
            </a:pPr>
            <a:r>
              <a:rPr lang="en-GB" sz="2800" dirty="0" smtClean="0">
                <a:latin typeface="Lato" panose="020B0604020202020204" charset="0"/>
                <a:ea typeface="Lato" panose="020B0604020202020204" charset="0"/>
                <a:cs typeface="Lato" panose="020B0604020202020204" charset="0"/>
              </a:rPr>
              <a:t>Model the strategy?</a:t>
            </a:r>
          </a:p>
          <a:p>
            <a:pPr marL="457200" indent="-457200">
              <a:buFont typeface="Arial" panose="020B0604020202020204" pitchFamily="34" charset="0"/>
              <a:buChar char="•"/>
            </a:pPr>
            <a:r>
              <a:rPr lang="en-GB" sz="2800" dirty="0" smtClean="0">
                <a:latin typeface="Lato" panose="020B0604020202020204" charset="0"/>
                <a:ea typeface="Lato" panose="020B0604020202020204" charset="0"/>
                <a:cs typeface="Lato" panose="020B0604020202020204" charset="0"/>
              </a:rPr>
              <a:t>Interview one of your team as an ‘expert’?</a:t>
            </a:r>
          </a:p>
          <a:p>
            <a:pPr marL="457200" indent="-457200">
              <a:buFont typeface="Arial" panose="020B0604020202020204" pitchFamily="34" charset="0"/>
              <a:buChar char="•"/>
            </a:pPr>
            <a:r>
              <a:rPr lang="en-GB" sz="2800" dirty="0" smtClean="0">
                <a:latin typeface="Lato" panose="020B0604020202020204" charset="0"/>
                <a:ea typeface="Lato" panose="020B0604020202020204" charset="0"/>
                <a:cs typeface="Lato" panose="020B0604020202020204" charset="0"/>
              </a:rPr>
              <a:t>List the most persuasive reasons and research?</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0697">
            <a:off x="249794" y="5475664"/>
            <a:ext cx="612340" cy="1224679"/>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59958" b="29919"/>
          <a:stretch/>
        </p:blipFill>
        <p:spPr>
          <a:xfrm>
            <a:off x="1004301" y="5932655"/>
            <a:ext cx="662234" cy="729234"/>
          </a:xfrm>
          <a:prstGeom prst="rect">
            <a:avLst/>
          </a:prstGeom>
        </p:spPr>
      </p:pic>
      <p:pic>
        <p:nvPicPr>
          <p:cNvPr id="2052" name="Picture 4" descr="Community, Found, Halftone, Icons, Microphone, Radi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8591" y="1425697"/>
            <a:ext cx="2203471" cy="440694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324903" y="5669975"/>
            <a:ext cx="7382886" cy="523220"/>
          </a:xfrm>
          <a:prstGeom prst="rect">
            <a:avLst/>
          </a:prstGeom>
          <a:noFill/>
        </p:spPr>
        <p:txBody>
          <a:bodyPr wrap="square" rtlCol="0">
            <a:spAutoFit/>
          </a:bodyPr>
          <a:lstStyle/>
          <a:p>
            <a:pPr algn="ctr"/>
            <a:r>
              <a:rPr lang="en-GB" sz="2800" b="1" dirty="0" smtClean="0">
                <a:solidFill>
                  <a:srgbClr val="95519E"/>
                </a:solidFill>
                <a:latin typeface="Lato" panose="020B0604020202020204" charset="0"/>
                <a:ea typeface="Lato" panose="020B0604020202020204" charset="0"/>
                <a:cs typeface="Lato" panose="020B0604020202020204" charset="0"/>
              </a:rPr>
              <a:t>Now it’s time to vote for the best strategy!</a:t>
            </a:r>
            <a:endParaRPr lang="en-GB" sz="2800" b="1" dirty="0">
              <a:solidFill>
                <a:srgbClr val="95519E"/>
              </a:solidFill>
              <a:latin typeface="Lato" panose="020B0604020202020204" charset="0"/>
              <a:ea typeface="Lato" panose="020B0604020202020204" charset="0"/>
              <a:cs typeface="Lato" panose="020B0604020202020204" charset="0"/>
            </a:endParaRPr>
          </a:p>
        </p:txBody>
      </p:sp>
    </p:spTree>
    <p:extLst>
      <p:ext uri="{BB962C8B-B14F-4D97-AF65-F5344CB8AC3E}">
        <p14:creationId xmlns:p14="http://schemas.microsoft.com/office/powerpoint/2010/main" val="235906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GB" sz="1050" dirty="0" smtClean="0"/>
              <a:t>© PSHE Association 2018 </a:t>
            </a:r>
            <a:r>
              <a:rPr lang="en-GB" dirty="0" smtClean="0"/>
              <a:t>	 </a:t>
            </a:r>
            <a:endParaRPr lang="en-GB" dirty="0"/>
          </a:p>
        </p:txBody>
      </p:sp>
      <p:sp>
        <p:nvSpPr>
          <p:cNvPr id="2" name="Slide Number Placeholder 1"/>
          <p:cNvSpPr>
            <a:spLocks noGrp="1"/>
          </p:cNvSpPr>
          <p:nvPr>
            <p:ph type="sldNum" sz="quarter" idx="12"/>
          </p:nvPr>
        </p:nvSpPr>
        <p:spPr>
          <a:xfrm>
            <a:off x="11611950" y="6467110"/>
            <a:ext cx="644611" cy="365125"/>
          </a:xfrm>
          <a:prstGeom prst="rect">
            <a:avLst/>
          </a:prstGeom>
        </p:spPr>
        <p:txBody>
          <a:bodyPr/>
          <a:lstStyle/>
          <a:p>
            <a:fld id="{2D651D86-383D-45DB-A701-76B5BFCFE28F}" type="slidenum">
              <a:rPr lang="en-GB" smtClean="0"/>
              <a:t>3</a:t>
            </a:fld>
            <a:endParaRPr lang="en-GB" dirty="0"/>
          </a:p>
        </p:txBody>
      </p:sp>
      <p:sp>
        <p:nvSpPr>
          <p:cNvPr id="13" name="TextBox 12"/>
          <p:cNvSpPr txBox="1"/>
          <p:nvPr/>
        </p:nvSpPr>
        <p:spPr>
          <a:xfrm>
            <a:off x="255101" y="515580"/>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Identifying changes</a:t>
            </a:r>
            <a:endParaRPr lang="en-GB" sz="4400" b="1" dirty="0">
              <a:latin typeface="League Spartan" panose="00000800000000000000" pitchFamily="50" charset="0"/>
            </a:endParaRPr>
          </a:p>
        </p:txBody>
      </p:sp>
      <p:sp>
        <p:nvSpPr>
          <p:cNvPr id="11" name="TextBox 10"/>
          <p:cNvSpPr txBox="1"/>
          <p:nvPr/>
        </p:nvSpPr>
        <p:spPr>
          <a:xfrm>
            <a:off x="4821644" y="1399427"/>
            <a:ext cx="6790306" cy="4401205"/>
          </a:xfrm>
          <a:prstGeom prst="rect">
            <a:avLst/>
          </a:prstGeom>
          <a:solidFill>
            <a:srgbClr val="DCB9FF"/>
          </a:solidFill>
        </p:spPr>
        <p:txBody>
          <a:bodyPr wrap="square" rtlCol="0">
            <a:spAutoFit/>
          </a:bodyPr>
          <a:lstStyle/>
          <a:p>
            <a:pPr algn="ctr"/>
            <a:endParaRPr lang="en-US" sz="2800" b="1" dirty="0" smtClean="0">
              <a:latin typeface="Lato" panose="020B0604020202020204" charset="0"/>
              <a:ea typeface="Lato" panose="020B0604020202020204" charset="0"/>
              <a:cs typeface="Lato" panose="020B0604020202020204" charset="0"/>
            </a:endParaRPr>
          </a:p>
          <a:p>
            <a:pPr marL="228600" lvl="0" indent="-228600">
              <a:buFont typeface="Arial" panose="020B0604020202020204" pitchFamily="34" charset="0"/>
              <a:buChar char="•"/>
            </a:pPr>
            <a:r>
              <a:rPr lang="en-GB" sz="2800" dirty="0"/>
              <a:t>Why is change an important part of life?</a:t>
            </a:r>
          </a:p>
          <a:p>
            <a:pPr marL="228600" lvl="0" indent="-228600">
              <a:buFont typeface="Arial" panose="020B0604020202020204" pitchFamily="34" charset="0"/>
              <a:buChar char="•"/>
            </a:pPr>
            <a:r>
              <a:rPr lang="en-GB" sz="2800" dirty="0"/>
              <a:t>Which negative changes were the most common? </a:t>
            </a:r>
            <a:r>
              <a:rPr lang="en-GB" sz="2800" dirty="0" smtClean="0"/>
              <a:t>Why?</a:t>
            </a:r>
            <a:endParaRPr lang="en-GB" sz="2800" dirty="0"/>
          </a:p>
          <a:p>
            <a:pPr marL="228600" lvl="0" indent="-228600">
              <a:buFont typeface="Arial" panose="020B0604020202020204" pitchFamily="34" charset="0"/>
              <a:buChar char="•"/>
            </a:pPr>
            <a:r>
              <a:rPr lang="en-GB" sz="2800" dirty="0"/>
              <a:t>What could school do to support </a:t>
            </a:r>
            <a:r>
              <a:rPr lang="en-GB" sz="2800" dirty="0" smtClean="0"/>
              <a:t>people during </a:t>
            </a:r>
            <a:r>
              <a:rPr lang="en-GB" sz="2800" dirty="0"/>
              <a:t>these changes?</a:t>
            </a:r>
          </a:p>
          <a:p>
            <a:pPr marL="228600" lvl="0" indent="-228600">
              <a:buFont typeface="Arial" panose="020B0604020202020204" pitchFamily="34" charset="0"/>
              <a:buChar char="•"/>
            </a:pPr>
            <a:r>
              <a:rPr lang="en-GB" sz="2800" dirty="0"/>
              <a:t>What support is available </a:t>
            </a:r>
            <a:r>
              <a:rPr lang="en-GB" sz="2800" dirty="0" smtClean="0"/>
              <a:t>in our </a:t>
            </a:r>
            <a:r>
              <a:rPr lang="en-GB" sz="2800" dirty="0"/>
              <a:t>school if someone is struggling to manage these changes?</a:t>
            </a:r>
          </a:p>
          <a:p>
            <a:pPr algn="ctr"/>
            <a:endParaRPr lang="en-US" sz="2800" dirty="0" smtClean="0">
              <a:latin typeface="Lato" panose="020B0604020202020204" charset="0"/>
              <a:ea typeface="Lato" panose="020B0604020202020204" charset="0"/>
              <a:cs typeface="Lato" panose="020B0604020202020204" charset="0"/>
            </a:endParaRPr>
          </a:p>
        </p:txBody>
      </p:sp>
      <p:pic>
        <p:nvPicPr>
          <p:cNvPr id="7" name="Picture 2" descr="Note, Post-It, Reminder, Sticky Note, Yellow, Off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373" y="2065905"/>
            <a:ext cx="3369398" cy="3074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86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 PSHE Association 2019   </a:t>
            </a:r>
            <a:endParaRPr lang="en-GB" dirty="0"/>
          </a:p>
        </p:txBody>
      </p:sp>
      <p:sp>
        <p:nvSpPr>
          <p:cNvPr id="3" name="Slide Number Placeholder 2"/>
          <p:cNvSpPr>
            <a:spLocks noGrp="1"/>
          </p:cNvSpPr>
          <p:nvPr>
            <p:ph type="sldNum" sz="quarter" idx="12"/>
          </p:nvPr>
        </p:nvSpPr>
        <p:spPr/>
        <p:txBody>
          <a:bodyPr/>
          <a:lstStyle/>
          <a:p>
            <a:fld id="{2D651D86-383D-45DB-A701-76B5BFCFE28F}" type="slidenum">
              <a:rPr lang="en-GB" smtClean="0"/>
              <a:pPr/>
              <a:t>30</a:t>
            </a:fld>
            <a:endParaRPr lang="en-GB" dirty="0"/>
          </a:p>
        </p:txBody>
      </p:sp>
      <p:sp>
        <p:nvSpPr>
          <p:cNvPr id="5" name="TextBox 4"/>
          <p:cNvSpPr txBox="1"/>
          <p:nvPr/>
        </p:nvSpPr>
        <p:spPr>
          <a:xfrm>
            <a:off x="241140" y="443666"/>
            <a:ext cx="11709719"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How do we know support is reliable?</a:t>
            </a:r>
            <a:endParaRPr lang="en-GB" sz="4400" b="1" dirty="0">
              <a:latin typeface="League Spartan" panose="00000800000000000000" pitchFamily="50" charset="0"/>
            </a:endParaRPr>
          </a:p>
        </p:txBody>
      </p:sp>
      <p:pic>
        <p:nvPicPr>
          <p:cNvPr id="3088" name="Picture 16" descr="Note, Post-It, Reminder, Sticky Note, Yellow, Off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7942" y="1678460"/>
            <a:ext cx="3668474" cy="3347657"/>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ttps://www.mind.org.uk/Imagegen.ashx?image=/media/158181/mind-logo.png&amp;height=90&amp;width=205">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8679" y="5491470"/>
            <a:ext cx="1952625" cy="857251"/>
          </a:xfrm>
          <a:prstGeom prst="rect">
            <a:avLst/>
          </a:prstGeom>
          <a:solidFill>
            <a:schemeClr val="accent1">
              <a:lumMod val="75000"/>
            </a:schemeClr>
          </a:solidFill>
        </p:spPr>
      </p:pic>
      <p:sp>
        <p:nvSpPr>
          <p:cNvPr id="6" name="TextBox 5"/>
          <p:cNvSpPr txBox="1"/>
          <p:nvPr/>
        </p:nvSpPr>
        <p:spPr>
          <a:xfrm>
            <a:off x="640080" y="1678460"/>
            <a:ext cx="6547104" cy="3970318"/>
          </a:xfrm>
          <a:prstGeom prst="rect">
            <a:avLst/>
          </a:prstGeom>
          <a:noFill/>
        </p:spPr>
        <p:txBody>
          <a:bodyPr wrap="square" rtlCol="0">
            <a:spAutoFit/>
          </a:bodyPr>
          <a:lstStyle/>
          <a:p>
            <a:r>
              <a:rPr lang="en-GB" sz="2800" dirty="0" smtClean="0"/>
              <a:t>On your post-it notes, write down how someone would </a:t>
            </a:r>
            <a:r>
              <a:rPr lang="en-GB" sz="2800" b="1" dirty="0" smtClean="0"/>
              <a:t>know</a:t>
            </a:r>
            <a:r>
              <a:rPr lang="en-GB" sz="2800" dirty="0" smtClean="0"/>
              <a:t> whether advice / support on a website was reliable. </a:t>
            </a:r>
          </a:p>
          <a:p>
            <a:pPr marL="457200" indent="-457200">
              <a:buFont typeface="Arial" panose="020B0604020202020204" pitchFamily="34" charset="0"/>
              <a:buChar char="•"/>
            </a:pPr>
            <a:r>
              <a:rPr lang="en-GB" sz="2800" dirty="0" smtClean="0"/>
              <a:t>What could someone look for?</a:t>
            </a:r>
          </a:p>
          <a:p>
            <a:pPr marL="457200" indent="-457200">
              <a:buFont typeface="Arial" panose="020B0604020202020204" pitchFamily="34" charset="0"/>
              <a:buChar char="•"/>
            </a:pPr>
            <a:r>
              <a:rPr lang="en-GB" sz="2800" dirty="0" smtClean="0"/>
              <a:t>What might be concerning or make someone doubt the reliability?</a:t>
            </a:r>
          </a:p>
          <a:p>
            <a:pPr marL="457200" indent="-457200">
              <a:buFont typeface="Arial" panose="020B0604020202020204" pitchFamily="34" charset="0"/>
              <a:buChar char="•"/>
            </a:pPr>
            <a:endParaRPr lang="en-GB" sz="2800" dirty="0"/>
          </a:p>
          <a:p>
            <a:r>
              <a:rPr lang="en-GB" sz="2800" dirty="0" smtClean="0"/>
              <a:t>Write each separate idea on a separate post-it note.</a:t>
            </a:r>
            <a:endParaRPr lang="en-GB" sz="2800" dirty="0"/>
          </a:p>
        </p:txBody>
      </p:sp>
    </p:spTree>
    <p:extLst>
      <p:ext uri="{BB962C8B-B14F-4D97-AF65-F5344CB8AC3E}">
        <p14:creationId xmlns:p14="http://schemas.microsoft.com/office/powerpoint/2010/main" val="23703175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GB" sz="1050" dirty="0" smtClean="0"/>
              <a:t>© PSHE Association 2019</a:t>
            </a:r>
            <a:r>
              <a:rPr lang="en-GB" dirty="0" smtClean="0"/>
              <a:t>	 </a:t>
            </a:r>
            <a:endParaRPr lang="en-GB" dirty="0"/>
          </a:p>
        </p:txBody>
      </p:sp>
      <p:sp>
        <p:nvSpPr>
          <p:cNvPr id="2" name="Slide Number Placeholder 1"/>
          <p:cNvSpPr>
            <a:spLocks noGrp="1"/>
          </p:cNvSpPr>
          <p:nvPr>
            <p:ph type="sldNum" sz="quarter" idx="12"/>
          </p:nvPr>
        </p:nvSpPr>
        <p:spPr>
          <a:xfrm>
            <a:off x="11611950" y="6467110"/>
            <a:ext cx="644611" cy="365125"/>
          </a:xfrm>
          <a:prstGeom prst="rect">
            <a:avLst/>
          </a:prstGeom>
        </p:spPr>
        <p:txBody>
          <a:bodyPr/>
          <a:lstStyle/>
          <a:p>
            <a:fld id="{2D651D86-383D-45DB-A701-76B5BFCFE28F}" type="slidenum">
              <a:rPr lang="en-GB" smtClean="0"/>
              <a:t>31</a:t>
            </a:fld>
            <a:endParaRPr lang="en-GB" dirty="0"/>
          </a:p>
        </p:txBody>
      </p:sp>
      <p:sp>
        <p:nvSpPr>
          <p:cNvPr id="13" name="TextBox 12"/>
          <p:cNvSpPr txBox="1"/>
          <p:nvPr/>
        </p:nvSpPr>
        <p:spPr>
          <a:xfrm>
            <a:off x="181949" y="239892"/>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Rate your confidence</a:t>
            </a:r>
            <a:endParaRPr lang="en-GB" sz="4400" b="1" dirty="0">
              <a:latin typeface="League Spartan" panose="00000800000000000000" pitchFamily="50" charset="0"/>
            </a:endParaRPr>
          </a:p>
        </p:txBody>
      </p:sp>
      <p:sp>
        <p:nvSpPr>
          <p:cNvPr id="3" name="TextBox 2"/>
          <p:cNvSpPr txBox="1"/>
          <p:nvPr/>
        </p:nvSpPr>
        <p:spPr>
          <a:xfrm>
            <a:off x="354350" y="1123739"/>
            <a:ext cx="11579905" cy="3816429"/>
          </a:xfrm>
          <a:prstGeom prst="rect">
            <a:avLst/>
          </a:prstGeom>
          <a:noFill/>
        </p:spPr>
        <p:txBody>
          <a:bodyPr wrap="square" rtlCol="0">
            <a:spAutoFit/>
          </a:bodyPr>
          <a:lstStyle/>
          <a:p>
            <a:pPr>
              <a:spcBef>
                <a:spcPts val="600"/>
              </a:spcBef>
              <a:spcAft>
                <a:spcPts val="600"/>
              </a:spcAft>
            </a:pPr>
            <a:r>
              <a:rPr lang="en-GB" sz="2800" dirty="0" smtClean="0">
                <a:latin typeface="Lato" panose="020B0604020202020204" charset="0"/>
                <a:ea typeface="Lato" panose="020B0604020202020204" charset="0"/>
                <a:cs typeface="Lato" panose="020B0604020202020204" charset="0"/>
              </a:rPr>
              <a:t>How confidently could you…</a:t>
            </a:r>
          </a:p>
          <a:p>
            <a:pPr>
              <a:spcBef>
                <a:spcPts val="600"/>
              </a:spcBef>
              <a:spcAft>
                <a:spcPts val="600"/>
              </a:spcAft>
            </a:pPr>
            <a:endParaRPr lang="en-GB" sz="500" dirty="0" smtClean="0">
              <a:latin typeface="Lato" panose="020B0604020202020204" charset="0"/>
              <a:ea typeface="Lato" panose="020B0604020202020204" charset="0"/>
              <a:cs typeface="Lato" panose="020B0604020202020204" charset="0"/>
            </a:endParaRPr>
          </a:p>
          <a:p>
            <a:pPr marL="514350" indent="-514350">
              <a:spcBef>
                <a:spcPts val="600"/>
              </a:spcBef>
              <a:spcAft>
                <a:spcPts val="600"/>
              </a:spcAft>
              <a:buFont typeface="+mj-lt"/>
              <a:buAutoNum type="arabicPeriod"/>
            </a:pPr>
            <a:r>
              <a:rPr lang="en-GB" sz="2800" dirty="0" smtClean="0">
                <a:latin typeface="Lato" panose="020B0604020202020204" charset="0"/>
                <a:ea typeface="Lato" panose="020B0604020202020204" charset="0"/>
                <a:cs typeface="Lato" panose="020B0604020202020204" charset="0"/>
              </a:rPr>
              <a:t>differentiate </a:t>
            </a:r>
            <a:r>
              <a:rPr lang="en-GB" sz="2800" dirty="0">
                <a:latin typeface="Lato" panose="020B0604020202020204" charset="0"/>
                <a:ea typeface="Lato" panose="020B0604020202020204" charset="0"/>
                <a:cs typeface="Lato" panose="020B0604020202020204" charset="0"/>
              </a:rPr>
              <a:t>between healthy and unhealthy coping strategies and recognise the importance of using healthy ways to manage </a:t>
            </a:r>
            <a:r>
              <a:rPr lang="en-GB" sz="2800" dirty="0" smtClean="0">
                <a:latin typeface="Lato" panose="020B0604020202020204" charset="0"/>
                <a:ea typeface="Lato" panose="020B0604020202020204" charset="0"/>
                <a:cs typeface="Lato" panose="020B0604020202020204" charset="0"/>
              </a:rPr>
              <a:t>emotions? </a:t>
            </a:r>
            <a:endParaRPr lang="en-GB" sz="2800" dirty="0">
              <a:latin typeface="Lato" panose="020B0604020202020204" charset="0"/>
              <a:ea typeface="Lato" panose="020B0604020202020204" charset="0"/>
              <a:cs typeface="Lato" panose="020B0604020202020204" charset="0"/>
            </a:endParaRPr>
          </a:p>
          <a:p>
            <a:pPr marL="514350" indent="-514350">
              <a:spcBef>
                <a:spcPts val="600"/>
              </a:spcBef>
              <a:spcAft>
                <a:spcPts val="600"/>
              </a:spcAft>
              <a:buFont typeface="+mj-lt"/>
              <a:buAutoNum type="arabicPeriod"/>
            </a:pPr>
            <a:r>
              <a:rPr lang="en-GB" sz="2800" dirty="0">
                <a:latin typeface="Lato" panose="020B0604020202020204" charset="0"/>
                <a:ea typeface="Lato" panose="020B0604020202020204" charset="0"/>
                <a:cs typeface="Lato" panose="020B0604020202020204" charset="0"/>
              </a:rPr>
              <a:t>evaluate a range of ways to promote mental and emotional </a:t>
            </a:r>
            <a:r>
              <a:rPr lang="en-GB" sz="2800" dirty="0" smtClean="0">
                <a:latin typeface="Lato" panose="020B0604020202020204" charset="0"/>
                <a:ea typeface="Lato" panose="020B0604020202020204" charset="0"/>
                <a:cs typeface="Lato" panose="020B0604020202020204" charset="0"/>
              </a:rPr>
              <a:t>wellbeing?</a:t>
            </a:r>
            <a:endParaRPr lang="en-GB" sz="2800" dirty="0">
              <a:latin typeface="Lato" panose="020B0604020202020204" charset="0"/>
              <a:ea typeface="Lato" panose="020B0604020202020204" charset="0"/>
              <a:cs typeface="Lato" panose="020B0604020202020204" charset="0"/>
            </a:endParaRPr>
          </a:p>
          <a:p>
            <a:pPr marL="514350" indent="-514350">
              <a:spcBef>
                <a:spcPts val="600"/>
              </a:spcBef>
              <a:spcAft>
                <a:spcPts val="600"/>
              </a:spcAft>
              <a:buFont typeface="+mj-lt"/>
              <a:buAutoNum type="arabicPeriod"/>
            </a:pPr>
            <a:r>
              <a:rPr lang="en-GB" sz="2800" dirty="0">
                <a:latin typeface="Lato" panose="020B0604020202020204" charset="0"/>
                <a:ea typeface="Lato" panose="020B0604020202020204" charset="0"/>
                <a:cs typeface="Lato" panose="020B0604020202020204" charset="0"/>
              </a:rPr>
              <a:t>critique the reliability of sources of support in relation to mental </a:t>
            </a:r>
            <a:r>
              <a:rPr lang="en-GB" sz="2800" dirty="0" smtClean="0">
                <a:latin typeface="Lato" panose="020B0604020202020204" charset="0"/>
                <a:ea typeface="Lato" panose="020B0604020202020204" charset="0"/>
                <a:cs typeface="Lato" panose="020B0604020202020204" charset="0"/>
              </a:rPr>
              <a:t>health?</a:t>
            </a:r>
            <a:endParaRPr lang="en-GB" sz="2800" dirty="0">
              <a:latin typeface="Lato" panose="020B0604020202020204" charset="0"/>
              <a:ea typeface="Lato" panose="020B0604020202020204" charset="0"/>
              <a:cs typeface="Lato" panose="020B0604020202020204" charset="0"/>
            </a:endParaRPr>
          </a:p>
        </p:txBody>
      </p:sp>
      <p:pic>
        <p:nvPicPr>
          <p:cNvPr id="5124" name="Picture 4" descr="Hand, Counting, Fingers, One, Two, Three, Four, Five"/>
          <p:cNvPicPr>
            <a:picLocks noChangeAspect="1" noChangeArrowheads="1"/>
          </p:cNvPicPr>
          <p:nvPr/>
        </p:nvPicPr>
        <p:blipFill rotWithShape="1">
          <a:blip r:embed="rId3">
            <a:extLst>
              <a:ext uri="{28A0092B-C50C-407E-A947-70E740481C1C}">
                <a14:useLocalDpi xmlns:a14="http://schemas.microsoft.com/office/drawing/2010/main" val="0"/>
              </a:ext>
            </a:extLst>
          </a:blip>
          <a:srcRect t="15860" b="17248"/>
          <a:stretch/>
        </p:blipFill>
        <p:spPr bwMode="auto">
          <a:xfrm>
            <a:off x="3143345" y="4606412"/>
            <a:ext cx="5905310" cy="197510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133856" y="5544284"/>
            <a:ext cx="2252598" cy="954107"/>
          </a:xfrm>
          <a:prstGeom prst="rect">
            <a:avLst/>
          </a:prstGeom>
          <a:noFill/>
        </p:spPr>
        <p:txBody>
          <a:bodyPr wrap="square" rtlCol="0">
            <a:spAutoFit/>
          </a:bodyPr>
          <a:lstStyle/>
          <a:p>
            <a:pPr algn="ctr"/>
            <a:r>
              <a:rPr lang="en-GB" sz="2800" b="1" dirty="0" smtClean="0">
                <a:solidFill>
                  <a:srgbClr val="95519E"/>
                </a:solidFill>
                <a:latin typeface="Lato" panose="020B0604020202020204" charset="0"/>
                <a:ea typeface="Lato" panose="020B0604020202020204" charset="0"/>
                <a:cs typeface="Lato" panose="020B0604020202020204" charset="0"/>
              </a:rPr>
              <a:t>Low confidence</a:t>
            </a:r>
            <a:endParaRPr lang="en-GB" sz="2800" b="1" dirty="0">
              <a:solidFill>
                <a:srgbClr val="95519E"/>
              </a:solidFill>
              <a:latin typeface="Lato" panose="020B0604020202020204" charset="0"/>
              <a:ea typeface="Lato" panose="020B0604020202020204" charset="0"/>
              <a:cs typeface="Lato" panose="020B0604020202020204" charset="0"/>
            </a:endParaRPr>
          </a:p>
        </p:txBody>
      </p:sp>
      <p:sp>
        <p:nvSpPr>
          <p:cNvPr id="18" name="TextBox 17"/>
          <p:cNvSpPr txBox="1"/>
          <p:nvPr/>
        </p:nvSpPr>
        <p:spPr>
          <a:xfrm>
            <a:off x="8539638" y="5513003"/>
            <a:ext cx="2156524" cy="954107"/>
          </a:xfrm>
          <a:prstGeom prst="rect">
            <a:avLst/>
          </a:prstGeom>
          <a:noFill/>
        </p:spPr>
        <p:txBody>
          <a:bodyPr wrap="square" rtlCol="0">
            <a:spAutoFit/>
          </a:bodyPr>
          <a:lstStyle/>
          <a:p>
            <a:pPr algn="ctr"/>
            <a:r>
              <a:rPr lang="en-GB" sz="2800" b="1" dirty="0" smtClean="0">
                <a:solidFill>
                  <a:srgbClr val="95519E"/>
                </a:solidFill>
                <a:latin typeface="Lato" panose="020B0604020202020204" charset="0"/>
                <a:ea typeface="Lato" panose="020B0604020202020204" charset="0"/>
                <a:cs typeface="Lato" panose="020B0604020202020204" charset="0"/>
              </a:rPr>
              <a:t>High confidence</a:t>
            </a:r>
            <a:endParaRPr lang="en-GB" sz="2800" b="1" dirty="0">
              <a:solidFill>
                <a:srgbClr val="95519E"/>
              </a:solidFill>
              <a:latin typeface="Lato" panose="020B0604020202020204" charset="0"/>
              <a:ea typeface="Lato" panose="020B0604020202020204" charset="0"/>
              <a:cs typeface="Lato" panose="020B0604020202020204" charset="0"/>
            </a:endParaRPr>
          </a:p>
        </p:txBody>
      </p:sp>
    </p:spTree>
    <p:extLst>
      <p:ext uri="{BB962C8B-B14F-4D97-AF65-F5344CB8AC3E}">
        <p14:creationId xmlns:p14="http://schemas.microsoft.com/office/powerpoint/2010/main" val="308138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0" y="6492875"/>
            <a:ext cx="12192000" cy="365125"/>
          </a:xfrm>
        </p:spPr>
        <p:txBody>
          <a:bodyPr/>
          <a:lstStyle/>
          <a:p>
            <a:r>
              <a:rPr lang="en-GB" dirty="0" smtClean="0"/>
              <a:t>© PSHE Association 2019   </a:t>
            </a:r>
            <a:endParaRPr lang="en-GB" dirty="0"/>
          </a:p>
        </p:txBody>
      </p:sp>
      <p:sp>
        <p:nvSpPr>
          <p:cNvPr id="3" name="Slide Number Placeholder 2"/>
          <p:cNvSpPr>
            <a:spLocks noGrp="1"/>
          </p:cNvSpPr>
          <p:nvPr>
            <p:ph type="sldNum" sz="quarter" idx="12"/>
          </p:nvPr>
        </p:nvSpPr>
        <p:spPr/>
        <p:txBody>
          <a:bodyPr/>
          <a:lstStyle/>
          <a:p>
            <a:fld id="{2D651D86-383D-45DB-A701-76B5BFCFE28F}" type="slidenum">
              <a:rPr lang="en-GB" smtClean="0"/>
              <a:pPr/>
              <a:t>32</a:t>
            </a:fld>
            <a:endParaRPr lang="en-GB" dirty="0"/>
          </a:p>
        </p:txBody>
      </p:sp>
      <p:sp>
        <p:nvSpPr>
          <p:cNvPr id="5" name="TextBox 4"/>
          <p:cNvSpPr txBox="1"/>
          <p:nvPr/>
        </p:nvSpPr>
        <p:spPr>
          <a:xfrm>
            <a:off x="241140" y="443666"/>
            <a:ext cx="11709719"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Summarising learning</a:t>
            </a:r>
            <a:endParaRPr lang="en-GB" sz="4400" b="1" dirty="0">
              <a:latin typeface="League Spartan" panose="00000800000000000000" pitchFamily="50" charset="0"/>
            </a:endParaRPr>
          </a:p>
        </p:txBody>
      </p:sp>
      <p:sp>
        <p:nvSpPr>
          <p:cNvPr id="6" name="TextBox 5"/>
          <p:cNvSpPr txBox="1"/>
          <p:nvPr/>
        </p:nvSpPr>
        <p:spPr>
          <a:xfrm>
            <a:off x="530352" y="1469602"/>
            <a:ext cx="10259568" cy="954107"/>
          </a:xfrm>
          <a:prstGeom prst="rect">
            <a:avLst/>
          </a:prstGeom>
          <a:noFill/>
        </p:spPr>
        <p:txBody>
          <a:bodyPr wrap="square" rtlCol="0">
            <a:spAutoFit/>
          </a:bodyPr>
          <a:lstStyle/>
          <a:p>
            <a:r>
              <a:rPr lang="en-GB" sz="2800" dirty="0" smtClean="0"/>
              <a:t>Complete the summary sheet to demonstrate what you have leant in this unit of work. </a:t>
            </a:r>
            <a:endParaRPr lang="en-GB" sz="2800" dirty="0"/>
          </a:p>
        </p:txBody>
      </p:sp>
      <p:sp>
        <p:nvSpPr>
          <p:cNvPr id="4" name="Rounded Rectangular Callout 3"/>
          <p:cNvSpPr/>
          <p:nvPr/>
        </p:nvSpPr>
        <p:spPr>
          <a:xfrm>
            <a:off x="950976" y="2704984"/>
            <a:ext cx="3602736" cy="1318558"/>
          </a:xfrm>
          <a:prstGeom prst="wedgeRoundRectCallout">
            <a:avLst>
              <a:gd name="adj1" fmla="val -58333"/>
              <a:gd name="adj2" fmla="val 31251"/>
              <a:gd name="adj3" fmla="val 16667"/>
            </a:avLst>
          </a:prstGeom>
          <a:solidFill>
            <a:srgbClr val="95519E"/>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atin typeface="League Spartan" panose="00000800000000000000" pitchFamily="50" charset="0"/>
              </a:rPr>
              <a:t>New challenges</a:t>
            </a:r>
            <a:endParaRPr lang="en-GB" sz="2800" dirty="0">
              <a:latin typeface="League Spartan" panose="00000800000000000000" pitchFamily="50" charset="0"/>
            </a:endParaRPr>
          </a:p>
        </p:txBody>
      </p:sp>
      <p:sp>
        <p:nvSpPr>
          <p:cNvPr id="10" name="Rounded Rectangular Callout 9"/>
          <p:cNvSpPr/>
          <p:nvPr/>
        </p:nvSpPr>
        <p:spPr>
          <a:xfrm>
            <a:off x="6784848" y="2390359"/>
            <a:ext cx="4005072" cy="1797593"/>
          </a:xfrm>
          <a:prstGeom prst="wedgeRoundRectCallout">
            <a:avLst>
              <a:gd name="adj1" fmla="val 61764"/>
              <a:gd name="adj2" fmla="val 24151"/>
              <a:gd name="adj3" fmla="val 16667"/>
            </a:avLst>
          </a:prstGeom>
          <a:solidFill>
            <a:srgbClr val="95519E"/>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atin typeface="League Spartan" panose="00000800000000000000" pitchFamily="50" charset="0"/>
              </a:rPr>
              <a:t>Reframing negative thinking</a:t>
            </a:r>
            <a:endParaRPr lang="en-GB" sz="2800" dirty="0">
              <a:latin typeface="League Spartan" panose="00000800000000000000" pitchFamily="50" charset="0"/>
            </a:endParaRPr>
          </a:p>
        </p:txBody>
      </p:sp>
      <p:sp>
        <p:nvSpPr>
          <p:cNvPr id="11" name="Rounded Rectangular Callout 10"/>
          <p:cNvSpPr/>
          <p:nvPr/>
        </p:nvSpPr>
        <p:spPr>
          <a:xfrm>
            <a:off x="676656" y="4518532"/>
            <a:ext cx="4151376" cy="1830561"/>
          </a:xfrm>
          <a:prstGeom prst="wedgeRoundRectCallout">
            <a:avLst>
              <a:gd name="adj1" fmla="val -58333"/>
              <a:gd name="adj2" fmla="val 31251"/>
              <a:gd name="adj3" fmla="val 16667"/>
            </a:avLst>
          </a:prstGeom>
          <a:solidFill>
            <a:srgbClr val="95519E"/>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atin typeface="League Spartan" panose="00000800000000000000" pitchFamily="50" charset="0"/>
              </a:rPr>
              <a:t>Recognising mental ill-health and when to get help</a:t>
            </a:r>
            <a:endParaRPr lang="en-GB" sz="2800" dirty="0">
              <a:latin typeface="League Spartan" panose="00000800000000000000" pitchFamily="50" charset="0"/>
            </a:endParaRPr>
          </a:p>
        </p:txBody>
      </p:sp>
      <p:sp>
        <p:nvSpPr>
          <p:cNvPr id="12" name="Rounded Rectangular Callout 11"/>
          <p:cNvSpPr/>
          <p:nvPr/>
        </p:nvSpPr>
        <p:spPr>
          <a:xfrm>
            <a:off x="6784848" y="4652984"/>
            <a:ext cx="4315968" cy="1561659"/>
          </a:xfrm>
          <a:prstGeom prst="wedgeRoundRectCallout">
            <a:avLst>
              <a:gd name="adj1" fmla="val 58855"/>
              <a:gd name="adj2" fmla="val 26564"/>
              <a:gd name="adj3" fmla="val 16667"/>
            </a:avLst>
          </a:prstGeom>
          <a:solidFill>
            <a:srgbClr val="95519E"/>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atin typeface="League Spartan" panose="00000800000000000000" pitchFamily="50" charset="0"/>
              </a:rPr>
              <a:t>Promoting emotional wellbeing</a:t>
            </a:r>
            <a:endParaRPr lang="en-GB" sz="2800" dirty="0">
              <a:latin typeface="League Spartan" panose="00000800000000000000" pitchFamily="50"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6048" y="3339617"/>
            <a:ext cx="1463040" cy="1463040"/>
          </a:xfrm>
          <a:prstGeom prst="rect">
            <a:avLst/>
          </a:prstGeom>
        </p:spPr>
      </p:pic>
    </p:spTree>
    <p:extLst>
      <p:ext uri="{BB962C8B-B14F-4D97-AF65-F5344CB8AC3E}">
        <p14:creationId xmlns:p14="http://schemas.microsoft.com/office/powerpoint/2010/main" val="26161735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1654" y="442433"/>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Further support</a:t>
            </a:r>
            <a:endParaRPr lang="en-GB" sz="4400" b="1" dirty="0">
              <a:latin typeface="League Spartan" panose="00000800000000000000" pitchFamily="50" charset="0"/>
            </a:endParaRPr>
          </a:p>
        </p:txBody>
      </p:sp>
      <p:sp>
        <p:nvSpPr>
          <p:cNvPr id="10" name="TextBox 9"/>
          <p:cNvSpPr txBox="1"/>
          <p:nvPr/>
        </p:nvSpPr>
        <p:spPr>
          <a:xfrm>
            <a:off x="5818908" y="285689"/>
            <a:ext cx="6043578" cy="6001643"/>
          </a:xfrm>
          <a:prstGeom prst="rect">
            <a:avLst/>
          </a:prstGeom>
          <a:noFill/>
        </p:spPr>
        <p:txBody>
          <a:bodyPr wrap="square" rtlCol="0">
            <a:spAutoFit/>
          </a:bodyPr>
          <a:lstStyle/>
          <a:p>
            <a:r>
              <a:rPr lang="en-US" sz="2400" dirty="0" smtClean="0">
                <a:latin typeface="Lato" panose="020B0604020202020204" charset="0"/>
                <a:ea typeface="Lato" panose="020B0604020202020204" charset="0"/>
                <a:cs typeface="Lato" panose="020B0604020202020204" charset="0"/>
              </a:rPr>
              <a:t>There are lots of places to get advice about emotional wellbeing, social media or to discuss feelings.</a:t>
            </a:r>
          </a:p>
          <a:p>
            <a:endParaRPr lang="en-US" sz="2400" dirty="0" smtClean="0">
              <a:latin typeface="Lato" panose="020B0604020202020204" charset="0"/>
              <a:ea typeface="Lato" panose="020B0604020202020204" charset="0"/>
              <a:cs typeface="Lato" panose="020B0604020202020204" charset="0"/>
            </a:endParaRPr>
          </a:p>
          <a:p>
            <a:endParaRPr lang="en-US" sz="2400" dirty="0" smtClean="0">
              <a:latin typeface="Lato" panose="020B0604020202020204" charset="0"/>
              <a:ea typeface="Lato" panose="020B0604020202020204" charset="0"/>
              <a:cs typeface="Lato" panose="020B0604020202020204" charset="0"/>
            </a:endParaRPr>
          </a:p>
          <a:p>
            <a:r>
              <a:rPr lang="en-US" sz="2400" b="1" dirty="0" err="1" smtClean="0">
                <a:latin typeface="Lato" panose="020B0604020202020204" charset="0"/>
                <a:ea typeface="Lato" panose="020B0604020202020204" charset="0"/>
                <a:cs typeface="Lato" panose="020B0604020202020204" charset="0"/>
              </a:rPr>
              <a:t>ChildLine</a:t>
            </a:r>
            <a:r>
              <a:rPr lang="en-US" sz="2400" dirty="0" smtClean="0">
                <a:latin typeface="Lato" panose="020B0604020202020204" charset="0"/>
                <a:ea typeface="Lato" panose="020B0604020202020204" charset="0"/>
                <a:cs typeface="Lato" panose="020B0604020202020204" charset="0"/>
              </a:rPr>
              <a:t>:</a:t>
            </a:r>
          </a:p>
          <a:p>
            <a:r>
              <a:rPr lang="en-US" sz="2400" dirty="0" smtClean="0">
                <a:solidFill>
                  <a:schemeClr val="bg1">
                    <a:lumMod val="50000"/>
                  </a:schemeClr>
                </a:solidFill>
                <a:latin typeface="Lato" panose="020B0604020202020204" charset="0"/>
                <a:ea typeface="Lato" panose="020B0604020202020204" charset="0"/>
                <a:cs typeface="Lato" panose="020B0604020202020204" charset="0"/>
                <a:hlinkClick r:id="rId3"/>
              </a:rPr>
              <a:t>www.childline.org.uk</a:t>
            </a:r>
            <a:r>
              <a:rPr lang="en-US" sz="2400" dirty="0" smtClean="0">
                <a:solidFill>
                  <a:schemeClr val="bg1">
                    <a:lumMod val="50000"/>
                  </a:schemeClr>
                </a:solidFill>
                <a:latin typeface="Lato" panose="020B0604020202020204" charset="0"/>
                <a:ea typeface="Lato" panose="020B0604020202020204" charset="0"/>
                <a:cs typeface="Lato" panose="020B0604020202020204" charset="0"/>
              </a:rPr>
              <a:t>  </a:t>
            </a:r>
            <a:r>
              <a:rPr lang="en-US" sz="2400" dirty="0" smtClean="0">
                <a:latin typeface="Lato" panose="020B0604020202020204" charset="0"/>
                <a:ea typeface="Lato" panose="020B0604020202020204" charset="0"/>
                <a:cs typeface="Lato" panose="020B0604020202020204" charset="0"/>
              </a:rPr>
              <a:t>Phone: 0800 1111</a:t>
            </a:r>
          </a:p>
          <a:p>
            <a:endParaRPr lang="en-US" sz="2400" dirty="0">
              <a:latin typeface="Lato" panose="020B0604020202020204" charset="0"/>
              <a:ea typeface="Lato" panose="020B0604020202020204" charset="0"/>
              <a:cs typeface="Lato" panose="020B0604020202020204" charset="0"/>
            </a:endParaRPr>
          </a:p>
          <a:p>
            <a:r>
              <a:rPr lang="en-US" sz="2400" b="1" dirty="0" smtClean="0">
                <a:latin typeface="Lato" panose="020B0604020202020204" charset="0"/>
                <a:ea typeface="Lato" panose="020B0604020202020204" charset="0"/>
                <a:cs typeface="Lato" panose="020B0604020202020204" charset="0"/>
              </a:rPr>
              <a:t>Young Minds:</a:t>
            </a:r>
          </a:p>
          <a:p>
            <a:r>
              <a:rPr lang="en-GB" sz="2400" u="sng" dirty="0">
                <a:latin typeface="Lato" panose="020B0604020202020204" charset="0"/>
                <a:ea typeface="Lato" panose="020B0604020202020204" charset="0"/>
                <a:cs typeface="Lato" panose="020B0604020202020204" charset="0"/>
                <a:hlinkClick r:id="rId4"/>
              </a:rPr>
              <a:t>www.youngminds.org.uk</a:t>
            </a:r>
            <a:endParaRPr lang="en-US" sz="2400" dirty="0">
              <a:latin typeface="Lato" panose="020B0604020202020204" charset="0"/>
              <a:ea typeface="Lato" panose="020B0604020202020204" charset="0"/>
              <a:cs typeface="Lato" panose="020B0604020202020204" charset="0"/>
            </a:endParaRPr>
          </a:p>
          <a:p>
            <a:endParaRPr lang="en-US" sz="2400" dirty="0" smtClean="0">
              <a:latin typeface="Lato" panose="020B0604020202020204" charset="0"/>
              <a:ea typeface="Lato" panose="020B0604020202020204" charset="0"/>
              <a:cs typeface="Lato" panose="020B0604020202020204" charset="0"/>
            </a:endParaRPr>
          </a:p>
          <a:p>
            <a:r>
              <a:rPr lang="en-US" sz="2400" b="1" dirty="0" smtClean="0">
                <a:latin typeface="Lato" panose="020B0604020202020204" charset="0"/>
                <a:ea typeface="Lato" panose="020B0604020202020204" charset="0"/>
                <a:cs typeface="Lato" panose="020B0604020202020204" charset="0"/>
              </a:rPr>
              <a:t>Samaritans:</a:t>
            </a:r>
          </a:p>
          <a:p>
            <a:r>
              <a:rPr lang="en-GB" sz="2400" u="sng" dirty="0">
                <a:latin typeface="Lato" panose="020B0604020202020204" charset="0"/>
                <a:ea typeface="Lato" panose="020B0604020202020204" charset="0"/>
                <a:cs typeface="Lato" panose="020B0604020202020204" charset="0"/>
                <a:hlinkClick r:id="rId5"/>
              </a:rPr>
              <a:t>www.samaritans.org</a:t>
            </a:r>
            <a:r>
              <a:rPr lang="en-GB" sz="2400" dirty="0">
                <a:latin typeface="Lato" panose="020B0604020202020204" charset="0"/>
                <a:ea typeface="Lato" panose="020B0604020202020204" charset="0"/>
                <a:cs typeface="Lato" panose="020B0604020202020204" charset="0"/>
              </a:rPr>
              <a:t> Phone: 116 </a:t>
            </a:r>
            <a:r>
              <a:rPr lang="en-GB" sz="2400" dirty="0" smtClean="0">
                <a:latin typeface="Lato" panose="020B0604020202020204" charset="0"/>
                <a:ea typeface="Lato" panose="020B0604020202020204" charset="0"/>
                <a:cs typeface="Lato" panose="020B0604020202020204" charset="0"/>
              </a:rPr>
              <a:t>123</a:t>
            </a:r>
          </a:p>
          <a:p>
            <a:endParaRPr lang="en-GB" sz="2400" dirty="0">
              <a:latin typeface="Lato" panose="020B0604020202020204" charset="0"/>
              <a:ea typeface="Lato" panose="020B0604020202020204" charset="0"/>
              <a:cs typeface="Lato" panose="020B0604020202020204" charset="0"/>
            </a:endParaRPr>
          </a:p>
          <a:p>
            <a:r>
              <a:rPr lang="en-GB" sz="2400" dirty="0" smtClean="0">
                <a:latin typeface="Lato" panose="020B0604020202020204" charset="0"/>
                <a:ea typeface="Lato" panose="020B0604020202020204" charset="0"/>
                <a:cs typeface="Lato" panose="020B0604020202020204" charset="0"/>
              </a:rPr>
              <a:t>In a crisis, text ‘Shout’ to 85258</a:t>
            </a:r>
            <a:endParaRPr lang="en-US" sz="2400" dirty="0" smtClean="0">
              <a:latin typeface="Lato" panose="020B0604020202020204" charset="0"/>
              <a:ea typeface="Lato" panose="020B0604020202020204" charset="0"/>
              <a:cs typeface="Lato" panose="020B0604020202020204" charset="0"/>
            </a:endParaRPr>
          </a:p>
          <a:p>
            <a:endParaRPr lang="en-US" sz="2400" dirty="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6" name="Footer Placeholder 5"/>
          <p:cNvSpPr>
            <a:spLocks noGrp="1"/>
          </p:cNvSpPr>
          <p:nvPr>
            <p:ph type="ftr" sz="quarter" idx="11"/>
          </p:nvPr>
        </p:nvSpPr>
        <p:spPr/>
        <p:txBody>
          <a:bodyPr/>
          <a:lstStyle/>
          <a:p>
            <a:r>
              <a:rPr lang="en-GB" sz="1050" dirty="0" smtClean="0"/>
              <a:t>© PSHE Association 2018 </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33</a:t>
            </a:fld>
            <a:endParaRPr lang="en-GB" dirty="0"/>
          </a:p>
        </p:txBody>
      </p:sp>
      <p:sp>
        <p:nvSpPr>
          <p:cNvPr id="12" name="TextBox 11"/>
          <p:cNvSpPr txBox="1"/>
          <p:nvPr/>
        </p:nvSpPr>
        <p:spPr>
          <a:xfrm>
            <a:off x="390830" y="1665362"/>
            <a:ext cx="4911343" cy="2585323"/>
          </a:xfrm>
          <a:prstGeom prst="rect">
            <a:avLst/>
          </a:prstGeom>
          <a:noFill/>
        </p:spPr>
        <p:txBody>
          <a:bodyPr wrap="square" rtlCol="0">
            <a:spAutoFit/>
          </a:bodyPr>
          <a:lstStyle/>
          <a:p>
            <a:r>
              <a:rPr lang="en-GB" sz="2400" dirty="0">
                <a:latin typeface="Lato" panose="020F0502020204030203" pitchFamily="34" charset="0"/>
                <a:ea typeface="Lato" panose="020F0502020204030203" pitchFamily="34" charset="0"/>
                <a:cs typeface="Lato" panose="020F0502020204030203" pitchFamily="34" charset="0"/>
              </a:rPr>
              <a:t>If </a:t>
            </a:r>
            <a:r>
              <a:rPr lang="en-GB" sz="2400" dirty="0" smtClean="0">
                <a:latin typeface="Lato" panose="020F0502020204030203" pitchFamily="34" charset="0"/>
                <a:ea typeface="Lato" panose="020F0502020204030203" pitchFamily="34" charset="0"/>
                <a:cs typeface="Lato" panose="020F0502020204030203" pitchFamily="34" charset="0"/>
              </a:rPr>
              <a:t>you have questions or concerns about your experience of social media, you can </a:t>
            </a:r>
            <a:r>
              <a:rPr lang="en-GB" sz="2400" dirty="0">
                <a:latin typeface="Lato" panose="020F0502020204030203" pitchFamily="34" charset="0"/>
                <a:ea typeface="Lato" panose="020F0502020204030203" pitchFamily="34" charset="0"/>
                <a:cs typeface="Lato" panose="020F0502020204030203" pitchFamily="34" charset="0"/>
              </a:rPr>
              <a:t>always speak to your </a:t>
            </a:r>
            <a:r>
              <a:rPr lang="en-GB" sz="2400" dirty="0" smtClean="0">
                <a:latin typeface="Lato" panose="020F0502020204030203" pitchFamily="34" charset="0"/>
                <a:ea typeface="Lato" panose="020F0502020204030203" pitchFamily="34" charset="0"/>
                <a:cs typeface="Lato" panose="020F0502020204030203" pitchFamily="34" charset="0"/>
              </a:rPr>
              <a:t>parent or carer, </a:t>
            </a:r>
            <a:r>
              <a:rPr lang="en-GB" sz="2400" dirty="0">
                <a:latin typeface="Lato" panose="020F0502020204030203" pitchFamily="34" charset="0"/>
                <a:ea typeface="Lato" panose="020F0502020204030203" pitchFamily="34" charset="0"/>
                <a:cs typeface="Lato" panose="020F0502020204030203" pitchFamily="34" charset="0"/>
              </a:rPr>
              <a:t>or a </a:t>
            </a:r>
            <a:r>
              <a:rPr lang="en-GB" sz="2400" dirty="0" smtClean="0">
                <a:latin typeface="Lato" panose="020F0502020204030203" pitchFamily="34" charset="0"/>
                <a:ea typeface="Lato" panose="020F0502020204030203" pitchFamily="34" charset="0"/>
                <a:cs typeface="Lato" panose="020F0502020204030203" pitchFamily="34" charset="0"/>
              </a:rPr>
              <a:t>teacher in </a:t>
            </a:r>
            <a:r>
              <a:rPr lang="en-GB" sz="2400" dirty="0">
                <a:latin typeface="Lato" panose="020F0502020204030203" pitchFamily="34" charset="0"/>
                <a:ea typeface="Lato" panose="020F0502020204030203" pitchFamily="34" charset="0"/>
                <a:cs typeface="Lato" panose="020F0502020204030203" pitchFamily="34" charset="0"/>
              </a:rPr>
              <a:t>school </a:t>
            </a:r>
            <a:r>
              <a:rPr lang="en-GB" sz="2400" dirty="0" smtClean="0">
                <a:latin typeface="Lato" panose="020F0502020204030203" pitchFamily="34" charset="0"/>
                <a:ea typeface="Lato" panose="020F0502020204030203" pitchFamily="34" charset="0"/>
                <a:cs typeface="Lato" panose="020F0502020204030203" pitchFamily="34" charset="0"/>
              </a:rPr>
              <a:t>for more advice and support. </a:t>
            </a:r>
            <a:endParaRPr lang="en-GB" sz="2400" dirty="0">
              <a:latin typeface="Lato" panose="020F0502020204030203" pitchFamily="34" charset="0"/>
              <a:ea typeface="Lato" panose="020F0502020204030203" pitchFamily="34" charset="0"/>
              <a:cs typeface="Lato" panose="020F0502020204030203" pitchFamily="34" charset="0"/>
            </a:endParaRPr>
          </a:p>
          <a:p>
            <a:endParaRPr lang="en-GB" dirty="0"/>
          </a:p>
        </p:txBody>
      </p:sp>
      <p:pic>
        <p:nvPicPr>
          <p:cNvPr id="9" name="Picture 2" descr="Speech Bubbles, Conversation, Black, Blank, Cha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5990" y="4311438"/>
            <a:ext cx="2912582" cy="187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8697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2436" y="489529"/>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More activities</a:t>
            </a:r>
            <a:endParaRPr lang="en-GB" sz="4400" b="1" dirty="0">
              <a:latin typeface="League Spartan" panose="00000800000000000000" pitchFamily="50" charset="0"/>
            </a:endParaRPr>
          </a:p>
        </p:txBody>
      </p:sp>
      <p:sp>
        <p:nvSpPr>
          <p:cNvPr id="5" name="Footer Placeholder 4"/>
          <p:cNvSpPr>
            <a:spLocks noGrp="1"/>
          </p:cNvSpPr>
          <p:nvPr>
            <p:ph type="ftr" sz="quarter" idx="11"/>
          </p:nvPr>
        </p:nvSpPr>
        <p:spPr>
          <a:xfrm>
            <a:off x="0" y="6448351"/>
            <a:ext cx="12192000" cy="365125"/>
          </a:xfrm>
        </p:spPr>
        <p:txBody>
          <a:bodyPr/>
          <a:lstStyle/>
          <a:p>
            <a:r>
              <a:rPr lang="en-GB" sz="1050" dirty="0" smtClean="0"/>
              <a:t>© PSHE Association 2019 </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34</a:t>
            </a:fld>
            <a:endParaRPr lang="en-GB" dirty="0"/>
          </a:p>
        </p:txBody>
      </p:sp>
      <p:sp>
        <p:nvSpPr>
          <p:cNvPr id="8" name="Rectangle 7"/>
          <p:cNvSpPr/>
          <p:nvPr/>
        </p:nvSpPr>
        <p:spPr>
          <a:xfrm>
            <a:off x="242436" y="1477828"/>
            <a:ext cx="4600783" cy="523220"/>
          </a:xfrm>
          <a:prstGeom prst="rect">
            <a:avLst/>
          </a:prstGeom>
        </p:spPr>
        <p:txBody>
          <a:bodyPr wrap="square">
            <a:spAutoFit/>
          </a:bodyPr>
          <a:lstStyle/>
          <a:p>
            <a:pPr algn="ctr"/>
            <a:r>
              <a:rPr lang="en-GB" sz="2800" b="1" dirty="0" smtClean="0">
                <a:latin typeface="League Spartan" panose="00000800000000000000" pitchFamily="50" charset="0"/>
              </a:rPr>
              <a:t>Wellbeing toolkit</a:t>
            </a:r>
            <a:endParaRPr lang="en-GB" sz="2800" b="1" dirty="0">
              <a:latin typeface="League Spartan" panose="00000800000000000000" pitchFamily="50" charset="0"/>
            </a:endParaRPr>
          </a:p>
        </p:txBody>
      </p:sp>
      <p:sp>
        <p:nvSpPr>
          <p:cNvPr id="6" name="Rectangle 5"/>
          <p:cNvSpPr/>
          <p:nvPr/>
        </p:nvSpPr>
        <p:spPr>
          <a:xfrm>
            <a:off x="689992" y="2001048"/>
            <a:ext cx="7795640" cy="3970318"/>
          </a:xfrm>
          <a:prstGeom prst="rect">
            <a:avLst/>
          </a:prstGeom>
          <a:ln>
            <a:solidFill>
              <a:srgbClr val="9966FF"/>
            </a:solidFill>
          </a:ln>
        </p:spPr>
        <p:txBody>
          <a:bodyPr wrap="square">
            <a:spAutoFit/>
          </a:bodyPr>
          <a:lstStyle/>
          <a:p>
            <a:r>
              <a:rPr lang="en-GB" sz="2800" dirty="0" smtClean="0"/>
              <a:t>Create </a:t>
            </a:r>
            <a:r>
              <a:rPr lang="en-GB" sz="2800" dirty="0"/>
              <a:t>a wellbeing toolkit for </a:t>
            </a:r>
            <a:r>
              <a:rPr lang="en-GB" sz="2800" dirty="0" smtClean="0"/>
              <a:t>yourself. Your toolkit could include:</a:t>
            </a:r>
            <a:br>
              <a:rPr lang="en-GB" sz="2800" dirty="0" smtClean="0"/>
            </a:br>
            <a:endParaRPr lang="en-GB" sz="2800" dirty="0" smtClean="0"/>
          </a:p>
          <a:p>
            <a:pPr marL="342900" indent="-342900">
              <a:buFont typeface="Arial" panose="020B0604020202020204" pitchFamily="34" charset="0"/>
              <a:buChar char="•"/>
            </a:pPr>
            <a:r>
              <a:rPr lang="en-GB" sz="2800" dirty="0" smtClean="0"/>
              <a:t>a </a:t>
            </a:r>
            <a:r>
              <a:rPr lang="en-GB" sz="2800" dirty="0"/>
              <a:t>collection of </a:t>
            </a:r>
            <a:r>
              <a:rPr lang="en-GB" sz="2800" dirty="0" smtClean="0"/>
              <a:t>photos, memes or crafts that </a:t>
            </a:r>
            <a:r>
              <a:rPr lang="en-GB" sz="2800" dirty="0"/>
              <a:t>lift </a:t>
            </a:r>
            <a:r>
              <a:rPr lang="en-GB" sz="2800" dirty="0" smtClean="0"/>
              <a:t>your mood</a:t>
            </a:r>
          </a:p>
          <a:p>
            <a:pPr marL="342900" indent="-342900">
              <a:buFont typeface="Arial" panose="020B0604020202020204" pitchFamily="34" charset="0"/>
              <a:buChar char="•"/>
            </a:pPr>
            <a:r>
              <a:rPr lang="en-GB" sz="2800" dirty="0" smtClean="0"/>
              <a:t>a </a:t>
            </a:r>
            <a:r>
              <a:rPr lang="en-GB" sz="2800" dirty="0"/>
              <a:t>list of strategies </a:t>
            </a:r>
            <a:r>
              <a:rPr lang="en-GB" sz="2800" dirty="0" smtClean="0"/>
              <a:t>you could </a:t>
            </a:r>
            <a:r>
              <a:rPr lang="en-GB" sz="2800" dirty="0"/>
              <a:t>use to support </a:t>
            </a:r>
            <a:r>
              <a:rPr lang="en-GB" sz="2800" dirty="0" smtClean="0"/>
              <a:t>your </a:t>
            </a:r>
            <a:r>
              <a:rPr lang="en-GB" sz="2800" dirty="0"/>
              <a:t>wellbeing if things are </a:t>
            </a:r>
            <a:r>
              <a:rPr lang="en-GB" sz="2800" dirty="0" smtClean="0"/>
              <a:t>difficult</a:t>
            </a:r>
          </a:p>
          <a:p>
            <a:pPr marL="342900" indent="-342900">
              <a:buFont typeface="Arial" panose="020B0604020202020204" pitchFamily="34" charset="0"/>
              <a:buChar char="•"/>
            </a:pPr>
            <a:r>
              <a:rPr lang="en-GB" sz="2800" dirty="0" smtClean="0"/>
              <a:t>a </a:t>
            </a:r>
            <a:r>
              <a:rPr lang="en-GB" sz="2800" dirty="0"/>
              <a:t>snapshot of people, places and websites </a:t>
            </a:r>
            <a:r>
              <a:rPr lang="en-GB" sz="2800" dirty="0" smtClean="0"/>
              <a:t>that </a:t>
            </a:r>
            <a:r>
              <a:rPr lang="en-GB" sz="2800" dirty="0"/>
              <a:t>offer support </a:t>
            </a:r>
            <a:r>
              <a:rPr lang="en-GB" sz="2800" dirty="0" smtClean="0"/>
              <a:t>and help.</a:t>
            </a:r>
            <a:endParaRPr lang="en-GB" sz="2800" dirty="0"/>
          </a:p>
        </p:txBody>
      </p:sp>
      <p:pic>
        <p:nvPicPr>
          <p:cNvPr id="4100" name="Picture 4" descr="Clip Art, Office, Office Cup, Pen, Pencil, Penc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6711" y="874249"/>
            <a:ext cx="2480742" cy="4947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31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 PSHE Association 2018   </a:t>
            </a:r>
            <a:endParaRPr lang="en-GB" dirty="0"/>
          </a:p>
        </p:txBody>
      </p:sp>
      <p:sp>
        <p:nvSpPr>
          <p:cNvPr id="3" name="Slide Number Placeholder 2"/>
          <p:cNvSpPr>
            <a:spLocks noGrp="1"/>
          </p:cNvSpPr>
          <p:nvPr>
            <p:ph type="sldNum" sz="quarter" idx="12"/>
          </p:nvPr>
        </p:nvSpPr>
        <p:spPr/>
        <p:txBody>
          <a:bodyPr/>
          <a:lstStyle/>
          <a:p>
            <a:fld id="{2D651D86-383D-45DB-A701-76B5BFCFE28F}" type="slidenum">
              <a:rPr lang="en-GB" smtClean="0"/>
              <a:pPr/>
              <a:t>4</a:t>
            </a:fld>
            <a:endParaRPr lang="en-GB" dirty="0"/>
          </a:p>
        </p:txBody>
      </p:sp>
      <p:sp>
        <p:nvSpPr>
          <p:cNvPr id="5" name="TextBox 4"/>
          <p:cNvSpPr txBox="1"/>
          <p:nvPr/>
        </p:nvSpPr>
        <p:spPr>
          <a:xfrm>
            <a:off x="250633" y="534680"/>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Celebrity stories</a:t>
            </a:r>
            <a:endParaRPr lang="en-GB" sz="4400" b="1" dirty="0">
              <a:latin typeface="League Spartan" panose="00000800000000000000" pitchFamily="50" charset="0"/>
            </a:endParaRPr>
          </a:p>
        </p:txBody>
      </p:sp>
      <p:sp>
        <p:nvSpPr>
          <p:cNvPr id="9" name="TextBox 8"/>
          <p:cNvSpPr txBox="1"/>
          <p:nvPr/>
        </p:nvSpPr>
        <p:spPr>
          <a:xfrm>
            <a:off x="2617940" y="1298057"/>
            <a:ext cx="7290334" cy="5062924"/>
          </a:xfrm>
          <a:prstGeom prst="rect">
            <a:avLst/>
          </a:prstGeom>
          <a:solidFill>
            <a:srgbClr val="DCB9FF"/>
          </a:solidFill>
        </p:spPr>
        <p:txBody>
          <a:bodyPr wrap="square" rtlCol="0">
            <a:spAutoFit/>
          </a:bodyPr>
          <a:lstStyle/>
          <a:p>
            <a:pPr algn="ctr"/>
            <a:endParaRPr lang="en-US" sz="2800" b="1" dirty="0" smtClean="0">
              <a:latin typeface="Lato" panose="020B0604020202020204" charset="0"/>
              <a:ea typeface="Lato" panose="020B0604020202020204" charset="0"/>
              <a:cs typeface="Lato" panose="020B0604020202020204" charset="0"/>
            </a:endParaRPr>
          </a:p>
          <a:p>
            <a:pPr marL="171450" lvl="0" indent="-171450">
              <a:spcAft>
                <a:spcPts val="600"/>
              </a:spcAft>
              <a:buFont typeface="Arial" panose="020B0604020202020204" pitchFamily="34" charset="0"/>
              <a:buChar char="•"/>
            </a:pPr>
            <a:r>
              <a:rPr lang="en-GB" sz="2800" b="1" dirty="0" smtClean="0">
                <a:latin typeface="Lato" panose="020B0604020202020204" charset="0"/>
                <a:ea typeface="Lato" panose="020B0604020202020204" charset="0"/>
                <a:cs typeface="Lato" panose="020B0604020202020204" charset="0"/>
              </a:rPr>
              <a:t>What </a:t>
            </a:r>
            <a:r>
              <a:rPr lang="en-GB" sz="2800" b="1" dirty="0">
                <a:latin typeface="Lato" panose="020B0604020202020204" charset="0"/>
                <a:ea typeface="Lato" panose="020B0604020202020204" charset="0"/>
                <a:cs typeface="Lato" panose="020B0604020202020204" charset="0"/>
              </a:rPr>
              <a:t>mental health concern did the celebrity experience and how did it affect their lives?</a:t>
            </a:r>
          </a:p>
          <a:p>
            <a:pPr marL="171450" lvl="0" indent="-171450">
              <a:spcAft>
                <a:spcPts val="600"/>
              </a:spcAft>
              <a:buFont typeface="Arial" panose="020B0604020202020204" pitchFamily="34" charset="0"/>
              <a:buChar char="•"/>
            </a:pPr>
            <a:r>
              <a:rPr lang="en-GB" sz="2800" b="1" dirty="0">
                <a:latin typeface="Lato" panose="020B0604020202020204" charset="0"/>
                <a:ea typeface="Lato" panose="020B0604020202020204" charset="0"/>
                <a:cs typeface="Lato" panose="020B0604020202020204" charset="0"/>
              </a:rPr>
              <a:t>What contributed to them developing a mental health concern?</a:t>
            </a:r>
          </a:p>
          <a:p>
            <a:pPr marL="171450" lvl="0" indent="-171450">
              <a:spcAft>
                <a:spcPts val="600"/>
              </a:spcAft>
              <a:buFont typeface="Arial" panose="020B0604020202020204" pitchFamily="34" charset="0"/>
              <a:buChar char="•"/>
            </a:pPr>
            <a:r>
              <a:rPr lang="en-GB" sz="2800" b="1" dirty="0">
                <a:latin typeface="Lato" panose="020B0604020202020204" charset="0"/>
                <a:ea typeface="Lato" panose="020B0604020202020204" charset="0"/>
                <a:cs typeface="Lato" panose="020B0604020202020204" charset="0"/>
              </a:rPr>
              <a:t>What helped them to overcome or manage their mental health concern?</a:t>
            </a:r>
          </a:p>
          <a:p>
            <a:pPr marL="171450" lvl="0" indent="-171450">
              <a:buFont typeface="Arial" panose="020B0604020202020204" pitchFamily="34" charset="0"/>
              <a:buChar char="•"/>
            </a:pPr>
            <a:r>
              <a:rPr lang="en-GB" sz="2800" b="1" dirty="0">
                <a:latin typeface="Lato" panose="020B0604020202020204" charset="0"/>
                <a:ea typeface="Lato" panose="020B0604020202020204" charset="0"/>
                <a:cs typeface="Lato" panose="020B0604020202020204" charset="0"/>
              </a:rPr>
              <a:t>What can we learn from these celebrities’ experiences?</a:t>
            </a:r>
          </a:p>
          <a:p>
            <a:pPr algn="ctr"/>
            <a:endParaRPr lang="en-US" sz="2800" b="1" dirty="0">
              <a:latin typeface="Lato" panose="020B0604020202020204" charset="0"/>
              <a:ea typeface="Lato" panose="020B0604020202020204" charset="0"/>
              <a:cs typeface="Lato" panose="020B060402020202020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0697">
            <a:off x="588721" y="5567113"/>
            <a:ext cx="575687" cy="1151372"/>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59958" b="29919"/>
          <a:stretch/>
        </p:blipFill>
        <p:spPr>
          <a:xfrm>
            <a:off x="1427187" y="5893121"/>
            <a:ext cx="655794" cy="722143"/>
          </a:xfrm>
          <a:prstGeom prst="rect">
            <a:avLst/>
          </a:prstGeom>
        </p:spPr>
      </p:pic>
    </p:spTree>
    <p:extLst>
      <p:ext uri="{BB962C8B-B14F-4D97-AF65-F5344CB8AC3E}">
        <p14:creationId xmlns:p14="http://schemas.microsoft.com/office/powerpoint/2010/main" val="1095193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4053" y="301480"/>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Then and now</a:t>
            </a:r>
            <a:endParaRPr lang="en-GB" sz="4400" b="1" dirty="0">
              <a:latin typeface="League Spartan" panose="00000800000000000000" pitchFamily="50" charset="0"/>
            </a:endParaRPr>
          </a:p>
        </p:txBody>
      </p:sp>
      <p:sp>
        <p:nvSpPr>
          <p:cNvPr id="5" name="Footer Placeholder 4"/>
          <p:cNvSpPr>
            <a:spLocks noGrp="1"/>
          </p:cNvSpPr>
          <p:nvPr>
            <p:ph type="ftr" sz="quarter" idx="11"/>
          </p:nvPr>
        </p:nvSpPr>
        <p:spPr>
          <a:xfrm>
            <a:off x="-56142" y="6589289"/>
            <a:ext cx="12192000" cy="365125"/>
          </a:xfrm>
        </p:spPr>
        <p:txBody>
          <a:bodyPr/>
          <a:lstStyle/>
          <a:p>
            <a:r>
              <a:rPr lang="en-GB" sz="1050" dirty="0" smtClean="0"/>
              <a:t>© PSHE Association 2018 </a:t>
            </a:r>
            <a:r>
              <a:rPr lang="en-GB" dirty="0" smtClean="0"/>
              <a:t>	 </a:t>
            </a:r>
            <a:endParaRPr lang="en-GB" dirty="0"/>
          </a:p>
        </p:txBody>
      </p:sp>
      <p:sp>
        <p:nvSpPr>
          <p:cNvPr id="2" name="Slide Number Placeholder 1"/>
          <p:cNvSpPr>
            <a:spLocks noGrp="1"/>
          </p:cNvSpPr>
          <p:nvPr>
            <p:ph type="sldNum" sz="quarter" idx="12"/>
          </p:nvPr>
        </p:nvSpPr>
        <p:spPr>
          <a:xfrm>
            <a:off x="11813552" y="6492875"/>
            <a:ext cx="644611" cy="365125"/>
          </a:xfrm>
          <a:prstGeom prst="rect">
            <a:avLst/>
          </a:prstGeom>
        </p:spPr>
        <p:txBody>
          <a:bodyPr/>
          <a:lstStyle/>
          <a:p>
            <a:fld id="{2D651D86-383D-45DB-A701-76B5BFCFE28F}" type="slidenum">
              <a:rPr lang="en-GB" smtClean="0"/>
              <a:t>5</a:t>
            </a:fld>
            <a:endParaRPr lang="en-GB" dirty="0"/>
          </a:p>
        </p:txBody>
      </p:sp>
      <p:sp>
        <p:nvSpPr>
          <p:cNvPr id="12" name="TextBox 11"/>
          <p:cNvSpPr txBox="1"/>
          <p:nvPr/>
        </p:nvSpPr>
        <p:spPr>
          <a:xfrm>
            <a:off x="725994" y="2476391"/>
            <a:ext cx="3584519" cy="2677656"/>
          </a:xfrm>
          <a:prstGeom prst="rect">
            <a:avLst/>
          </a:prstGeom>
          <a:solidFill>
            <a:srgbClr val="95519E">
              <a:alpha val="43000"/>
            </a:srgbClr>
          </a:solidFill>
        </p:spPr>
        <p:txBody>
          <a:bodyPr wrap="square" rtlCol="0">
            <a:spAutoFit/>
          </a:bodyPr>
          <a:lstStyle/>
          <a:p>
            <a:pPr algn="ctr"/>
            <a:endParaRPr lang="en-US" sz="2800" b="1" dirty="0">
              <a:latin typeface="Lato" panose="020B0604020202020204" charset="0"/>
              <a:ea typeface="Lato" panose="020B0604020202020204" charset="0"/>
              <a:cs typeface="Lato" panose="020B0604020202020204" charset="0"/>
            </a:endParaRPr>
          </a:p>
          <a:p>
            <a:pPr algn="ctr"/>
            <a:r>
              <a:rPr lang="en-US" sz="2800" b="1" dirty="0" smtClean="0">
                <a:latin typeface="Lato" panose="020B0604020202020204" charset="0"/>
                <a:ea typeface="Lato" panose="020B0604020202020204" charset="0"/>
                <a:cs typeface="Lato" panose="020B0604020202020204" charset="0"/>
              </a:rPr>
              <a:t>Reflect privately on your confidence levels following today’s lesson</a:t>
            </a:r>
            <a:endParaRPr lang="en-US" sz="2800" b="1" dirty="0">
              <a:latin typeface="Lato" panose="020B0604020202020204" charset="0"/>
              <a:ea typeface="Lato" panose="020B0604020202020204" charset="0"/>
              <a:cs typeface="Lato" panose="020B0604020202020204" charset="0"/>
            </a:endParaRPr>
          </a:p>
          <a:p>
            <a:pPr algn="ctr"/>
            <a:endParaRPr lang="en-US" sz="2800" dirty="0" smtClean="0">
              <a:latin typeface="Lato" panose="020B0604020202020204" charset="0"/>
              <a:ea typeface="Lato" panose="020B0604020202020204" charset="0"/>
              <a:cs typeface="Lato" panose="020B060402020202020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699" t="59293" r="3551" b="2432"/>
          <a:stretch/>
        </p:blipFill>
        <p:spPr>
          <a:xfrm rot="20116098">
            <a:off x="5417217" y="1561991"/>
            <a:ext cx="5856796" cy="3418800"/>
          </a:xfrm>
          <a:prstGeom prst="rect">
            <a:avLst/>
          </a:prstGeom>
        </p:spPr>
      </p:pic>
    </p:spTree>
    <p:extLst>
      <p:ext uri="{BB962C8B-B14F-4D97-AF65-F5344CB8AC3E}">
        <p14:creationId xmlns:p14="http://schemas.microsoft.com/office/powerpoint/2010/main" val="58104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2436" y="489529"/>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More activities</a:t>
            </a:r>
            <a:endParaRPr lang="en-GB" sz="4400" b="1" dirty="0">
              <a:latin typeface="League Spartan" panose="00000800000000000000" pitchFamily="50" charset="0"/>
            </a:endParaRPr>
          </a:p>
        </p:txBody>
      </p:sp>
      <p:sp>
        <p:nvSpPr>
          <p:cNvPr id="5" name="Footer Placeholder 4"/>
          <p:cNvSpPr>
            <a:spLocks noGrp="1"/>
          </p:cNvSpPr>
          <p:nvPr>
            <p:ph type="ftr" sz="quarter" idx="11"/>
          </p:nvPr>
        </p:nvSpPr>
        <p:spPr>
          <a:xfrm>
            <a:off x="0" y="6448351"/>
            <a:ext cx="12192000" cy="365125"/>
          </a:xfrm>
        </p:spPr>
        <p:txBody>
          <a:bodyPr/>
          <a:lstStyle/>
          <a:p>
            <a:r>
              <a:rPr lang="en-GB" sz="1050" dirty="0" smtClean="0"/>
              <a:t>© PSHE Association 2018 </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6</a:t>
            </a:fld>
            <a:endParaRPr lang="en-GB" dirty="0"/>
          </a:p>
        </p:txBody>
      </p:sp>
      <p:sp>
        <p:nvSpPr>
          <p:cNvPr id="10" name="Rectangle 9"/>
          <p:cNvSpPr/>
          <p:nvPr/>
        </p:nvSpPr>
        <p:spPr>
          <a:xfrm>
            <a:off x="7591217" y="1056029"/>
            <a:ext cx="4600783" cy="523220"/>
          </a:xfrm>
          <a:prstGeom prst="rect">
            <a:avLst/>
          </a:prstGeom>
        </p:spPr>
        <p:txBody>
          <a:bodyPr wrap="square">
            <a:spAutoFit/>
          </a:bodyPr>
          <a:lstStyle/>
          <a:p>
            <a:pPr algn="ctr"/>
            <a:r>
              <a:rPr lang="en-GB" sz="2800" b="1" dirty="0" smtClean="0">
                <a:latin typeface="League Spartan" panose="00000800000000000000" pitchFamily="50" charset="0"/>
              </a:rPr>
              <a:t>Transition poem</a:t>
            </a:r>
            <a:endParaRPr lang="en-GB" sz="2800" b="1" dirty="0">
              <a:latin typeface="League Spartan" panose="00000800000000000000" pitchFamily="50" charset="0"/>
            </a:endParaRPr>
          </a:p>
        </p:txBody>
      </p:sp>
      <p:sp>
        <p:nvSpPr>
          <p:cNvPr id="11" name="Rectangle 10"/>
          <p:cNvSpPr/>
          <p:nvPr/>
        </p:nvSpPr>
        <p:spPr>
          <a:xfrm>
            <a:off x="8363236" y="1739438"/>
            <a:ext cx="3269944" cy="3416320"/>
          </a:xfrm>
          <a:prstGeom prst="rect">
            <a:avLst/>
          </a:prstGeom>
          <a:ln>
            <a:solidFill>
              <a:srgbClr val="CC66FF"/>
            </a:solidFill>
          </a:ln>
        </p:spPr>
        <p:txBody>
          <a:bodyPr wrap="square">
            <a:spAutoFit/>
          </a:bodyPr>
          <a:lstStyle/>
          <a:p>
            <a:r>
              <a:rPr lang="en-GB" sz="2400" dirty="0" smtClean="0">
                <a:latin typeface="Lato" panose="020B0604020202020204" charset="0"/>
                <a:ea typeface="Lato" panose="020B0604020202020204" charset="0"/>
                <a:cs typeface="Lato" panose="020B0604020202020204" charset="0"/>
              </a:rPr>
              <a:t>Write your own transition poem, exploring key themes and changes you expect to occur at another time in life e.g. first job, leaving for university, moving out etc.</a:t>
            </a:r>
            <a:endParaRPr lang="en-GB" sz="2400" dirty="0">
              <a:latin typeface="Lato" panose="020B0604020202020204" charset="0"/>
              <a:ea typeface="Lato" panose="020B0604020202020204" charset="0"/>
              <a:cs typeface="Lato" panose="020B0604020202020204" charset="0"/>
            </a:endParaRPr>
          </a:p>
        </p:txBody>
      </p:sp>
      <p:sp>
        <p:nvSpPr>
          <p:cNvPr id="8" name="Rectangle 7"/>
          <p:cNvSpPr/>
          <p:nvPr/>
        </p:nvSpPr>
        <p:spPr>
          <a:xfrm>
            <a:off x="242436" y="1477828"/>
            <a:ext cx="3985360" cy="523220"/>
          </a:xfrm>
          <a:prstGeom prst="rect">
            <a:avLst/>
          </a:prstGeom>
        </p:spPr>
        <p:txBody>
          <a:bodyPr wrap="square">
            <a:spAutoFit/>
          </a:bodyPr>
          <a:lstStyle/>
          <a:p>
            <a:pPr algn="ctr"/>
            <a:r>
              <a:rPr lang="en-GB" sz="2800" b="1" dirty="0" smtClean="0">
                <a:latin typeface="League Spartan" panose="00000800000000000000" pitchFamily="50" charset="0"/>
              </a:rPr>
              <a:t>Top tips</a:t>
            </a:r>
            <a:endParaRPr lang="en-GB" sz="2800" b="1" dirty="0">
              <a:latin typeface="League Spartan" panose="00000800000000000000" pitchFamily="50" charset="0"/>
            </a:endParaRPr>
          </a:p>
        </p:txBody>
      </p:sp>
      <p:sp>
        <p:nvSpPr>
          <p:cNvPr id="6" name="Rectangle 5"/>
          <p:cNvSpPr/>
          <p:nvPr/>
        </p:nvSpPr>
        <p:spPr>
          <a:xfrm>
            <a:off x="685909" y="2219906"/>
            <a:ext cx="3320151" cy="3108543"/>
          </a:xfrm>
          <a:prstGeom prst="rect">
            <a:avLst/>
          </a:prstGeom>
          <a:ln>
            <a:solidFill>
              <a:srgbClr val="95519E"/>
            </a:solidFill>
          </a:ln>
        </p:spPr>
        <p:txBody>
          <a:bodyPr wrap="square">
            <a:spAutoFit/>
          </a:bodyPr>
          <a:lstStyle/>
          <a:p>
            <a:r>
              <a:rPr lang="en-GB" sz="2800" dirty="0"/>
              <a:t>Create a </a:t>
            </a:r>
            <a:r>
              <a:rPr lang="en-GB" sz="2800" dirty="0" smtClean="0"/>
              <a:t>set of top tips for managing change and transition to key stage 4 that could be shared for other students on the school website.</a:t>
            </a:r>
          </a:p>
        </p:txBody>
      </p:sp>
      <p:pic>
        <p:nvPicPr>
          <p:cNvPr id="3076" name="Picture 4" descr="Writing, Write, Writer, Letter, Mess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9533" y="1477828"/>
            <a:ext cx="3340133" cy="4853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205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04157" y="3468908"/>
            <a:ext cx="10940143" cy="32932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smtClean="0">
                <a:ln>
                  <a:noFill/>
                </a:ln>
                <a:solidFill>
                  <a:srgbClr val="95519E"/>
                </a:solidFill>
                <a:effectLst/>
                <a:uLnTx/>
                <a:uFillTx/>
                <a:latin typeface="League Spartan" panose="00000800000000000000" pitchFamily="50" charset="0"/>
              </a:rPr>
              <a:t>Lesson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smtClean="0">
                <a:ln>
                  <a:noFill/>
                </a:ln>
                <a:effectLst/>
                <a:uLnTx/>
                <a:uFillTx/>
                <a:latin typeface="League Spartan" panose="00000800000000000000" pitchFamily="50" charset="0"/>
              </a:rPr>
              <a:t>Reframing negative thinking</a:t>
            </a:r>
            <a:endParaRPr kumimoji="0" lang="en-GB" sz="4800" b="1" i="0" u="none" strike="noStrike" kern="1200" cap="none" spc="0" normalizeH="0" baseline="0" noProof="0" dirty="0" smtClean="0">
              <a:ln>
                <a:noFill/>
              </a:ln>
              <a:effectLst/>
              <a:uLnTx/>
              <a:uFillTx/>
              <a:latin typeface="League Spartan" panose="000008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effectLst/>
              <a:uLnTx/>
              <a:uFillTx/>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7</a:t>
            </a:fld>
            <a:endParaRPr lang="en-GB" dirty="0"/>
          </a:p>
        </p:txBody>
      </p:sp>
      <p:sp>
        <p:nvSpPr>
          <p:cNvPr id="10" name="Footer Placeholder 3"/>
          <p:cNvSpPr>
            <a:spLocks noGrp="1"/>
          </p:cNvSpPr>
          <p:nvPr>
            <p:ph type="ftr" sz="quarter" idx="11"/>
          </p:nvPr>
        </p:nvSpPr>
        <p:spPr>
          <a:xfrm>
            <a:off x="0" y="6581516"/>
            <a:ext cx="12192000" cy="365125"/>
          </a:xfrm>
        </p:spPr>
        <p:txBody>
          <a:bodyPr/>
          <a:lstStyle/>
          <a:p>
            <a:r>
              <a:rPr lang="en-GB" sz="1050" dirty="0" smtClean="0"/>
              <a:t>© PSHE Association 2018 </a:t>
            </a:r>
            <a:r>
              <a:rPr lang="en-GB" dirty="0" smtClean="0"/>
              <a:t>	 </a:t>
            </a:r>
            <a:endParaRPr lang="en-GB" dirty="0"/>
          </a:p>
        </p:txBody>
      </p:sp>
      <p:pic>
        <p:nvPicPr>
          <p:cNvPr id="1026" name="Picture 2" descr="Brain, Think, Thoughts, Psych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5364" y="147480"/>
            <a:ext cx="4857750"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12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6585" y="3185282"/>
            <a:ext cx="10965901" cy="2354491"/>
          </a:xfrm>
          <a:prstGeom prst="rect">
            <a:avLst/>
          </a:prstGeom>
          <a:solidFill>
            <a:schemeClr val="bg1"/>
          </a:solidFill>
        </p:spPr>
        <p:txBody>
          <a:bodyPr wrap="square" rtlCol="0">
            <a:spAutoFit/>
          </a:bodyPr>
          <a:lstStyle/>
          <a:p>
            <a:pPr lvl="1"/>
            <a:r>
              <a:rPr lang="en-GB" sz="3200" b="1" dirty="0">
                <a:latin typeface="League Spartan" panose="00000800000000000000" pitchFamily="50" charset="0"/>
              </a:rPr>
              <a:t>We will be able to: </a:t>
            </a:r>
            <a:endParaRPr lang="en-GB" sz="3200" b="1" dirty="0" smtClean="0">
              <a:latin typeface="League Spartan" panose="00000800000000000000" pitchFamily="50" charset="0"/>
            </a:endParaRPr>
          </a:p>
          <a:p>
            <a:pPr lvl="3"/>
            <a:endParaRPr lang="en-GB" sz="3200" b="1" dirty="0">
              <a:latin typeface="League Spartan" panose="00000800000000000000" pitchFamily="50" charset="0"/>
            </a:endParaRPr>
          </a:p>
          <a:p>
            <a:pPr lvl="3"/>
            <a:endParaRPr lang="en-GB" sz="100" b="1" dirty="0" smtClean="0">
              <a:latin typeface="Gill Sans MT" panose="020B0502020104020203" pitchFamily="34" charset="0"/>
            </a:endParaRPr>
          </a:p>
          <a:p>
            <a:pPr marL="914400" lvl="1" indent="-457200">
              <a:spcAft>
                <a:spcPts val="1200"/>
              </a:spcAft>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describe different negative thinking patterns and consider their potential impact on wellbeing</a:t>
            </a:r>
          </a:p>
          <a:p>
            <a:pPr marL="914400" lvl="1" indent="-457200">
              <a:spcAft>
                <a:spcPts val="1200"/>
              </a:spcAft>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reframe negative thinking and identify ways to learn from setbacks</a:t>
            </a:r>
          </a:p>
        </p:txBody>
      </p:sp>
      <p:sp>
        <p:nvSpPr>
          <p:cNvPr id="3" name="Footer Placeholder 2"/>
          <p:cNvSpPr>
            <a:spLocks noGrp="1"/>
          </p:cNvSpPr>
          <p:nvPr>
            <p:ph type="ftr" sz="quarter" idx="11"/>
          </p:nvPr>
        </p:nvSpPr>
        <p:spPr/>
        <p:txBody>
          <a:bodyPr/>
          <a:lstStyle/>
          <a:p>
            <a:r>
              <a:rPr lang="en-GB" sz="1050" dirty="0" smtClean="0"/>
              <a:t>© PSHE Association 2018 </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8</a:t>
            </a:fld>
            <a:endParaRPr lang="en-GB" dirty="0"/>
          </a:p>
        </p:txBody>
      </p:sp>
      <p:sp>
        <p:nvSpPr>
          <p:cNvPr id="10" name="TextBox 9"/>
          <p:cNvSpPr txBox="1"/>
          <p:nvPr/>
        </p:nvSpPr>
        <p:spPr>
          <a:xfrm>
            <a:off x="749850" y="589419"/>
            <a:ext cx="10706426" cy="938719"/>
          </a:xfrm>
          <a:prstGeom prst="rect">
            <a:avLst/>
          </a:prstGeom>
          <a:solidFill>
            <a:schemeClr val="bg1"/>
          </a:solidFill>
        </p:spPr>
        <p:txBody>
          <a:bodyPr wrap="square" rtlCol="0">
            <a:spAutoFit/>
          </a:bodyPr>
          <a:lstStyle/>
          <a:p>
            <a:pPr lvl="3"/>
            <a:endParaRPr lang="en-GB" sz="1600" b="1" dirty="0" smtClean="0">
              <a:latin typeface="Gill Sans MT" panose="020B0502020104020203" pitchFamily="34" charset="0"/>
            </a:endParaRPr>
          </a:p>
          <a:p>
            <a:pPr lvl="3"/>
            <a:endParaRPr lang="en-GB" sz="1100" b="1" dirty="0" smtClean="0">
              <a:latin typeface="Gill Sans MT" panose="020B0502020104020203" pitchFamily="34" charset="0"/>
            </a:endParaRPr>
          </a:p>
          <a:p>
            <a:pPr lvl="3"/>
            <a:endParaRPr lang="en-GB" sz="800" b="1" dirty="0" smtClean="0">
              <a:latin typeface="Gill Sans MT" panose="020B0502020104020203" pitchFamily="34" charset="0"/>
            </a:endParaRPr>
          </a:p>
          <a:p>
            <a:pPr lvl="3"/>
            <a:endParaRPr lang="en-GB" sz="2000" b="1" dirty="0" smtClean="0">
              <a:latin typeface="Gill Sans MT" panose="020B0502020104020203"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531" y="951146"/>
            <a:ext cx="968621" cy="1076313"/>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311178" y="3029146"/>
            <a:ext cx="877333" cy="1001704"/>
          </a:xfrm>
          <a:prstGeom prst="rect">
            <a:avLst/>
          </a:prstGeom>
        </p:spPr>
      </p:pic>
      <p:sp>
        <p:nvSpPr>
          <p:cNvPr id="5" name="Rectangle 4"/>
          <p:cNvSpPr/>
          <p:nvPr/>
        </p:nvSpPr>
        <p:spPr>
          <a:xfrm>
            <a:off x="869842" y="652087"/>
            <a:ext cx="11155381" cy="1938992"/>
          </a:xfrm>
          <a:prstGeom prst="rect">
            <a:avLst/>
          </a:prstGeom>
        </p:spPr>
        <p:txBody>
          <a:bodyPr wrap="square">
            <a:spAutoFit/>
          </a:bodyPr>
          <a:lstStyle/>
          <a:p>
            <a:pPr lvl="1">
              <a:lnSpc>
                <a:spcPct val="150000"/>
              </a:lnSpc>
              <a:buSzPct val="202000"/>
            </a:pPr>
            <a:r>
              <a:rPr lang="en-GB" sz="3200" dirty="0" smtClean="0">
                <a:solidFill>
                  <a:prstClr val="black"/>
                </a:solidFill>
                <a:latin typeface="League Spartan" panose="020B0604020202020204" charset="0"/>
                <a:ea typeface="Lato" panose="020F0502020204030203" pitchFamily="34" charset="0"/>
                <a:cs typeface="Lato" panose="020F0502020204030203" pitchFamily="34" charset="0"/>
              </a:rPr>
              <a:t>We are learning:</a:t>
            </a:r>
          </a:p>
          <a:p>
            <a:pPr marL="914400" lvl="1" indent="-457200">
              <a:buSzPct val="202000"/>
              <a:buBlip>
                <a:blip r:embed="rId3"/>
              </a:buBlip>
              <a:defRPr/>
            </a:pPr>
            <a:r>
              <a:rPr lang="en-US" sz="2400" dirty="0">
                <a:latin typeface="Lato" panose="020F0502020204030203" pitchFamily="34" charset="0"/>
                <a:ea typeface="Lato" panose="020F0502020204030203" pitchFamily="34" charset="0"/>
                <a:cs typeface="Lato" panose="020F0502020204030203" pitchFamily="34" charset="0"/>
              </a:rPr>
              <a:t>about </a:t>
            </a:r>
            <a:r>
              <a:rPr lang="en-GB" sz="2400" dirty="0">
                <a:latin typeface="Lato" panose="020F0502020204030203" pitchFamily="34" charset="0"/>
                <a:ea typeface="Lato" panose="020F0502020204030203" pitchFamily="34" charset="0"/>
                <a:cs typeface="Lato" panose="020F0502020204030203" pitchFamily="34" charset="0"/>
              </a:rPr>
              <a:t>how negative thinking patterns can impact </a:t>
            </a:r>
            <a:r>
              <a:rPr lang="en-GB" sz="2400" dirty="0" smtClean="0">
                <a:latin typeface="Lato" panose="020F0502020204030203" pitchFamily="34" charset="0"/>
                <a:ea typeface="Lato" panose="020F0502020204030203" pitchFamily="34" charset="0"/>
                <a:cs typeface="Lato" panose="020F0502020204030203" pitchFamily="34" charset="0"/>
              </a:rPr>
              <a:t>on our </a:t>
            </a:r>
            <a:r>
              <a:rPr lang="en-GB" sz="2400" dirty="0">
                <a:latin typeface="Lato" panose="020F0502020204030203" pitchFamily="34" charset="0"/>
                <a:ea typeface="Lato" panose="020F0502020204030203" pitchFamily="34" charset="0"/>
                <a:cs typeface="Lato" panose="020F0502020204030203" pitchFamily="34" charset="0"/>
              </a:rPr>
              <a:t>response to </a:t>
            </a:r>
            <a:r>
              <a:rPr lang="en-GB" sz="2400" dirty="0" smtClean="0">
                <a:latin typeface="Lato" panose="020F0502020204030203" pitchFamily="34" charset="0"/>
                <a:ea typeface="Lato" panose="020F0502020204030203" pitchFamily="34" charset="0"/>
                <a:cs typeface="Lato" panose="020F0502020204030203" pitchFamily="34" charset="0"/>
              </a:rPr>
              <a:t>disappointments</a:t>
            </a:r>
          </a:p>
          <a:p>
            <a:pPr marL="914400" lvl="1" indent="-457200">
              <a:buSzPct val="202000"/>
              <a:buBlip>
                <a:blip r:embed="rId3"/>
              </a:buBlip>
              <a:defRPr/>
            </a:pPr>
            <a:r>
              <a:rPr lang="en-GB" sz="2400" dirty="0" smtClean="0">
                <a:latin typeface="Lato" panose="020F0502020204030203" pitchFamily="34" charset="0"/>
                <a:ea typeface="Lato" panose="020F0502020204030203" pitchFamily="34" charset="0"/>
                <a:cs typeface="Lato" panose="020F0502020204030203" pitchFamily="34" charset="0"/>
              </a:rPr>
              <a:t>strategies </a:t>
            </a:r>
            <a:r>
              <a:rPr lang="en-GB" sz="2400" dirty="0">
                <a:latin typeface="Lato" panose="020F0502020204030203" pitchFamily="34" charset="0"/>
                <a:ea typeface="Lato" panose="020F0502020204030203" pitchFamily="34" charset="0"/>
                <a:cs typeface="Lato" panose="020F0502020204030203" pitchFamily="34" charset="0"/>
              </a:rPr>
              <a:t>to build resilience by reframing negative thinking </a:t>
            </a:r>
          </a:p>
        </p:txBody>
      </p:sp>
    </p:spTree>
    <p:extLst>
      <p:ext uri="{BB962C8B-B14F-4D97-AF65-F5344CB8AC3E}">
        <p14:creationId xmlns:p14="http://schemas.microsoft.com/office/powerpoint/2010/main" val="91334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GB" sz="1050" dirty="0" smtClean="0"/>
              <a:t>© PSHE Association 2018 </a:t>
            </a:r>
            <a:r>
              <a:rPr lang="en-GB" dirty="0" smtClean="0"/>
              <a:t>	 </a:t>
            </a:r>
            <a:endParaRPr lang="en-GB" dirty="0"/>
          </a:p>
        </p:txBody>
      </p:sp>
      <p:sp>
        <p:nvSpPr>
          <p:cNvPr id="2" name="Slide Number Placeholder 1"/>
          <p:cNvSpPr>
            <a:spLocks noGrp="1"/>
          </p:cNvSpPr>
          <p:nvPr>
            <p:ph type="sldNum" sz="quarter" idx="12"/>
          </p:nvPr>
        </p:nvSpPr>
        <p:spPr>
          <a:xfrm>
            <a:off x="11611950" y="6467110"/>
            <a:ext cx="644611" cy="365125"/>
          </a:xfrm>
          <a:prstGeom prst="rect">
            <a:avLst/>
          </a:prstGeom>
        </p:spPr>
        <p:txBody>
          <a:bodyPr/>
          <a:lstStyle/>
          <a:p>
            <a:fld id="{2D651D86-383D-45DB-A701-76B5BFCFE28F}" type="slidenum">
              <a:rPr lang="en-GB" sz="1800" smtClean="0">
                <a:latin typeface="Lato" panose="020B0604020202020204" charset="0"/>
                <a:ea typeface="Lato" panose="020B0604020202020204" charset="0"/>
                <a:cs typeface="Lato" panose="020B0604020202020204" charset="0"/>
              </a:rPr>
              <a:t>9</a:t>
            </a:fld>
            <a:endParaRPr lang="en-GB" sz="1800" dirty="0">
              <a:latin typeface="Lato" panose="020B0604020202020204" charset="0"/>
              <a:ea typeface="Lato" panose="020B0604020202020204" charset="0"/>
              <a:cs typeface="Lato" panose="020B0604020202020204" charset="0"/>
            </a:endParaRPr>
          </a:p>
        </p:txBody>
      </p:sp>
      <p:sp>
        <p:nvSpPr>
          <p:cNvPr id="13" name="TextBox 12"/>
          <p:cNvSpPr txBox="1"/>
          <p:nvPr/>
        </p:nvSpPr>
        <p:spPr>
          <a:xfrm>
            <a:off x="273389" y="247003"/>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Attitude continuum</a:t>
            </a:r>
            <a:endParaRPr lang="en-GB" sz="4400" b="1" dirty="0">
              <a:latin typeface="League Spartan" panose="00000800000000000000" pitchFamily="50" charset="0"/>
            </a:endParaRPr>
          </a:p>
        </p:txBody>
      </p:sp>
      <p:sp>
        <p:nvSpPr>
          <p:cNvPr id="9" name="TextBox 8"/>
          <p:cNvSpPr txBox="1"/>
          <p:nvPr/>
        </p:nvSpPr>
        <p:spPr>
          <a:xfrm>
            <a:off x="6587037" y="568805"/>
            <a:ext cx="5347218" cy="830997"/>
          </a:xfrm>
          <a:prstGeom prst="rect">
            <a:avLst/>
          </a:prstGeom>
          <a:solidFill>
            <a:srgbClr val="F3E7FF"/>
          </a:solidFill>
        </p:spPr>
        <p:txBody>
          <a:bodyPr wrap="square" rtlCol="0">
            <a:spAutoFit/>
          </a:bodyPr>
          <a:lstStyle/>
          <a:p>
            <a:pPr algn="ctr"/>
            <a:r>
              <a:rPr lang="en-GB" sz="2400" dirty="0">
                <a:latin typeface="Lato" panose="020B0604020202020204" charset="0"/>
                <a:ea typeface="Lato" panose="020B0604020202020204" charset="0"/>
                <a:cs typeface="Lato" panose="020B0604020202020204" charset="0"/>
              </a:rPr>
              <a:t>People can improve at anything if they work hard enough </a:t>
            </a:r>
            <a:r>
              <a:rPr lang="en-GB" sz="2400" dirty="0" smtClean="0">
                <a:latin typeface="Lato" panose="020B0604020202020204" charset="0"/>
                <a:ea typeface="Lato" panose="020B0604020202020204" charset="0"/>
                <a:cs typeface="Lato" panose="020B0604020202020204" charset="0"/>
              </a:rPr>
              <a:t>at it.</a:t>
            </a:r>
            <a:endParaRPr lang="en-GB" sz="2800" dirty="0">
              <a:latin typeface="Lato" panose="020B0604020202020204" charset="0"/>
              <a:ea typeface="Lato" panose="020B0604020202020204" charset="0"/>
              <a:cs typeface="Lato" panose="020B0604020202020204" charset="0"/>
            </a:endParaRPr>
          </a:p>
        </p:txBody>
      </p:sp>
      <p:sp>
        <p:nvSpPr>
          <p:cNvPr id="3" name="Rectangle 2"/>
          <p:cNvSpPr/>
          <p:nvPr/>
        </p:nvSpPr>
        <p:spPr>
          <a:xfrm>
            <a:off x="3050443" y="1696222"/>
            <a:ext cx="7484208" cy="882678"/>
          </a:xfrm>
          <a:prstGeom prst="rect">
            <a:avLst/>
          </a:prstGeom>
          <a:solidFill>
            <a:srgbClr val="F3E7FF"/>
          </a:solidFill>
        </p:spPr>
        <p:txBody>
          <a:bodyPr wrap="square">
            <a:spAutoFit/>
          </a:bodyPr>
          <a:lstStyle/>
          <a:p>
            <a:pPr marL="630555" marR="510540" algn="ctr">
              <a:lnSpc>
                <a:spcPct val="107000"/>
              </a:lnSpc>
              <a:spcAft>
                <a:spcPts val="800"/>
              </a:spcAft>
              <a:tabLst>
                <a:tab pos="540385" algn="l"/>
              </a:tabLst>
            </a:pPr>
            <a:r>
              <a:rPr lang="en-GB" sz="2400" dirty="0">
                <a:latin typeface="Lato" panose="020B0604020202020204" charset="0"/>
                <a:ea typeface="Lato" panose="020B0604020202020204" charset="0"/>
                <a:cs typeface="Lato" panose="020B0604020202020204" charset="0"/>
              </a:rPr>
              <a:t>Making mistakes is embarrassing so it’s best to be sure of the answer before </a:t>
            </a:r>
            <a:r>
              <a:rPr lang="en-GB" sz="2400" dirty="0" smtClean="0">
                <a:latin typeface="Lato" panose="020B0604020202020204" charset="0"/>
                <a:ea typeface="Lato" panose="020B0604020202020204" charset="0"/>
                <a:cs typeface="Lato" panose="020B0604020202020204" charset="0"/>
              </a:rPr>
              <a:t>contributing.</a:t>
            </a:r>
            <a:endParaRPr lang="en-GB" sz="2800" dirty="0">
              <a:effectLst/>
              <a:latin typeface="Lato" panose="020B0604020202020204" charset="0"/>
              <a:ea typeface="Lato" panose="020B0604020202020204" charset="0"/>
              <a:cs typeface="Lato" panose="020B0604020202020204" charset="0"/>
            </a:endParaRPr>
          </a:p>
        </p:txBody>
      </p:sp>
      <p:sp>
        <p:nvSpPr>
          <p:cNvPr id="5" name="Rectangle 4"/>
          <p:cNvSpPr/>
          <p:nvPr/>
        </p:nvSpPr>
        <p:spPr>
          <a:xfrm>
            <a:off x="2086329" y="2947268"/>
            <a:ext cx="9001416" cy="882678"/>
          </a:xfrm>
          <a:prstGeom prst="rect">
            <a:avLst/>
          </a:prstGeom>
          <a:solidFill>
            <a:srgbClr val="F3E7FF"/>
          </a:solidFill>
        </p:spPr>
        <p:txBody>
          <a:bodyPr wrap="square">
            <a:spAutoFit/>
          </a:bodyPr>
          <a:lstStyle/>
          <a:p>
            <a:pPr marR="420370" algn="ctr">
              <a:lnSpc>
                <a:spcPct val="107000"/>
              </a:lnSpc>
              <a:spcAft>
                <a:spcPts val="800"/>
              </a:spcAft>
            </a:pPr>
            <a:r>
              <a:rPr lang="en-GB" sz="2400" dirty="0">
                <a:latin typeface="Lato" panose="020B0604020202020204" charset="0"/>
                <a:ea typeface="Lato" panose="020B0604020202020204" charset="0"/>
                <a:cs typeface="Lato" panose="020B0604020202020204" charset="0"/>
              </a:rPr>
              <a:t>If someone has to try very hard at something, it’s because they don’t have natural talent and they are wasting their </a:t>
            </a:r>
            <a:r>
              <a:rPr lang="en-GB" sz="2400" dirty="0" smtClean="0">
                <a:latin typeface="Lato" panose="020B0604020202020204" charset="0"/>
                <a:ea typeface="Lato" panose="020B0604020202020204" charset="0"/>
                <a:cs typeface="Lato" panose="020B0604020202020204" charset="0"/>
              </a:rPr>
              <a:t>time.</a:t>
            </a:r>
            <a:endParaRPr lang="en-GB" sz="2800" dirty="0">
              <a:effectLst/>
              <a:latin typeface="Lato" panose="020B0604020202020204" charset="0"/>
              <a:ea typeface="Lato" panose="020B0604020202020204" charset="0"/>
              <a:cs typeface="Lato" panose="020B0604020202020204" charset="0"/>
            </a:endParaRPr>
          </a:p>
        </p:txBody>
      </p:sp>
      <p:sp>
        <p:nvSpPr>
          <p:cNvPr id="7" name="Rectangle 6"/>
          <p:cNvSpPr/>
          <p:nvPr/>
        </p:nvSpPr>
        <p:spPr>
          <a:xfrm>
            <a:off x="4323767" y="4196400"/>
            <a:ext cx="7236276" cy="454292"/>
          </a:xfrm>
          <a:prstGeom prst="rect">
            <a:avLst/>
          </a:prstGeom>
          <a:solidFill>
            <a:srgbClr val="F3E7FF"/>
          </a:solidFill>
        </p:spPr>
        <p:txBody>
          <a:bodyPr wrap="none">
            <a:spAutoFit/>
          </a:bodyPr>
          <a:lstStyle/>
          <a:p>
            <a:pPr algn="ctr">
              <a:lnSpc>
                <a:spcPct val="107000"/>
              </a:lnSpc>
              <a:spcAft>
                <a:spcPts val="800"/>
              </a:spcAft>
            </a:pPr>
            <a:r>
              <a:rPr lang="en-GB" sz="2400" dirty="0">
                <a:latin typeface="Lato" panose="020B0604020202020204" charset="0"/>
                <a:ea typeface="Lato" panose="020B0604020202020204" charset="0"/>
                <a:cs typeface="Lato" panose="020B0604020202020204" charset="0"/>
              </a:rPr>
              <a:t>Most successful people have created their own </a:t>
            </a:r>
            <a:r>
              <a:rPr lang="en-GB" sz="2400" dirty="0" smtClean="0">
                <a:latin typeface="Lato" panose="020B0604020202020204" charset="0"/>
                <a:ea typeface="Lato" panose="020B0604020202020204" charset="0"/>
                <a:cs typeface="Lato" panose="020B0604020202020204" charset="0"/>
              </a:rPr>
              <a:t>luck.</a:t>
            </a:r>
            <a:endParaRPr lang="en-GB" sz="2800" dirty="0">
              <a:effectLst/>
              <a:latin typeface="Lato" panose="020B0604020202020204" charset="0"/>
              <a:ea typeface="Lato" panose="020B0604020202020204" charset="0"/>
              <a:cs typeface="Lato" panose="020B0604020202020204" charset="0"/>
            </a:endParaRPr>
          </a:p>
        </p:txBody>
      </p:sp>
      <p:sp>
        <p:nvSpPr>
          <p:cNvPr id="8" name="Rectangle 7"/>
          <p:cNvSpPr/>
          <p:nvPr/>
        </p:nvSpPr>
        <p:spPr>
          <a:xfrm>
            <a:off x="2612293" y="4993868"/>
            <a:ext cx="7271269" cy="1277850"/>
          </a:xfrm>
          <a:prstGeom prst="rect">
            <a:avLst/>
          </a:prstGeom>
          <a:solidFill>
            <a:srgbClr val="F3E7FF"/>
          </a:solidFill>
        </p:spPr>
        <p:txBody>
          <a:bodyPr wrap="square">
            <a:spAutoFit/>
          </a:bodyPr>
          <a:lstStyle/>
          <a:p>
            <a:pPr marL="270510" marR="510540" algn="ctr">
              <a:lnSpc>
                <a:spcPct val="107000"/>
              </a:lnSpc>
              <a:spcAft>
                <a:spcPts val="800"/>
              </a:spcAft>
            </a:pPr>
            <a:r>
              <a:rPr lang="en-GB" sz="2400" dirty="0">
                <a:latin typeface="Lato" panose="020B0604020202020204" charset="0"/>
                <a:ea typeface="Lato" panose="020B0604020202020204" charset="0"/>
                <a:cs typeface="Lato" panose="020B0604020202020204" charset="0"/>
              </a:rPr>
              <a:t>If someone knows a project will be a challenge as it doesn’t suit their style of working, it’s best to find something else to work </a:t>
            </a:r>
            <a:r>
              <a:rPr lang="en-GB" sz="2400" dirty="0" smtClean="0">
                <a:latin typeface="Lato" panose="020B0604020202020204" charset="0"/>
                <a:ea typeface="Lato" panose="020B0604020202020204" charset="0"/>
                <a:cs typeface="Lato" panose="020B0604020202020204" charset="0"/>
              </a:rPr>
              <a:t>on.</a:t>
            </a:r>
            <a:endParaRPr lang="en-GB" sz="2800" dirty="0">
              <a:effectLst/>
              <a:latin typeface="Lato" panose="020B0604020202020204" charset="0"/>
              <a:ea typeface="Lato" panose="020B0604020202020204" charset="0"/>
              <a:cs typeface="Lato" panose="020B0604020202020204" charset="0"/>
            </a:endParaRPr>
          </a:p>
        </p:txBody>
      </p:sp>
      <p:cxnSp>
        <p:nvCxnSpPr>
          <p:cNvPr id="12" name="Straight Connector 11"/>
          <p:cNvCxnSpPr/>
          <p:nvPr/>
        </p:nvCxnSpPr>
        <p:spPr>
          <a:xfrm flipH="1">
            <a:off x="1349652" y="1916946"/>
            <a:ext cx="1476" cy="3715847"/>
          </a:xfrm>
          <a:prstGeom prst="line">
            <a:avLst/>
          </a:prstGeom>
          <a:ln w="28575">
            <a:solidFill>
              <a:srgbClr val="7030A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06231" y="2548324"/>
            <a:ext cx="48684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06231" y="5316892"/>
            <a:ext cx="48684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94639" y="3042481"/>
            <a:ext cx="48684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94639" y="4861004"/>
            <a:ext cx="48684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94639" y="3518957"/>
            <a:ext cx="48684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94639" y="4435684"/>
            <a:ext cx="48684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106231" y="3973750"/>
            <a:ext cx="48684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45" name="TextBox 17"/>
          <p:cNvSpPr txBox="1"/>
          <p:nvPr/>
        </p:nvSpPr>
        <p:spPr>
          <a:xfrm>
            <a:off x="783710" y="5720783"/>
            <a:ext cx="1108699" cy="326660"/>
          </a:xfrm>
          <a:prstGeom prst="rect">
            <a:avLst/>
          </a:prstGeom>
          <a:solidFill>
            <a:schemeClr val="bg1"/>
          </a:solidFill>
          <a:ln w="28575">
            <a:solidFill>
              <a:srgbClr val="7030A0"/>
            </a:solidFill>
          </a:ln>
        </p:spPr>
        <p:txBody>
          <a:bodyPr wrap="square" rtlCol="0">
            <a:noAutofit/>
          </a:bodyPr>
          <a:lstStyle/>
          <a:p>
            <a:pPr algn="ctr">
              <a:spcAft>
                <a:spcPts val="0"/>
              </a:spcAft>
            </a:pPr>
            <a:r>
              <a:rPr lang="en-GB" sz="1200" b="1" kern="1200" dirty="0" smtClean="0">
                <a:solidFill>
                  <a:srgbClr val="000000"/>
                </a:solidFill>
                <a:effectLst/>
                <a:latin typeface="Lato" panose="020B0604020202020204" charset="0"/>
                <a:ea typeface="Lato" panose="020B0604020202020204" charset="0"/>
                <a:cs typeface="Lato" panose="020B0604020202020204" charset="0"/>
              </a:rPr>
              <a:t>DISAGREE</a:t>
            </a:r>
            <a:endParaRPr lang="en-GB" sz="1200" dirty="0">
              <a:effectLst/>
              <a:latin typeface="Lato" panose="020B0604020202020204" charset="0"/>
              <a:ea typeface="Lato" panose="020B0604020202020204" charset="0"/>
              <a:cs typeface="Lato" panose="020B0604020202020204" charset="0"/>
            </a:endParaRPr>
          </a:p>
        </p:txBody>
      </p:sp>
      <p:sp>
        <p:nvSpPr>
          <p:cNvPr id="46" name="TextBox 17"/>
          <p:cNvSpPr txBox="1"/>
          <p:nvPr/>
        </p:nvSpPr>
        <p:spPr>
          <a:xfrm>
            <a:off x="943536" y="1558116"/>
            <a:ext cx="812232" cy="270840"/>
          </a:xfrm>
          <a:prstGeom prst="rect">
            <a:avLst/>
          </a:prstGeom>
          <a:solidFill>
            <a:schemeClr val="bg1"/>
          </a:solidFill>
          <a:ln w="28575">
            <a:solidFill>
              <a:srgbClr val="7030A0"/>
            </a:solidFill>
          </a:ln>
        </p:spPr>
        <p:txBody>
          <a:bodyPr wrap="square" rtlCol="0">
            <a:noAutofit/>
          </a:bodyPr>
          <a:lstStyle/>
          <a:p>
            <a:pPr algn="ctr">
              <a:spcAft>
                <a:spcPts val="0"/>
              </a:spcAft>
            </a:pPr>
            <a:r>
              <a:rPr lang="en-GB" sz="1200" b="1" kern="1200" dirty="0" smtClean="0">
                <a:solidFill>
                  <a:srgbClr val="000000"/>
                </a:solidFill>
                <a:effectLst/>
                <a:latin typeface="Lato" panose="020B0604020202020204" charset="0"/>
                <a:ea typeface="Lato" panose="020B0604020202020204" charset="0"/>
                <a:cs typeface="Lato" panose="020B0604020202020204" charset="0"/>
              </a:rPr>
              <a:t>AGREE</a:t>
            </a:r>
            <a:endParaRPr lang="en-GB" sz="1200" dirty="0">
              <a:effectLst/>
              <a:latin typeface="Lato" panose="020B0604020202020204" charset="0"/>
              <a:ea typeface="Lato" panose="020B0604020202020204" charset="0"/>
              <a:cs typeface="Lato" panose="020B0604020202020204" charset="0"/>
            </a:endParaRPr>
          </a:p>
        </p:txBody>
      </p:sp>
      <p:cxnSp>
        <p:nvCxnSpPr>
          <p:cNvPr id="48" name="Straight Connector 47"/>
          <p:cNvCxnSpPr/>
          <p:nvPr/>
        </p:nvCxnSpPr>
        <p:spPr>
          <a:xfrm>
            <a:off x="1106231" y="2109399"/>
            <a:ext cx="48684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924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6289</TotalTime>
  <Words>5465</Words>
  <Application>Microsoft Office PowerPoint</Application>
  <PresentationFormat>Widescreen</PresentationFormat>
  <Paragraphs>500</Paragraphs>
  <Slides>34</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League Spartan</vt:lpstr>
      <vt:lpstr>Calibri</vt:lpstr>
      <vt:lpstr>Lato</vt:lpstr>
      <vt:lpstr>Calibri Light</vt:lpstr>
      <vt:lpstr>Gill Sans MT</vt:lpstr>
      <vt:lpstr>Arial</vt:lpstr>
      <vt:lpstr>Open Sans Light</vt:lpstr>
      <vt:lpstr>Bradley Hand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Martin</dc:creator>
  <cp:lastModifiedBy>Matthew Macaulay</cp:lastModifiedBy>
  <cp:revision>365</cp:revision>
  <dcterms:created xsi:type="dcterms:W3CDTF">2018-11-29T11:01:12Z</dcterms:created>
  <dcterms:modified xsi:type="dcterms:W3CDTF">2021-05-26T13:32:20Z</dcterms:modified>
</cp:coreProperties>
</file>